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88" r:id="rId2"/>
    <p:sldId id="257" r:id="rId3"/>
    <p:sldId id="416" r:id="rId4"/>
    <p:sldId id="412" r:id="rId5"/>
    <p:sldId id="284" r:id="rId6"/>
    <p:sldId id="258" r:id="rId7"/>
    <p:sldId id="415" r:id="rId8"/>
    <p:sldId id="417" r:id="rId9"/>
    <p:sldId id="282" r:id="rId10"/>
    <p:sldId id="263" r:id="rId11"/>
    <p:sldId id="28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esh Antony" initials="A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966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4660"/>
  </p:normalViewPr>
  <p:slideViewPr>
    <p:cSldViewPr snapToGrid="0">
      <p:cViewPr>
        <p:scale>
          <a:sx n="73" d="100"/>
          <a:sy n="73" d="100"/>
        </p:scale>
        <p:origin x="739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5FE97-F46A-4EA6-9A6B-37EAD11DFF40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A1F9E-37C0-4E4D-9502-2FF5F8F7998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A1F9E-37C0-4E4D-9502-2FF5F8F7998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67AF-00D7-42A2-8B30-43CE6EE384A2}" type="datetime1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3456-C67E-4413-8388-B4E0817D24EC}" type="datetime1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DFF4-08B9-4814-B103-2FA1E1EAB6D5}" type="datetime1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8CA-35BC-4347-8046-361687172CA1}" type="datetime1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853-B5D8-4ABE-9737-C30EC4E780F1}" type="datetime1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CEA-5BCA-498D-BCC4-B4A7958E1AE6}" type="datetime1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3553-D828-4F26-B4D6-3D04EB95F39E}" type="datetime1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2E6-D363-49E3-9A97-B2F9FC0AE410}" type="datetime1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05D6-2AFB-45D4-8545-06FB22FE21F5}" type="datetime1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6AD67E-F7C2-40C2-AD3E-286F74EDD705}" type="datetime1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A6242D-5CD1-4F57-A55E-C7D5C9337D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030B-28B8-49C5-995C-22F9FA42F7F9}" type="datetime1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7C48E2-3CAB-41CF-8C4F-74D693D8CC52}" type="datetime1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A6242D-5CD1-4F57-A55E-C7D5C9337DE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160135"/>
            <a:ext cx="1863725" cy="665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940" y="956335"/>
            <a:ext cx="108657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ACTIGNCE - (ACTIonable intelliGENCE)</a:t>
            </a:r>
            <a:br>
              <a:rPr lang="en-US" sz="4400" b="1" dirty="0">
                <a:solidFill>
                  <a:srgbClr val="263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14914" y="4255719"/>
            <a:ext cx="33533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– 4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Aneesh Antony Thomas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Neena Philip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Amal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Peediyakkal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Shaji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Sreelekshmi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Rajeshkumar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Virat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Ranpariya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pic>
        <p:nvPicPr>
          <p:cNvPr id="6" name="Picture 2" descr="Everyday Language for AI Beginners ...">
            <a:extLst>
              <a:ext uri="{FF2B5EF4-FFF2-40B4-BE49-F238E27FC236}">
                <a16:creationId xmlns:a16="http://schemas.microsoft.com/office/drawing/2014/main" id="{8E156336-09A5-E9A3-512D-0E6CC775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92" y="1932709"/>
            <a:ext cx="6109854" cy="362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64" y="218502"/>
            <a:ext cx="1863725" cy="665162"/>
          </a:xfrm>
        </p:spPr>
      </p:pic>
      <p:sp>
        <p:nvSpPr>
          <p:cNvPr id="3" name="TextBox 2"/>
          <p:cNvSpPr txBox="1"/>
          <p:nvPr/>
        </p:nvSpPr>
        <p:spPr>
          <a:xfrm>
            <a:off x="977154" y="347423"/>
            <a:ext cx="4888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sz="4400" b="1" dirty="0">
              <a:solidFill>
                <a:srgbClr val="263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10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512175" y="1590631"/>
            <a:ext cx="971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&amp; R</a:t>
            </a:r>
            <a:r>
              <a:rPr lang="en-GB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performance of the model 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8748" y="2433730"/>
            <a:ext cx="80545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name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RELIANCE:BO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name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name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Mercedes-Benz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MBG:DE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17" y="2328792"/>
            <a:ext cx="1790700" cy="85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17" y="3553655"/>
            <a:ext cx="1657654" cy="85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17" y="5009368"/>
            <a:ext cx="1790700" cy="8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64" y="218502"/>
            <a:ext cx="1863725" cy="665162"/>
          </a:xfrm>
        </p:spPr>
      </p:pic>
      <p:sp>
        <p:nvSpPr>
          <p:cNvPr id="3" name="TextBox 2"/>
          <p:cNvSpPr txBox="1"/>
          <p:nvPr/>
        </p:nvSpPr>
        <p:spPr>
          <a:xfrm>
            <a:off x="977154" y="347423"/>
            <a:ext cx="82154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 &amp; </a:t>
            </a:r>
            <a:r>
              <a:rPr lang="en-I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endParaRPr lang="en-IN" sz="4400" b="1" dirty="0">
              <a:solidFill>
                <a:srgbClr val="263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11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03" y="1560578"/>
            <a:ext cx="19050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91" y="1175126"/>
            <a:ext cx="3772030" cy="16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58404" y="2028374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3063" y="3864847"/>
            <a:ext cx="171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8404" y="5379230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Mercedes-Benz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03" y="3226148"/>
            <a:ext cx="18669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53" y="4939343"/>
            <a:ext cx="18859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91" y="4675584"/>
            <a:ext cx="3772030" cy="16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86" y="2943304"/>
            <a:ext cx="3647872" cy="16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85477"/>
            <a:ext cx="1863725" cy="665162"/>
          </a:xfrm>
        </p:spPr>
      </p:pic>
      <p:sp>
        <p:nvSpPr>
          <p:cNvPr id="2" name="Rectangle 1"/>
          <p:cNvSpPr/>
          <p:nvPr/>
        </p:nvSpPr>
        <p:spPr>
          <a:xfrm>
            <a:off x="4155193" y="2587956"/>
            <a:ext cx="3605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Thank You !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5193" y="2587956"/>
            <a:ext cx="3666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2">
                    <a:lumMod val="75000"/>
                  </a:schemeClr>
                </a:solidFill>
                <a:latin typeface="Abadi" panose="020B0604020202020204" pitchFamily="34" charset="0"/>
              </a:rPr>
              <a:t>Thank</a:t>
            </a:r>
            <a:r>
              <a:rPr lang="en-IN" sz="5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202020204" pitchFamily="34" charset="0"/>
              </a:rPr>
              <a:t> You !</a:t>
            </a:r>
            <a:endParaRPr lang="en-IN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2" grpId="1" build="allAtOnce"/>
      <p:bldP spid="2" grpId="2" build="allAtOnce"/>
      <p:bldP spid="2" grpId="3" build="allAtOnce"/>
      <p:bldP spid="2" grpId="4" build="allAtOnce"/>
      <p:bldP spid="2" grpId="5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05" y="178902"/>
            <a:ext cx="1863725" cy="665162"/>
          </a:xfrm>
        </p:spPr>
      </p:pic>
      <p:sp>
        <p:nvSpPr>
          <p:cNvPr id="11" name="Title 7"/>
          <p:cNvSpPr txBox="1"/>
          <p:nvPr/>
        </p:nvSpPr>
        <p:spPr>
          <a:xfrm>
            <a:off x="2123091" y="1245399"/>
            <a:ext cx="8785781" cy="1286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ACTIGNCE  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27157-2656-0E6B-B7A2-1BFDF5FA6B85}"/>
              </a:ext>
            </a:extLst>
          </p:cNvPr>
          <p:cNvSpPr txBox="1"/>
          <p:nvPr/>
        </p:nvSpPr>
        <p:spPr>
          <a:xfrm>
            <a:off x="2270927" y="2180492"/>
            <a:ext cx="835018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DE" dirty="0"/>
          </a:p>
          <a:p>
            <a:r>
              <a:rPr lang="en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financial trends using LSTM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informed decisions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Challenges:</a:t>
            </a:r>
          </a:p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Non-linear, noisy nature of financial data.</a:t>
            </a:r>
          </a:p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Dependence on sequential trends and external indicators.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r>
              <a:rPr lang="en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Long Short-Term Memory (LSTM) networks, which are ideal for capturing sequential dependencies and mitigating vanishing gradient problems.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3B172A-5E25-4D62-3DD1-3EFDBCB4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7B03D-2FD4-2C5F-6E39-6BA247773655}"/>
              </a:ext>
            </a:extLst>
          </p:cNvPr>
          <p:cNvSpPr txBox="1"/>
          <p:nvPr/>
        </p:nvSpPr>
        <p:spPr>
          <a:xfrm>
            <a:off x="646834" y="199165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r>
              <a:rPr lang="en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Historical stock prices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Yahoo Finance: “Here's why the stock ...">
            <a:extLst>
              <a:ext uri="{FF2B5EF4-FFF2-40B4-BE49-F238E27FC236}">
                <a16:creationId xmlns:a16="http://schemas.microsoft.com/office/drawing/2014/main" id="{5D93221A-B605-7BD8-D27D-F79E31F2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" y="2971800"/>
            <a:ext cx="30115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82CC59-A9D8-1D56-C414-AE525A4E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278083"/>
            <a:ext cx="7791450" cy="463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B2DEF-D8E3-2F62-17F5-A522890B2512}"/>
              </a:ext>
            </a:extLst>
          </p:cNvPr>
          <p:cNvSpPr txBox="1"/>
          <p:nvPr/>
        </p:nvSpPr>
        <p:spPr>
          <a:xfrm>
            <a:off x="3953684" y="203234"/>
            <a:ext cx="37277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4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GB"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DE" sz="4400" dirty="0"/>
          </a:p>
        </p:txBody>
      </p:sp>
      <p:pic>
        <p:nvPicPr>
          <p:cNvPr id="7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BF11351E-0940-948D-3799-146DF18319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60" y="193897"/>
            <a:ext cx="1863725" cy="6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EF0084-DF35-D13B-62E4-997973AE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7331" y="6492875"/>
            <a:ext cx="1312025" cy="365125"/>
          </a:xfrm>
        </p:spPr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6D059-0997-4D2D-7E0F-AAF7F3AEB855}"/>
              </a:ext>
            </a:extLst>
          </p:cNvPr>
          <p:cNvSpPr txBox="1"/>
          <p:nvPr/>
        </p:nvSpPr>
        <p:spPr>
          <a:xfrm>
            <a:off x="980210" y="1060129"/>
            <a:ext cx="3954815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Steps: 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2.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3.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D893D-5BCB-275A-B0B2-3B12EBF90838}"/>
              </a:ext>
            </a:extLst>
          </p:cNvPr>
          <p:cNvSpPr txBox="1"/>
          <p:nvPr/>
        </p:nvSpPr>
        <p:spPr>
          <a:xfrm>
            <a:off x="1997909" y="290688"/>
            <a:ext cx="92138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5ADDB9-F82C-AD27-0F0E-F825F6DEB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36" y="1202883"/>
            <a:ext cx="5268191" cy="42731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F88817E-03E1-4651-C313-DE1235444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75" y="2985965"/>
            <a:ext cx="6021579" cy="319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957B8EED-A2DA-DFEA-C1B2-D7C92386CD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60" y="193897"/>
            <a:ext cx="1863725" cy="6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9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8810" y="206303"/>
            <a:ext cx="5631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</a:t>
            </a:r>
            <a:r>
              <a:rPr lang="en-DE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60" y="193897"/>
            <a:ext cx="1863725" cy="6651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272F45-A51D-D1B1-B872-51C10DACB048}"/>
              </a:ext>
            </a:extLst>
          </p:cNvPr>
          <p:cNvSpPr/>
          <p:nvPr/>
        </p:nvSpPr>
        <p:spPr>
          <a:xfrm rot="10800000" flipV="1">
            <a:off x="2531690" y="1432255"/>
            <a:ext cx="2787584" cy="951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LSTM(64)</a:t>
            </a:r>
            <a:endParaRPr lang="en-DE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5CB0A2-20E2-515A-5218-97C5E86BC409}"/>
              </a:ext>
            </a:extLst>
          </p:cNvPr>
          <p:cNvSpPr/>
          <p:nvPr/>
        </p:nvSpPr>
        <p:spPr>
          <a:xfrm rot="10800000" flipV="1">
            <a:off x="7574505" y="3454052"/>
            <a:ext cx="2919012" cy="951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(LSTM(64))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66AD8-35B7-CF99-84A8-3CBD58888CCB}"/>
              </a:ext>
            </a:extLst>
          </p:cNvPr>
          <p:cNvSpPr/>
          <p:nvPr/>
        </p:nvSpPr>
        <p:spPr>
          <a:xfrm rot="10800000" flipV="1">
            <a:off x="7544234" y="1493666"/>
            <a:ext cx="2919012" cy="951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Dropout layer</a:t>
            </a:r>
            <a:endParaRPr lang="en-DE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9F74A5-C931-C7CF-300D-A923B921B4E0}"/>
              </a:ext>
            </a:extLst>
          </p:cNvPr>
          <p:cNvSpPr/>
          <p:nvPr/>
        </p:nvSpPr>
        <p:spPr>
          <a:xfrm rot="10800000" flipV="1">
            <a:off x="2229409" y="3454052"/>
            <a:ext cx="2919012" cy="951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Dropout layer</a:t>
            </a:r>
            <a:endParaRPr lang="en-DE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FA22FD-C6F6-021D-8404-902F1E0B30E5}"/>
              </a:ext>
            </a:extLst>
          </p:cNvPr>
          <p:cNvSpPr/>
          <p:nvPr/>
        </p:nvSpPr>
        <p:spPr>
          <a:xfrm rot="10800000" flipV="1">
            <a:off x="2244695" y="5336088"/>
            <a:ext cx="2919012" cy="951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(Dense(1)) </a:t>
            </a:r>
            <a:endParaRPr lang="en-DE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2CFE64AF-7D3B-35BD-4EB6-5FF5543971B2}"/>
              </a:ext>
            </a:extLst>
          </p:cNvPr>
          <p:cNvSpPr/>
          <p:nvPr/>
        </p:nvSpPr>
        <p:spPr>
          <a:xfrm>
            <a:off x="10523788" y="1866378"/>
            <a:ext cx="499116" cy="220949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3191DAC1-802A-8B1F-A19E-0AE6E69FC43B}"/>
              </a:ext>
            </a:extLst>
          </p:cNvPr>
          <p:cNvSpPr/>
          <p:nvPr/>
        </p:nvSpPr>
        <p:spPr>
          <a:xfrm>
            <a:off x="1583599" y="3930041"/>
            <a:ext cx="590587" cy="213255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ACFCFE7-271A-2B24-1113-F2E7E478ACED}"/>
              </a:ext>
            </a:extLst>
          </p:cNvPr>
          <p:cNvSpPr/>
          <p:nvPr/>
        </p:nvSpPr>
        <p:spPr>
          <a:xfrm>
            <a:off x="5436594" y="1835672"/>
            <a:ext cx="2096306" cy="207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01543DA6-BF09-94B5-5814-74AA387DD196}"/>
              </a:ext>
            </a:extLst>
          </p:cNvPr>
          <p:cNvSpPr/>
          <p:nvPr/>
        </p:nvSpPr>
        <p:spPr>
          <a:xfrm>
            <a:off x="5270077" y="3868065"/>
            <a:ext cx="2224525" cy="20780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rrow: Striped Right 42">
            <a:extLst>
              <a:ext uri="{FF2B5EF4-FFF2-40B4-BE49-F238E27FC236}">
                <a16:creationId xmlns:a16="http://schemas.microsoft.com/office/drawing/2014/main" id="{B7C5C65E-1D08-74E6-2862-F3273E7746C0}"/>
              </a:ext>
            </a:extLst>
          </p:cNvPr>
          <p:cNvSpPr/>
          <p:nvPr/>
        </p:nvSpPr>
        <p:spPr>
          <a:xfrm>
            <a:off x="762610" y="1866378"/>
            <a:ext cx="1738809" cy="14639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Arrow: Striped Right 43">
            <a:extLst>
              <a:ext uri="{FF2B5EF4-FFF2-40B4-BE49-F238E27FC236}">
                <a16:creationId xmlns:a16="http://schemas.microsoft.com/office/drawing/2014/main" id="{DD21011A-B7E7-D41D-09F2-CEA38E148613}"/>
              </a:ext>
            </a:extLst>
          </p:cNvPr>
          <p:cNvSpPr/>
          <p:nvPr/>
        </p:nvSpPr>
        <p:spPr>
          <a:xfrm>
            <a:off x="5359287" y="5708173"/>
            <a:ext cx="2046103" cy="207807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271E45-91E0-67B7-1E0E-0BEDCA4A5326}"/>
              </a:ext>
            </a:extLst>
          </p:cNvPr>
          <p:cNvSpPr txBox="1"/>
          <p:nvPr/>
        </p:nvSpPr>
        <p:spPr>
          <a:xfrm>
            <a:off x="5384637" y="1493665"/>
            <a:ext cx="2551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BF6F6D-6F0E-DC79-7247-D011B55DE4AC}"/>
              </a:ext>
            </a:extLst>
          </p:cNvPr>
          <p:cNvSpPr txBox="1"/>
          <p:nvPr/>
        </p:nvSpPr>
        <p:spPr>
          <a:xfrm>
            <a:off x="136874" y="1100962"/>
            <a:ext cx="3855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input_shape=(X_train.shape[1],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X_train.shape[2])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C85DC3-FCE9-2ECC-0ABA-8D700B1E6D9A}"/>
              </a:ext>
            </a:extLst>
          </p:cNvPr>
          <p:cNvSpPr txBox="1"/>
          <p:nvPr/>
        </p:nvSpPr>
        <p:spPr>
          <a:xfrm>
            <a:off x="9747120" y="2719869"/>
            <a:ext cx="2551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(Dropout(0.2))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949FF-DD90-0F0A-F184-8E866F858307}"/>
              </a:ext>
            </a:extLst>
          </p:cNvPr>
          <p:cNvSpPr txBox="1"/>
          <p:nvPr/>
        </p:nvSpPr>
        <p:spPr>
          <a:xfrm>
            <a:off x="5270077" y="3506503"/>
            <a:ext cx="2551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7779F2-6980-8BA7-048A-4591A50C3AC0}"/>
              </a:ext>
            </a:extLst>
          </p:cNvPr>
          <p:cNvSpPr txBox="1"/>
          <p:nvPr/>
        </p:nvSpPr>
        <p:spPr>
          <a:xfrm>
            <a:off x="356230" y="4747099"/>
            <a:ext cx="2551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(Dropout(0.2))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6F1FDB-FD68-ED5B-A1A9-28DF6884D2B2}"/>
              </a:ext>
            </a:extLst>
          </p:cNvPr>
          <p:cNvSpPr txBox="1"/>
          <p:nvPr/>
        </p:nvSpPr>
        <p:spPr>
          <a:xfrm>
            <a:off x="5234216" y="5350064"/>
            <a:ext cx="4275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day's closing price(a single value)</a:t>
            </a: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28" y="169863"/>
            <a:ext cx="1863725" cy="665162"/>
          </a:xfrm>
        </p:spPr>
      </p:pic>
      <p:sp>
        <p:nvSpPr>
          <p:cNvPr id="3" name="TextBox 2"/>
          <p:cNvSpPr txBox="1"/>
          <p:nvPr/>
        </p:nvSpPr>
        <p:spPr>
          <a:xfrm>
            <a:off x="1419161" y="607687"/>
            <a:ext cx="51846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LSTM Model ?</a:t>
            </a:r>
            <a:endParaRPr lang="en-IN" sz="4400" b="1" dirty="0">
              <a:solidFill>
                <a:srgbClr val="263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11393" y="1707713"/>
            <a:ext cx="569237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handle sequential data and long-term dependencies.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can capture patterns in sequences over time, ideal for stock prediction.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cells to store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gates: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Input, Forget, Output.</a:t>
            </a:r>
            <a:r>
              <a:rPr lang="en-GB" dirty="0"/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7845F-9E92-AB6D-5B2C-76758BA24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484" y="1707713"/>
            <a:ext cx="4244123" cy="36888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13686F-3626-87E2-47D9-2056B6CE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300F8-DAF6-BE74-8D59-D18EDAB0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68" y="33091"/>
            <a:ext cx="8467595" cy="6204871"/>
          </a:xfrm>
          <a:prstGeom prst="rect">
            <a:avLst/>
          </a:prstGeom>
        </p:spPr>
      </p:pic>
      <p:pic>
        <p:nvPicPr>
          <p:cNvPr id="7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FE06FF84-AAC1-906D-F9CA-EA357339B5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60" y="193897"/>
            <a:ext cx="1863725" cy="6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8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F93D1-BC22-8090-CF6B-2408A895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C0F11-204A-4514-BA28-B9538B93A961}"/>
              </a:ext>
            </a:extLst>
          </p:cNvPr>
          <p:cNvSpPr txBox="1"/>
          <p:nvPr/>
        </p:nvSpPr>
        <p:spPr>
          <a:xfrm>
            <a:off x="1191354" y="969846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 : ADAM</a:t>
            </a:r>
            <a:endParaRPr lang="en-IN" sz="3200" b="1" dirty="0">
              <a:solidFill>
                <a:srgbClr val="263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5A9E2-ABF9-6F23-F611-8E2DA0E8C4F4}"/>
              </a:ext>
            </a:extLst>
          </p:cNvPr>
          <p:cNvSpPr txBox="1"/>
          <p:nvPr/>
        </p:nvSpPr>
        <p:spPr>
          <a:xfrm>
            <a:off x="1191354" y="3851924"/>
            <a:ext cx="71992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: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solidFill>
                <a:srgbClr val="263F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D5D097D-1E54-8289-FF05-E967CCFB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86" y="1651071"/>
            <a:ext cx="9365004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Combines the strengths of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(faster convergence) and RMSProp (adaptive step sizes).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Rate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Each parameter has its own learning rate, which adjusts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dynamically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Tuning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Often works well with default hyperparameters.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B05B2-0A78-DBB4-8922-D88371FF3AA6}"/>
              </a:ext>
            </a:extLst>
          </p:cNvPr>
          <p:cNvSpPr txBox="1"/>
          <p:nvPr/>
        </p:nvSpPr>
        <p:spPr>
          <a:xfrm>
            <a:off x="1597286" y="4598270"/>
            <a:ext cx="810376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quantifies how "wrong" the model's predictions are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feedback to guide the optimization process during training.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model is to minimize the loss function by adjusting its parameters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F64CFE-7C89-C850-B498-7889F92D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31" y="1047326"/>
            <a:ext cx="6313753" cy="365125"/>
          </a:xfrm>
          <a:prstGeom prst="rect">
            <a:avLst/>
          </a:prstGeom>
        </p:spPr>
      </p:pic>
      <p:pic>
        <p:nvPicPr>
          <p:cNvPr id="13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7CA357AB-608D-CC8A-F496-289C94F443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959" y="143544"/>
            <a:ext cx="1863725" cy="6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2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726" y="239108"/>
            <a:ext cx="1863725" cy="665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242D-5CD1-4F57-A55E-C7D5C9337DEB}" type="slidenum">
              <a:rPr lang="en-IN" smtClean="0"/>
              <a:t>9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82431" y="296290"/>
            <a:ext cx="8687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with visualization of actual and predicted values &amp;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Buy Sell Hold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9798" y="5892547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835" y="5916979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Mercedes-Benz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3899" y="5892547"/>
            <a:ext cx="18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883" y="1394793"/>
            <a:ext cx="3617070" cy="22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7" y="1425800"/>
            <a:ext cx="3471154" cy="210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564" y="1381688"/>
            <a:ext cx="3501958" cy="233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A963550-9C83-80F0-B807-8049C545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1" y="3702862"/>
            <a:ext cx="3608962" cy="210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F1D1CA3-E287-D6AB-A2A5-F96C07ABF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42" y="3754013"/>
            <a:ext cx="3608962" cy="21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E9FD68F3-C94F-E41E-742A-664363B8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704" y="3791373"/>
            <a:ext cx="3768324" cy="21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423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Courier New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Aneesh Antony</dc:creator>
  <cp:lastModifiedBy>Neena Philip</cp:lastModifiedBy>
  <cp:revision>102</cp:revision>
  <dcterms:created xsi:type="dcterms:W3CDTF">2022-11-30T23:38:00Z</dcterms:created>
  <dcterms:modified xsi:type="dcterms:W3CDTF">2025-01-23T00:43:09Z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DDF336706FAF41FEA15C0EFC964C7E92_12</vt:lpwstr>
  </property>
  <property fmtid="{D5CDD505-2E9C-101B-9397-08002B2CF9AE}" pid="3" name="KSOProductBuildVer">
    <vt:lpwstr>1033-12.2.0.19805</vt:lpwstr>
  </property>
</Properties>
</file>