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8" r:id="rId3"/>
    <p:sldId id="277" r:id="rId4"/>
    <p:sldId id="257" r:id="rId5"/>
    <p:sldId id="260" r:id="rId6"/>
    <p:sldId id="270" r:id="rId8"/>
    <p:sldId id="259" r:id="rId9"/>
    <p:sldId id="279" r:id="rId10"/>
    <p:sldId id="280" r:id="rId11"/>
    <p:sldId id="287" r:id="rId12"/>
    <p:sldId id="258" r:id="rId13"/>
    <p:sldId id="284" r:id="rId14"/>
    <p:sldId id="282" r:id="rId15"/>
    <p:sldId id="283" r:id="rId16"/>
    <p:sldId id="263" r:id="rId17"/>
    <p:sldId id="28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esh Antony" initials="A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FE97-F46A-4EA6-9A6B-37EAD11DFF4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A1F9E-37C0-4E4D-9502-2FF5F8F7998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A1F9E-37C0-4E4D-9502-2FF5F8F7998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A1F9E-37C0-4E4D-9502-2FF5F8F7998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A1F9E-37C0-4E4D-9502-2FF5F8F7998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67AF-00D7-42A2-8B30-43CE6EE384A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3456-C67E-4413-8388-B4E0817D24E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DFF4-08B9-4814-B103-2FA1E1EAB6D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8CA-35BC-4347-8046-361687172CA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853-B5D8-4ABE-9737-C30EC4E780F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CEA-5BCA-498D-BCC4-B4A7958E1AE6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553-D828-4F26-B4D6-3D04EB95F39E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2E6-D363-49E3-9A97-B2F9FC0AE410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05D6-2AFB-45D4-8545-06FB22FE21F5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6AD67E-F7C2-40C2-AD3E-286F74EDD705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0B-28B8-49C5-995C-22F9FA42F7F9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7C48E2-3CAB-41CF-8C4F-74D693D8CC5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A6242D-5CD1-4F57-A55E-C7D5C9337DEB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60135"/>
            <a:ext cx="1863725" cy="665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940" y="956335"/>
            <a:ext cx="108657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ACTIGNCE - (ACTIonable intelliGENCE)</a:t>
            </a:r>
            <a:br>
              <a:rPr lang="en-US" sz="4400" b="1" dirty="0">
                <a:solidFill>
                  <a:srgbClr val="263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edicting Ups and Downs in the Stock Market Using AI – Quantilus Inno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0" y="2021799"/>
            <a:ext cx="7728236" cy="40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14914" y="4255719"/>
            <a:ext cx="3353350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– 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Aneesh Antony Thomas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Amal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Peediyakkal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Shaji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Virat Ranpariya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Sreelekshmi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Rajeshkumar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Neena Philip 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28" y="169863"/>
            <a:ext cx="1863725" cy="665162"/>
          </a:xfrm>
        </p:spPr>
      </p:pic>
      <p:sp>
        <p:nvSpPr>
          <p:cNvPr id="3" name="TextBox 2"/>
          <p:cNvSpPr txBox="1"/>
          <p:nvPr/>
        </p:nvSpPr>
        <p:spPr>
          <a:xfrm>
            <a:off x="1419161" y="607687"/>
            <a:ext cx="4676839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</a:t>
            </a:r>
            <a:endParaRPr lang="en-IN" sz="4400" b="1" dirty="0">
              <a:solidFill>
                <a:srgbClr val="263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The Ultimate Guide to Building Your Own LSTM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04" y="1509712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1393" y="1585178"/>
            <a:ext cx="5692373" cy="313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special type of Recurrent Neural Network (RNN).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sequential data and long-term dependencies.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can capture patterns in sequences over time, ideal for stock prediction.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cells to store information.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gates: Input, Forget, Output.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1032" y="51912"/>
            <a:ext cx="4027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485" y="1273918"/>
            <a:ext cx="3014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prices of past `n´ days from Yahoo Finance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9740" y="2168940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9330" y="2091936"/>
            <a:ext cx="2536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vs Testing Split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1935" y="3905250"/>
            <a:ext cx="22396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5464" y="3893534"/>
            <a:ext cx="1812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362" y="3893534"/>
            <a:ext cx="2679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vs Predicted Prices &amp; Signals Overlay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US Stock Market Data API • Finaz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5" y="1921594"/>
            <a:ext cx="2821023" cy="11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pring boot series — Scaling the Stock Market Data service with Apache  Kafka | by Dimuthu Wickramanayake | Nerd For Tech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0" y="923487"/>
            <a:ext cx="2018489" cy="122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4009" y="1992790"/>
            <a:ext cx="881235" cy="771861"/>
          </a:xfrm>
          <a:prstGeom prst="rect">
            <a:avLst/>
          </a:prstGeom>
        </p:spPr>
      </p:pic>
      <p:pic>
        <p:nvPicPr>
          <p:cNvPr id="29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407" y="1898669"/>
            <a:ext cx="881235" cy="771861"/>
          </a:xfrm>
          <a:prstGeom prst="rect">
            <a:avLst/>
          </a:prstGeom>
        </p:spPr>
      </p:pic>
      <p:pic>
        <p:nvPicPr>
          <p:cNvPr id="31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4602" y="2856024"/>
            <a:ext cx="871712" cy="834125"/>
          </a:xfrm>
          <a:prstGeom prst="rect">
            <a:avLst/>
          </a:prstGeom>
        </p:spPr>
      </p:pic>
      <p:pic>
        <p:nvPicPr>
          <p:cNvPr id="32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0808" y="3868561"/>
            <a:ext cx="843497" cy="876300"/>
          </a:xfrm>
          <a:prstGeom prst="rect">
            <a:avLst/>
          </a:prstGeom>
        </p:spPr>
      </p:pic>
      <p:pic>
        <p:nvPicPr>
          <p:cNvPr id="33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9205" y="3844428"/>
            <a:ext cx="843497" cy="876300"/>
          </a:xfrm>
          <a:prstGeom prst="rect">
            <a:avLst/>
          </a:prstGeom>
        </p:spPr>
      </p:pic>
      <p:pic>
        <p:nvPicPr>
          <p:cNvPr id="3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3654" y="1051566"/>
            <a:ext cx="1671195" cy="918628"/>
          </a:xfrm>
          <a:prstGeom prst="rect">
            <a:avLst/>
          </a:prstGeom>
        </p:spPr>
      </p:pic>
      <p:pic>
        <p:nvPicPr>
          <p:cNvPr id="5128" name="Picture 8" descr="Predicting stock prices using Deep Learning LSTM model in Python - Thinking  Neur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10" y="4603907"/>
            <a:ext cx="2184935" cy="139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064" y="4603907"/>
            <a:ext cx="3036623" cy="1286481"/>
          </a:xfrm>
          <a:prstGeom prst="rect">
            <a:avLst/>
          </a:prstGeom>
        </p:spPr>
      </p:pic>
      <p:pic>
        <p:nvPicPr>
          <p:cNvPr id="4" name="Content Placeholder 4" descr="Logo&#10;&#10;Description automatically generate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60" y="193897"/>
            <a:ext cx="1863725" cy="665162"/>
          </a:xfrm>
          <a:prstGeom prst="rect">
            <a:avLst/>
          </a:prstGeom>
        </p:spPr>
      </p:pic>
      <p:pic>
        <p:nvPicPr>
          <p:cNvPr id="3076" name="Picture 4" descr="Complete Guide to Learn LSTM Models: Types, Applications, and When to Use  Which Model | by Poornam Sai G | Stackademi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34" y="4403164"/>
            <a:ext cx="2184935" cy="17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60" y="193897"/>
            <a:ext cx="1863725" cy="665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24205" y="859155"/>
            <a:ext cx="86874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with visualization of actual and predicted values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0427" y="4794112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9195" y="4728843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Mercedes-Benz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3996" y="4794112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42" y="2247884"/>
            <a:ext cx="3617070" cy="22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6" y="2268487"/>
            <a:ext cx="3471154" cy="219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79" y="2220669"/>
            <a:ext cx="3501958" cy="233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68020" y="708660"/>
            <a:ext cx="826198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with visualization of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Buy,Sell,Hold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60" y="193897"/>
            <a:ext cx="1863725" cy="665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2485" y="4929353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4273" y="4748958"/>
            <a:ext cx="2555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Mercedes-Benz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5456" y="4811547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38" y="2647784"/>
            <a:ext cx="3608962" cy="21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8" y="2647785"/>
            <a:ext cx="3608962" cy="210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528" y="2633875"/>
            <a:ext cx="3768324" cy="21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64" y="218502"/>
            <a:ext cx="1863725" cy="665162"/>
          </a:xfrm>
        </p:spPr>
      </p:pic>
      <p:sp>
        <p:nvSpPr>
          <p:cNvPr id="3" name="TextBox 2"/>
          <p:cNvSpPr txBox="1"/>
          <p:nvPr/>
        </p:nvSpPr>
        <p:spPr>
          <a:xfrm>
            <a:off x="977154" y="347423"/>
            <a:ext cx="4888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sz="4400" b="1" dirty="0">
              <a:solidFill>
                <a:srgbClr val="263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512175" y="1590631"/>
            <a:ext cx="971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&amp; R</a:t>
            </a:r>
            <a:r>
              <a:rPr lang="en-GB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performance of the model 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8748" y="2433730"/>
            <a:ext cx="80545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name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RELIANCE:BO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name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name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Mercedes-Benz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MBG:DE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17" y="2328792"/>
            <a:ext cx="1790700" cy="8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17" y="3553655"/>
            <a:ext cx="1657654" cy="8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17" y="5009368"/>
            <a:ext cx="1790700" cy="8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64" y="218502"/>
            <a:ext cx="1863725" cy="665162"/>
          </a:xfrm>
        </p:spPr>
      </p:pic>
      <p:sp>
        <p:nvSpPr>
          <p:cNvPr id="3" name="TextBox 2"/>
          <p:cNvSpPr txBox="1"/>
          <p:nvPr/>
        </p:nvSpPr>
        <p:spPr>
          <a:xfrm>
            <a:off x="977154" y="347423"/>
            <a:ext cx="82154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&amp;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endParaRPr lang="en-IN" sz="4400" b="1" dirty="0">
              <a:solidFill>
                <a:srgbClr val="263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03" y="1560578"/>
            <a:ext cx="19050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91" y="1175126"/>
            <a:ext cx="3772030" cy="1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58404" y="2028374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3063" y="3864847"/>
            <a:ext cx="171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8404" y="5379230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Mercedes-Benz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03" y="3226148"/>
            <a:ext cx="1866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53" y="4939343"/>
            <a:ext cx="18859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91" y="4675584"/>
            <a:ext cx="3772030" cy="1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86" y="2943304"/>
            <a:ext cx="3647872" cy="1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275" y="169863"/>
            <a:ext cx="1863725" cy="665162"/>
          </a:xfrm>
        </p:spPr>
      </p:pic>
      <p:sp>
        <p:nvSpPr>
          <p:cNvPr id="2" name="Rectangle 1"/>
          <p:cNvSpPr/>
          <p:nvPr/>
        </p:nvSpPr>
        <p:spPr>
          <a:xfrm>
            <a:off x="4155193" y="2587956"/>
            <a:ext cx="3605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Thank You !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193" y="2587956"/>
            <a:ext cx="3666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Abadi" panose="020B0604020202020204" pitchFamily="34" charset="0"/>
              </a:rPr>
              <a:t>Thank</a:t>
            </a:r>
            <a:r>
              <a:rPr lang="en-IN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 You !</a:t>
            </a:r>
            <a:endParaRPr lang="en-IN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" grpId="1" build="allAtOnce"/>
      <p:bldP spid="2" grpId="2" build="allAtOnce"/>
      <p:bldP spid="2" grpId="3" build="allAtOnce"/>
      <p:bldP spid="2" grpId="4" build="allAtOnce"/>
      <p:bldP spid="2" grpId="5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009830"/>
            <a:ext cx="2132303" cy="665162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95729"/>
            <a:ext cx="5498074" cy="3891061"/>
          </a:xfrm>
        </p:spPr>
        <p:txBody>
          <a:bodyPr>
            <a:normAutofit fontScale="5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Actignce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Inroduction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&amp; Acquisition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flowchart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RSI &amp; SMA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 with Visualization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LSTM Model with BUY,SELL,HOLD signals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Evaluation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&amp;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856" y="286603"/>
            <a:ext cx="1863725" cy="6651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435788" y="2295728"/>
            <a:ext cx="2776695" cy="3891061"/>
          </a:xfrm>
          <a:prstGeom prst="rect">
            <a:avLst/>
          </a:prstGeom>
        </p:spPr>
        <p:txBody>
          <a:bodyPr vert="horz" lIns="0" tIns="45720" rIns="0" bIns="45720" rtlCol="0">
            <a:normAutofit fontScale="6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7-8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3976" y="1854100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0786" y="1854100"/>
            <a:ext cx="265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05" y="178902"/>
            <a:ext cx="1863725" cy="665162"/>
          </a:xfrm>
        </p:spPr>
      </p:pic>
      <p:sp>
        <p:nvSpPr>
          <p:cNvPr id="11" name="Title 7"/>
          <p:cNvSpPr txBox="1"/>
          <p:nvPr/>
        </p:nvSpPr>
        <p:spPr>
          <a:xfrm>
            <a:off x="2123091" y="1245399"/>
            <a:ext cx="8785781" cy="1286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ACTIGNCE  INTRODUCTION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8570" y="2949838"/>
            <a:ext cx="434521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GB"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9248" y="2876139"/>
            <a:ext cx="2789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</a:t>
            </a:r>
            <a:r>
              <a:rPr lang="en-US"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20" y="303770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0007" y="3668310"/>
            <a:ext cx="4365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stock market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practice of forecasting the future price movements of a stock (or group of stocks) using various methods.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4"/>
          <p:cNvSpPr/>
          <p:nvPr/>
        </p:nvSpPr>
        <p:spPr>
          <a:xfrm>
            <a:off x="7565688" y="2932740"/>
            <a:ext cx="434521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GB"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6707" y="3563076"/>
            <a:ext cx="5182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help people figure out whether they want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particular stock. However, no signal is foolproof—investors should still do their own research before making decisions.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75517" y="2833259"/>
            <a:ext cx="1871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177" y="286888"/>
            <a:ext cx="1863725" cy="665162"/>
          </a:xfrm>
        </p:spPr>
      </p:pic>
      <p:sp>
        <p:nvSpPr>
          <p:cNvPr id="4" name="TextBox 3"/>
          <p:cNvSpPr txBox="1"/>
          <p:nvPr/>
        </p:nvSpPr>
        <p:spPr>
          <a:xfrm>
            <a:off x="1626048" y="1056565"/>
            <a:ext cx="49319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Statement</a:t>
            </a:r>
            <a:endParaRPr lang="en-IN" sz="4400" b="1" spc="-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312" y="2554302"/>
            <a:ext cx="4931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Investors/Traders are hesitant to participate in market due to fear of making wrong decisions.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decision leads to losses or less profit.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oblem Statement Stock Photo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70" y="1597769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3503" y="659456"/>
            <a:ext cx="52779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4200" algn="l"/>
              </a:tabLst>
            </a:pP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4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GB"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4400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20" y="219870"/>
            <a:ext cx="1863725" cy="665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680130"/>
            <a:ext cx="4456079" cy="268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285750">
              <a:spcBef>
                <a:spcPts val="105"/>
              </a:spcBef>
              <a:buFont typeface="Courier New" panose="02070309020205020404" pitchFamily="49" charset="0"/>
              <a:buChar char="o"/>
              <a:tabLst>
                <a:tab pos="584200" algn="l"/>
              </a:tabLs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 - real world data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2850" lvl="2" indent="-285750">
              <a:spcBef>
                <a:spcPts val="105"/>
              </a:spcBef>
              <a:buFont typeface="Courier New" panose="02070309020205020404" pitchFamily="49" charset="0"/>
              <a:buChar char="o"/>
              <a:tabLst>
                <a:tab pos="584200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name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2850" lvl="2" indent="-285750">
              <a:spcBef>
                <a:spcPts val="105"/>
              </a:spcBef>
              <a:buFont typeface="Courier New" panose="02070309020205020404" pitchFamily="49" charset="0"/>
              <a:buChar char="o"/>
              <a:tabLst>
                <a:tab pos="584200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2850" lvl="2" indent="-285750">
              <a:spcBef>
                <a:spcPts val="105"/>
              </a:spcBef>
              <a:buFont typeface="Courier New" panose="02070309020205020404" pitchFamily="49" charset="0"/>
              <a:buChar char="o"/>
              <a:tabLst>
                <a:tab pos="584200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and closing price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2850" lvl="2" indent="-285750">
              <a:spcBef>
                <a:spcPts val="105"/>
              </a:spcBef>
              <a:buFont typeface="Courier New" panose="02070309020205020404" pitchFamily="49" charset="0"/>
              <a:buChar char="o"/>
              <a:tabLst>
                <a:tab pos="584200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high and day low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2850" lvl="2" indent="-285750">
              <a:spcBef>
                <a:spcPts val="105"/>
              </a:spcBef>
              <a:buFont typeface="Courier New" panose="02070309020205020404" pitchFamily="49" charset="0"/>
              <a:buChar char="o"/>
              <a:tabLst>
                <a:tab pos="584200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2">
              <a:spcBef>
                <a:spcPts val="105"/>
              </a:spcBef>
              <a:tabLst>
                <a:tab pos="584200" algn="l"/>
              </a:tabLs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4200" algn="l"/>
              </a:tabLs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  <a:tabLst>
                <a:tab pos="584200" algn="l"/>
              </a:tabLs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Download Historical Data from Yahoo Finance - Macro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28" y="3842770"/>
            <a:ext cx="2957209" cy="181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ahoo Finance Excel - Live &amp; Historical Stock Data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28" y="552451"/>
            <a:ext cx="3358880" cy="19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Download Historical Data from Yahoo Finance - Macrop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86" y="3026963"/>
            <a:ext cx="3067414" cy="19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Yahoo Finance: “Here's why the stock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751994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811" y="183323"/>
            <a:ext cx="1863725" cy="665162"/>
          </a:xfrm>
        </p:spPr>
      </p:pic>
      <p:sp>
        <p:nvSpPr>
          <p:cNvPr id="8" name="TextBox 7"/>
          <p:cNvSpPr txBox="1"/>
          <p:nvPr/>
        </p:nvSpPr>
        <p:spPr>
          <a:xfrm>
            <a:off x="2651760" y="131445"/>
            <a:ext cx="65024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-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processing flowchart</a:t>
            </a:r>
            <a:endParaRPr lang="en-IN" sz="4400" b="1" spc="-5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A data preprocessing flowchart for a stock market prediction system using LSTM. The flowchart should include the following steps: 1) Data Collection: 'Download stock data (yfinance API)'. 2) Data Cleaning: 'Handle missing values and reset index'. 3) Feature Engineering: 'Calculate RSI, SMA, Support, Resistance'. 4) Scaling: 'Normalize features using MinMaxScaler'. 5) Sequence Building: 'Create lookback sequences for LSTM'. 6) Train-Test Split: 'Split data into training and test sets'. Use simple rectangular boxes and arrows to represent steps. Add icons like a stock chart for collection and a neural network for model training. Keep the design clean, professional, and visually appealing."/>
          <p:cNvSpPr>
            <a:spLocks noChangeAspect="1" noChangeArrowheads="1"/>
          </p:cNvSpPr>
          <p:nvPr/>
        </p:nvSpPr>
        <p:spPr bwMode="auto">
          <a:xfrm>
            <a:off x="651285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 descr="A data preprocessing flowchart for a stock market prediction system using LSTM. The flowchart should include the following steps: 1) Data Collection: 'Download stock data (yfinance API)'. 2) Data Cleaning: 'Handle missing values and reset index'. 3) Feature Engineering: 'Calculate RSI, SMA, Support, Resistance'. 4) Scaling: 'Normalize features using MinMaxScaler'. 5) Sequence Building: 'Create lookback sequences for LSTM'. 6) Train-Test Split: 'Split data into training and test sets'. Use simple rectangular boxes and arrows to represent steps. Add icons like a stock chart for collection and a neural network for model training. Keep the design clean, professional, and visually appealing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5115127" y="1054733"/>
            <a:ext cx="2354094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4922197" y="5929048"/>
            <a:ext cx="3013086" cy="293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 for model training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615185" y="1958514"/>
            <a:ext cx="2354094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4046894" y="2815426"/>
            <a:ext cx="2354094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6615185" y="3588258"/>
            <a:ext cx="2354094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938080" y="4400377"/>
            <a:ext cx="2354094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Building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6615185" y="5037632"/>
            <a:ext cx="2354094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292174" y="1398681"/>
            <a:ext cx="1596958" cy="5598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2"/>
          </p:cNvCxnSpPr>
          <p:nvPr/>
        </p:nvCxnSpPr>
        <p:spPr>
          <a:xfrm flipH="1">
            <a:off x="5086414" y="2263314"/>
            <a:ext cx="2705818" cy="4819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69533" y="3128224"/>
            <a:ext cx="2622699" cy="4123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2"/>
          </p:cNvCxnSpPr>
          <p:nvPr/>
        </p:nvCxnSpPr>
        <p:spPr>
          <a:xfrm flipH="1">
            <a:off x="5086414" y="3893058"/>
            <a:ext cx="2705818" cy="433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</p:cNvCxnSpPr>
          <p:nvPr/>
        </p:nvCxnSpPr>
        <p:spPr>
          <a:xfrm flipH="1">
            <a:off x="6248400" y="5342432"/>
            <a:ext cx="1543832" cy="5866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</p:cNvCxnSpPr>
          <p:nvPr/>
        </p:nvCxnSpPr>
        <p:spPr>
          <a:xfrm>
            <a:off x="5115127" y="4705177"/>
            <a:ext cx="2677105" cy="29330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60135"/>
            <a:ext cx="1863725" cy="665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5958" y="859059"/>
            <a:ext cx="80957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RSI (Relative Strength Index)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380" y="2057919"/>
            <a:ext cx="74197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Strength Index (RSI)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momentum oscillator that measures the speed and change of price movements. It oscillates between 0 and 100, helping identify overbought or oversold conditions.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45" y="3429000"/>
            <a:ext cx="5924144" cy="21741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595"/>
            <a:ext cx="1863725" cy="665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0512" y="859059"/>
            <a:ext cx="79011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SMA(</a:t>
            </a: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Moving Average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3625" y="2147900"/>
            <a:ext cx="7507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Moving Average (SMA)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statistical measure that calculates the average of a set of prices over a specific number of periods. It smooths out price data to identify trends over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57" y="3429000"/>
            <a:ext cx="6476188" cy="2222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</a:fld>
            <a:endParaRPr lang="en-IN"/>
          </a:p>
        </p:txBody>
      </p:sp>
      <p:pic>
        <p:nvPicPr>
          <p:cNvPr id="3" name="Content Placeholder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595"/>
            <a:ext cx="1863725" cy="665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7175" y="709895"/>
            <a:ext cx="57611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-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Feature Extraction</a:t>
            </a:r>
            <a:endParaRPr lang="en-IN" sz="4400" b="1" spc="-5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4251" y="1946138"/>
            <a:ext cx="7273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transforming raw data into a set of meaningful, numerical attributes or features. </a:t>
            </a:r>
            <a:endParaRPr lang="en-IN" spc="-5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0197" y="3526072"/>
            <a:ext cx="1991958" cy="13474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33745" y="3526072"/>
            <a:ext cx="1972756" cy="13474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Feature Selection and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18079" y="3519583"/>
            <a:ext cx="2113755" cy="13474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Cleaning and 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632342" y="3519585"/>
            <a:ext cx="1972756" cy="13474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 Training and 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Striped Right 9"/>
          <p:cNvSpPr/>
          <p:nvPr/>
        </p:nvSpPr>
        <p:spPr>
          <a:xfrm>
            <a:off x="2457755" y="3951009"/>
            <a:ext cx="743103" cy="48463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/>
          <p:cNvSpPr/>
          <p:nvPr/>
        </p:nvSpPr>
        <p:spPr>
          <a:xfrm>
            <a:off x="8658038" y="3921621"/>
            <a:ext cx="743103" cy="48463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/>
          <p:cNvSpPr/>
          <p:nvPr/>
        </p:nvSpPr>
        <p:spPr>
          <a:xfrm>
            <a:off x="5611238" y="3916957"/>
            <a:ext cx="743103" cy="48463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2820</Words>
  <Application>WPS Presentation</Application>
  <PresentationFormat>Widescreen</PresentationFormat>
  <Paragraphs>219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Times New Roman</vt:lpstr>
      <vt:lpstr>Courier New</vt:lpstr>
      <vt:lpstr>Abadi</vt:lpstr>
      <vt:lpstr>Segoe Print</vt:lpstr>
      <vt:lpstr>Microsoft YaHei</vt:lpstr>
      <vt:lpstr>Arial Unicode MS</vt:lpstr>
      <vt:lpstr>Calibri Light</vt:lpstr>
      <vt:lpstr>Retrospect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Aneesh Antony</dc:creator>
  <cp:lastModifiedBy>virat ranpariya</cp:lastModifiedBy>
  <cp:revision>90</cp:revision>
  <dcterms:created xsi:type="dcterms:W3CDTF">2022-11-30T23:38:00Z</dcterms:created>
  <dcterms:modified xsi:type="dcterms:W3CDTF">2025-01-20T00:55:16Z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DDF336706FAF41FEA15C0EFC964C7E92_12</vt:lpwstr>
  </property>
  <property fmtid="{D5CDD505-2E9C-101B-9397-08002B2CF9AE}" pid="3" name="KSOProductBuildVer">
    <vt:lpwstr>1033-12.2.0.19805</vt:lpwstr>
  </property>
</Properties>
</file>