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88" r:id="rId2"/>
    <p:sldId id="277" r:id="rId3"/>
    <p:sldId id="257" r:id="rId4"/>
    <p:sldId id="260" r:id="rId5"/>
    <p:sldId id="270" r:id="rId6"/>
    <p:sldId id="259" r:id="rId7"/>
    <p:sldId id="279" r:id="rId8"/>
    <p:sldId id="280" r:id="rId9"/>
    <p:sldId id="287" r:id="rId10"/>
    <p:sldId id="282" r:id="rId11"/>
    <p:sldId id="283" r:id="rId12"/>
    <p:sldId id="284" r:id="rId13"/>
    <p:sldId id="258" r:id="rId14"/>
    <p:sldId id="263" r:id="rId15"/>
    <p:sldId id="28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eesh Antony" initials="AA" lastIdx="2" clrIdx="0">
    <p:extLst>
      <p:ext uri="{19B8F6BF-5375-455C-9EA6-DF929625EA0E}">
        <p15:presenceInfo xmlns:p15="http://schemas.microsoft.com/office/powerpoint/2012/main" userId="736430d3c3c41c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5FE97-F46A-4EA6-9A6B-37EAD11DFF40}"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A1F9E-37C0-4E4D-9502-2FF5F8F7998F}" type="slidenum">
              <a:rPr lang="en-IN" smtClean="0"/>
              <a:t>‹#›</a:t>
            </a:fld>
            <a:endParaRPr lang="en-IN"/>
          </a:p>
        </p:txBody>
      </p:sp>
    </p:spTree>
    <p:extLst>
      <p:ext uri="{BB962C8B-B14F-4D97-AF65-F5344CB8AC3E}">
        <p14:creationId xmlns:p14="http://schemas.microsoft.com/office/powerpoint/2010/main" val="359296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EA1F9E-37C0-4E4D-9502-2FF5F8F7998F}" type="slidenum">
              <a:rPr lang="en-IN" smtClean="0"/>
              <a:t>4</a:t>
            </a:fld>
            <a:endParaRPr lang="en-IN" dirty="0"/>
          </a:p>
        </p:txBody>
      </p:sp>
    </p:spTree>
    <p:extLst>
      <p:ext uri="{BB962C8B-B14F-4D97-AF65-F5344CB8AC3E}">
        <p14:creationId xmlns:p14="http://schemas.microsoft.com/office/powerpoint/2010/main" val="167753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EA1F9E-37C0-4E4D-9502-2FF5F8F7998F}" type="slidenum">
              <a:rPr lang="en-IN" smtClean="0"/>
              <a:t>6</a:t>
            </a:fld>
            <a:endParaRPr lang="en-IN" dirty="0"/>
          </a:p>
        </p:txBody>
      </p:sp>
    </p:spTree>
    <p:extLst>
      <p:ext uri="{BB962C8B-B14F-4D97-AF65-F5344CB8AC3E}">
        <p14:creationId xmlns:p14="http://schemas.microsoft.com/office/powerpoint/2010/main" val="2447168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EA1F9E-37C0-4E4D-9502-2FF5F8F7998F}" type="slidenum">
              <a:rPr lang="en-IN" smtClean="0"/>
              <a:t>13</a:t>
            </a:fld>
            <a:endParaRPr lang="en-IN"/>
          </a:p>
        </p:txBody>
      </p:sp>
    </p:spTree>
    <p:extLst>
      <p:ext uri="{BB962C8B-B14F-4D97-AF65-F5344CB8AC3E}">
        <p14:creationId xmlns:p14="http://schemas.microsoft.com/office/powerpoint/2010/main" val="2928701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8D67AF-00D7-42A2-8B30-43CE6EE384A2}" type="datetime1">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242D-5CD1-4F57-A55E-C7D5C9337DE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06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AB3456-C67E-4413-8388-B4E0817D24EC}" type="datetime1">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242D-5CD1-4F57-A55E-C7D5C9337DEB}" type="slidenum">
              <a:rPr lang="en-IN" smtClean="0"/>
              <a:t>‹#›</a:t>
            </a:fld>
            <a:endParaRPr lang="en-IN"/>
          </a:p>
        </p:txBody>
      </p:sp>
    </p:spTree>
    <p:extLst>
      <p:ext uri="{BB962C8B-B14F-4D97-AF65-F5344CB8AC3E}">
        <p14:creationId xmlns:p14="http://schemas.microsoft.com/office/powerpoint/2010/main" val="62577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26DFF4-08B9-4814-B103-2FA1E1EAB6D5}" type="datetime1">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242D-5CD1-4F57-A55E-C7D5C9337DEB}" type="slidenum">
              <a:rPr lang="en-IN" smtClean="0"/>
              <a:t>‹#›</a:t>
            </a:fld>
            <a:endParaRPr lang="en-IN"/>
          </a:p>
        </p:txBody>
      </p:sp>
    </p:spTree>
    <p:extLst>
      <p:ext uri="{BB962C8B-B14F-4D97-AF65-F5344CB8AC3E}">
        <p14:creationId xmlns:p14="http://schemas.microsoft.com/office/powerpoint/2010/main" val="190452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B08CA-35BC-4347-8046-361687172CA1}" type="datetime1">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242D-5CD1-4F57-A55E-C7D5C9337DEB}" type="slidenum">
              <a:rPr lang="en-IN" smtClean="0"/>
              <a:t>‹#›</a:t>
            </a:fld>
            <a:endParaRPr lang="en-IN"/>
          </a:p>
        </p:txBody>
      </p:sp>
    </p:spTree>
    <p:extLst>
      <p:ext uri="{BB962C8B-B14F-4D97-AF65-F5344CB8AC3E}">
        <p14:creationId xmlns:p14="http://schemas.microsoft.com/office/powerpoint/2010/main" val="71226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017853-B5D8-4ABE-9737-C30EC4E780F1}" type="datetime1">
              <a:rPr lang="en-IN" smtClean="0"/>
              <a:t>17-01-2025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242D-5CD1-4F57-A55E-C7D5C9337DE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4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76CEA-5BCA-498D-BCC4-B4A7958E1AE6}" type="datetime1">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6242D-5CD1-4F57-A55E-C7D5C9337DEB}" type="slidenum">
              <a:rPr lang="en-IN" smtClean="0"/>
              <a:t>‹#›</a:t>
            </a:fld>
            <a:endParaRPr lang="en-IN"/>
          </a:p>
        </p:txBody>
      </p:sp>
    </p:spTree>
    <p:extLst>
      <p:ext uri="{BB962C8B-B14F-4D97-AF65-F5344CB8AC3E}">
        <p14:creationId xmlns:p14="http://schemas.microsoft.com/office/powerpoint/2010/main" val="274582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A23553-D828-4F26-B4D6-3D04EB95F39E}" type="datetime1">
              <a:rPr lang="en-IN" smtClean="0"/>
              <a:t>17-01-2025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A6242D-5CD1-4F57-A55E-C7D5C9337DEB}" type="slidenum">
              <a:rPr lang="en-IN" smtClean="0"/>
              <a:t>‹#›</a:t>
            </a:fld>
            <a:endParaRPr lang="en-IN"/>
          </a:p>
        </p:txBody>
      </p:sp>
    </p:spTree>
    <p:extLst>
      <p:ext uri="{BB962C8B-B14F-4D97-AF65-F5344CB8AC3E}">
        <p14:creationId xmlns:p14="http://schemas.microsoft.com/office/powerpoint/2010/main" val="99051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8C52E6-D363-49E3-9A97-B2F9FC0AE410}" type="datetime1">
              <a:rPr lang="en-IN" smtClean="0"/>
              <a:t>17-01-2025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6242D-5CD1-4F57-A55E-C7D5C9337DEB}" type="slidenum">
              <a:rPr lang="en-IN" smtClean="0"/>
              <a:t>‹#›</a:t>
            </a:fld>
            <a:endParaRPr lang="en-IN"/>
          </a:p>
        </p:txBody>
      </p:sp>
    </p:spTree>
    <p:extLst>
      <p:ext uri="{BB962C8B-B14F-4D97-AF65-F5344CB8AC3E}">
        <p14:creationId xmlns:p14="http://schemas.microsoft.com/office/powerpoint/2010/main" val="255834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3305D6-2AFB-45D4-8545-06FB22FE21F5}" type="datetime1">
              <a:rPr lang="en-IN" smtClean="0"/>
              <a:t>17-01-2025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3A6242D-5CD1-4F57-A55E-C7D5C9337DEB}" type="slidenum">
              <a:rPr lang="en-IN" smtClean="0"/>
              <a:t>‹#›</a:t>
            </a:fld>
            <a:endParaRPr lang="en-IN"/>
          </a:p>
        </p:txBody>
      </p:sp>
    </p:spTree>
    <p:extLst>
      <p:ext uri="{BB962C8B-B14F-4D97-AF65-F5344CB8AC3E}">
        <p14:creationId xmlns:p14="http://schemas.microsoft.com/office/powerpoint/2010/main" val="27274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26AD67E-F7C2-40C2-AD3E-286F74EDD705}" type="datetime1">
              <a:rPr lang="en-IN" smtClean="0"/>
              <a:t>17-01-2025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A6242D-5CD1-4F57-A55E-C7D5C9337DEB}" type="slidenum">
              <a:rPr lang="en-IN" smtClean="0"/>
              <a:t>‹#›</a:t>
            </a:fld>
            <a:endParaRPr lang="en-IN"/>
          </a:p>
        </p:txBody>
      </p:sp>
    </p:spTree>
    <p:extLst>
      <p:ext uri="{BB962C8B-B14F-4D97-AF65-F5344CB8AC3E}">
        <p14:creationId xmlns:p14="http://schemas.microsoft.com/office/powerpoint/2010/main" val="2023792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D030B-28B8-49C5-995C-22F9FA42F7F9}" type="datetime1">
              <a:rPr lang="en-IN" smtClean="0"/>
              <a:t>17-01-2025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6242D-5CD1-4F57-A55E-C7D5C9337DEB}" type="slidenum">
              <a:rPr lang="en-IN" smtClean="0"/>
              <a:t>‹#›</a:t>
            </a:fld>
            <a:endParaRPr lang="en-IN"/>
          </a:p>
        </p:txBody>
      </p:sp>
    </p:spTree>
    <p:extLst>
      <p:ext uri="{BB962C8B-B14F-4D97-AF65-F5344CB8AC3E}">
        <p14:creationId xmlns:p14="http://schemas.microsoft.com/office/powerpoint/2010/main" val="326692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7C48E2-3CAB-41CF-8C4F-74D693D8CC52}" type="datetime1">
              <a:rPr lang="en-IN" smtClean="0"/>
              <a:t>17-01-2025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A6242D-5CD1-4F57-A55E-C7D5C9337DE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8172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5.png"/><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20.jpg"/><Relationship Id="rId11" Type="http://schemas.openxmlformats.org/officeDocument/2006/relationships/image" Target="../media/image24.png"/><Relationship Id="rId5" Type="http://schemas.openxmlformats.org/officeDocument/2006/relationships/image" Target="../media/image19.jpg"/><Relationship Id="rId10" Type="http://schemas.openxmlformats.org/officeDocument/2006/relationships/image" Target="../media/image1.png"/><Relationship Id="rId4" Type="http://schemas.openxmlformats.org/officeDocument/2006/relationships/image" Target="../media/image18.jp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0.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6BCC2-A0C0-4CBD-6F9C-FD9B4A4E7DC8}"/>
            </a:ext>
          </a:extLst>
        </p:cNvPr>
        <p:cNvGrpSpPr/>
        <p:nvPr/>
      </p:nvGrpSpPr>
      <p:grpSpPr>
        <a:xfrm>
          <a:off x="0" y="0"/>
          <a:ext cx="0" cy="0"/>
          <a:chOff x="0" y="0"/>
          <a:chExt cx="0" cy="0"/>
        </a:xfrm>
      </p:grpSpPr>
      <p:pic>
        <p:nvPicPr>
          <p:cNvPr id="2" name="Content Placeholder 4" descr="Logo&#10;&#10;Description automatically generated">
            <a:extLst>
              <a:ext uri="{FF2B5EF4-FFF2-40B4-BE49-F238E27FC236}">
                <a16:creationId xmlns:a16="http://schemas.microsoft.com/office/drawing/2014/main" id="{333340D5-4FD4-5B2A-B257-9E7C71C1E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58" y="160135"/>
            <a:ext cx="1863725" cy="665162"/>
          </a:xfrm>
          <a:prstGeom prst="rect">
            <a:avLst/>
          </a:prstGeom>
        </p:spPr>
      </p:pic>
      <p:sp>
        <p:nvSpPr>
          <p:cNvPr id="4" name="Slide Number Placeholder 3">
            <a:extLst>
              <a:ext uri="{FF2B5EF4-FFF2-40B4-BE49-F238E27FC236}">
                <a16:creationId xmlns:a16="http://schemas.microsoft.com/office/drawing/2014/main" id="{0E08A790-D1C2-7494-65BA-4F2B90831459}"/>
              </a:ext>
            </a:extLst>
          </p:cNvPr>
          <p:cNvSpPr>
            <a:spLocks noGrp="1"/>
          </p:cNvSpPr>
          <p:nvPr>
            <p:ph type="sldNum" sz="quarter" idx="12"/>
          </p:nvPr>
        </p:nvSpPr>
        <p:spPr/>
        <p:txBody>
          <a:bodyPr/>
          <a:lstStyle/>
          <a:p>
            <a:fld id="{C3A6242D-5CD1-4F57-A55E-C7D5C9337DEB}" type="slidenum">
              <a:rPr lang="en-IN" smtClean="0">
                <a:latin typeface="Times New Roman" panose="02020603050405020304" pitchFamily="18" charset="0"/>
                <a:cs typeface="Times New Roman" panose="02020603050405020304" pitchFamily="18" charset="0"/>
              </a:rPr>
              <a:t>1</a:t>
            </a:fld>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215AE39-EE06-50BE-9FF6-2FC0E9379295}"/>
              </a:ext>
            </a:extLst>
          </p:cNvPr>
          <p:cNvSpPr txBox="1"/>
          <p:nvPr/>
        </p:nvSpPr>
        <p:spPr>
          <a:xfrm>
            <a:off x="787940" y="956335"/>
            <a:ext cx="10865795" cy="1446550"/>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ACTIGNCE - (ACTIonable intelliGENCE)</a:t>
            </a:r>
            <a:br>
              <a:rPr lang="en-US" sz="4400" b="1" dirty="0">
                <a:solidFill>
                  <a:srgbClr val="263F5B"/>
                </a:solidFill>
                <a:latin typeface="Times New Roman" panose="02020603050405020304" pitchFamily="18" charset="0"/>
                <a:cs typeface="Times New Roman" panose="02020603050405020304" pitchFamily="18" charset="0"/>
              </a:rPr>
            </a:br>
            <a:endParaRPr lang="en-IN" sz="4400" b="1" dirty="0">
              <a:latin typeface="Times New Roman" panose="02020603050405020304" pitchFamily="18" charset="0"/>
              <a:cs typeface="Times New Roman" panose="02020603050405020304" pitchFamily="18" charset="0"/>
            </a:endParaRPr>
          </a:p>
        </p:txBody>
      </p:sp>
      <p:pic>
        <p:nvPicPr>
          <p:cNvPr id="1026" name="Picture 2" descr="Predicting Ups and Downs in the Stock Market Using AI – Quantilus Innovation">
            <a:extLst>
              <a:ext uri="{FF2B5EF4-FFF2-40B4-BE49-F238E27FC236}">
                <a16:creationId xmlns:a16="http://schemas.microsoft.com/office/drawing/2014/main" id="{4105B50E-42F8-4E2E-F528-2D0E6846E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940" y="2021799"/>
            <a:ext cx="7728236" cy="40187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5B8BBF-5548-7041-0C39-0B7E290FF241}"/>
              </a:ext>
            </a:extLst>
          </p:cNvPr>
          <p:cNvSpPr txBox="1"/>
          <p:nvPr/>
        </p:nvSpPr>
        <p:spPr>
          <a:xfrm>
            <a:off x="8614914" y="4255719"/>
            <a:ext cx="3353350"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By:	</a:t>
            </a:r>
            <a:r>
              <a:rPr lang="en-IN" b="1" dirty="0">
                <a:latin typeface="Times New Roman" panose="02020603050405020304" pitchFamily="18" charset="0"/>
                <a:cs typeface="Times New Roman" panose="02020603050405020304" pitchFamily="18" charset="0"/>
              </a:rPr>
              <a:t>Team – 4</a:t>
            </a:r>
          </a:p>
          <a:p>
            <a:r>
              <a:rPr lang="en-IN" b="1" dirty="0">
                <a:latin typeface="Times New Roman" panose="02020603050405020304" pitchFamily="18" charset="0"/>
                <a:cs typeface="Times New Roman" panose="02020603050405020304" pitchFamily="18" charset="0"/>
              </a:rPr>
              <a:t>	</a:t>
            </a:r>
            <a:r>
              <a:rPr lang="en-IN" dirty="0">
                <a:solidFill>
                  <a:schemeClr val="accent2">
                    <a:lumMod val="50000"/>
                  </a:schemeClr>
                </a:solidFill>
                <a:latin typeface="Times New Roman" panose="02020603050405020304" pitchFamily="18" charset="0"/>
                <a:cs typeface="Times New Roman" panose="02020603050405020304" pitchFamily="18" charset="0"/>
              </a:rPr>
              <a:t>Aneesh Antony Thomas</a:t>
            </a:r>
          </a:p>
          <a:p>
            <a:r>
              <a:rPr lang="en-IN" dirty="0">
                <a:solidFill>
                  <a:schemeClr val="accent2">
                    <a:lumMod val="50000"/>
                  </a:schemeClr>
                </a:solidFill>
                <a:latin typeface="Times New Roman" panose="02020603050405020304" pitchFamily="18" charset="0"/>
                <a:cs typeface="Times New Roman" panose="02020603050405020304" pitchFamily="18" charset="0"/>
              </a:rPr>
              <a:t>	Amal </a:t>
            </a:r>
            <a:r>
              <a:rPr lang="en-IN" dirty="0" err="1">
                <a:solidFill>
                  <a:schemeClr val="accent2">
                    <a:lumMod val="50000"/>
                  </a:schemeClr>
                </a:solidFill>
                <a:latin typeface="Times New Roman" panose="02020603050405020304" pitchFamily="18" charset="0"/>
                <a:cs typeface="Times New Roman" panose="02020603050405020304" pitchFamily="18" charset="0"/>
              </a:rPr>
              <a:t>Peediyakkal</a:t>
            </a:r>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Shaji</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rPr>
              <a:t>        Virat</a:t>
            </a:r>
          </a:p>
          <a:p>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Sreelekshmi</a:t>
            </a:r>
            <a:r>
              <a:rPr lang="en-IN" dirty="0">
                <a:solidFill>
                  <a:schemeClr val="accent2">
                    <a:lumMod val="50000"/>
                  </a:schemeClr>
                </a:solidFill>
                <a:latin typeface="Times New Roman" panose="02020603050405020304" pitchFamily="18" charset="0"/>
                <a:cs typeface="Times New Roman" panose="02020603050405020304" pitchFamily="18" charset="0"/>
              </a:rPr>
              <a:t> </a:t>
            </a:r>
            <a:r>
              <a:rPr lang="en-IN" dirty="0" err="1">
                <a:solidFill>
                  <a:schemeClr val="accent2">
                    <a:lumMod val="50000"/>
                  </a:schemeClr>
                </a:solidFill>
                <a:latin typeface="Times New Roman" panose="02020603050405020304" pitchFamily="18" charset="0"/>
                <a:cs typeface="Times New Roman" panose="02020603050405020304" pitchFamily="18" charset="0"/>
              </a:rPr>
              <a:t>Rajeshkumar</a:t>
            </a:r>
            <a:endParaRPr lang="en-IN" dirty="0">
              <a:solidFill>
                <a:schemeClr val="accent2">
                  <a:lumMod val="50000"/>
                </a:schemeClr>
              </a:solidFill>
              <a:latin typeface="Times New Roman" panose="02020603050405020304" pitchFamily="18" charset="0"/>
              <a:cs typeface="Times New Roman" panose="02020603050405020304" pitchFamily="18" charset="0"/>
            </a:endParaRPr>
          </a:p>
          <a:p>
            <a:r>
              <a:rPr lang="en-IN" dirty="0">
                <a:solidFill>
                  <a:schemeClr val="accent2">
                    <a:lumMod val="50000"/>
                  </a:schemeClr>
                </a:solidFill>
                <a:latin typeface="Times New Roman" panose="02020603050405020304" pitchFamily="18" charset="0"/>
                <a:cs typeface="Times New Roman" panose="02020603050405020304" pitchFamily="18" charset="0"/>
              </a:rPr>
              <a:t>        Neena Philip </a:t>
            </a:r>
          </a:p>
        </p:txBody>
      </p:sp>
    </p:spTree>
    <p:extLst>
      <p:ext uri="{BB962C8B-B14F-4D97-AF65-F5344CB8AC3E}">
        <p14:creationId xmlns:p14="http://schemas.microsoft.com/office/powerpoint/2010/main" val="352946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5BA5A-C7E2-58BB-57E2-A88F23B40BE3}"/>
            </a:ext>
          </a:extLst>
        </p:cNvPr>
        <p:cNvGrpSpPr/>
        <p:nvPr/>
      </p:nvGrpSpPr>
      <p:grpSpPr>
        <a:xfrm>
          <a:off x="0" y="0"/>
          <a:ext cx="0" cy="0"/>
          <a:chOff x="0" y="0"/>
          <a:chExt cx="0" cy="0"/>
        </a:xfrm>
      </p:grpSpPr>
      <p:pic>
        <p:nvPicPr>
          <p:cNvPr id="2" name="Content Placeholder 4" descr="Logo&#10;&#10;Description automatically generated">
            <a:extLst>
              <a:ext uri="{FF2B5EF4-FFF2-40B4-BE49-F238E27FC236}">
                <a16:creationId xmlns:a16="http://schemas.microsoft.com/office/drawing/2014/main" id="{F8C9750E-1216-8992-6531-060C1EE03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2360" y="193897"/>
            <a:ext cx="1863725" cy="665162"/>
          </a:xfrm>
          <a:prstGeom prst="rect">
            <a:avLst/>
          </a:prstGeom>
        </p:spPr>
      </p:pic>
      <p:sp>
        <p:nvSpPr>
          <p:cNvPr id="4" name="Slide Number Placeholder 3">
            <a:extLst>
              <a:ext uri="{FF2B5EF4-FFF2-40B4-BE49-F238E27FC236}">
                <a16:creationId xmlns:a16="http://schemas.microsoft.com/office/drawing/2014/main" id="{8753E279-A176-1FFF-6AC8-9CB458105020}"/>
              </a:ext>
            </a:extLst>
          </p:cNvPr>
          <p:cNvSpPr>
            <a:spLocks noGrp="1"/>
          </p:cNvSpPr>
          <p:nvPr>
            <p:ph type="sldNum" sz="quarter" idx="12"/>
          </p:nvPr>
        </p:nvSpPr>
        <p:spPr/>
        <p:txBody>
          <a:bodyPr/>
          <a:lstStyle/>
          <a:p>
            <a:fld id="{C3A6242D-5CD1-4F57-A55E-C7D5C9337DEB}" type="slidenum">
              <a:rPr lang="en-IN" smtClean="0"/>
              <a:t>10</a:t>
            </a:fld>
            <a:endParaRPr lang="en-IN"/>
          </a:p>
        </p:txBody>
      </p:sp>
      <p:sp>
        <p:nvSpPr>
          <p:cNvPr id="6" name="TextBox 5">
            <a:extLst>
              <a:ext uri="{FF2B5EF4-FFF2-40B4-BE49-F238E27FC236}">
                <a16:creationId xmlns:a16="http://schemas.microsoft.com/office/drawing/2014/main" id="{D6359491-92A8-E54A-B8CA-F1D73182D12F}"/>
              </a:ext>
            </a:extLst>
          </p:cNvPr>
          <p:cNvSpPr txBox="1"/>
          <p:nvPr/>
        </p:nvSpPr>
        <p:spPr>
          <a:xfrm>
            <a:off x="2880300" y="859059"/>
            <a:ext cx="6431399"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LSTM Model with </a:t>
            </a:r>
            <a:r>
              <a:rPr lang="en-IN" sz="2400" b="1" dirty="0">
                <a:solidFill>
                  <a:srgbClr val="FFFF00"/>
                </a:solidFill>
                <a:latin typeface="Times New Roman" panose="02020603050405020304" pitchFamily="18" charset="0"/>
                <a:cs typeface="Times New Roman" panose="02020603050405020304" pitchFamily="18" charset="0"/>
              </a:rPr>
              <a:t>name</a:t>
            </a:r>
            <a:r>
              <a:rPr lang="en-IN" sz="2400" b="1" dirty="0">
                <a:latin typeface="Times New Roman" panose="02020603050405020304" pitchFamily="18" charset="0"/>
                <a:cs typeface="Times New Roman" panose="02020603050405020304" pitchFamily="18" charset="0"/>
              </a:rPr>
              <a:t> visualization of actual and predicted values</a:t>
            </a:r>
          </a:p>
        </p:txBody>
      </p:sp>
      <p:sp>
        <p:nvSpPr>
          <p:cNvPr id="3" name="TextBox 2">
            <a:extLst>
              <a:ext uri="{FF2B5EF4-FFF2-40B4-BE49-F238E27FC236}">
                <a16:creationId xmlns:a16="http://schemas.microsoft.com/office/drawing/2014/main" id="{56F02183-DF23-89D0-025A-35D29881EAF5}"/>
              </a:ext>
            </a:extLst>
          </p:cNvPr>
          <p:cNvSpPr txBox="1"/>
          <p:nvPr/>
        </p:nvSpPr>
        <p:spPr>
          <a:xfrm>
            <a:off x="1490427" y="4794112"/>
            <a:ext cx="1825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Reliance </a:t>
            </a:r>
            <a:endParaRPr lang="en-DE"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735D42-3AFE-C562-715D-AE18A2095773}"/>
              </a:ext>
            </a:extLst>
          </p:cNvPr>
          <p:cNvSpPr txBox="1"/>
          <p:nvPr/>
        </p:nvSpPr>
        <p:spPr>
          <a:xfrm>
            <a:off x="9169195" y="4728843"/>
            <a:ext cx="1825012" cy="369332"/>
          </a:xfrm>
          <a:prstGeom prst="rect">
            <a:avLst/>
          </a:prstGeom>
          <a:noFill/>
        </p:spPr>
        <p:txBody>
          <a:bodyPr wrap="square">
            <a:spAutoFit/>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Mercedes-Benz</a:t>
            </a:r>
            <a:endParaRPr lang="en-DE"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38C061E-A509-2ABC-7C7C-6EC267F1DE5B}"/>
              </a:ext>
            </a:extLst>
          </p:cNvPr>
          <p:cNvSpPr txBox="1"/>
          <p:nvPr/>
        </p:nvSpPr>
        <p:spPr>
          <a:xfrm>
            <a:off x="5663996" y="4794112"/>
            <a:ext cx="1825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Apple </a:t>
            </a:r>
            <a:endParaRPr lang="en-DE" b="1" dirty="0">
              <a:latin typeface="Times New Roman" panose="02020603050405020304" pitchFamily="18" charset="0"/>
              <a:cs typeface="Times New Roman" panose="02020603050405020304" pitchFamily="18" charset="0"/>
            </a:endParaRPr>
          </a:p>
        </p:txBody>
      </p:sp>
      <p:pic>
        <p:nvPicPr>
          <p:cNvPr id="6148" name="Picture 4">
            <a:extLst>
              <a:ext uri="{FF2B5EF4-FFF2-40B4-BE49-F238E27FC236}">
                <a16:creationId xmlns:a16="http://schemas.microsoft.com/office/drawing/2014/main" id="{DCF77305-D52A-49C2-8F60-9017BA9F3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242" y="2247884"/>
            <a:ext cx="3617070" cy="2232806"/>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4A56AFB0-0980-940F-3EEA-A443205D32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996" y="2268487"/>
            <a:ext cx="3471154" cy="2191601"/>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8ADCB71-894A-9877-C18D-4AAF75148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9479" y="2220669"/>
            <a:ext cx="3501958" cy="233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6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AA4167-AA99-3652-6BF7-C6F082911A92}"/>
              </a:ext>
            </a:extLst>
          </p:cNvPr>
          <p:cNvSpPr>
            <a:spLocks noGrp="1"/>
          </p:cNvSpPr>
          <p:nvPr>
            <p:ph type="sldNum" sz="quarter" idx="12"/>
          </p:nvPr>
        </p:nvSpPr>
        <p:spPr/>
        <p:txBody>
          <a:bodyPr/>
          <a:lstStyle/>
          <a:p>
            <a:fld id="{C3A6242D-5CD1-4F57-A55E-C7D5C9337DEB}" type="slidenum">
              <a:rPr lang="en-IN" smtClean="0"/>
              <a:t>11</a:t>
            </a:fld>
            <a:endParaRPr lang="en-IN"/>
          </a:p>
        </p:txBody>
      </p:sp>
      <p:sp>
        <p:nvSpPr>
          <p:cNvPr id="8" name="TextBox 7">
            <a:extLst>
              <a:ext uri="{FF2B5EF4-FFF2-40B4-BE49-F238E27FC236}">
                <a16:creationId xmlns:a16="http://schemas.microsoft.com/office/drawing/2014/main" id="{D3D6DC4B-68C0-FD99-AB33-7883D16446B5}"/>
              </a:ext>
            </a:extLst>
          </p:cNvPr>
          <p:cNvSpPr txBox="1"/>
          <p:nvPr/>
        </p:nvSpPr>
        <p:spPr>
          <a:xfrm>
            <a:off x="3803514" y="708639"/>
            <a:ext cx="5126477"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LSTM Model with </a:t>
            </a:r>
            <a:r>
              <a:rPr lang="en-IN" sz="2400" b="1" dirty="0">
                <a:solidFill>
                  <a:srgbClr val="FFFF00"/>
                </a:solidFill>
                <a:latin typeface="Times New Roman" panose="02020603050405020304" pitchFamily="18" charset="0"/>
                <a:cs typeface="Times New Roman" panose="02020603050405020304" pitchFamily="18" charset="0"/>
              </a:rPr>
              <a:t>name</a:t>
            </a:r>
            <a:r>
              <a:rPr lang="en-IN" sz="2400" b="1" dirty="0">
                <a:latin typeface="Times New Roman" panose="02020603050405020304" pitchFamily="18" charset="0"/>
                <a:cs typeface="Times New Roman" panose="02020603050405020304" pitchFamily="18" charset="0"/>
              </a:rPr>
              <a:t> visualization of </a:t>
            </a:r>
            <a:r>
              <a:rPr lang="en-IN" sz="2400" b="1" dirty="0" err="1">
                <a:latin typeface="Times New Roman" panose="02020603050405020304" pitchFamily="18" charset="0"/>
                <a:cs typeface="Times New Roman" panose="02020603050405020304" pitchFamily="18" charset="0"/>
              </a:rPr>
              <a:t>Buy,Sell,Hold</a:t>
            </a:r>
            <a:r>
              <a:rPr lang="en-IN" sz="2400" b="1" dirty="0">
                <a:latin typeface="Times New Roman" panose="02020603050405020304" pitchFamily="18" charset="0"/>
                <a:cs typeface="Times New Roman" panose="02020603050405020304" pitchFamily="18" charset="0"/>
              </a:rPr>
              <a:t> values</a:t>
            </a:r>
          </a:p>
        </p:txBody>
      </p:sp>
      <p:pic>
        <p:nvPicPr>
          <p:cNvPr id="3" name="Content Placeholder 4" descr="Logo&#10;&#10;Description automatically generated">
            <a:extLst>
              <a:ext uri="{FF2B5EF4-FFF2-40B4-BE49-F238E27FC236}">
                <a16:creationId xmlns:a16="http://schemas.microsoft.com/office/drawing/2014/main" id="{6BC84EA2-B70C-DDE7-C446-FE365CFBB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2360" y="193897"/>
            <a:ext cx="1863725" cy="665162"/>
          </a:xfrm>
          <a:prstGeom prst="rect">
            <a:avLst/>
          </a:prstGeom>
        </p:spPr>
      </p:pic>
      <p:sp>
        <p:nvSpPr>
          <p:cNvPr id="4" name="TextBox 3">
            <a:extLst>
              <a:ext uri="{FF2B5EF4-FFF2-40B4-BE49-F238E27FC236}">
                <a16:creationId xmlns:a16="http://schemas.microsoft.com/office/drawing/2014/main" id="{16A90446-1B59-0AF2-9DD5-AAD0BFEF28FC}"/>
              </a:ext>
            </a:extLst>
          </p:cNvPr>
          <p:cNvSpPr txBox="1"/>
          <p:nvPr/>
        </p:nvSpPr>
        <p:spPr>
          <a:xfrm>
            <a:off x="1362485" y="4929353"/>
            <a:ext cx="1825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Reliance </a:t>
            </a:r>
            <a:endParaRPr lang="en-DE"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B5BC2B-023D-8EC3-768E-69BCE1CAFF49}"/>
              </a:ext>
            </a:extLst>
          </p:cNvPr>
          <p:cNvSpPr txBox="1"/>
          <p:nvPr/>
        </p:nvSpPr>
        <p:spPr>
          <a:xfrm>
            <a:off x="9134273" y="4748958"/>
            <a:ext cx="2555163" cy="646331"/>
          </a:xfrm>
          <a:prstGeom prst="rect">
            <a:avLst/>
          </a:prstGeom>
          <a:noFill/>
        </p:spPr>
        <p:txBody>
          <a:bodyPr wrap="square">
            <a:spAutoFit/>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Mercedes-Benz</a:t>
            </a:r>
            <a:endParaRPr lang="en-DE"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a:t>
            </a:r>
            <a:endParaRPr lang="en-DE"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E4F2FE-F7CC-EAE0-EAFE-09882B5786DA}"/>
              </a:ext>
            </a:extLst>
          </p:cNvPr>
          <p:cNvSpPr txBox="1"/>
          <p:nvPr/>
        </p:nvSpPr>
        <p:spPr>
          <a:xfrm>
            <a:off x="5655456" y="4811547"/>
            <a:ext cx="1825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Apple </a:t>
            </a:r>
            <a:endParaRPr lang="en-DE" b="1" dirty="0">
              <a:latin typeface="Times New Roman" panose="02020603050405020304" pitchFamily="18" charset="0"/>
              <a:cs typeface="Times New Roman" panose="02020603050405020304" pitchFamily="18" charset="0"/>
            </a:endParaRPr>
          </a:p>
        </p:txBody>
      </p:sp>
      <p:pic>
        <p:nvPicPr>
          <p:cNvPr id="7172" name="Picture 4">
            <a:extLst>
              <a:ext uri="{FF2B5EF4-FFF2-40B4-BE49-F238E27FC236}">
                <a16:creationId xmlns:a16="http://schemas.microsoft.com/office/drawing/2014/main" id="{BAD198E7-45C1-C6E7-2FD3-AFE847A9B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838" y="2647784"/>
            <a:ext cx="3608962" cy="210117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C25C9A63-9248-7D0D-5246-4C814CEA4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48" y="2647785"/>
            <a:ext cx="3608962" cy="210117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0213566E-01AF-8254-4DE3-56B75CDE2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2528" y="2633875"/>
            <a:ext cx="3768324" cy="210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420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95026D-5F5E-47A7-BD50-7B57C29373B9}"/>
              </a:ext>
            </a:extLst>
          </p:cNvPr>
          <p:cNvSpPr>
            <a:spLocks noGrp="1"/>
          </p:cNvSpPr>
          <p:nvPr>
            <p:ph type="sldNum" sz="quarter" idx="12"/>
          </p:nvPr>
        </p:nvSpPr>
        <p:spPr/>
        <p:txBody>
          <a:bodyPr/>
          <a:lstStyle/>
          <a:p>
            <a:fld id="{C3A6242D-5CD1-4F57-A55E-C7D5C9337DEB}" type="slidenum">
              <a:rPr lang="en-IN" smtClean="0">
                <a:latin typeface="Times New Roman" panose="02020603050405020304" pitchFamily="18" charset="0"/>
                <a:cs typeface="Times New Roman" panose="02020603050405020304" pitchFamily="18" charset="0"/>
              </a:rPr>
              <a:t>12</a:t>
            </a:fld>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BDB4B43-C243-014E-2216-D1F3CCCCC36E}"/>
              </a:ext>
            </a:extLst>
          </p:cNvPr>
          <p:cNvSpPr txBox="1"/>
          <p:nvPr/>
        </p:nvSpPr>
        <p:spPr>
          <a:xfrm>
            <a:off x="4321032" y="51912"/>
            <a:ext cx="4027446"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LSTM Model</a:t>
            </a:r>
          </a:p>
        </p:txBody>
      </p:sp>
      <p:sp>
        <p:nvSpPr>
          <p:cNvPr id="5" name="TextBox 4">
            <a:extLst>
              <a:ext uri="{FF2B5EF4-FFF2-40B4-BE49-F238E27FC236}">
                <a16:creationId xmlns:a16="http://schemas.microsoft.com/office/drawing/2014/main" id="{CACB425C-8997-5AAB-2967-9096E5B56AC9}"/>
              </a:ext>
            </a:extLst>
          </p:cNvPr>
          <p:cNvSpPr txBox="1"/>
          <p:nvPr/>
        </p:nvSpPr>
        <p:spPr>
          <a:xfrm>
            <a:off x="768485" y="1273918"/>
            <a:ext cx="3014463" cy="646331"/>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Stock prices of past `n´ days from Yahoo Finance</a:t>
            </a:r>
            <a:endParaRPr lang="en-DE"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5041CFA-1A17-D40F-FAC9-7574B1DDADB8}"/>
              </a:ext>
            </a:extLst>
          </p:cNvPr>
          <p:cNvSpPr txBox="1"/>
          <p:nvPr/>
        </p:nvSpPr>
        <p:spPr>
          <a:xfrm>
            <a:off x="5339740" y="2168940"/>
            <a:ext cx="1825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Scaled Data</a:t>
            </a:r>
            <a:endParaRPr lang="en-DE"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08597A9-0B4F-89CF-326C-3A32524A46A8}"/>
              </a:ext>
            </a:extLst>
          </p:cNvPr>
          <p:cNvSpPr txBox="1"/>
          <p:nvPr/>
        </p:nvSpPr>
        <p:spPr>
          <a:xfrm>
            <a:off x="8589330" y="2091936"/>
            <a:ext cx="2536486" cy="646331"/>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Training vs Testing Split</a:t>
            </a:r>
            <a:endParaRPr lang="en-DE"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2B4070E-AA98-0323-9BF7-B4BC3CB55A98}"/>
              </a:ext>
            </a:extLst>
          </p:cNvPr>
          <p:cNvSpPr txBox="1"/>
          <p:nvPr/>
        </p:nvSpPr>
        <p:spPr>
          <a:xfrm>
            <a:off x="9132164" y="3905118"/>
            <a:ext cx="2239466"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Model Architecture</a:t>
            </a:r>
            <a:endParaRPr lang="en-DE"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96F7832-2939-9EA7-E190-A87E68514137}"/>
              </a:ext>
            </a:extLst>
          </p:cNvPr>
          <p:cNvSpPr txBox="1"/>
          <p:nvPr/>
        </p:nvSpPr>
        <p:spPr>
          <a:xfrm>
            <a:off x="5415464" y="3893534"/>
            <a:ext cx="1812314" cy="646331"/>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Training Progress</a:t>
            </a:r>
            <a:endParaRPr lang="en-DE" b="1"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A94CEA9-DED8-928E-78C2-14CAFF235256}"/>
              </a:ext>
            </a:extLst>
          </p:cNvPr>
          <p:cNvSpPr txBox="1"/>
          <p:nvPr/>
        </p:nvSpPr>
        <p:spPr>
          <a:xfrm>
            <a:off x="1049362" y="3893534"/>
            <a:ext cx="2679065" cy="923330"/>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Actual vs Predicted Prices &amp; Signals Overlay</a:t>
            </a:r>
            <a:endParaRPr lang="en-DE" b="1" dirty="0">
              <a:latin typeface="Times New Roman" panose="02020603050405020304" pitchFamily="18" charset="0"/>
              <a:cs typeface="Times New Roman" panose="02020603050405020304" pitchFamily="18" charset="0"/>
            </a:endParaRPr>
          </a:p>
          <a:p>
            <a:endParaRPr lang="en-DE" b="1" dirty="0">
              <a:latin typeface="Times New Roman" panose="02020603050405020304" pitchFamily="18" charset="0"/>
              <a:cs typeface="Times New Roman" panose="02020603050405020304" pitchFamily="18" charset="0"/>
            </a:endParaRPr>
          </a:p>
        </p:txBody>
      </p:sp>
      <p:pic>
        <p:nvPicPr>
          <p:cNvPr id="5122" name="Picture 2" descr="US Stock Market Data API • Finazon">
            <a:extLst>
              <a:ext uri="{FF2B5EF4-FFF2-40B4-BE49-F238E27FC236}">
                <a16:creationId xmlns:a16="http://schemas.microsoft.com/office/drawing/2014/main" id="{A9B0F261-C9F6-F864-9514-5BB685B33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885" y="1921594"/>
            <a:ext cx="2821023" cy="118204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pring boot series — Scaling the Stock Market Data service with Apache  Kafka | by Dimuthu Wickramanayake | Nerd For Tech | Medium">
            <a:extLst>
              <a:ext uri="{FF2B5EF4-FFF2-40B4-BE49-F238E27FC236}">
                <a16:creationId xmlns:a16="http://schemas.microsoft.com/office/drawing/2014/main" id="{C3838A3B-CD16-2227-55EC-D0A79C68F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20" y="923487"/>
            <a:ext cx="2018489" cy="1226631"/>
          </a:xfrm>
          <a:prstGeom prst="rect">
            <a:avLst/>
          </a:prstGeom>
          <a:noFill/>
          <a:extLst>
            <a:ext uri="{909E8E84-426E-40DD-AFC4-6F175D3DCCD1}">
              <a14:hiddenFill xmlns:a14="http://schemas.microsoft.com/office/drawing/2010/main">
                <a:solidFill>
                  <a:srgbClr val="FFFFFF"/>
                </a:solidFill>
              </a14:hiddenFill>
            </a:ext>
          </a:extLst>
        </p:spPr>
      </p:pic>
      <p:pic>
        <p:nvPicPr>
          <p:cNvPr id="24" name="object 15">
            <a:extLst>
              <a:ext uri="{FF2B5EF4-FFF2-40B4-BE49-F238E27FC236}">
                <a16:creationId xmlns:a16="http://schemas.microsoft.com/office/drawing/2014/main" id="{3CD3BC77-EF89-EFDE-29D8-79364CFDAA18}"/>
              </a:ext>
            </a:extLst>
          </p:cNvPr>
          <p:cNvPicPr/>
          <p:nvPr/>
        </p:nvPicPr>
        <p:blipFill>
          <a:blip r:embed="rId4" cstate="print"/>
          <a:stretch>
            <a:fillRect/>
          </a:stretch>
        </p:blipFill>
        <p:spPr>
          <a:xfrm>
            <a:off x="3904009" y="1992790"/>
            <a:ext cx="881235" cy="771861"/>
          </a:xfrm>
          <a:prstGeom prst="rect">
            <a:avLst/>
          </a:prstGeom>
        </p:spPr>
      </p:pic>
      <p:pic>
        <p:nvPicPr>
          <p:cNvPr id="29" name="object 15">
            <a:extLst>
              <a:ext uri="{FF2B5EF4-FFF2-40B4-BE49-F238E27FC236}">
                <a16:creationId xmlns:a16="http://schemas.microsoft.com/office/drawing/2014/main" id="{3DC4BDE2-E8AD-56F4-417A-A6230DD14313}"/>
              </a:ext>
            </a:extLst>
          </p:cNvPr>
          <p:cNvPicPr/>
          <p:nvPr/>
        </p:nvPicPr>
        <p:blipFill>
          <a:blip r:embed="rId4" cstate="print"/>
          <a:stretch>
            <a:fillRect/>
          </a:stretch>
        </p:blipFill>
        <p:spPr>
          <a:xfrm>
            <a:off x="7308407" y="1898669"/>
            <a:ext cx="881235" cy="771861"/>
          </a:xfrm>
          <a:prstGeom prst="rect">
            <a:avLst/>
          </a:prstGeom>
        </p:spPr>
      </p:pic>
      <p:pic>
        <p:nvPicPr>
          <p:cNvPr id="31" name="object 20">
            <a:extLst>
              <a:ext uri="{FF2B5EF4-FFF2-40B4-BE49-F238E27FC236}">
                <a16:creationId xmlns:a16="http://schemas.microsoft.com/office/drawing/2014/main" id="{BE38861C-70EC-0665-4443-1472EF8A33E7}"/>
              </a:ext>
            </a:extLst>
          </p:cNvPr>
          <p:cNvPicPr/>
          <p:nvPr/>
        </p:nvPicPr>
        <p:blipFill>
          <a:blip r:embed="rId5" cstate="print"/>
          <a:stretch>
            <a:fillRect/>
          </a:stretch>
        </p:blipFill>
        <p:spPr>
          <a:xfrm>
            <a:off x="9464602" y="2856024"/>
            <a:ext cx="871712" cy="834125"/>
          </a:xfrm>
          <a:prstGeom prst="rect">
            <a:avLst/>
          </a:prstGeom>
        </p:spPr>
      </p:pic>
      <p:pic>
        <p:nvPicPr>
          <p:cNvPr id="32" name="object 17">
            <a:extLst>
              <a:ext uri="{FF2B5EF4-FFF2-40B4-BE49-F238E27FC236}">
                <a16:creationId xmlns:a16="http://schemas.microsoft.com/office/drawing/2014/main" id="{C1A4BBBC-8F47-25FF-6140-9056AB2D04AE}"/>
              </a:ext>
            </a:extLst>
          </p:cNvPr>
          <p:cNvPicPr/>
          <p:nvPr/>
        </p:nvPicPr>
        <p:blipFill>
          <a:blip r:embed="rId6" cstate="print"/>
          <a:stretch>
            <a:fillRect/>
          </a:stretch>
        </p:blipFill>
        <p:spPr>
          <a:xfrm>
            <a:off x="7320808" y="3868561"/>
            <a:ext cx="843497" cy="876300"/>
          </a:xfrm>
          <a:prstGeom prst="rect">
            <a:avLst/>
          </a:prstGeom>
        </p:spPr>
      </p:pic>
      <p:pic>
        <p:nvPicPr>
          <p:cNvPr id="33" name="object 17">
            <a:extLst>
              <a:ext uri="{FF2B5EF4-FFF2-40B4-BE49-F238E27FC236}">
                <a16:creationId xmlns:a16="http://schemas.microsoft.com/office/drawing/2014/main" id="{A53E0182-5DAB-D463-8966-174C7C49B0E1}"/>
              </a:ext>
            </a:extLst>
          </p:cNvPr>
          <p:cNvPicPr/>
          <p:nvPr/>
        </p:nvPicPr>
        <p:blipFill>
          <a:blip r:embed="rId6" cstate="print"/>
          <a:stretch>
            <a:fillRect/>
          </a:stretch>
        </p:blipFill>
        <p:spPr>
          <a:xfrm>
            <a:off x="3909205" y="3844428"/>
            <a:ext cx="843497" cy="876300"/>
          </a:xfrm>
          <a:prstGeom prst="rect">
            <a:avLst/>
          </a:prstGeom>
        </p:spPr>
      </p:pic>
      <p:pic>
        <p:nvPicPr>
          <p:cNvPr id="37" name="object 7">
            <a:extLst>
              <a:ext uri="{FF2B5EF4-FFF2-40B4-BE49-F238E27FC236}">
                <a16:creationId xmlns:a16="http://schemas.microsoft.com/office/drawing/2014/main" id="{419E16CE-25CD-43AF-EB6E-753C97FF2653}"/>
              </a:ext>
            </a:extLst>
          </p:cNvPr>
          <p:cNvPicPr/>
          <p:nvPr/>
        </p:nvPicPr>
        <p:blipFill>
          <a:blip r:embed="rId7" cstate="print"/>
          <a:stretch>
            <a:fillRect/>
          </a:stretch>
        </p:blipFill>
        <p:spPr>
          <a:xfrm>
            <a:off x="8873654" y="1051566"/>
            <a:ext cx="1671195" cy="918628"/>
          </a:xfrm>
          <a:prstGeom prst="rect">
            <a:avLst/>
          </a:prstGeom>
        </p:spPr>
      </p:pic>
      <p:pic>
        <p:nvPicPr>
          <p:cNvPr id="5128" name="Picture 8" descr="Predicting stock prices using Deep Learning LSTM model in Python - Thinking  Neuron">
            <a:extLst>
              <a:ext uri="{FF2B5EF4-FFF2-40B4-BE49-F238E27FC236}">
                <a16:creationId xmlns:a16="http://schemas.microsoft.com/office/drawing/2014/main" id="{49167CC0-7B3D-A0CB-7676-E77AC2D658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5410" y="4603907"/>
            <a:ext cx="2184935" cy="139572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347B9AFC-E487-0B52-A4DB-D74E265CED48}"/>
              </a:ext>
            </a:extLst>
          </p:cNvPr>
          <p:cNvPicPr>
            <a:picLocks noChangeAspect="1"/>
          </p:cNvPicPr>
          <p:nvPr/>
        </p:nvPicPr>
        <p:blipFill>
          <a:blip r:embed="rId9"/>
          <a:stretch>
            <a:fillRect/>
          </a:stretch>
        </p:blipFill>
        <p:spPr>
          <a:xfrm>
            <a:off x="719064" y="4603907"/>
            <a:ext cx="3036623" cy="1286481"/>
          </a:xfrm>
          <a:prstGeom prst="rect">
            <a:avLst/>
          </a:prstGeom>
        </p:spPr>
      </p:pic>
      <p:pic>
        <p:nvPicPr>
          <p:cNvPr id="4" name="Content Placeholder 4" descr="Logo&#10;&#10;Description automatically generated">
            <a:extLst>
              <a:ext uri="{FF2B5EF4-FFF2-40B4-BE49-F238E27FC236}">
                <a16:creationId xmlns:a16="http://schemas.microsoft.com/office/drawing/2014/main" id="{5442EBF2-EED4-34A7-51A5-38B6093D9A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82360" y="193897"/>
            <a:ext cx="1863725" cy="665162"/>
          </a:xfrm>
          <a:prstGeom prst="rect">
            <a:avLst/>
          </a:prstGeom>
        </p:spPr>
      </p:pic>
      <p:pic>
        <p:nvPicPr>
          <p:cNvPr id="3074" name="Picture 2" descr="LSTM Model Architecture for Rare Event Time Series Forecasting -  MachineLearningMastery.com">
            <a:extLst>
              <a:ext uri="{FF2B5EF4-FFF2-40B4-BE49-F238E27FC236}">
                <a16:creationId xmlns:a16="http://schemas.microsoft.com/office/drawing/2014/main" id="{CC286476-7E77-B0BE-8042-B0FE23E50B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91546" y="4704388"/>
            <a:ext cx="881236" cy="9803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omplete Guide to Learn LSTM Models: Types, Applications, and When to Use  Which Model | by Poornam Sai G | Stackademic">
            <a:extLst>
              <a:ext uri="{FF2B5EF4-FFF2-40B4-BE49-F238E27FC236}">
                <a16:creationId xmlns:a16="http://schemas.microsoft.com/office/drawing/2014/main" id="{02AC05DB-61EF-CF50-F9C0-C25212C4999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38344" y="4376494"/>
            <a:ext cx="2184935" cy="1796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90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ogo&#10;&#10;Description automatically generated">
            <a:extLst>
              <a:ext uri="{FF2B5EF4-FFF2-40B4-BE49-F238E27FC236}">
                <a16:creationId xmlns:a16="http://schemas.microsoft.com/office/drawing/2014/main" id="{DE24C057-CA6C-70B3-C2A1-F57D62CDCD4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065628" y="169863"/>
            <a:ext cx="1863725" cy="665162"/>
          </a:xfrm>
        </p:spPr>
      </p:pic>
      <p:sp>
        <p:nvSpPr>
          <p:cNvPr id="3" name="TextBox 2">
            <a:extLst>
              <a:ext uri="{FF2B5EF4-FFF2-40B4-BE49-F238E27FC236}">
                <a16:creationId xmlns:a16="http://schemas.microsoft.com/office/drawing/2014/main" id="{61B03D2E-E330-EB19-5970-722E18464F6A}"/>
              </a:ext>
            </a:extLst>
          </p:cNvPr>
          <p:cNvSpPr txBox="1"/>
          <p:nvPr/>
        </p:nvSpPr>
        <p:spPr>
          <a:xfrm>
            <a:off x="1419161" y="607687"/>
            <a:ext cx="4676839"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Training Model</a:t>
            </a:r>
            <a:endParaRPr lang="en-IN" sz="4400" b="1" dirty="0">
              <a:solidFill>
                <a:srgbClr val="263F5B"/>
              </a:solidFill>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56C103AA-3EDA-A959-9A48-874BFA7AAB80}"/>
              </a:ext>
            </a:extLst>
          </p:cNvPr>
          <p:cNvSpPr>
            <a:spLocks noGrp="1"/>
          </p:cNvSpPr>
          <p:nvPr>
            <p:ph type="sldNum" sz="quarter" idx="12"/>
          </p:nvPr>
        </p:nvSpPr>
        <p:spPr/>
        <p:txBody>
          <a:bodyPr/>
          <a:lstStyle/>
          <a:p>
            <a:fld id="{C3A6242D-5CD1-4F57-A55E-C7D5C9337DEB}" type="slidenum">
              <a:rPr lang="en-IN" smtClean="0">
                <a:latin typeface="Times New Roman" panose="02020603050405020304" pitchFamily="18" charset="0"/>
                <a:cs typeface="Times New Roman" panose="02020603050405020304" pitchFamily="18" charset="0"/>
              </a:rPr>
              <a:t>13</a:t>
            </a:fld>
            <a:endParaRPr lang="en-IN">
              <a:latin typeface="Times New Roman" panose="02020603050405020304" pitchFamily="18" charset="0"/>
              <a:cs typeface="Times New Roman" panose="02020603050405020304" pitchFamily="18" charset="0"/>
            </a:endParaRPr>
          </a:p>
        </p:txBody>
      </p:sp>
      <p:pic>
        <p:nvPicPr>
          <p:cNvPr id="8194" name="Picture 2" descr="The Ultimate Guide to Building Your Own LSTM Models">
            <a:extLst>
              <a:ext uri="{FF2B5EF4-FFF2-40B4-BE49-F238E27FC236}">
                <a16:creationId xmlns:a16="http://schemas.microsoft.com/office/drawing/2014/main" id="{76AB169B-FA92-54B5-8158-306D866BAF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2904" y="1509712"/>
            <a:ext cx="4876800" cy="292417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1C0D8FEC-D2DF-6C59-0D14-134A6FB436E3}"/>
              </a:ext>
            </a:extLst>
          </p:cNvPr>
          <p:cNvSpPr>
            <a:spLocks noChangeArrowheads="1"/>
          </p:cNvSpPr>
          <p:nvPr/>
        </p:nvSpPr>
        <p:spPr bwMode="auto">
          <a:xfrm>
            <a:off x="911393" y="2138600"/>
            <a:ext cx="5692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 (Long Short-Term Memory)</a:t>
            </a:r>
            <a:r>
              <a:rPr kumimoji="0" lang="en-DE" altLang="en-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type of neural network that works well with sequential data like stock prices . It uses memory cells and gates to retain important information over time, making it great for predicting future trends based on past data. LSTMs are widely used in tasks like stock market prediction. </a:t>
            </a:r>
            <a:r>
              <a:rPr lang="en-GB" altLang="en-DE" dirty="0">
                <a:latin typeface="Times New Roman" panose="02020603050405020304" pitchFamily="18" charset="0"/>
                <a:cs typeface="Times New Roman" panose="02020603050405020304" pitchFamily="18" charset="0"/>
              </a:rPr>
              <a:t>T</a:t>
            </a:r>
            <a:r>
              <a:rPr kumimoji="0" lang="en-DE" altLang="en-DE"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hey require a lot of data and computational power to perform effectively.</a:t>
            </a:r>
          </a:p>
        </p:txBody>
      </p:sp>
    </p:spTree>
    <p:extLst>
      <p:ext uri="{BB962C8B-B14F-4D97-AF65-F5344CB8AC3E}">
        <p14:creationId xmlns:p14="http://schemas.microsoft.com/office/powerpoint/2010/main" val="100510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ogo&#10;&#10;Description automatically generated">
            <a:extLst>
              <a:ext uri="{FF2B5EF4-FFF2-40B4-BE49-F238E27FC236}">
                <a16:creationId xmlns:a16="http://schemas.microsoft.com/office/drawing/2014/main" id="{DE24C057-CA6C-70B3-C2A1-F57D62CDCD4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832164" y="218502"/>
            <a:ext cx="1863725" cy="665162"/>
          </a:xfrm>
        </p:spPr>
      </p:pic>
      <p:sp>
        <p:nvSpPr>
          <p:cNvPr id="3" name="TextBox 2">
            <a:extLst>
              <a:ext uri="{FF2B5EF4-FFF2-40B4-BE49-F238E27FC236}">
                <a16:creationId xmlns:a16="http://schemas.microsoft.com/office/drawing/2014/main" id="{8D27C49C-25CC-2DFA-EE29-74ACB227883B}"/>
              </a:ext>
            </a:extLst>
          </p:cNvPr>
          <p:cNvSpPr txBox="1"/>
          <p:nvPr/>
        </p:nvSpPr>
        <p:spPr>
          <a:xfrm>
            <a:off x="977154" y="347423"/>
            <a:ext cx="4888626"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Model Evaluation</a:t>
            </a:r>
            <a:endParaRPr lang="en-IN" sz="4400" b="1" dirty="0">
              <a:solidFill>
                <a:srgbClr val="263F5B"/>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DF902F7-3C94-B3A6-ED9E-68A3086E3DA9}"/>
              </a:ext>
            </a:extLst>
          </p:cNvPr>
          <p:cNvSpPr>
            <a:spLocks noGrp="1"/>
          </p:cNvSpPr>
          <p:nvPr>
            <p:ph type="sldNum" sz="quarter" idx="12"/>
          </p:nvPr>
        </p:nvSpPr>
        <p:spPr/>
        <p:txBody>
          <a:bodyPr/>
          <a:lstStyle/>
          <a:p>
            <a:fld id="{C3A6242D-5CD1-4F57-A55E-C7D5C9337DEB}" type="slidenum">
              <a:rPr lang="en-IN" smtClean="0"/>
              <a:t>14</a:t>
            </a:fld>
            <a:endParaRPr lang="en-IN"/>
          </a:p>
        </p:txBody>
      </p:sp>
      <p:sp>
        <p:nvSpPr>
          <p:cNvPr id="6" name="TextBox 5">
            <a:extLst>
              <a:ext uri="{FF2B5EF4-FFF2-40B4-BE49-F238E27FC236}">
                <a16:creationId xmlns:a16="http://schemas.microsoft.com/office/drawing/2014/main" id="{9B1AE5C9-84B2-08E4-2D26-81D026C9C744}"/>
              </a:ext>
            </a:extLst>
          </p:cNvPr>
          <p:cNvSpPr txBox="1"/>
          <p:nvPr/>
        </p:nvSpPr>
        <p:spPr>
          <a:xfrm>
            <a:off x="1512175" y="1590631"/>
            <a:ext cx="9710036" cy="369332"/>
          </a:xfrm>
          <a:prstGeom prst="rect">
            <a:avLst/>
          </a:prstGeom>
          <a:noFill/>
        </p:spPr>
        <p:txBody>
          <a:bodyPr wrap="square">
            <a:spAutoFit/>
          </a:bodyPr>
          <a:lstStyle/>
          <a:p>
            <a:pPr marL="285750" indent="-285750">
              <a:buFont typeface="Courier New" panose="02070309020205020404" pitchFamily="49" charset="0"/>
              <a:buChar char="o"/>
            </a:pPr>
            <a:r>
              <a:rPr lang="en-GB" dirty="0">
                <a:latin typeface="Times New Roman" panose="02020603050405020304" pitchFamily="18" charset="0"/>
                <a:cs typeface="Times New Roman" panose="02020603050405020304" pitchFamily="18" charset="0"/>
              </a:rPr>
              <a:t>We are using </a:t>
            </a:r>
            <a:r>
              <a:rPr lang="en-GB" b="1" dirty="0">
                <a:latin typeface="Times New Roman" panose="02020603050405020304" pitchFamily="18" charset="0"/>
                <a:cs typeface="Times New Roman" panose="02020603050405020304" pitchFamily="18" charset="0"/>
              </a:rPr>
              <a:t>MSE &amp; R</a:t>
            </a:r>
            <a:r>
              <a:rPr lang="en-GB" b="1" baseline="30000" dirty="0">
                <a:latin typeface="Times New Roman" panose="02020603050405020304" pitchFamily="18" charset="0"/>
                <a:cs typeface="Times New Roman" panose="02020603050405020304" pitchFamily="18" charset="0"/>
              </a:rPr>
              <a:t>2</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to evaluate performance of the model </a:t>
            </a:r>
            <a:r>
              <a:rPr lang="en-GB" baseline="30000" dirty="0">
                <a:latin typeface="Times New Roman" panose="02020603050405020304" pitchFamily="18" charset="0"/>
                <a:cs typeface="Times New Roman" panose="02020603050405020304" pitchFamily="18" charset="0"/>
              </a:rPr>
              <a:t>   </a:t>
            </a:r>
            <a:endParaRPr lang="en-DE"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8CEB5E5-BCFF-FA71-EC61-CFC9A6212EE9}"/>
              </a:ext>
            </a:extLst>
          </p:cNvPr>
          <p:cNvSpPr txBox="1"/>
          <p:nvPr/>
        </p:nvSpPr>
        <p:spPr>
          <a:xfrm>
            <a:off x="2068748" y="2433730"/>
            <a:ext cx="8054503" cy="3416320"/>
          </a:xfrm>
          <a:prstGeom prst="rect">
            <a:avLst/>
          </a:prstGeom>
          <a:noFill/>
        </p:spPr>
        <p:txBody>
          <a:bodyPr wrap="square">
            <a:spAutoFit/>
          </a:bodyPr>
          <a:lstStyle/>
          <a:p>
            <a:pPr marL="285750" indent="-285750">
              <a:buFont typeface="Courier New" panose="02070309020205020404" pitchFamily="49" charset="0"/>
              <a:buChar char="o"/>
            </a:pPr>
            <a:r>
              <a:rPr lang="en-GB" b="1" dirty="0">
                <a:latin typeface="Times New Roman" panose="02020603050405020304" pitchFamily="18" charset="0"/>
                <a:cs typeface="Times New Roman" panose="02020603050405020304" pitchFamily="18" charset="0"/>
              </a:rPr>
              <a:t>Stock name </a:t>
            </a:r>
            <a:r>
              <a:rPr lang="en-GB" dirty="0">
                <a:latin typeface="Times New Roman" panose="02020603050405020304" pitchFamily="18" charset="0"/>
                <a:cs typeface="Times New Roman" panose="02020603050405020304" pitchFamily="18" charset="0"/>
              </a:rPr>
              <a:t>: </a:t>
            </a:r>
            <a:r>
              <a:rPr lang="en-GB" dirty="0">
                <a:solidFill>
                  <a:srgbClr val="00B0F0"/>
                </a:solidFill>
                <a:latin typeface="Times New Roman" panose="02020603050405020304" pitchFamily="18" charset="0"/>
                <a:cs typeface="Times New Roman" panose="02020603050405020304" pitchFamily="18" charset="0"/>
              </a:rPr>
              <a:t>Reliance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RELIANCE:BO</a:t>
            </a:r>
            <a:r>
              <a:rPr lang="en-GB" dirty="0">
                <a:latin typeface="Times New Roman" panose="02020603050405020304" pitchFamily="18" charset="0"/>
                <a:cs typeface="Times New Roman" panose="02020603050405020304" pitchFamily="18" charset="0"/>
              </a:rPr>
              <a:t>)</a:t>
            </a:r>
          </a:p>
          <a:p>
            <a:pPr marL="285750" indent="-285750">
              <a:buFont typeface="Courier New" panose="02070309020205020404" pitchFamily="49" charset="0"/>
              <a:buChar char="o"/>
            </a:pPr>
            <a:endParaRPr lang="en-GB"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GB"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GB" b="1" dirty="0">
                <a:latin typeface="Times New Roman" panose="02020603050405020304" pitchFamily="18" charset="0"/>
                <a:cs typeface="Times New Roman" panose="02020603050405020304" pitchFamily="18" charset="0"/>
              </a:rPr>
              <a:t>Stock name </a:t>
            </a:r>
            <a:r>
              <a:rPr lang="en-GB" dirty="0">
                <a:latin typeface="Times New Roman" panose="02020603050405020304" pitchFamily="18" charset="0"/>
                <a:cs typeface="Times New Roman" panose="02020603050405020304" pitchFamily="18" charset="0"/>
              </a:rPr>
              <a:t>: </a:t>
            </a:r>
            <a:r>
              <a:rPr lang="en-GB" dirty="0">
                <a:solidFill>
                  <a:srgbClr val="00B0F0"/>
                </a:solidFill>
                <a:latin typeface="Times New Roman" panose="02020603050405020304" pitchFamily="18" charset="0"/>
                <a:cs typeface="Times New Roman" panose="02020603050405020304" pitchFamily="18" charset="0"/>
              </a:rPr>
              <a:t>Apple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AAPL</a:t>
            </a:r>
            <a:r>
              <a:rPr lang="en-GB" dirty="0">
                <a:latin typeface="Times New Roman" panose="02020603050405020304" pitchFamily="18" charset="0"/>
                <a:cs typeface="Times New Roman" panose="02020603050405020304" pitchFamily="18" charset="0"/>
              </a:rPr>
              <a:t>)</a:t>
            </a:r>
          </a:p>
          <a:p>
            <a:pPr marL="285750" indent="-285750">
              <a:buFont typeface="Courier New" panose="02070309020205020404" pitchFamily="49" charset="0"/>
              <a:buChar char="o"/>
            </a:pPr>
            <a:endParaRPr lang="en-GB"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GB"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GB" b="1" dirty="0">
                <a:latin typeface="Times New Roman" panose="02020603050405020304" pitchFamily="18" charset="0"/>
                <a:cs typeface="Times New Roman" panose="02020603050405020304" pitchFamily="18" charset="0"/>
              </a:rPr>
              <a:t>Stock name </a:t>
            </a:r>
            <a:r>
              <a:rPr lang="en-GB" dirty="0">
                <a:latin typeface="Times New Roman" panose="02020603050405020304" pitchFamily="18" charset="0"/>
                <a:cs typeface="Times New Roman" panose="02020603050405020304" pitchFamily="18" charset="0"/>
              </a:rPr>
              <a:t> : </a:t>
            </a:r>
            <a:r>
              <a:rPr lang="en-GB" dirty="0">
                <a:solidFill>
                  <a:srgbClr val="00B0F0"/>
                </a:solidFill>
                <a:latin typeface="Times New Roman" panose="02020603050405020304" pitchFamily="18" charset="0"/>
                <a:cs typeface="Times New Roman" panose="02020603050405020304" pitchFamily="18" charset="0"/>
              </a:rPr>
              <a:t>Mercedes-Benz</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MBG:DE</a:t>
            </a:r>
            <a:r>
              <a:rPr lang="en-GB" dirty="0">
                <a:latin typeface="Times New Roman" panose="02020603050405020304" pitchFamily="18" charset="0"/>
                <a:cs typeface="Times New Roman" panose="02020603050405020304" pitchFamily="18" charset="0"/>
              </a:rPr>
              <a:t>) </a:t>
            </a:r>
          </a:p>
          <a:p>
            <a:endParaRPr lang="en-DE" dirty="0">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646683A6-4A62-5272-EA68-CC660591B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117" y="2328792"/>
            <a:ext cx="1790700" cy="85603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3D7C312-B9A0-92A9-69EE-74F4BB495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7117" y="3553655"/>
            <a:ext cx="1657654" cy="85603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BCF2214B-B456-7E8C-E854-99EE9C8F8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7117" y="5009368"/>
            <a:ext cx="1790700" cy="856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82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562B0-A44D-5460-1BB7-960FF33CE242}"/>
            </a:ext>
          </a:extLst>
        </p:cNvPr>
        <p:cNvGrpSpPr/>
        <p:nvPr/>
      </p:nvGrpSpPr>
      <p:grpSpPr>
        <a:xfrm>
          <a:off x="0" y="0"/>
          <a:ext cx="0" cy="0"/>
          <a:chOff x="0" y="0"/>
          <a:chExt cx="0" cy="0"/>
        </a:xfrm>
      </p:grpSpPr>
      <p:pic>
        <p:nvPicPr>
          <p:cNvPr id="5" name="Content Placeholder 4" descr="Logo&#10;&#10;Description automatically generated">
            <a:extLst>
              <a:ext uri="{FF2B5EF4-FFF2-40B4-BE49-F238E27FC236}">
                <a16:creationId xmlns:a16="http://schemas.microsoft.com/office/drawing/2014/main" id="{E0DC4EF5-DA6D-35E4-FA78-D016A272E33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832164" y="218502"/>
            <a:ext cx="1863725" cy="665162"/>
          </a:xfrm>
        </p:spPr>
      </p:pic>
      <p:sp>
        <p:nvSpPr>
          <p:cNvPr id="3" name="TextBox 2">
            <a:extLst>
              <a:ext uri="{FF2B5EF4-FFF2-40B4-BE49-F238E27FC236}">
                <a16:creationId xmlns:a16="http://schemas.microsoft.com/office/drawing/2014/main" id="{4ACABBA2-74E5-B031-01DD-5A42FB0C5301}"/>
              </a:ext>
            </a:extLst>
          </p:cNvPr>
          <p:cNvSpPr txBox="1"/>
          <p:nvPr/>
        </p:nvSpPr>
        <p:spPr>
          <a:xfrm>
            <a:off x="977154" y="347423"/>
            <a:ext cx="8215484"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Price prediction &amp; </a:t>
            </a:r>
            <a:r>
              <a:rPr lang="en-IN" sz="4400" b="1" dirty="0" err="1">
                <a:latin typeface="Times New Roman" panose="02020603050405020304" pitchFamily="18" charset="0"/>
                <a:cs typeface="Times New Roman" panose="02020603050405020304" pitchFamily="18" charset="0"/>
              </a:rPr>
              <a:t>Signaling</a:t>
            </a:r>
            <a:endParaRPr lang="en-IN" sz="4400" b="1" dirty="0">
              <a:solidFill>
                <a:srgbClr val="263F5B"/>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5CB1506-F1C8-0CBA-B02C-A0D9EA3D3635}"/>
              </a:ext>
            </a:extLst>
          </p:cNvPr>
          <p:cNvSpPr>
            <a:spLocks noGrp="1"/>
          </p:cNvSpPr>
          <p:nvPr>
            <p:ph type="sldNum" sz="quarter" idx="12"/>
          </p:nvPr>
        </p:nvSpPr>
        <p:spPr/>
        <p:txBody>
          <a:bodyPr/>
          <a:lstStyle/>
          <a:p>
            <a:fld id="{C3A6242D-5CD1-4F57-A55E-C7D5C9337DEB}" type="slidenum">
              <a:rPr lang="en-IN" smtClean="0"/>
              <a:t>15</a:t>
            </a:fld>
            <a:endParaRPr lang="en-IN"/>
          </a:p>
        </p:txBody>
      </p:sp>
      <p:pic>
        <p:nvPicPr>
          <p:cNvPr id="5122" name="Picture 2">
            <a:extLst>
              <a:ext uri="{FF2B5EF4-FFF2-40B4-BE49-F238E27FC236}">
                <a16:creationId xmlns:a16="http://schemas.microsoft.com/office/drawing/2014/main" id="{05C03E42-8D2D-6CD9-8C01-4F55AEFE3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003" y="1560578"/>
            <a:ext cx="1905000" cy="13049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C9FD2E6-B14C-F6EE-74FD-98936C392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6791" y="1175126"/>
            <a:ext cx="3772030" cy="16740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C8CB628-C6EE-A713-A598-11846FD909C6}"/>
              </a:ext>
            </a:extLst>
          </p:cNvPr>
          <p:cNvSpPr txBox="1"/>
          <p:nvPr/>
        </p:nvSpPr>
        <p:spPr>
          <a:xfrm>
            <a:off x="1458404" y="2028374"/>
            <a:ext cx="1825012"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Reliance </a:t>
            </a:r>
            <a:endParaRPr lang="en-DE"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E5CA68B-61C0-E91F-9336-97AA65EEEA68}"/>
              </a:ext>
            </a:extLst>
          </p:cNvPr>
          <p:cNvSpPr txBox="1"/>
          <p:nvPr/>
        </p:nvSpPr>
        <p:spPr>
          <a:xfrm>
            <a:off x="1513063" y="3864847"/>
            <a:ext cx="1715694" cy="36933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Apple </a:t>
            </a:r>
            <a:endParaRPr lang="en-DE"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00259F6-4F50-B119-2C15-A6A7693935E4}"/>
              </a:ext>
            </a:extLst>
          </p:cNvPr>
          <p:cNvSpPr txBox="1"/>
          <p:nvPr/>
        </p:nvSpPr>
        <p:spPr>
          <a:xfrm>
            <a:off x="1458404" y="5379230"/>
            <a:ext cx="1825012" cy="369332"/>
          </a:xfrm>
          <a:prstGeom prst="rect">
            <a:avLst/>
          </a:prstGeom>
          <a:noFill/>
        </p:spPr>
        <p:txBody>
          <a:bodyPr wrap="square">
            <a:spAutoFit/>
          </a:bodyPr>
          <a:lstStyle/>
          <a:p>
            <a:r>
              <a:rPr lang="en-GB" b="1" dirty="0">
                <a:solidFill>
                  <a:schemeClr val="tx1">
                    <a:lumMod val="95000"/>
                    <a:lumOff val="5000"/>
                  </a:schemeClr>
                </a:solidFill>
                <a:latin typeface="Times New Roman" panose="02020603050405020304" pitchFamily="18" charset="0"/>
                <a:cs typeface="Times New Roman" panose="02020603050405020304" pitchFamily="18" charset="0"/>
              </a:rPr>
              <a:t>Mercedes-Benz</a:t>
            </a:r>
            <a:endParaRPr lang="en-DE"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128" name="Picture 8">
            <a:extLst>
              <a:ext uri="{FF2B5EF4-FFF2-40B4-BE49-F238E27FC236}">
                <a16:creationId xmlns:a16="http://schemas.microsoft.com/office/drawing/2014/main" id="{5B204010-047E-D9AC-0B11-9266D6D55B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9003" y="3226148"/>
            <a:ext cx="1866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F15C7437-E44C-D9E1-F7D3-7091C2CDF9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8053" y="4939343"/>
            <a:ext cx="1885950" cy="1285875"/>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98B32021-5A90-42AE-A4BC-67ECE208B6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6791" y="4675584"/>
            <a:ext cx="3772030" cy="16740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4228147E-503A-3533-1D6A-33AC20EB02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2586" y="2943304"/>
            <a:ext cx="3647872" cy="1674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096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ogo&#10;&#10;Description automatically generated">
            <a:extLst>
              <a:ext uri="{FF2B5EF4-FFF2-40B4-BE49-F238E27FC236}">
                <a16:creationId xmlns:a16="http://schemas.microsoft.com/office/drawing/2014/main" id="{DE24C057-CA6C-70B3-C2A1-F57D62CDCD4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328275" y="169863"/>
            <a:ext cx="1863725" cy="665162"/>
          </a:xfrm>
        </p:spPr>
      </p:pic>
      <p:sp>
        <p:nvSpPr>
          <p:cNvPr id="2" name="Rectangle 1">
            <a:extLst>
              <a:ext uri="{FF2B5EF4-FFF2-40B4-BE49-F238E27FC236}">
                <a16:creationId xmlns:a16="http://schemas.microsoft.com/office/drawing/2014/main" id="{FE1D5D14-E7CE-97C9-40C4-4E027BA7D633}"/>
              </a:ext>
            </a:extLst>
          </p:cNvPr>
          <p:cNvSpPr/>
          <p:nvPr/>
        </p:nvSpPr>
        <p:spPr>
          <a:xfrm>
            <a:off x="4155193" y="2587956"/>
            <a:ext cx="3605475" cy="923330"/>
          </a:xfrm>
          <a:prstGeom prst="rect">
            <a:avLst/>
          </a:prstGeom>
          <a:noFill/>
        </p:spPr>
        <p:txBody>
          <a:bodyPr wrap="none" lIns="91440" tIns="45720" rIns="91440" bIns="45720">
            <a:spAutoFit/>
          </a:bodyPr>
          <a:lstStyle/>
          <a:p>
            <a:pPr algn="ctr"/>
            <a:r>
              <a:rPr lang="en-IN" sz="5400" b="1" cap="none" spc="0" dirty="0">
                <a:ln w="22225">
                  <a:solidFill>
                    <a:schemeClr val="accent2"/>
                  </a:solidFill>
                  <a:prstDash val="solid"/>
                </a:ln>
                <a:solidFill>
                  <a:schemeClr val="accent2">
                    <a:lumMod val="40000"/>
                    <a:lumOff val="60000"/>
                  </a:schemeClr>
                </a:solidFill>
                <a:effectLst/>
                <a:latin typeface="Abadi" panose="020B0604020202020204" pitchFamily="34" charset="0"/>
              </a:rPr>
              <a:t>Thank You !</a:t>
            </a:r>
            <a:endParaRPr lang="en-IN" sz="5400" b="1" cap="none" spc="0" dirty="0">
              <a:ln w="22225">
                <a:solidFill>
                  <a:schemeClr val="accent2"/>
                </a:solidFill>
                <a:prstDash val="solid"/>
              </a:ln>
              <a:solidFill>
                <a:schemeClr val="accent2">
                  <a:lumMod val="40000"/>
                  <a:lumOff val="60000"/>
                </a:schemeClr>
              </a:solidFill>
              <a:effectLst/>
            </a:endParaRPr>
          </a:p>
        </p:txBody>
      </p:sp>
      <p:sp>
        <p:nvSpPr>
          <p:cNvPr id="3" name="Rectangle 2">
            <a:extLst>
              <a:ext uri="{FF2B5EF4-FFF2-40B4-BE49-F238E27FC236}">
                <a16:creationId xmlns:a16="http://schemas.microsoft.com/office/drawing/2014/main" id="{BD4AC134-03CC-2985-A113-57889B9822AE}"/>
              </a:ext>
            </a:extLst>
          </p:cNvPr>
          <p:cNvSpPr/>
          <p:nvPr/>
        </p:nvSpPr>
        <p:spPr>
          <a:xfrm>
            <a:off x="4155193" y="2587956"/>
            <a:ext cx="3666388" cy="923330"/>
          </a:xfrm>
          <a:prstGeom prst="rect">
            <a:avLst/>
          </a:prstGeom>
          <a:noFill/>
        </p:spPr>
        <p:txBody>
          <a:bodyPr wrap="none" lIns="91440" tIns="45720" rIns="91440" bIns="45720">
            <a:spAutoFit/>
          </a:bodyPr>
          <a:lstStyle/>
          <a:p>
            <a:pPr algn="ctr"/>
            <a:r>
              <a:rPr lang="en-IN" sz="5400" b="0" cap="none" spc="0" dirty="0">
                <a:ln w="0"/>
                <a:solidFill>
                  <a:schemeClr val="accent2">
                    <a:lumMod val="75000"/>
                  </a:schemeClr>
                </a:solidFill>
                <a:latin typeface="Abadi" panose="020B0604020202020204" pitchFamily="34" charset="0"/>
              </a:rPr>
              <a:t>Thank</a:t>
            </a:r>
            <a:r>
              <a:rPr lang="en-IN" sz="5400" b="0" cap="none" spc="0" dirty="0">
                <a:ln w="0"/>
                <a:solidFill>
                  <a:schemeClr val="accent2">
                    <a:lumMod val="75000"/>
                  </a:schemeClr>
                </a:solidFill>
                <a:effectLst>
                  <a:outerShdw blurRad="38100" dist="19050" dir="2700000" algn="tl" rotWithShape="0">
                    <a:schemeClr val="dk1">
                      <a:alpha val="40000"/>
                    </a:schemeClr>
                  </a:outerShdw>
                </a:effectLst>
                <a:latin typeface="Abadi" panose="020B0604020202020204" pitchFamily="34" charset="0"/>
              </a:rPr>
              <a:t> You !</a:t>
            </a:r>
            <a:endParaRPr lang="en-IN" sz="5400" b="0" cap="none" spc="0" dirty="0">
              <a:ln w="0"/>
              <a:solidFill>
                <a:schemeClr val="accent2">
                  <a:lumMod val="75000"/>
                </a:schemeClr>
              </a:solidFill>
              <a:effectLst>
                <a:outerShdw blurRad="38100" dist="19050" dir="2700000" algn="tl" rotWithShape="0">
                  <a:schemeClr val="dk1">
                    <a:alpha val="40000"/>
                  </a:schemeClr>
                </a:outerShdw>
              </a:effectLst>
            </a:endParaRPr>
          </a:p>
        </p:txBody>
      </p:sp>
      <p:sp>
        <p:nvSpPr>
          <p:cNvPr id="4" name="Slide Number Placeholder 3">
            <a:extLst>
              <a:ext uri="{FF2B5EF4-FFF2-40B4-BE49-F238E27FC236}">
                <a16:creationId xmlns:a16="http://schemas.microsoft.com/office/drawing/2014/main" id="{45BD9115-764A-047E-A3A4-508D86D460AD}"/>
              </a:ext>
            </a:extLst>
          </p:cNvPr>
          <p:cNvSpPr>
            <a:spLocks noGrp="1"/>
          </p:cNvSpPr>
          <p:nvPr>
            <p:ph type="sldNum" sz="quarter" idx="12"/>
          </p:nvPr>
        </p:nvSpPr>
        <p:spPr/>
        <p:txBody>
          <a:bodyPr/>
          <a:lstStyle/>
          <a:p>
            <a:fld id="{C3A6242D-5CD1-4F57-A55E-C7D5C9337DEB}" type="slidenum">
              <a:rPr lang="en-IN" smtClean="0"/>
              <a:t>16</a:t>
            </a:fld>
            <a:endParaRPr lang="en-IN"/>
          </a:p>
        </p:txBody>
      </p:sp>
    </p:spTree>
    <p:extLst>
      <p:ext uri="{BB962C8B-B14F-4D97-AF65-F5344CB8AC3E}">
        <p14:creationId xmlns:p14="http://schemas.microsoft.com/office/powerpoint/2010/main" val="72945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grpId="0" nodeType="clickEffect">
                                  <p:stCondLst>
                                    <p:cond delay="0"/>
                                  </p:stCondLst>
                                  <p:childTnLst>
                                    <p:set>
                                      <p:cBhvr>
                                        <p:cTn id="11" dur="indefinite"/>
                                        <p:tgtEl>
                                          <p:spTgt spid="2">
                                            <p:txEl>
                                              <p:pRg st="0" end="0"/>
                                            </p:txEl>
                                          </p:spTgt>
                                        </p:tgtEl>
                                        <p:attrNameLst>
                                          <p:attrName>style.opacity</p:attrName>
                                        </p:attrNameLst>
                                      </p:cBhvr>
                                      <p:to>
                                        <p:strVal val="0.5"/>
                                      </p:to>
                                    </p:set>
                                    <p:animEffect filter="image" prLst="opacity: 0.5">
                                      <p:cBhvr rctx="IE">
                                        <p:cTn id="12" dur="indefinite"/>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xit" presetSubtype="0" fill="hold" grpId="1" nodeType="clickEffect">
                                  <p:stCondLst>
                                    <p:cond delay="0"/>
                                  </p:stCondLst>
                                  <p:childTnLst>
                                    <p:animEffect transition="out" filter="fade">
                                      <p:cBhvr>
                                        <p:cTn id="16" dur="2000"/>
                                        <p:tgtEl>
                                          <p:spTgt spid="2">
                                            <p:txEl>
                                              <p:pRg st="0" end="0"/>
                                            </p:txEl>
                                          </p:spTgt>
                                        </p:tgtEl>
                                      </p:cBhvr>
                                    </p:animEffect>
                                    <p:anim calcmode="lin" valueType="num">
                                      <p:cBhvr>
                                        <p:cTn id="17" dur="2000"/>
                                        <p:tgtEl>
                                          <p:spTgt spid="2">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 dur="2000"/>
                                        <p:tgtEl>
                                          <p:spTgt spid="2">
                                            <p:txEl>
                                              <p:pRg st="0" end="0"/>
                                            </p:txEl>
                                          </p:spTgt>
                                        </p:tgtEl>
                                        <p:attrNameLst>
                                          <p:attrName>ppt_h</p:attrName>
                                        </p:attrNameLst>
                                      </p:cBhvr>
                                      <p:tavLst>
                                        <p:tav tm="0">
                                          <p:val>
                                            <p:strVal val="ppt_h"/>
                                          </p:val>
                                        </p:tav>
                                        <p:tav tm="100000">
                                          <p:val>
                                            <p:strVal val="ppt_h"/>
                                          </p:val>
                                        </p:tav>
                                      </p:tavLst>
                                    </p:anim>
                                    <p:set>
                                      <p:cBhvr>
                                        <p:cTn id="19" dur="1" fill="hold">
                                          <p:stCondLst>
                                            <p:cond delay="1999"/>
                                          </p:stCondLst>
                                        </p:cTn>
                                        <p:tgtEl>
                                          <p:spTgt spid="2">
                                            <p:txEl>
                                              <p:pRg st="0" end="0"/>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6" presetClass="exit" presetSubtype="0" fill="hold" grpId="2" nodeType="clickEffect">
                                  <p:stCondLst>
                                    <p:cond delay="0"/>
                                  </p:stCondLst>
                                  <p:childTnLst>
                                    <p:animEffect transition="out" filter="wipe(down)">
                                      <p:cBhvr>
                                        <p:cTn id="23" dur="180" accel="50000">
                                          <p:stCondLst>
                                            <p:cond delay="1820"/>
                                          </p:stCondLst>
                                        </p:cTn>
                                        <p:tgtEl>
                                          <p:spTgt spid="2">
                                            <p:txEl>
                                              <p:pRg st="0" end="0"/>
                                            </p:txEl>
                                          </p:spTgt>
                                        </p:tgtEl>
                                      </p:cBhvr>
                                    </p:animEffect>
                                    <p:anim calcmode="lin" valueType="num">
                                      <p:cBhvr>
                                        <p:cTn id="24" dur="1822" tmFilter="0,0; 0.14,0.31; 0.43,0.73; 0.71,0.91; 1.0,1.0">
                                          <p:stCondLst>
                                            <p:cond delay="0"/>
                                          </p:stCondLst>
                                        </p:cTn>
                                        <p:tgtEl>
                                          <p:spTgt spid="2">
                                            <p:txEl>
                                              <p:pRg st="0" end="0"/>
                                            </p:txEl>
                                          </p:spTgt>
                                        </p:tgtEl>
                                        <p:attrNameLst>
                                          <p:attrName>ppt_x</p:attrName>
                                        </p:attrNameLst>
                                      </p:cBhvr>
                                      <p:tavLst>
                                        <p:tav tm="0">
                                          <p:val>
                                            <p:strVal val="ppt_x"/>
                                          </p:val>
                                        </p:tav>
                                        <p:tav tm="100000">
                                          <p:val>
                                            <p:strVal val="#ppt_x+0.25"/>
                                          </p:val>
                                        </p:tav>
                                      </p:tavLst>
                                    </p:anim>
                                    <p:anim calcmode="lin" valueType="num">
                                      <p:cBhvr>
                                        <p:cTn id="25" dur="178">
                                          <p:stCondLst>
                                            <p:cond delay="1822"/>
                                          </p:stCondLst>
                                        </p:cTn>
                                        <p:tgtEl>
                                          <p:spTgt spid="2">
                                            <p:txEl>
                                              <p:pRg st="0" end="0"/>
                                            </p:txEl>
                                          </p:spTgt>
                                        </p:tgtEl>
                                        <p:attrNameLst>
                                          <p:attrName>ppt_x</p:attrName>
                                        </p:attrNameLst>
                                      </p:cBhvr>
                                      <p:tavLst>
                                        <p:tav tm="0">
                                          <p:val>
                                            <p:strVal val="ppt_x"/>
                                          </p:val>
                                        </p:tav>
                                        <p:tav tm="100000">
                                          <p:val>
                                            <p:strVal val="ppt_x"/>
                                          </p:val>
                                        </p:tav>
                                      </p:tavLst>
                                    </p:anim>
                                    <p:anim calcmode="lin" valueType="num">
                                      <p:cBhvr>
                                        <p:cTn id="26" dur="664" tmFilter="0.0,0.0;0.25,0.07;0.50,0.2;0.75,0.467;1.0,1.0">
                                          <p:stCondLst>
                                            <p:cond delay="0"/>
                                          </p:stCondLst>
                                        </p:cTn>
                                        <p:tgtEl>
                                          <p:spTgt spid="2">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7" dur="664" tmFilter="0, 0; 0.125,0.2665; 0.25,0.4; 0.375,0.465; 0.5,0.5;  0.625,0.535; 0.75,0.6; 0.875,0.7335; 1,1">
                                          <p:stCondLst>
                                            <p:cond delay="664"/>
                                          </p:stCondLst>
                                        </p:cTn>
                                        <p:tgtEl>
                                          <p:spTgt spid="2">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8" dur="332" tmFilter="0, 0; 0.125,0.2665; 0.25,0.4; 0.375,0.465; 0.5,0.5;  0.625,0.535; 0.75,0.6; 0.875,0.7335; 1,1">
                                          <p:stCondLst>
                                            <p:cond delay="1324"/>
                                          </p:stCondLst>
                                        </p:cTn>
                                        <p:tgtEl>
                                          <p:spTgt spid="2">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9" dur="164" tmFilter="0, 0; 0.125,0.2665; 0.25,0.4; 0.375,0.465; 0.5,0.5;  0.625,0.535; 0.75,0.6; 0.875,0.7335; 1,1">
                                          <p:stCondLst>
                                            <p:cond delay="1656"/>
                                          </p:stCondLst>
                                        </p:cTn>
                                        <p:tgtEl>
                                          <p:spTgt spid="2">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0" dur="180" accel="50000">
                                          <p:stCondLst>
                                            <p:cond delay="1820"/>
                                          </p:stCondLst>
                                        </p:cTn>
                                        <p:tgtEl>
                                          <p:spTgt spid="2">
                                            <p:txEl>
                                              <p:pRg st="0" end="0"/>
                                            </p:txEl>
                                          </p:spTgt>
                                        </p:tgtEl>
                                        <p:attrNameLst>
                                          <p:attrName>ppt_y</p:attrName>
                                        </p:attrNameLst>
                                      </p:cBhvr>
                                      <p:tavLst>
                                        <p:tav tm="0">
                                          <p:val>
                                            <p:strVal val="ppt_y"/>
                                          </p:val>
                                        </p:tav>
                                        <p:tav tm="100000">
                                          <p:val>
                                            <p:strVal val="ppt_y+ppt_h"/>
                                          </p:val>
                                        </p:tav>
                                      </p:tavLst>
                                    </p:anim>
                                    <p:animScale>
                                      <p:cBhvr>
                                        <p:cTn id="31" dur="26">
                                          <p:stCondLst>
                                            <p:cond delay="620"/>
                                          </p:stCondLst>
                                        </p:cTn>
                                        <p:tgtEl>
                                          <p:spTgt spid="2">
                                            <p:txEl>
                                              <p:pRg st="0" end="0"/>
                                            </p:txEl>
                                          </p:spTgt>
                                        </p:tgtEl>
                                      </p:cBhvr>
                                      <p:to x="100000" y="60000"/>
                                    </p:animScale>
                                    <p:animScale>
                                      <p:cBhvr>
                                        <p:cTn id="32" dur="166" decel="50000">
                                          <p:stCondLst>
                                            <p:cond delay="646"/>
                                          </p:stCondLst>
                                        </p:cTn>
                                        <p:tgtEl>
                                          <p:spTgt spid="2">
                                            <p:txEl>
                                              <p:pRg st="0" end="0"/>
                                            </p:txEl>
                                          </p:spTgt>
                                        </p:tgtEl>
                                      </p:cBhvr>
                                      <p:to x="100000" y="100000"/>
                                    </p:animScale>
                                    <p:animScale>
                                      <p:cBhvr>
                                        <p:cTn id="33" dur="26">
                                          <p:stCondLst>
                                            <p:cond delay="1312"/>
                                          </p:stCondLst>
                                        </p:cTn>
                                        <p:tgtEl>
                                          <p:spTgt spid="2">
                                            <p:txEl>
                                              <p:pRg st="0" end="0"/>
                                            </p:txEl>
                                          </p:spTgt>
                                        </p:tgtEl>
                                      </p:cBhvr>
                                      <p:to x="100000" y="80000"/>
                                    </p:animScale>
                                    <p:animScale>
                                      <p:cBhvr>
                                        <p:cTn id="34" dur="166" decel="50000">
                                          <p:stCondLst>
                                            <p:cond delay="1338"/>
                                          </p:stCondLst>
                                        </p:cTn>
                                        <p:tgtEl>
                                          <p:spTgt spid="2">
                                            <p:txEl>
                                              <p:pRg st="0" end="0"/>
                                            </p:txEl>
                                          </p:spTgt>
                                        </p:tgtEl>
                                      </p:cBhvr>
                                      <p:to x="100000" y="100000"/>
                                    </p:animScale>
                                    <p:animScale>
                                      <p:cBhvr>
                                        <p:cTn id="35" dur="26">
                                          <p:stCondLst>
                                            <p:cond delay="1642"/>
                                          </p:stCondLst>
                                        </p:cTn>
                                        <p:tgtEl>
                                          <p:spTgt spid="2">
                                            <p:txEl>
                                              <p:pRg st="0" end="0"/>
                                            </p:txEl>
                                          </p:spTgt>
                                        </p:tgtEl>
                                      </p:cBhvr>
                                      <p:to x="100000" y="90000"/>
                                    </p:animScale>
                                    <p:animScale>
                                      <p:cBhvr>
                                        <p:cTn id="36" dur="166" decel="50000">
                                          <p:stCondLst>
                                            <p:cond delay="1668"/>
                                          </p:stCondLst>
                                        </p:cTn>
                                        <p:tgtEl>
                                          <p:spTgt spid="2">
                                            <p:txEl>
                                              <p:pRg st="0" end="0"/>
                                            </p:txEl>
                                          </p:spTgt>
                                        </p:tgtEl>
                                      </p:cBhvr>
                                      <p:to x="100000" y="100000"/>
                                    </p:animScale>
                                    <p:animScale>
                                      <p:cBhvr>
                                        <p:cTn id="37" dur="26">
                                          <p:stCondLst>
                                            <p:cond delay="1808"/>
                                          </p:stCondLst>
                                        </p:cTn>
                                        <p:tgtEl>
                                          <p:spTgt spid="2">
                                            <p:txEl>
                                              <p:pRg st="0" end="0"/>
                                            </p:txEl>
                                          </p:spTgt>
                                        </p:tgtEl>
                                      </p:cBhvr>
                                      <p:to x="100000" y="95000"/>
                                    </p:animScale>
                                    <p:animScale>
                                      <p:cBhvr>
                                        <p:cTn id="38" dur="166" decel="50000">
                                          <p:stCondLst>
                                            <p:cond delay="1834"/>
                                          </p:stCondLst>
                                        </p:cTn>
                                        <p:tgtEl>
                                          <p:spTgt spid="2">
                                            <p:txEl>
                                              <p:pRg st="0" end="0"/>
                                            </p:txEl>
                                          </p:spTgt>
                                        </p:tgtEl>
                                      </p:cBhvr>
                                      <p:to x="100000" y="100000"/>
                                    </p:animScale>
                                    <p:set>
                                      <p:cBhvr>
                                        <p:cTn id="39" dur="1" fill="hold">
                                          <p:stCondLst>
                                            <p:cond delay="1999"/>
                                          </p:stCondLst>
                                        </p:cTn>
                                        <p:tgtEl>
                                          <p:spTgt spid="2">
                                            <p:txEl>
                                              <p:pRg st="0" end="0"/>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2" presetClass="exit" presetSubtype="0" fill="hold" grpId="3" nodeType="clickEffect">
                                  <p:stCondLst>
                                    <p:cond delay="0"/>
                                  </p:stCondLst>
                                  <p:childTnLst>
                                    <p:animEffect transition="out" filter="fade">
                                      <p:cBhvr>
                                        <p:cTn id="43" dur="1000"/>
                                        <p:tgtEl>
                                          <p:spTgt spid="2">
                                            <p:txEl>
                                              <p:pRg st="0" end="0"/>
                                            </p:txEl>
                                          </p:spTgt>
                                        </p:tgtEl>
                                      </p:cBhvr>
                                    </p:animEffect>
                                    <p:anim calcmode="lin" valueType="num">
                                      <p:cBhvr>
                                        <p:cTn id="44" dur="1000"/>
                                        <p:tgtEl>
                                          <p:spTgt spid="2">
                                            <p:txEl>
                                              <p:pRg st="0" end="0"/>
                                            </p:txEl>
                                          </p:spTgt>
                                        </p:tgtEl>
                                        <p:attrNameLst>
                                          <p:attrName>ppt_x</p:attrName>
                                        </p:attrNameLst>
                                      </p:cBhvr>
                                      <p:tavLst>
                                        <p:tav tm="0">
                                          <p:val>
                                            <p:strVal val="ppt_x"/>
                                          </p:val>
                                        </p:tav>
                                        <p:tav tm="100000">
                                          <p:val>
                                            <p:strVal val="ppt_x"/>
                                          </p:val>
                                        </p:tav>
                                      </p:tavLst>
                                    </p:anim>
                                    <p:anim calcmode="lin" valueType="num">
                                      <p:cBhvr>
                                        <p:cTn id="45" dur="1000"/>
                                        <p:tgtEl>
                                          <p:spTgt spid="2">
                                            <p:txEl>
                                              <p:pRg st="0" end="0"/>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2">
                                            <p:txEl>
                                              <p:pRg st="0" end="0"/>
                                            </p:txEl>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1" presetClass="exit" presetSubtype="0" fill="hold" grpId="4" nodeType="clickEffect">
                                  <p:stCondLst>
                                    <p:cond delay="0"/>
                                  </p:stCondLst>
                                  <p:childTnLst>
                                    <p:anim calcmode="lin" valueType="num">
                                      <p:cBhvr>
                                        <p:cTn id="50" dur="1000"/>
                                        <p:tgtEl>
                                          <p:spTgt spid="2">
                                            <p:txEl>
                                              <p:pRg st="0" end="0"/>
                                            </p:txEl>
                                          </p:spTgt>
                                        </p:tgtEl>
                                        <p:attrNameLst>
                                          <p:attrName>ppt_w</p:attrName>
                                        </p:attrNameLst>
                                      </p:cBhvr>
                                      <p:tavLst>
                                        <p:tav tm="0">
                                          <p:val>
                                            <p:strVal val="ppt_w"/>
                                          </p:val>
                                        </p:tav>
                                        <p:tav tm="100000">
                                          <p:val>
                                            <p:fltVal val="0"/>
                                          </p:val>
                                        </p:tav>
                                      </p:tavLst>
                                    </p:anim>
                                    <p:anim calcmode="lin" valueType="num">
                                      <p:cBhvr>
                                        <p:cTn id="51" dur="1000"/>
                                        <p:tgtEl>
                                          <p:spTgt spid="2">
                                            <p:txEl>
                                              <p:pRg st="0" end="0"/>
                                            </p:txEl>
                                          </p:spTgt>
                                        </p:tgtEl>
                                        <p:attrNameLst>
                                          <p:attrName>ppt_h</p:attrName>
                                        </p:attrNameLst>
                                      </p:cBhvr>
                                      <p:tavLst>
                                        <p:tav tm="0">
                                          <p:val>
                                            <p:strVal val="ppt_h"/>
                                          </p:val>
                                        </p:tav>
                                        <p:tav tm="100000">
                                          <p:val>
                                            <p:fltVal val="0"/>
                                          </p:val>
                                        </p:tav>
                                      </p:tavLst>
                                    </p:anim>
                                    <p:anim calcmode="lin" valueType="num">
                                      <p:cBhvr>
                                        <p:cTn id="52" dur="1000"/>
                                        <p:tgtEl>
                                          <p:spTgt spid="2">
                                            <p:txEl>
                                              <p:pRg st="0" end="0"/>
                                            </p:txEl>
                                          </p:spTgt>
                                        </p:tgtEl>
                                        <p:attrNameLst>
                                          <p:attrName>style.rotation</p:attrName>
                                        </p:attrNameLst>
                                      </p:cBhvr>
                                      <p:tavLst>
                                        <p:tav tm="0">
                                          <p:val>
                                            <p:fltVal val="0"/>
                                          </p:val>
                                        </p:tav>
                                        <p:tav tm="100000">
                                          <p:val>
                                            <p:fltVal val="90"/>
                                          </p:val>
                                        </p:tav>
                                      </p:tavLst>
                                    </p:anim>
                                    <p:animEffect transition="out" filter="fade">
                                      <p:cBhvr>
                                        <p:cTn id="53" dur="1000"/>
                                        <p:tgtEl>
                                          <p:spTgt spid="2">
                                            <p:txEl>
                                              <p:pRg st="0" end="0"/>
                                            </p:txEl>
                                          </p:spTgt>
                                        </p:tgtEl>
                                      </p:cBhvr>
                                    </p:animEffect>
                                    <p:set>
                                      <p:cBhvr>
                                        <p:cTn id="54" dur="1" fill="hold">
                                          <p:stCondLst>
                                            <p:cond delay="999"/>
                                          </p:stCondLst>
                                        </p:cTn>
                                        <p:tgtEl>
                                          <p:spTgt spid="2">
                                            <p:txEl>
                                              <p:pRg st="0" end="0"/>
                                            </p:txEl>
                                          </p:spTgt>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6" presetClass="emph" presetSubtype="0" fill="hold" grpId="5" nodeType="clickEffect">
                                  <p:stCondLst>
                                    <p:cond delay="0"/>
                                  </p:stCondLst>
                                  <p:childTnLst>
                                    <p:animScale>
                                      <p:cBhvr>
                                        <p:cTn id="58" dur="2000" fill="hold"/>
                                        <p:tgtEl>
                                          <p:spTgt spid="2">
                                            <p:txEl>
                                              <p:pRg st="0" end="0"/>
                                            </p:txEl>
                                          </p:spTgt>
                                        </p:tgtEl>
                                      </p:cBhvr>
                                      <p:by x="150000" y="150000"/>
                                    </p:animScale>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nodeType="clickEffect">
                                  <p:stCondLst>
                                    <p:cond delay="0"/>
                                  </p:stCondLst>
                                  <p:childTnLst>
                                    <p:set>
                                      <p:cBhvr>
                                        <p:cTn id="62" dur="1" fill="hold">
                                          <p:stCondLst>
                                            <p:cond delay="0"/>
                                          </p:stCondLst>
                                        </p:cTn>
                                        <p:tgtEl>
                                          <p:spTgt spid="3">
                                            <p:txEl>
                                              <p:pRg st="0" end="0"/>
                                            </p:txEl>
                                          </p:spTgt>
                                        </p:tgtEl>
                                        <p:attrNameLst>
                                          <p:attrName>style.visibility</p:attrName>
                                        </p:attrNameLst>
                                      </p:cBhvr>
                                      <p:to>
                                        <p:strVal val="visible"/>
                                      </p:to>
                                    </p:set>
                                    <p:animEffect transition="in" filter="wheel(1)">
                                      <p:cBhvr>
                                        <p:cTn id="63"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2" grpId="1" build="allAtOnce"/>
      <p:bldP spid="2" grpId="2" build="allAtOnce"/>
      <p:bldP spid="2" grpId="3" build="allAtOnce"/>
      <p:bldP spid="2" grpId="4" build="allAtOnce"/>
      <p:bldP spid="2" grpId="5"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A758-8EB4-29E6-6300-2DCF6AABC5E2}"/>
              </a:ext>
            </a:extLst>
          </p:cNvPr>
          <p:cNvSpPr>
            <a:spLocks noGrp="1"/>
          </p:cNvSpPr>
          <p:nvPr>
            <p:ph type="title"/>
          </p:nvPr>
        </p:nvSpPr>
        <p:spPr>
          <a:xfrm>
            <a:off x="1097279" y="1009830"/>
            <a:ext cx="2132303" cy="665162"/>
          </a:xfrm>
        </p:spPr>
        <p:txBody>
          <a:bodyPr>
            <a:normAutofit/>
          </a:bodyPr>
          <a:lstStyle/>
          <a:p>
            <a:r>
              <a:rPr lang="en-IN" sz="4400" b="1" dirty="0">
                <a:solidFill>
                  <a:schemeClr val="tx1"/>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34F5C09C-80A9-5561-79C4-156CDF280EC1}"/>
              </a:ext>
            </a:extLst>
          </p:cNvPr>
          <p:cNvSpPr>
            <a:spLocks noGrp="1"/>
          </p:cNvSpPr>
          <p:nvPr>
            <p:ph idx="1"/>
          </p:nvPr>
        </p:nvSpPr>
        <p:spPr>
          <a:xfrm>
            <a:off x="1097279" y="2295729"/>
            <a:ext cx="5498074" cy="3891061"/>
          </a:xfrm>
        </p:spPr>
        <p:txBody>
          <a:bodyPr>
            <a:normAutofit fontScale="85000" lnSpcReduction="20000"/>
          </a:bodyPr>
          <a:lstStyle/>
          <a:p>
            <a:pPr marL="457200" indent="-457200">
              <a:buFont typeface="+mj-lt"/>
              <a:buAutoNum type="arabicPeriod"/>
            </a:pPr>
            <a:r>
              <a:rPr lang="en-IN" dirty="0" err="1">
                <a:solidFill>
                  <a:schemeClr val="tx1"/>
                </a:solidFill>
                <a:latin typeface="Times New Roman" panose="02020603050405020304" pitchFamily="18" charset="0"/>
                <a:cs typeface="Times New Roman" panose="02020603050405020304" pitchFamily="18" charset="0"/>
              </a:rPr>
              <a:t>Actignce</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Inroduction</a:t>
            </a:r>
            <a:endParaRPr lang="en-IN"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Data source &amp; Acquisition</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Data preprocessing flowchart </a:t>
            </a:r>
          </a:p>
          <a:p>
            <a:pPr marL="457200" indent="-457200">
              <a:buFont typeface="+mj-lt"/>
              <a:buAutoNum type="arabicPeriod"/>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RSI &amp; SMA</a:t>
            </a:r>
          </a:p>
          <a:p>
            <a:pPr marL="457200" indent="-457200">
              <a:buFont typeface="+mj-lt"/>
              <a:buAutoNum type="arabicPeriod"/>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Feature Extraction</a:t>
            </a:r>
          </a:p>
          <a:p>
            <a:pPr marL="457200" indent="-457200">
              <a:buFont typeface="+mj-lt"/>
              <a:buAutoNum type="arabicPeriod"/>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Visualization</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LSTM model</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Training Model</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Model Evaluation</a:t>
            </a:r>
          </a:p>
          <a:p>
            <a:pPr marL="457200" indent="-4572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Price prediction &amp; </a:t>
            </a:r>
            <a:r>
              <a:rPr lang="en-IN" dirty="0" err="1">
                <a:solidFill>
                  <a:schemeClr val="tx1"/>
                </a:solidFill>
                <a:latin typeface="Times New Roman" panose="02020603050405020304" pitchFamily="18" charset="0"/>
                <a:cs typeface="Times New Roman" panose="02020603050405020304" pitchFamily="18" charset="0"/>
              </a:rPr>
              <a:t>Signaling</a:t>
            </a:r>
            <a:endParaRPr lang="en-IN"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4" descr="Logo&#10;&#10;Description automatically generated">
            <a:extLst>
              <a:ext uri="{FF2B5EF4-FFF2-40B4-BE49-F238E27FC236}">
                <a16:creationId xmlns:a16="http://schemas.microsoft.com/office/drawing/2014/main" id="{D209F393-BB1E-09DB-DE21-2BA3E0D89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2856" y="286603"/>
            <a:ext cx="1863725" cy="665162"/>
          </a:xfrm>
          <a:prstGeom prst="rect">
            <a:avLst/>
          </a:prstGeom>
        </p:spPr>
      </p:pic>
      <p:sp>
        <p:nvSpPr>
          <p:cNvPr id="5" name="Slide Number Placeholder 4">
            <a:extLst>
              <a:ext uri="{FF2B5EF4-FFF2-40B4-BE49-F238E27FC236}">
                <a16:creationId xmlns:a16="http://schemas.microsoft.com/office/drawing/2014/main" id="{7B820D27-8073-4721-A0D8-158CEFE29008}"/>
              </a:ext>
            </a:extLst>
          </p:cNvPr>
          <p:cNvSpPr>
            <a:spLocks noGrp="1"/>
          </p:cNvSpPr>
          <p:nvPr>
            <p:ph type="sldNum" sz="quarter" idx="12"/>
          </p:nvPr>
        </p:nvSpPr>
        <p:spPr/>
        <p:txBody>
          <a:bodyPr/>
          <a:lstStyle/>
          <a:p>
            <a:fld id="{C3A6242D-5CD1-4F57-A55E-C7D5C9337DEB}"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a:solidFill>
                <a:schemeClr val="tx1"/>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2F50C6F-CB32-976F-D947-033DB03CA029}"/>
              </a:ext>
            </a:extLst>
          </p:cNvPr>
          <p:cNvSpPr txBox="1">
            <a:spLocks/>
          </p:cNvSpPr>
          <p:nvPr/>
        </p:nvSpPr>
        <p:spPr>
          <a:xfrm>
            <a:off x="8435788" y="2295728"/>
            <a:ext cx="2776695" cy="3891061"/>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3</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4</a:t>
            </a:r>
          </a:p>
          <a:p>
            <a:pPr marL="0" indent="0">
              <a:buNone/>
            </a:pPr>
            <a:r>
              <a:rPr lang="en-IN" dirty="0">
                <a:solidFill>
                  <a:schemeClr val="tx1"/>
                </a:solidFill>
                <a:latin typeface="Times New Roman" panose="02020603050405020304" pitchFamily="18" charset="0"/>
                <a:cs typeface="Times New Roman" panose="02020603050405020304" pitchFamily="18" charset="0"/>
              </a:rPr>
              <a:t>5</a:t>
            </a:r>
          </a:p>
          <a:p>
            <a:pPr marL="0" indent="0">
              <a:buNone/>
            </a:pPr>
            <a:r>
              <a:rPr lang="en-IN" dirty="0">
                <a:solidFill>
                  <a:schemeClr val="tx1"/>
                </a:solidFill>
                <a:latin typeface="Times New Roman" panose="02020603050405020304" pitchFamily="18" charset="0"/>
                <a:cs typeface="Times New Roman" panose="02020603050405020304" pitchFamily="18" charset="0"/>
              </a:rPr>
              <a:t>6</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7-8</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9</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10-11</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12</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13</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14</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15</a:t>
            </a:r>
          </a:p>
          <a:p>
            <a:pPr marL="0" indent="0">
              <a:buNone/>
            </a:pPr>
            <a:endParaRPr lang="en-IN" b="1" dirty="0">
              <a:solidFill>
                <a:srgbClr val="FF0000"/>
              </a:solidFill>
              <a:latin typeface="Times New Roman" panose="02020603050405020304" pitchFamily="18" charset="0"/>
              <a:cs typeface="Times New Roman" panose="02020603050405020304" pitchFamily="18" charset="0"/>
            </a:endParaRPr>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ECE415-0A0A-9C81-4CD4-8FE9A5A74AC5}"/>
              </a:ext>
            </a:extLst>
          </p:cNvPr>
          <p:cNvSpPr txBox="1"/>
          <p:nvPr/>
        </p:nvSpPr>
        <p:spPr>
          <a:xfrm>
            <a:off x="1783976" y="1854100"/>
            <a:ext cx="3630706" cy="369332"/>
          </a:xfrm>
          <a:prstGeom prst="rect">
            <a:avLst/>
          </a:prstGeom>
          <a:noFill/>
        </p:spPr>
        <p:txBody>
          <a:bodyPr wrap="square" rtlCol="0">
            <a:spAutoFit/>
          </a:bodyPr>
          <a:lstStyle/>
          <a:p>
            <a:r>
              <a:rPr lang="en-IN" b="1" i="1" u="sng" dirty="0">
                <a:latin typeface="Times New Roman" panose="02020603050405020304" pitchFamily="18" charset="0"/>
                <a:cs typeface="Times New Roman" panose="02020603050405020304" pitchFamily="18" charset="0"/>
              </a:rPr>
              <a:t>Topics</a:t>
            </a:r>
          </a:p>
        </p:txBody>
      </p:sp>
      <p:sp>
        <p:nvSpPr>
          <p:cNvPr id="8" name="TextBox 7">
            <a:extLst>
              <a:ext uri="{FF2B5EF4-FFF2-40B4-BE49-F238E27FC236}">
                <a16:creationId xmlns:a16="http://schemas.microsoft.com/office/drawing/2014/main" id="{31147088-369F-4ED2-D85F-A950FF9C3A14}"/>
              </a:ext>
            </a:extLst>
          </p:cNvPr>
          <p:cNvSpPr txBox="1"/>
          <p:nvPr/>
        </p:nvSpPr>
        <p:spPr>
          <a:xfrm>
            <a:off x="8080786" y="1854100"/>
            <a:ext cx="2658931" cy="369332"/>
          </a:xfrm>
          <a:prstGeom prst="rect">
            <a:avLst/>
          </a:prstGeom>
          <a:noFill/>
        </p:spPr>
        <p:txBody>
          <a:bodyPr wrap="square" rtlCol="0">
            <a:spAutoFit/>
          </a:bodyPr>
          <a:lstStyle/>
          <a:p>
            <a:r>
              <a:rPr lang="en-IN" b="1" i="1" u="sng" dirty="0">
                <a:latin typeface="Times New Roman" panose="02020603050405020304" pitchFamily="18" charset="0"/>
                <a:cs typeface="Times New Roman" panose="02020603050405020304" pitchFamily="18" charset="0"/>
              </a:rPr>
              <a:t>Slide</a:t>
            </a:r>
            <a:r>
              <a:rPr lang="en-IN" b="1" dirty="0">
                <a:latin typeface="Times New Roman" panose="02020603050405020304" pitchFamily="18" charset="0"/>
                <a:cs typeface="Times New Roman" panose="02020603050405020304" pitchFamily="18" charset="0"/>
              </a:rPr>
              <a:t> </a:t>
            </a:r>
            <a:r>
              <a:rPr lang="en-IN" b="1" i="1" u="sng" dirty="0">
                <a:latin typeface="Times New Roman" panose="02020603050405020304" pitchFamily="18" charset="0"/>
                <a:cs typeface="Times New Roman" panose="02020603050405020304" pitchFamily="18" charset="0"/>
              </a:rPr>
              <a:t>No</a:t>
            </a:r>
            <a:r>
              <a:rPr lang="en-IN"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7818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ogo&#10;&#10;Description automatically generated">
            <a:extLst>
              <a:ext uri="{FF2B5EF4-FFF2-40B4-BE49-F238E27FC236}">
                <a16:creationId xmlns:a16="http://schemas.microsoft.com/office/drawing/2014/main" id="{DE24C057-CA6C-70B3-C2A1-F57D62CDCD4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162905" y="178902"/>
            <a:ext cx="1863725" cy="665162"/>
          </a:xfrm>
        </p:spPr>
      </p:pic>
      <p:sp>
        <p:nvSpPr>
          <p:cNvPr id="11" name="Title 7">
            <a:extLst>
              <a:ext uri="{FF2B5EF4-FFF2-40B4-BE49-F238E27FC236}">
                <a16:creationId xmlns:a16="http://schemas.microsoft.com/office/drawing/2014/main" id="{DF5E10B0-AFE2-2ADE-7F7F-F93EB49B1366}"/>
              </a:ext>
            </a:extLst>
          </p:cNvPr>
          <p:cNvSpPr txBox="1">
            <a:spLocks/>
          </p:cNvSpPr>
          <p:nvPr/>
        </p:nvSpPr>
        <p:spPr>
          <a:xfrm>
            <a:off x="2123091" y="1245399"/>
            <a:ext cx="8785781" cy="12860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ACTIGNCE  INTRODUCTION</a:t>
            </a:r>
          </a:p>
        </p:txBody>
      </p:sp>
      <p:sp>
        <p:nvSpPr>
          <p:cNvPr id="2" name="Slide Number Placeholder 1">
            <a:extLst>
              <a:ext uri="{FF2B5EF4-FFF2-40B4-BE49-F238E27FC236}">
                <a16:creationId xmlns:a16="http://schemas.microsoft.com/office/drawing/2014/main" id="{790EFB33-B2A6-9493-E8C1-677E96CCFE71}"/>
              </a:ext>
            </a:extLst>
          </p:cNvPr>
          <p:cNvSpPr>
            <a:spLocks noGrp="1"/>
          </p:cNvSpPr>
          <p:nvPr>
            <p:ph type="sldNum" sz="quarter" idx="12"/>
          </p:nvPr>
        </p:nvSpPr>
        <p:spPr/>
        <p:txBody>
          <a:bodyPr/>
          <a:lstStyle/>
          <a:p>
            <a:fld id="{C3A6242D-5CD1-4F57-A55E-C7D5C9337DEB}" type="slidenum">
              <a:rPr lang="en-IN" smtClean="0">
                <a:latin typeface="Times New Roman" panose="02020603050405020304" pitchFamily="18" charset="0"/>
                <a:cs typeface="Times New Roman" panose="02020603050405020304" pitchFamily="18" charset="0"/>
              </a:rPr>
              <a:t>3</a:t>
            </a:fld>
            <a:endParaRPr lang="en-IN">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6159410D-62BD-DAEF-79F9-79E390C10909}"/>
              </a:ext>
            </a:extLst>
          </p:cNvPr>
          <p:cNvSpPr/>
          <p:nvPr/>
        </p:nvSpPr>
        <p:spPr>
          <a:xfrm>
            <a:off x="1688570" y="2949838"/>
            <a:ext cx="434521" cy="457200"/>
          </a:xfrm>
          <a:custGeom>
            <a:avLst/>
            <a:gdLst/>
            <a:ahLst/>
            <a:cxnLst/>
            <a:rect l="l" t="t" r="r" b="b"/>
            <a:pathLst>
              <a:path w="457200" h="457200">
                <a:moveTo>
                  <a:pt x="228600" y="0"/>
                </a:moveTo>
                <a:lnTo>
                  <a:pt x="182529" y="4644"/>
                </a:lnTo>
                <a:lnTo>
                  <a:pt x="139619" y="17966"/>
                </a:lnTo>
                <a:lnTo>
                  <a:pt x="100788" y="39045"/>
                </a:lnTo>
                <a:lnTo>
                  <a:pt x="66955" y="66960"/>
                </a:lnTo>
                <a:lnTo>
                  <a:pt x="39041" y="100793"/>
                </a:lnTo>
                <a:lnTo>
                  <a:pt x="17964" y="139624"/>
                </a:lnTo>
                <a:lnTo>
                  <a:pt x="4644" y="182533"/>
                </a:lnTo>
                <a:lnTo>
                  <a:pt x="0" y="228600"/>
                </a:lnTo>
                <a:lnTo>
                  <a:pt x="4644" y="274666"/>
                </a:lnTo>
                <a:lnTo>
                  <a:pt x="17964" y="317575"/>
                </a:lnTo>
                <a:lnTo>
                  <a:pt x="39041" y="356406"/>
                </a:lnTo>
                <a:lnTo>
                  <a:pt x="66955" y="390239"/>
                </a:lnTo>
                <a:lnTo>
                  <a:pt x="100788" y="418154"/>
                </a:lnTo>
                <a:lnTo>
                  <a:pt x="139619" y="439233"/>
                </a:lnTo>
                <a:lnTo>
                  <a:pt x="182529" y="452555"/>
                </a:lnTo>
                <a:lnTo>
                  <a:pt x="228600" y="457200"/>
                </a:lnTo>
                <a:lnTo>
                  <a:pt x="274670" y="452555"/>
                </a:lnTo>
                <a:lnTo>
                  <a:pt x="317580" y="439233"/>
                </a:lnTo>
                <a:lnTo>
                  <a:pt x="356411" y="418154"/>
                </a:lnTo>
                <a:lnTo>
                  <a:pt x="390244" y="390239"/>
                </a:lnTo>
                <a:lnTo>
                  <a:pt x="418158" y="356406"/>
                </a:lnTo>
                <a:lnTo>
                  <a:pt x="439235" y="317575"/>
                </a:lnTo>
                <a:lnTo>
                  <a:pt x="452555" y="274666"/>
                </a:lnTo>
                <a:lnTo>
                  <a:pt x="457200" y="228600"/>
                </a:lnTo>
                <a:lnTo>
                  <a:pt x="452555" y="182533"/>
                </a:lnTo>
                <a:lnTo>
                  <a:pt x="439235" y="139624"/>
                </a:lnTo>
                <a:lnTo>
                  <a:pt x="418158" y="100793"/>
                </a:lnTo>
                <a:lnTo>
                  <a:pt x="390244" y="66960"/>
                </a:lnTo>
                <a:lnTo>
                  <a:pt x="356411" y="39045"/>
                </a:lnTo>
                <a:lnTo>
                  <a:pt x="317580" y="17966"/>
                </a:lnTo>
                <a:lnTo>
                  <a:pt x="274670" y="4644"/>
                </a:lnTo>
                <a:lnTo>
                  <a:pt x="228600" y="0"/>
                </a:lnTo>
                <a:close/>
              </a:path>
            </a:pathLst>
          </a:custGeom>
          <a:solidFill>
            <a:srgbClr val="000000"/>
          </a:solidFill>
        </p:spPr>
        <p:txBody>
          <a:bodyPr wrap="square" lIns="0" tIns="0" rIns="0" bIns="0" rtlCol="0"/>
          <a:lstStyle/>
          <a:p>
            <a:r>
              <a:rPr lang="en-GB" sz="1800" spc="-50" dirty="0">
                <a:solidFill>
                  <a:srgbClr val="FFFFFF"/>
                </a:solidFill>
                <a:latin typeface="Times New Roman" panose="02020603050405020304" pitchFamily="18" charset="0"/>
                <a:cs typeface="Times New Roman" panose="02020603050405020304" pitchFamily="18" charset="0"/>
              </a:rPr>
              <a:t>   </a:t>
            </a:r>
            <a:r>
              <a:rPr lang="en-DE" sz="1800" spc="-50" dirty="0">
                <a:solidFill>
                  <a:srgbClr val="FFFFFF"/>
                </a:solidFill>
                <a:latin typeface="Times New Roman" panose="02020603050405020304" pitchFamily="18" charset="0"/>
                <a:cs typeface="Times New Roman" panose="02020603050405020304" pitchFamily="18" charset="0"/>
              </a:rPr>
              <a:t>1</a:t>
            </a:r>
            <a:endParaRPr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A29601-86E9-265D-E226-616FCCA5A26A}"/>
              </a:ext>
            </a:extLst>
          </p:cNvPr>
          <p:cNvSpPr txBox="1"/>
          <p:nvPr/>
        </p:nvSpPr>
        <p:spPr>
          <a:xfrm>
            <a:off x="2259248" y="2876139"/>
            <a:ext cx="2789407" cy="461665"/>
          </a:xfrm>
          <a:prstGeom prst="rect">
            <a:avLst/>
          </a:prstGeom>
          <a:noFill/>
        </p:spPr>
        <p:txBody>
          <a:bodyPr wrap="square">
            <a:spAutoFit/>
          </a:bodyPr>
          <a:lstStyle/>
          <a:p>
            <a:r>
              <a:rPr lang="en-GB" sz="2400" b="1" spc="-50" dirty="0">
                <a:latin typeface="Times New Roman" panose="02020603050405020304" pitchFamily="18" charset="0"/>
                <a:cs typeface="Times New Roman" panose="02020603050405020304" pitchFamily="18" charset="0"/>
              </a:rPr>
              <a:t>Price prediction</a:t>
            </a:r>
            <a:r>
              <a:rPr lang="en-DE" sz="1800" spc="-50" dirty="0">
                <a:solidFill>
                  <a:srgbClr val="FFFFFF"/>
                </a:solidFill>
                <a:latin typeface="Times New Roman" panose="02020603050405020304" pitchFamily="18" charset="0"/>
                <a:cs typeface="Times New Roman" panose="02020603050405020304" pitchFamily="18" charset="0"/>
              </a:rPr>
              <a:t>1</a:t>
            </a:r>
            <a:endParaRPr lang="en-DE"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C7DC8AD-AE62-11A7-D745-3AFA6F0C41A6}"/>
              </a:ext>
            </a:extLst>
          </p:cNvPr>
          <p:cNvSpPr txBox="1"/>
          <p:nvPr/>
        </p:nvSpPr>
        <p:spPr>
          <a:xfrm>
            <a:off x="1066820" y="3037706"/>
            <a:ext cx="6094378" cy="369332"/>
          </a:xfrm>
          <a:prstGeom prst="rect">
            <a:avLst/>
          </a:prstGeom>
          <a:noFill/>
        </p:spPr>
        <p:txBody>
          <a:bodyPr wrap="square">
            <a:spAutoFit/>
          </a:bodyPr>
          <a:lstStyle/>
          <a:p>
            <a:r>
              <a:rPr lang="en-DE" sz="1800" spc="-50" dirty="0">
                <a:solidFill>
                  <a:srgbClr val="FFFFFF"/>
                </a:solidFill>
                <a:latin typeface="Times New Roman" panose="02020603050405020304" pitchFamily="18" charset="0"/>
                <a:cs typeface="Times New Roman" panose="02020603050405020304" pitchFamily="18" charset="0"/>
              </a:rPr>
              <a:t>1</a:t>
            </a:r>
            <a:endParaRPr lang="en-DE"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D8600D9-CCE7-F8DA-CF72-8BA499BA5916}"/>
              </a:ext>
            </a:extLst>
          </p:cNvPr>
          <p:cNvSpPr txBox="1"/>
          <p:nvPr/>
        </p:nvSpPr>
        <p:spPr>
          <a:xfrm>
            <a:off x="1280007" y="3668310"/>
            <a:ext cx="4365287" cy="1200329"/>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in the stock market</a:t>
            </a:r>
            <a:r>
              <a:rPr lang="en-GB" dirty="0">
                <a:latin typeface="Times New Roman" panose="02020603050405020304" pitchFamily="18" charset="0"/>
                <a:cs typeface="Times New Roman" panose="02020603050405020304" pitchFamily="18" charset="0"/>
              </a:rPr>
              <a:t> refers to the practice of forecasting the future price movements of a stock (or group of stocks) using various methods. </a:t>
            </a:r>
            <a:endParaRPr lang="en-DE" dirty="0">
              <a:latin typeface="Times New Roman" panose="02020603050405020304" pitchFamily="18" charset="0"/>
              <a:cs typeface="Times New Roman" panose="02020603050405020304" pitchFamily="18" charset="0"/>
            </a:endParaRPr>
          </a:p>
        </p:txBody>
      </p:sp>
      <p:sp>
        <p:nvSpPr>
          <p:cNvPr id="14" name="object 4">
            <a:extLst>
              <a:ext uri="{FF2B5EF4-FFF2-40B4-BE49-F238E27FC236}">
                <a16:creationId xmlns:a16="http://schemas.microsoft.com/office/drawing/2014/main" id="{B2B3F841-91D1-3BAD-A9D0-1C48E32DF76A}"/>
              </a:ext>
            </a:extLst>
          </p:cNvPr>
          <p:cNvSpPr/>
          <p:nvPr/>
        </p:nvSpPr>
        <p:spPr>
          <a:xfrm>
            <a:off x="7565688" y="2932740"/>
            <a:ext cx="434521" cy="457200"/>
          </a:xfrm>
          <a:custGeom>
            <a:avLst/>
            <a:gdLst/>
            <a:ahLst/>
            <a:cxnLst/>
            <a:rect l="l" t="t" r="r" b="b"/>
            <a:pathLst>
              <a:path w="457200" h="457200">
                <a:moveTo>
                  <a:pt x="228600" y="0"/>
                </a:moveTo>
                <a:lnTo>
                  <a:pt x="182529" y="4644"/>
                </a:lnTo>
                <a:lnTo>
                  <a:pt x="139619" y="17966"/>
                </a:lnTo>
                <a:lnTo>
                  <a:pt x="100788" y="39045"/>
                </a:lnTo>
                <a:lnTo>
                  <a:pt x="66955" y="66960"/>
                </a:lnTo>
                <a:lnTo>
                  <a:pt x="39041" y="100793"/>
                </a:lnTo>
                <a:lnTo>
                  <a:pt x="17964" y="139624"/>
                </a:lnTo>
                <a:lnTo>
                  <a:pt x="4644" y="182533"/>
                </a:lnTo>
                <a:lnTo>
                  <a:pt x="0" y="228600"/>
                </a:lnTo>
                <a:lnTo>
                  <a:pt x="4644" y="274666"/>
                </a:lnTo>
                <a:lnTo>
                  <a:pt x="17964" y="317575"/>
                </a:lnTo>
                <a:lnTo>
                  <a:pt x="39041" y="356406"/>
                </a:lnTo>
                <a:lnTo>
                  <a:pt x="66955" y="390239"/>
                </a:lnTo>
                <a:lnTo>
                  <a:pt x="100788" y="418154"/>
                </a:lnTo>
                <a:lnTo>
                  <a:pt x="139619" y="439233"/>
                </a:lnTo>
                <a:lnTo>
                  <a:pt x="182529" y="452555"/>
                </a:lnTo>
                <a:lnTo>
                  <a:pt x="228600" y="457200"/>
                </a:lnTo>
                <a:lnTo>
                  <a:pt x="274670" y="452555"/>
                </a:lnTo>
                <a:lnTo>
                  <a:pt x="317580" y="439233"/>
                </a:lnTo>
                <a:lnTo>
                  <a:pt x="356411" y="418154"/>
                </a:lnTo>
                <a:lnTo>
                  <a:pt x="390244" y="390239"/>
                </a:lnTo>
                <a:lnTo>
                  <a:pt x="418158" y="356406"/>
                </a:lnTo>
                <a:lnTo>
                  <a:pt x="439235" y="317575"/>
                </a:lnTo>
                <a:lnTo>
                  <a:pt x="452555" y="274666"/>
                </a:lnTo>
                <a:lnTo>
                  <a:pt x="457200" y="228600"/>
                </a:lnTo>
                <a:lnTo>
                  <a:pt x="452555" y="182533"/>
                </a:lnTo>
                <a:lnTo>
                  <a:pt x="439235" y="139624"/>
                </a:lnTo>
                <a:lnTo>
                  <a:pt x="418158" y="100793"/>
                </a:lnTo>
                <a:lnTo>
                  <a:pt x="390244" y="66960"/>
                </a:lnTo>
                <a:lnTo>
                  <a:pt x="356411" y="39045"/>
                </a:lnTo>
                <a:lnTo>
                  <a:pt x="317580" y="17966"/>
                </a:lnTo>
                <a:lnTo>
                  <a:pt x="274670" y="4644"/>
                </a:lnTo>
                <a:lnTo>
                  <a:pt x="228600" y="0"/>
                </a:lnTo>
                <a:close/>
              </a:path>
            </a:pathLst>
          </a:custGeom>
          <a:solidFill>
            <a:srgbClr val="000000"/>
          </a:solidFill>
        </p:spPr>
        <p:txBody>
          <a:bodyPr wrap="square" lIns="0" tIns="0" rIns="0" bIns="0" rtlCol="0"/>
          <a:lstStyle/>
          <a:p>
            <a:r>
              <a:rPr lang="en-GB" sz="1800" spc="-50" dirty="0">
                <a:solidFill>
                  <a:srgbClr val="FFFFFF"/>
                </a:solidFill>
                <a:latin typeface="Times New Roman" panose="02020603050405020304" pitchFamily="18" charset="0"/>
                <a:cs typeface="Times New Roman" panose="02020603050405020304" pitchFamily="18" charset="0"/>
              </a:rPr>
              <a:t>   </a:t>
            </a:r>
            <a:r>
              <a:rPr lang="en-GB" spc="-50" dirty="0">
                <a:solidFill>
                  <a:srgbClr val="FFFFFF"/>
                </a:solidFill>
                <a:latin typeface="Times New Roman" panose="02020603050405020304" pitchFamily="18" charset="0"/>
                <a:cs typeface="Times New Roman" panose="02020603050405020304" pitchFamily="18" charset="0"/>
              </a:rPr>
              <a:t>2</a:t>
            </a:r>
            <a:endParaRPr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2B5F5B7-458A-37FB-00AA-DFF774EB0E80}"/>
              </a:ext>
            </a:extLst>
          </p:cNvPr>
          <p:cNvSpPr txBox="1"/>
          <p:nvPr/>
        </p:nvSpPr>
        <p:spPr>
          <a:xfrm>
            <a:off x="6546707" y="3563076"/>
            <a:ext cx="5182412" cy="1200329"/>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signals help people figure out whether they want to </a:t>
            </a:r>
            <a:r>
              <a:rPr lang="en-GB" b="1" dirty="0">
                <a:latin typeface="Times New Roman" panose="02020603050405020304" pitchFamily="18" charset="0"/>
                <a:cs typeface="Times New Roman" panose="02020603050405020304" pitchFamily="18" charset="0"/>
              </a:rPr>
              <a:t>buy</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sell</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hold</a:t>
            </a:r>
            <a:r>
              <a:rPr lang="en-GB" dirty="0">
                <a:latin typeface="Times New Roman" panose="02020603050405020304" pitchFamily="18" charset="0"/>
                <a:cs typeface="Times New Roman" panose="02020603050405020304" pitchFamily="18" charset="0"/>
              </a:rPr>
              <a:t> a particular stock. However, no signal is foolproof—investors should still do their own research before making decisions.</a:t>
            </a:r>
            <a:endParaRPr lang="en-DE"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B14F1C7-BABB-9B71-19B5-3A0B18072AFA}"/>
              </a:ext>
            </a:extLst>
          </p:cNvPr>
          <p:cNvSpPr txBox="1"/>
          <p:nvPr/>
        </p:nvSpPr>
        <p:spPr>
          <a:xfrm>
            <a:off x="8375517" y="2833259"/>
            <a:ext cx="1871785" cy="461665"/>
          </a:xfrm>
          <a:prstGeom prst="rect">
            <a:avLst/>
          </a:prstGeom>
          <a:noFill/>
        </p:spPr>
        <p:txBody>
          <a:bodyPr wrap="square">
            <a:spAutoFit/>
          </a:bodyPr>
          <a:lstStyle/>
          <a:p>
            <a:r>
              <a:rPr lang="en-GB" sz="2400" b="1" dirty="0">
                <a:latin typeface="Times New Roman" panose="02020603050405020304" pitchFamily="18" charset="0"/>
                <a:cs typeface="Times New Roman" panose="02020603050405020304" pitchFamily="18" charset="0"/>
              </a:rPr>
              <a:t>Signaling</a:t>
            </a:r>
            <a:endParaRPr lang="en-D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604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ogo&#10;&#10;Description automatically generated">
            <a:extLst>
              <a:ext uri="{FF2B5EF4-FFF2-40B4-BE49-F238E27FC236}">
                <a16:creationId xmlns:a16="http://schemas.microsoft.com/office/drawing/2014/main" id="{DE24C057-CA6C-70B3-C2A1-F57D62CDCD4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153177" y="286888"/>
            <a:ext cx="1863725" cy="665162"/>
          </a:xfrm>
        </p:spPr>
      </p:pic>
      <p:sp>
        <p:nvSpPr>
          <p:cNvPr id="4" name="TextBox 3">
            <a:extLst>
              <a:ext uri="{FF2B5EF4-FFF2-40B4-BE49-F238E27FC236}">
                <a16:creationId xmlns:a16="http://schemas.microsoft.com/office/drawing/2014/main" id="{618B54F2-C91E-C562-D8C0-A7E26A7193AB}"/>
              </a:ext>
            </a:extLst>
          </p:cNvPr>
          <p:cNvSpPr txBox="1"/>
          <p:nvPr/>
        </p:nvSpPr>
        <p:spPr>
          <a:xfrm>
            <a:off x="1626048" y="1056565"/>
            <a:ext cx="4931922" cy="769441"/>
          </a:xfrm>
          <a:prstGeom prst="rect">
            <a:avLst/>
          </a:prstGeom>
          <a:noFill/>
        </p:spPr>
        <p:txBody>
          <a:bodyPr wrap="square">
            <a:spAutoFit/>
          </a:bodyPr>
          <a:lstStyle/>
          <a:p>
            <a:r>
              <a:rPr lang="en-IN" sz="4400" b="1" spc="-50" dirty="0">
                <a:solidFill>
                  <a:schemeClr val="tx1">
                    <a:lumMod val="95000"/>
                    <a:lumOff val="5000"/>
                  </a:schemeClr>
                </a:solidFill>
                <a:latin typeface="Times New Roman" panose="02020603050405020304" pitchFamily="18" charset="0"/>
                <a:ea typeface="+mj-ea"/>
                <a:cs typeface="Times New Roman" panose="02020603050405020304" pitchFamily="18" charset="0"/>
              </a:rPr>
              <a:t>Problem Statement</a:t>
            </a:r>
          </a:p>
        </p:txBody>
      </p:sp>
      <p:sp>
        <p:nvSpPr>
          <p:cNvPr id="7" name="TextBox 6">
            <a:extLst>
              <a:ext uri="{FF2B5EF4-FFF2-40B4-BE49-F238E27FC236}">
                <a16:creationId xmlns:a16="http://schemas.microsoft.com/office/drawing/2014/main" id="{73ED0FC5-1466-9D50-2230-D4FCCF07CE04}"/>
              </a:ext>
            </a:extLst>
          </p:cNvPr>
          <p:cNvSpPr txBox="1"/>
          <p:nvPr/>
        </p:nvSpPr>
        <p:spPr>
          <a:xfrm>
            <a:off x="1402312" y="2554302"/>
            <a:ext cx="4931922" cy="923330"/>
          </a:xfrm>
          <a:prstGeom prst="rect">
            <a:avLst/>
          </a:prstGeom>
          <a:noFill/>
        </p:spPr>
        <p:txBody>
          <a:bodyPr wrap="square">
            <a:spAutoFit/>
          </a:bodyPr>
          <a:lstStyle/>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Investors/Traders are hesitant to participate in market due to fear of making wrong decisions.</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Wrong decision leads to losses or less profit.</a:t>
            </a:r>
          </a:p>
        </p:txBody>
      </p:sp>
      <p:sp>
        <p:nvSpPr>
          <p:cNvPr id="8" name="Slide Number Placeholder 7">
            <a:extLst>
              <a:ext uri="{FF2B5EF4-FFF2-40B4-BE49-F238E27FC236}">
                <a16:creationId xmlns:a16="http://schemas.microsoft.com/office/drawing/2014/main" id="{DD3DC3AD-75D9-5094-2811-C59ECF6845F1}"/>
              </a:ext>
            </a:extLst>
          </p:cNvPr>
          <p:cNvSpPr>
            <a:spLocks noGrp="1"/>
          </p:cNvSpPr>
          <p:nvPr>
            <p:ph type="sldNum" sz="quarter" idx="12"/>
          </p:nvPr>
        </p:nvSpPr>
        <p:spPr/>
        <p:txBody>
          <a:bodyPr/>
          <a:lstStyle/>
          <a:p>
            <a:fld id="{C3A6242D-5CD1-4F57-A55E-C7D5C9337DEB}" type="slidenum">
              <a:rPr lang="en-IN" smtClean="0">
                <a:latin typeface="Times New Roman" panose="02020603050405020304" pitchFamily="18" charset="0"/>
                <a:cs typeface="Times New Roman" panose="02020603050405020304" pitchFamily="18" charset="0"/>
              </a:rPr>
              <a:t>4</a:t>
            </a:fld>
            <a:endParaRPr lang="en-IN">
              <a:latin typeface="Times New Roman" panose="02020603050405020304" pitchFamily="18" charset="0"/>
              <a:cs typeface="Times New Roman" panose="02020603050405020304" pitchFamily="18" charset="0"/>
            </a:endParaRPr>
          </a:p>
        </p:txBody>
      </p:sp>
      <p:pic>
        <p:nvPicPr>
          <p:cNvPr id="1026" name="Picture 2" descr="Problem Statement Stock Photo | Adobe Stock">
            <a:extLst>
              <a:ext uri="{FF2B5EF4-FFF2-40B4-BE49-F238E27FC236}">
                <a16:creationId xmlns:a16="http://schemas.microsoft.com/office/drawing/2014/main" id="{605F4976-DEA1-04B1-141C-E911CBF69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7970" y="1597769"/>
            <a:ext cx="5143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94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22713-2185-E0B9-0CEF-EC8EF683B625}"/>
              </a:ext>
            </a:extLst>
          </p:cNvPr>
          <p:cNvSpPr txBox="1"/>
          <p:nvPr/>
        </p:nvSpPr>
        <p:spPr>
          <a:xfrm>
            <a:off x="903503" y="659456"/>
            <a:ext cx="5277972" cy="1446550"/>
          </a:xfrm>
          <a:prstGeom prst="rect">
            <a:avLst/>
          </a:prstGeom>
          <a:noFill/>
        </p:spPr>
        <p:txBody>
          <a:bodyPr wrap="square">
            <a:spAutoFit/>
          </a:bodyPr>
          <a:lstStyle/>
          <a:p>
            <a:pPr marL="12700">
              <a:lnSpc>
                <a:spcPct val="100000"/>
              </a:lnSpc>
              <a:spcBef>
                <a:spcPts val="105"/>
              </a:spcBef>
              <a:tabLst>
                <a:tab pos="584200" algn="l"/>
              </a:tabLst>
            </a:pPr>
            <a:r>
              <a:rPr lang="en-GB" sz="4400" b="1" dirty="0">
                <a:latin typeface="Times New Roman" panose="02020603050405020304" pitchFamily="18" charset="0"/>
                <a:cs typeface="Times New Roman" panose="02020603050405020304" pitchFamily="18" charset="0"/>
              </a:rPr>
              <a:t>Data</a:t>
            </a:r>
            <a:r>
              <a:rPr lang="en-GB" sz="4400" b="1" spc="-70"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Source</a:t>
            </a:r>
            <a:r>
              <a:rPr lang="en-GB" sz="4400" b="1" spc="-10" dirty="0">
                <a:latin typeface="Times New Roman" panose="02020603050405020304" pitchFamily="18" charset="0"/>
                <a:cs typeface="Times New Roman" panose="02020603050405020304" pitchFamily="18" charset="0"/>
              </a:rPr>
              <a:t> </a:t>
            </a:r>
            <a:r>
              <a:rPr lang="en-GB" sz="4400" b="1" spc="-20" dirty="0">
                <a:latin typeface="Times New Roman" panose="02020603050405020304" pitchFamily="18" charset="0"/>
                <a:cs typeface="Times New Roman" panose="02020603050405020304" pitchFamily="18" charset="0"/>
              </a:rPr>
              <a:t>and</a:t>
            </a:r>
            <a:r>
              <a:rPr lang="en-GB" sz="4400" b="1" spc="-204" dirty="0">
                <a:latin typeface="Times New Roman" panose="02020603050405020304" pitchFamily="18" charset="0"/>
                <a:cs typeface="Times New Roman" panose="02020603050405020304" pitchFamily="18" charset="0"/>
              </a:rPr>
              <a:t> </a:t>
            </a:r>
            <a:r>
              <a:rPr lang="en-GB" sz="4400" b="1" spc="-10" dirty="0">
                <a:latin typeface="Times New Roman" panose="02020603050405020304" pitchFamily="18" charset="0"/>
                <a:cs typeface="Times New Roman" panose="02020603050405020304" pitchFamily="18" charset="0"/>
              </a:rPr>
              <a:t>Acquisition</a:t>
            </a:r>
            <a:endParaRPr lang="en-GB" sz="4400" dirty="0">
              <a:latin typeface="Times New Roman" panose="02020603050405020304" pitchFamily="18" charset="0"/>
              <a:cs typeface="Times New Roman" panose="02020603050405020304" pitchFamily="18" charset="0"/>
            </a:endParaRPr>
          </a:p>
        </p:txBody>
      </p:sp>
      <p:pic>
        <p:nvPicPr>
          <p:cNvPr id="2" name="Content Placeholder 4" descr="Logo&#10;&#10;Description automatically generated">
            <a:extLst>
              <a:ext uri="{FF2B5EF4-FFF2-40B4-BE49-F238E27FC236}">
                <a16:creationId xmlns:a16="http://schemas.microsoft.com/office/drawing/2014/main" id="{42CA3F70-1D3B-A2BB-463B-40FC28AD5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6220" y="219870"/>
            <a:ext cx="1863725" cy="665162"/>
          </a:xfrm>
          <a:prstGeom prst="rect">
            <a:avLst/>
          </a:prstGeom>
        </p:spPr>
      </p:pic>
      <p:sp>
        <p:nvSpPr>
          <p:cNvPr id="4" name="Slide Number Placeholder 3">
            <a:extLst>
              <a:ext uri="{FF2B5EF4-FFF2-40B4-BE49-F238E27FC236}">
                <a16:creationId xmlns:a16="http://schemas.microsoft.com/office/drawing/2014/main" id="{EB29F7F6-7637-EFCA-A269-4E0336B5D0A4}"/>
              </a:ext>
            </a:extLst>
          </p:cNvPr>
          <p:cNvSpPr>
            <a:spLocks noGrp="1"/>
          </p:cNvSpPr>
          <p:nvPr>
            <p:ph type="sldNum" sz="quarter" idx="12"/>
          </p:nvPr>
        </p:nvSpPr>
        <p:spPr/>
        <p:txBody>
          <a:bodyPr/>
          <a:lstStyle/>
          <a:p>
            <a:fld id="{C3A6242D-5CD1-4F57-A55E-C7D5C9337DEB}" type="slidenum">
              <a:rPr lang="en-IN" smtClean="0">
                <a:latin typeface="Times New Roman" panose="02020603050405020304" pitchFamily="18" charset="0"/>
                <a:cs typeface="Times New Roman" panose="02020603050405020304" pitchFamily="18" charset="0"/>
              </a:rPr>
              <a:t>5</a:t>
            </a:fld>
            <a:endParaRPr lang="en-IN">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D310C39-40D8-85F0-D52E-C56221F6830D}"/>
              </a:ext>
            </a:extLst>
          </p:cNvPr>
          <p:cNvSpPr txBox="1"/>
          <p:nvPr/>
        </p:nvSpPr>
        <p:spPr>
          <a:xfrm>
            <a:off x="495300" y="2680130"/>
            <a:ext cx="4456079" cy="2687915"/>
          </a:xfrm>
          <a:prstGeom prst="rect">
            <a:avLst/>
          </a:prstGeom>
          <a:noFill/>
        </p:spPr>
        <p:txBody>
          <a:bodyPr wrap="square">
            <a:spAutoFit/>
          </a:bodyPr>
          <a:lstStyle/>
          <a:p>
            <a:pPr marL="755650" lvl="1" indent="-285750">
              <a:spcBef>
                <a:spcPts val="105"/>
              </a:spcBef>
              <a:buFont typeface="Courier New" panose="02070309020205020404" pitchFamily="49" charset="0"/>
              <a:buChar char="o"/>
              <a:tabLst>
                <a:tab pos="584200" algn="l"/>
              </a:tabLst>
            </a:pPr>
            <a:r>
              <a:rPr lang="en-GB" b="1" dirty="0">
                <a:latin typeface="Times New Roman" panose="02020603050405020304" pitchFamily="18" charset="0"/>
                <a:cs typeface="Times New Roman" panose="02020603050405020304" pitchFamily="18" charset="0"/>
              </a:rPr>
              <a:t>Yahoo finance - real world data</a:t>
            </a:r>
          </a:p>
          <a:p>
            <a:pPr marL="1212850" lvl="2" indent="-285750">
              <a:spcBef>
                <a:spcPts val="105"/>
              </a:spcBef>
              <a:buFont typeface="Courier New" panose="02070309020205020404" pitchFamily="49" charset="0"/>
              <a:buChar char="o"/>
              <a:tabLst>
                <a:tab pos="584200" algn="l"/>
              </a:tabLst>
            </a:pPr>
            <a:r>
              <a:rPr lang="en-GB" dirty="0">
                <a:latin typeface="Times New Roman" panose="02020603050405020304" pitchFamily="18" charset="0"/>
                <a:cs typeface="Times New Roman" panose="02020603050405020304" pitchFamily="18" charset="0"/>
              </a:rPr>
              <a:t>Stock name</a:t>
            </a:r>
          </a:p>
          <a:p>
            <a:pPr marL="1212850" lvl="2" indent="-285750">
              <a:spcBef>
                <a:spcPts val="105"/>
              </a:spcBef>
              <a:buFont typeface="Courier New" panose="02070309020205020404" pitchFamily="49" charset="0"/>
              <a:buChar char="o"/>
              <a:tabLst>
                <a:tab pos="584200" algn="l"/>
              </a:tabLst>
            </a:pPr>
            <a:r>
              <a:rPr lang="en-GB" dirty="0">
                <a:latin typeface="Times New Roman" panose="02020603050405020304" pitchFamily="18" charset="0"/>
                <a:cs typeface="Times New Roman" panose="02020603050405020304" pitchFamily="18" charset="0"/>
              </a:rPr>
              <a:t>Dates</a:t>
            </a:r>
          </a:p>
          <a:p>
            <a:pPr marL="1212850" lvl="2" indent="-285750">
              <a:spcBef>
                <a:spcPts val="105"/>
              </a:spcBef>
              <a:buFont typeface="Courier New" panose="02070309020205020404" pitchFamily="49" charset="0"/>
              <a:buChar char="o"/>
              <a:tabLst>
                <a:tab pos="584200" algn="l"/>
              </a:tabLst>
            </a:pPr>
            <a:r>
              <a:rPr lang="en-GB" dirty="0">
                <a:latin typeface="Times New Roman" panose="02020603050405020304" pitchFamily="18" charset="0"/>
                <a:cs typeface="Times New Roman" panose="02020603050405020304" pitchFamily="18" charset="0"/>
              </a:rPr>
              <a:t>Opening and closing price</a:t>
            </a:r>
          </a:p>
          <a:p>
            <a:pPr marL="1212850" lvl="2" indent="-285750">
              <a:spcBef>
                <a:spcPts val="105"/>
              </a:spcBef>
              <a:buFont typeface="Courier New" panose="02070309020205020404" pitchFamily="49" charset="0"/>
              <a:buChar char="o"/>
              <a:tabLst>
                <a:tab pos="584200" algn="l"/>
              </a:tabLst>
            </a:pPr>
            <a:r>
              <a:rPr lang="en-GB" dirty="0">
                <a:latin typeface="Times New Roman" panose="02020603050405020304" pitchFamily="18" charset="0"/>
                <a:cs typeface="Times New Roman" panose="02020603050405020304" pitchFamily="18" charset="0"/>
              </a:rPr>
              <a:t>Day high and day low</a:t>
            </a:r>
          </a:p>
          <a:p>
            <a:pPr marL="1212850" lvl="2" indent="-285750">
              <a:spcBef>
                <a:spcPts val="105"/>
              </a:spcBef>
              <a:buFont typeface="Courier New" panose="02070309020205020404" pitchFamily="49" charset="0"/>
              <a:buChar char="o"/>
              <a:tabLst>
                <a:tab pos="584200" algn="l"/>
              </a:tabLst>
            </a:pPr>
            <a:r>
              <a:rPr lang="en-GB" dirty="0">
                <a:latin typeface="Times New Roman" panose="02020603050405020304" pitchFamily="18" charset="0"/>
                <a:cs typeface="Times New Roman" panose="02020603050405020304" pitchFamily="18" charset="0"/>
              </a:rPr>
              <a:t>Volume</a:t>
            </a:r>
          </a:p>
          <a:p>
            <a:pPr marL="927100" lvl="2">
              <a:spcBef>
                <a:spcPts val="105"/>
              </a:spcBef>
              <a:tabLst>
                <a:tab pos="584200" algn="l"/>
              </a:tabLst>
            </a:pPr>
            <a:endParaRPr lang="en-GB" b="1" dirty="0">
              <a:latin typeface="Times New Roman" panose="02020603050405020304" pitchFamily="18" charset="0"/>
              <a:cs typeface="Times New Roman" panose="02020603050405020304" pitchFamily="18" charset="0"/>
            </a:endParaRPr>
          </a:p>
          <a:p>
            <a:pPr marL="12700">
              <a:lnSpc>
                <a:spcPct val="100000"/>
              </a:lnSpc>
              <a:spcBef>
                <a:spcPts val="105"/>
              </a:spcBef>
              <a:tabLst>
                <a:tab pos="584200" algn="l"/>
              </a:tabLst>
            </a:pPr>
            <a:r>
              <a:rPr lang="en-GB" b="1" dirty="0">
                <a:latin typeface="Times New Roman" panose="02020603050405020304" pitchFamily="18" charset="0"/>
                <a:cs typeface="Times New Roman" panose="02020603050405020304" pitchFamily="18" charset="0"/>
              </a:rPr>
              <a:t>     </a:t>
            </a:r>
          </a:p>
          <a:p>
            <a:pPr marL="355600" indent="-342900">
              <a:lnSpc>
                <a:spcPct val="100000"/>
              </a:lnSpc>
              <a:spcBef>
                <a:spcPts val="105"/>
              </a:spcBef>
              <a:buFont typeface="+mj-lt"/>
              <a:buAutoNum type="arabicPeriod"/>
              <a:tabLst>
                <a:tab pos="584200" algn="l"/>
              </a:tabLst>
            </a:pPr>
            <a:endParaRPr lang="en-GB" b="1" dirty="0">
              <a:latin typeface="Times New Roman" panose="02020603050405020304" pitchFamily="18" charset="0"/>
              <a:cs typeface="Times New Roman" panose="02020603050405020304" pitchFamily="18" charset="0"/>
            </a:endParaRPr>
          </a:p>
        </p:txBody>
      </p:sp>
      <p:pic>
        <p:nvPicPr>
          <p:cNvPr id="2050" name="Picture 2" descr="How to Download Historical Data from Yahoo Finance - Macroption">
            <a:extLst>
              <a:ext uri="{FF2B5EF4-FFF2-40B4-BE49-F238E27FC236}">
                <a16:creationId xmlns:a16="http://schemas.microsoft.com/office/drawing/2014/main" id="{63F485FB-3FE1-9F18-D577-7239AC7A7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728" y="3842770"/>
            <a:ext cx="2957209" cy="181844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Yahoo Finance Excel - Live &amp; Historical Stock Data Guide">
            <a:extLst>
              <a:ext uri="{FF2B5EF4-FFF2-40B4-BE49-F238E27FC236}">
                <a16:creationId xmlns:a16="http://schemas.microsoft.com/office/drawing/2014/main" id="{74C6EE8F-2B72-7D54-02D2-F2A44AA2C4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1228" y="552451"/>
            <a:ext cx="3358880" cy="19942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Download Historical Data from Yahoo Finance - Macroption">
            <a:extLst>
              <a:ext uri="{FF2B5EF4-FFF2-40B4-BE49-F238E27FC236}">
                <a16:creationId xmlns:a16="http://schemas.microsoft.com/office/drawing/2014/main" id="{AF4287BF-6C40-ACF2-39EA-89F540860B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9286" y="3026963"/>
            <a:ext cx="3067414" cy="19942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ahoo Finance: “Here's why the stock ...">
            <a:extLst>
              <a:ext uri="{FF2B5EF4-FFF2-40B4-BE49-F238E27FC236}">
                <a16:creationId xmlns:a16="http://schemas.microsoft.com/office/drawing/2014/main" id="{F986B05D-DDBD-3F18-2A98-2B34702DFA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 y="4751994"/>
            <a:ext cx="3400425"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13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ogo&#10;&#10;Description automatically generated">
            <a:extLst>
              <a:ext uri="{FF2B5EF4-FFF2-40B4-BE49-F238E27FC236}">
                <a16:creationId xmlns:a16="http://schemas.microsoft.com/office/drawing/2014/main" id="{DE24C057-CA6C-70B3-C2A1-F57D62CDCD4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094811" y="183323"/>
            <a:ext cx="1863725" cy="665162"/>
          </a:xfrm>
        </p:spPr>
      </p:pic>
      <p:sp>
        <p:nvSpPr>
          <p:cNvPr id="8" name="TextBox 7">
            <a:extLst>
              <a:ext uri="{FF2B5EF4-FFF2-40B4-BE49-F238E27FC236}">
                <a16:creationId xmlns:a16="http://schemas.microsoft.com/office/drawing/2014/main" id="{338F366C-7BED-5128-05D4-E5005C0CFFCA}"/>
              </a:ext>
            </a:extLst>
          </p:cNvPr>
          <p:cNvSpPr txBox="1"/>
          <p:nvPr/>
        </p:nvSpPr>
        <p:spPr>
          <a:xfrm>
            <a:off x="1880009" y="131184"/>
            <a:ext cx="7273720" cy="769441"/>
          </a:xfrm>
          <a:prstGeom prst="rect">
            <a:avLst/>
          </a:prstGeom>
          <a:noFill/>
        </p:spPr>
        <p:txBody>
          <a:bodyPr wrap="square">
            <a:spAutoFit/>
          </a:bodyPr>
          <a:lstStyle/>
          <a:p>
            <a:r>
              <a:rPr lang="en-IN" sz="4400" b="1" spc="-50" dirty="0">
                <a:latin typeface="Times New Roman" panose="02020603050405020304" pitchFamily="18" charset="0"/>
                <a:ea typeface="+mj-ea"/>
                <a:cs typeface="Times New Roman" panose="02020603050405020304" pitchFamily="18" charset="0"/>
              </a:rPr>
              <a:t>Data preprocessing flowchart</a:t>
            </a:r>
          </a:p>
        </p:txBody>
      </p:sp>
      <p:sp>
        <p:nvSpPr>
          <p:cNvPr id="2" name="Slide Number Placeholder 1">
            <a:extLst>
              <a:ext uri="{FF2B5EF4-FFF2-40B4-BE49-F238E27FC236}">
                <a16:creationId xmlns:a16="http://schemas.microsoft.com/office/drawing/2014/main" id="{68CAD1D3-8D95-DB68-FE29-C52BFFBCF123}"/>
              </a:ext>
            </a:extLst>
          </p:cNvPr>
          <p:cNvSpPr>
            <a:spLocks noGrp="1"/>
          </p:cNvSpPr>
          <p:nvPr>
            <p:ph type="sldNum" sz="quarter" idx="12"/>
          </p:nvPr>
        </p:nvSpPr>
        <p:spPr/>
        <p:txBody>
          <a:bodyPr/>
          <a:lstStyle/>
          <a:p>
            <a:fld id="{C3A6242D-5CD1-4F57-A55E-C7D5C9337DEB}" type="slidenum">
              <a:rPr lang="en-IN" smtClean="0">
                <a:latin typeface="Times New Roman" panose="02020603050405020304" pitchFamily="18" charset="0"/>
                <a:cs typeface="Times New Roman" panose="02020603050405020304" pitchFamily="18" charset="0"/>
              </a:rPr>
              <a:t>6</a:t>
            </a:fld>
            <a:endParaRPr lang="en-IN">
              <a:latin typeface="Times New Roman" panose="02020603050405020304" pitchFamily="18" charset="0"/>
              <a:cs typeface="Times New Roman" panose="02020603050405020304" pitchFamily="18" charset="0"/>
            </a:endParaRPr>
          </a:p>
        </p:txBody>
      </p:sp>
      <p:sp>
        <p:nvSpPr>
          <p:cNvPr id="3" name="AutoShape 2" descr="A data preprocessing flowchart for a stock market prediction system using LSTM. The flowchart should include the following steps: 1) Data Collection: 'Download stock data (yfinance API)'. 2) Data Cleaning: 'Handle missing values and reset index'. 3) Feature Engineering: 'Calculate RSI, SMA, Support, Resistance'. 4) Scaling: 'Normalize features using MinMaxScaler'. 5) Sequence Building: 'Create lookback sequences for LSTM'. 6) Train-Test Split: 'Split data into training and test sets'. Use simple rectangular boxes and arrows to represent steps. Add icons like a stock chart for collection and a neural network for model training. Keep the design clean, professional, and visually appealing.">
            <a:extLst>
              <a:ext uri="{FF2B5EF4-FFF2-40B4-BE49-F238E27FC236}">
                <a16:creationId xmlns:a16="http://schemas.microsoft.com/office/drawing/2014/main" id="{0EF491AE-4C04-BB05-FCF5-FC1F6040915D}"/>
              </a:ext>
            </a:extLst>
          </p:cNvPr>
          <p:cNvSpPr>
            <a:spLocks noChangeAspect="1" noChangeArrowheads="1"/>
          </p:cNvSpPr>
          <p:nvPr/>
        </p:nvSpPr>
        <p:spPr bwMode="auto">
          <a:xfrm>
            <a:off x="651285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latin typeface="Times New Roman" panose="02020603050405020304" pitchFamily="18" charset="0"/>
              <a:cs typeface="Times New Roman" panose="02020603050405020304" pitchFamily="18" charset="0"/>
            </a:endParaRPr>
          </a:p>
        </p:txBody>
      </p:sp>
      <p:sp>
        <p:nvSpPr>
          <p:cNvPr id="7" name="AutoShape 4" descr="A data preprocessing flowchart for a stock market prediction system using LSTM. The flowchart should include the following steps: 1) Data Collection: 'Download stock data (yfinance API)'. 2) Data Cleaning: 'Handle missing values and reset index'. 3) Feature Engineering: 'Calculate RSI, SMA, Support, Resistance'. 4) Scaling: 'Normalize features using MinMaxScaler'. 5) Sequence Building: 'Create lookback sequences for LSTM'. 6) Train-Test Split: 'Split data into training and test sets'. Use simple rectangular boxes and arrows to represent steps. Add icons like a stock chart for collection and a neural network for model training. Keep the design clean, professional, and visually appealing.">
            <a:extLst>
              <a:ext uri="{FF2B5EF4-FFF2-40B4-BE49-F238E27FC236}">
                <a16:creationId xmlns:a16="http://schemas.microsoft.com/office/drawing/2014/main" id="{FD19D1CB-E4B5-24C8-B7C1-37D90157BA2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E">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52C85537-749B-F73C-2CFD-8DFDD8BAC78C}"/>
              </a:ext>
            </a:extLst>
          </p:cNvPr>
          <p:cNvSpPr/>
          <p:nvPr/>
        </p:nvSpPr>
        <p:spPr>
          <a:xfrm>
            <a:off x="5115127" y="1054733"/>
            <a:ext cx="2354094"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Data Collection</a:t>
            </a:r>
            <a:endParaRPr lang="en-DE" b="1" dirty="0">
              <a:solidFill>
                <a:schemeClr val="tx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0866F190-E2D3-7098-9861-4F76FF9B7CFD}"/>
              </a:ext>
            </a:extLst>
          </p:cNvPr>
          <p:cNvSpPr/>
          <p:nvPr/>
        </p:nvSpPr>
        <p:spPr>
          <a:xfrm>
            <a:off x="4922197" y="5929048"/>
            <a:ext cx="3013086" cy="2933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Ready for model training</a:t>
            </a:r>
            <a:endParaRPr lang="en-DE" b="1" dirty="0">
              <a:solidFill>
                <a:schemeClr val="tx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30F71C48-D15B-C8DE-592E-138851CC6030}"/>
              </a:ext>
            </a:extLst>
          </p:cNvPr>
          <p:cNvSpPr/>
          <p:nvPr/>
        </p:nvSpPr>
        <p:spPr>
          <a:xfrm>
            <a:off x="6615185" y="1958514"/>
            <a:ext cx="2354094"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Data Cleaning</a:t>
            </a:r>
            <a:endParaRPr lang="en-DE" b="1" dirty="0">
              <a:solidFill>
                <a:schemeClr val="tx1"/>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84F7195B-68B9-6BCF-32BE-4077F1EA66F9}"/>
              </a:ext>
            </a:extLst>
          </p:cNvPr>
          <p:cNvSpPr/>
          <p:nvPr/>
        </p:nvSpPr>
        <p:spPr>
          <a:xfrm>
            <a:off x="4046894" y="2815426"/>
            <a:ext cx="2354094"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Feature Engineering</a:t>
            </a:r>
            <a:endParaRPr lang="en-DE" b="1" dirty="0">
              <a:solidFill>
                <a:schemeClr val="tx1"/>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6943E3A1-8B8A-2DC5-BF40-A4C1E3A31EB4}"/>
              </a:ext>
            </a:extLst>
          </p:cNvPr>
          <p:cNvSpPr/>
          <p:nvPr/>
        </p:nvSpPr>
        <p:spPr>
          <a:xfrm>
            <a:off x="6615185" y="3588258"/>
            <a:ext cx="2354094"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Scaling</a:t>
            </a:r>
            <a:endParaRPr lang="en-DE" b="1" dirty="0">
              <a:solidFill>
                <a:schemeClr val="tx1"/>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2157B779-F075-5B1A-F9B0-D6343CFCA718}"/>
              </a:ext>
            </a:extLst>
          </p:cNvPr>
          <p:cNvSpPr/>
          <p:nvPr/>
        </p:nvSpPr>
        <p:spPr>
          <a:xfrm>
            <a:off x="3938080" y="4400377"/>
            <a:ext cx="2354094"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Sequence Building</a:t>
            </a:r>
            <a:endParaRPr lang="en-DE" b="1" dirty="0">
              <a:solidFill>
                <a:schemeClr val="tx1"/>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B41CE910-BC05-925B-2AC7-E458F3DC460F}"/>
              </a:ext>
            </a:extLst>
          </p:cNvPr>
          <p:cNvSpPr/>
          <p:nvPr/>
        </p:nvSpPr>
        <p:spPr>
          <a:xfrm>
            <a:off x="6615185" y="5037632"/>
            <a:ext cx="2354094" cy="304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Times New Roman" panose="02020603050405020304" pitchFamily="18" charset="0"/>
                <a:cs typeface="Times New Roman" panose="02020603050405020304" pitchFamily="18" charset="0"/>
              </a:rPr>
              <a:t>Train-Test Split</a:t>
            </a:r>
            <a:endParaRPr lang="en-DE" b="1" dirty="0">
              <a:solidFill>
                <a:schemeClr val="tx1"/>
              </a:solidFill>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0C9E8C8F-5263-DD41-6584-8AF2CCA72E5E}"/>
              </a:ext>
            </a:extLst>
          </p:cNvPr>
          <p:cNvCxnSpPr>
            <a:cxnSpLocks/>
          </p:cNvCxnSpPr>
          <p:nvPr/>
        </p:nvCxnSpPr>
        <p:spPr>
          <a:xfrm>
            <a:off x="6292174" y="1398681"/>
            <a:ext cx="1596958" cy="55983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E0DF9D0-56E2-C673-9125-3B021EB0017E}"/>
              </a:ext>
            </a:extLst>
          </p:cNvPr>
          <p:cNvCxnSpPr>
            <a:cxnSpLocks/>
            <a:stCxn id="13" idx="2"/>
          </p:cNvCxnSpPr>
          <p:nvPr/>
        </p:nvCxnSpPr>
        <p:spPr>
          <a:xfrm flipH="1">
            <a:off x="5086414" y="2263314"/>
            <a:ext cx="2705818" cy="481928"/>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7CF9778-F6E4-A55F-66D1-8B3D2B461B5E}"/>
              </a:ext>
            </a:extLst>
          </p:cNvPr>
          <p:cNvCxnSpPr>
            <a:cxnSpLocks/>
          </p:cNvCxnSpPr>
          <p:nvPr/>
        </p:nvCxnSpPr>
        <p:spPr>
          <a:xfrm>
            <a:off x="5169533" y="3128224"/>
            <a:ext cx="2622699" cy="412390"/>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363BC77-C1C9-6676-F81A-69ADBFFB9D0F}"/>
              </a:ext>
            </a:extLst>
          </p:cNvPr>
          <p:cNvCxnSpPr>
            <a:cxnSpLocks/>
            <a:stCxn id="15" idx="2"/>
          </p:cNvCxnSpPr>
          <p:nvPr/>
        </p:nvCxnSpPr>
        <p:spPr>
          <a:xfrm flipH="1">
            <a:off x="5086414" y="3893058"/>
            <a:ext cx="2705818" cy="433594"/>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896C71E-9F27-86E3-5C0A-D516D1DD2987}"/>
              </a:ext>
            </a:extLst>
          </p:cNvPr>
          <p:cNvCxnSpPr>
            <a:cxnSpLocks/>
            <a:stCxn id="17" idx="2"/>
          </p:cNvCxnSpPr>
          <p:nvPr/>
        </p:nvCxnSpPr>
        <p:spPr>
          <a:xfrm flipH="1">
            <a:off x="6248400" y="5342432"/>
            <a:ext cx="1543832" cy="586616"/>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5869452-76C5-8568-502D-615888DC8CA2}"/>
              </a:ext>
            </a:extLst>
          </p:cNvPr>
          <p:cNvCxnSpPr>
            <a:cxnSpLocks/>
            <a:stCxn id="16" idx="2"/>
          </p:cNvCxnSpPr>
          <p:nvPr/>
        </p:nvCxnSpPr>
        <p:spPr>
          <a:xfrm>
            <a:off x="5115127" y="4705177"/>
            <a:ext cx="2677105" cy="293307"/>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108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F8A22-E32E-DA7E-17E1-5D74DF1C0FCB}"/>
            </a:ext>
          </a:extLst>
        </p:cNvPr>
        <p:cNvGrpSpPr/>
        <p:nvPr/>
      </p:nvGrpSpPr>
      <p:grpSpPr>
        <a:xfrm>
          <a:off x="0" y="0"/>
          <a:ext cx="0" cy="0"/>
          <a:chOff x="0" y="0"/>
          <a:chExt cx="0" cy="0"/>
        </a:xfrm>
      </p:grpSpPr>
      <p:pic>
        <p:nvPicPr>
          <p:cNvPr id="2" name="Content Placeholder 4" descr="Logo&#10;&#10;Description automatically generated">
            <a:extLst>
              <a:ext uri="{FF2B5EF4-FFF2-40B4-BE49-F238E27FC236}">
                <a16:creationId xmlns:a16="http://schemas.microsoft.com/office/drawing/2014/main" id="{899FC697-4011-6C3D-5329-8270656B7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58" y="160135"/>
            <a:ext cx="1863725" cy="665162"/>
          </a:xfrm>
          <a:prstGeom prst="rect">
            <a:avLst/>
          </a:prstGeom>
        </p:spPr>
      </p:pic>
      <p:sp>
        <p:nvSpPr>
          <p:cNvPr id="4" name="Slide Number Placeholder 3">
            <a:extLst>
              <a:ext uri="{FF2B5EF4-FFF2-40B4-BE49-F238E27FC236}">
                <a16:creationId xmlns:a16="http://schemas.microsoft.com/office/drawing/2014/main" id="{7BF48C93-840D-645C-33D3-CB9BC742B8ED}"/>
              </a:ext>
            </a:extLst>
          </p:cNvPr>
          <p:cNvSpPr>
            <a:spLocks noGrp="1"/>
          </p:cNvSpPr>
          <p:nvPr>
            <p:ph type="sldNum" sz="quarter" idx="12"/>
          </p:nvPr>
        </p:nvSpPr>
        <p:spPr/>
        <p:txBody>
          <a:bodyPr/>
          <a:lstStyle/>
          <a:p>
            <a:fld id="{C3A6242D-5CD1-4F57-A55E-C7D5C9337DEB}" type="slidenum">
              <a:rPr lang="en-IN" smtClean="0">
                <a:latin typeface="Times New Roman" panose="02020603050405020304" pitchFamily="18" charset="0"/>
                <a:cs typeface="Times New Roman" panose="02020603050405020304" pitchFamily="18" charset="0"/>
              </a:rPr>
              <a:t>7</a:t>
            </a:fld>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09F6E9-ABFC-FFA1-33D0-D32E72C61F95}"/>
              </a:ext>
            </a:extLst>
          </p:cNvPr>
          <p:cNvSpPr txBox="1"/>
          <p:nvPr/>
        </p:nvSpPr>
        <p:spPr>
          <a:xfrm>
            <a:off x="1215958" y="859059"/>
            <a:ext cx="8095742"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RSI (Relative Strength Index)</a:t>
            </a:r>
          </a:p>
        </p:txBody>
      </p:sp>
      <p:sp>
        <p:nvSpPr>
          <p:cNvPr id="10" name="TextBox 9">
            <a:extLst>
              <a:ext uri="{FF2B5EF4-FFF2-40B4-BE49-F238E27FC236}">
                <a16:creationId xmlns:a16="http://schemas.microsoft.com/office/drawing/2014/main" id="{A6895001-EA7F-FC7D-310B-483D7F0DB3BD}"/>
              </a:ext>
            </a:extLst>
          </p:cNvPr>
          <p:cNvSpPr txBox="1"/>
          <p:nvPr/>
        </p:nvSpPr>
        <p:spPr>
          <a:xfrm>
            <a:off x="1804380" y="2057919"/>
            <a:ext cx="7419771" cy="92333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Relative Strength Index (RSI)</a:t>
            </a:r>
            <a:r>
              <a:rPr lang="en-GB" dirty="0">
                <a:latin typeface="Times New Roman" panose="02020603050405020304" pitchFamily="18" charset="0"/>
                <a:cs typeface="Times New Roman" panose="02020603050405020304" pitchFamily="18" charset="0"/>
              </a:rPr>
              <a:t> is a momentum oscillator that measures the speed and change of price movements. It oscillates between 0 and 100, helping identify overbought or oversold conditions.</a:t>
            </a:r>
            <a:endParaRPr lang="en-DE"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11BD688-404E-C37D-3B27-1E12FB56A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745" y="3429000"/>
            <a:ext cx="5924144" cy="2174132"/>
          </a:xfrm>
          <a:prstGeom prst="rect">
            <a:avLst/>
          </a:prstGeom>
        </p:spPr>
      </p:pic>
    </p:spTree>
    <p:extLst>
      <p:ext uri="{BB962C8B-B14F-4D97-AF65-F5344CB8AC3E}">
        <p14:creationId xmlns:p14="http://schemas.microsoft.com/office/powerpoint/2010/main" val="85902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2BC50-6CFB-693E-41AF-D4365F17037D}"/>
            </a:ext>
          </a:extLst>
        </p:cNvPr>
        <p:cNvGrpSpPr/>
        <p:nvPr/>
      </p:nvGrpSpPr>
      <p:grpSpPr>
        <a:xfrm>
          <a:off x="0" y="0"/>
          <a:ext cx="0" cy="0"/>
          <a:chOff x="0" y="0"/>
          <a:chExt cx="0" cy="0"/>
        </a:xfrm>
      </p:grpSpPr>
      <p:pic>
        <p:nvPicPr>
          <p:cNvPr id="2" name="Content Placeholder 4" descr="Logo&#10;&#10;Description automatically generated">
            <a:extLst>
              <a:ext uri="{FF2B5EF4-FFF2-40B4-BE49-F238E27FC236}">
                <a16:creationId xmlns:a16="http://schemas.microsoft.com/office/drawing/2014/main" id="{60A82DC7-BCF3-0BA8-EE06-821A617C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58" y="286595"/>
            <a:ext cx="1863725" cy="665162"/>
          </a:xfrm>
          <a:prstGeom prst="rect">
            <a:avLst/>
          </a:prstGeom>
        </p:spPr>
      </p:pic>
      <p:sp>
        <p:nvSpPr>
          <p:cNvPr id="4" name="Slide Number Placeholder 3">
            <a:extLst>
              <a:ext uri="{FF2B5EF4-FFF2-40B4-BE49-F238E27FC236}">
                <a16:creationId xmlns:a16="http://schemas.microsoft.com/office/drawing/2014/main" id="{3733C67C-B508-445E-7BA7-448344FB0902}"/>
              </a:ext>
            </a:extLst>
          </p:cNvPr>
          <p:cNvSpPr>
            <a:spLocks noGrp="1"/>
          </p:cNvSpPr>
          <p:nvPr>
            <p:ph type="sldNum" sz="quarter" idx="12"/>
          </p:nvPr>
        </p:nvSpPr>
        <p:spPr/>
        <p:txBody>
          <a:bodyPr/>
          <a:lstStyle/>
          <a:p>
            <a:fld id="{C3A6242D-5CD1-4F57-A55E-C7D5C9337DEB}" type="slidenum">
              <a:rPr lang="en-IN" smtClean="0">
                <a:latin typeface="Times New Roman" panose="02020603050405020304" pitchFamily="18" charset="0"/>
                <a:cs typeface="Times New Roman" panose="02020603050405020304" pitchFamily="18" charset="0"/>
              </a:rPr>
              <a:t>8</a:t>
            </a:fld>
            <a:endParaRPr lang="en-IN">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F99A0CD-9271-F9BA-8882-E68C5AD943B9}"/>
              </a:ext>
            </a:extLst>
          </p:cNvPr>
          <p:cNvSpPr txBox="1"/>
          <p:nvPr/>
        </p:nvSpPr>
        <p:spPr>
          <a:xfrm>
            <a:off x="1410512" y="859059"/>
            <a:ext cx="7901188"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SMA(</a:t>
            </a:r>
            <a:r>
              <a:rPr lang="en-GB" sz="4400" b="1" dirty="0">
                <a:latin typeface="Times New Roman" panose="02020603050405020304" pitchFamily="18" charset="0"/>
                <a:cs typeface="Times New Roman" panose="02020603050405020304" pitchFamily="18" charset="0"/>
              </a:rPr>
              <a:t>Simple Moving Average </a:t>
            </a:r>
            <a:r>
              <a:rPr lang="en-IN" sz="4400" b="1"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7C84E256-1C94-EC03-C56A-A5B38A03B45C}"/>
              </a:ext>
            </a:extLst>
          </p:cNvPr>
          <p:cNvSpPr txBox="1"/>
          <p:nvPr/>
        </p:nvSpPr>
        <p:spPr>
          <a:xfrm>
            <a:off x="2013625" y="2147900"/>
            <a:ext cx="7507320" cy="92333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Simple Moving Average (SMA)</a:t>
            </a:r>
            <a:r>
              <a:rPr lang="en-GB" dirty="0">
                <a:latin typeface="Times New Roman" panose="02020603050405020304" pitchFamily="18" charset="0"/>
                <a:cs typeface="Times New Roman" panose="02020603050405020304" pitchFamily="18" charset="0"/>
              </a:rPr>
              <a:t> is a statistical measure that calculates the average of a set of prices over a specific number of periods. It smooths out price data to identify trends over time.</a:t>
            </a:r>
            <a:endParaRPr lang="en-DE"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3776264-7269-0B98-5957-8EA632A8A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4757" y="3429000"/>
            <a:ext cx="6476188" cy="2222770"/>
          </a:xfrm>
          <a:prstGeom prst="rect">
            <a:avLst/>
          </a:prstGeom>
        </p:spPr>
      </p:pic>
    </p:spTree>
    <p:extLst>
      <p:ext uri="{BB962C8B-B14F-4D97-AF65-F5344CB8AC3E}">
        <p14:creationId xmlns:p14="http://schemas.microsoft.com/office/powerpoint/2010/main" val="83202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4A97C0-DB65-4C6A-9A70-4506B33051F4}"/>
              </a:ext>
            </a:extLst>
          </p:cNvPr>
          <p:cNvSpPr>
            <a:spLocks noGrp="1"/>
          </p:cNvSpPr>
          <p:nvPr>
            <p:ph type="sldNum" sz="quarter" idx="12"/>
          </p:nvPr>
        </p:nvSpPr>
        <p:spPr/>
        <p:txBody>
          <a:bodyPr/>
          <a:lstStyle/>
          <a:p>
            <a:fld id="{C3A6242D-5CD1-4F57-A55E-C7D5C9337DEB}" type="slidenum">
              <a:rPr lang="en-IN" smtClean="0"/>
              <a:t>9</a:t>
            </a:fld>
            <a:endParaRPr lang="en-IN"/>
          </a:p>
        </p:txBody>
      </p:sp>
      <p:pic>
        <p:nvPicPr>
          <p:cNvPr id="3" name="Content Placeholder 4" descr="Logo&#10;&#10;Description automatically generated">
            <a:extLst>
              <a:ext uri="{FF2B5EF4-FFF2-40B4-BE49-F238E27FC236}">
                <a16:creationId xmlns:a16="http://schemas.microsoft.com/office/drawing/2014/main" id="{3339D3FA-BE8F-502C-CE2B-B83CDFFCB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458" y="286595"/>
            <a:ext cx="1863725" cy="665162"/>
          </a:xfrm>
          <a:prstGeom prst="rect">
            <a:avLst/>
          </a:prstGeom>
        </p:spPr>
      </p:pic>
      <p:sp>
        <p:nvSpPr>
          <p:cNvPr id="4" name="TextBox 3">
            <a:extLst>
              <a:ext uri="{FF2B5EF4-FFF2-40B4-BE49-F238E27FC236}">
                <a16:creationId xmlns:a16="http://schemas.microsoft.com/office/drawing/2014/main" id="{361E248E-C604-2748-156C-8728A2B47E2A}"/>
              </a:ext>
            </a:extLst>
          </p:cNvPr>
          <p:cNvSpPr txBox="1"/>
          <p:nvPr/>
        </p:nvSpPr>
        <p:spPr>
          <a:xfrm>
            <a:off x="3367175" y="709895"/>
            <a:ext cx="5761153" cy="769441"/>
          </a:xfrm>
          <a:prstGeom prst="rect">
            <a:avLst/>
          </a:prstGeom>
          <a:noFill/>
        </p:spPr>
        <p:txBody>
          <a:bodyPr wrap="square">
            <a:spAutoFit/>
          </a:bodyPr>
          <a:lstStyle/>
          <a:p>
            <a:r>
              <a:rPr lang="en-IN" sz="4400" b="1" spc="-50" dirty="0">
                <a:latin typeface="Times New Roman" panose="02020603050405020304" pitchFamily="18" charset="0"/>
                <a:ea typeface="+mj-ea"/>
                <a:cs typeface="Times New Roman" panose="02020603050405020304" pitchFamily="18" charset="0"/>
              </a:rPr>
              <a:t>Feature Extraction</a:t>
            </a:r>
          </a:p>
        </p:txBody>
      </p:sp>
      <p:sp>
        <p:nvSpPr>
          <p:cNvPr id="5" name="TextBox 4">
            <a:extLst>
              <a:ext uri="{FF2B5EF4-FFF2-40B4-BE49-F238E27FC236}">
                <a16:creationId xmlns:a16="http://schemas.microsoft.com/office/drawing/2014/main" id="{0A7594FE-F281-2F59-5F84-5EC47726D551}"/>
              </a:ext>
            </a:extLst>
          </p:cNvPr>
          <p:cNvSpPr txBox="1"/>
          <p:nvPr/>
        </p:nvSpPr>
        <p:spPr>
          <a:xfrm>
            <a:off x="2264251" y="1946138"/>
            <a:ext cx="7273720" cy="646331"/>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The process of transforming raw data into a set of meaningful, numerical attributes or features. </a:t>
            </a:r>
            <a:endParaRPr lang="en-IN" spc="-50" dirty="0">
              <a:latin typeface="Times New Roman" panose="02020603050405020304" pitchFamily="18" charset="0"/>
              <a:ea typeface="+mj-ea"/>
              <a:cs typeface="Times New Roman" panose="02020603050405020304" pitchFamily="18" charset="0"/>
            </a:endParaRPr>
          </a:p>
        </p:txBody>
      </p:sp>
      <p:sp>
        <p:nvSpPr>
          <p:cNvPr id="6" name="Oval 5">
            <a:extLst>
              <a:ext uri="{FF2B5EF4-FFF2-40B4-BE49-F238E27FC236}">
                <a16:creationId xmlns:a16="http://schemas.microsoft.com/office/drawing/2014/main" id="{74914CD3-69C6-DBD0-B0C8-12BA82269B56}"/>
              </a:ext>
            </a:extLst>
          </p:cNvPr>
          <p:cNvSpPr/>
          <p:nvPr/>
        </p:nvSpPr>
        <p:spPr>
          <a:xfrm>
            <a:off x="350197" y="3526072"/>
            <a:ext cx="1991958" cy="1347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Input Dataset</a:t>
            </a:r>
            <a:endParaRPr lang="en-DE" dirty="0">
              <a:solidFill>
                <a:schemeClr val="tx1"/>
              </a:solidFill>
            </a:endParaRPr>
          </a:p>
        </p:txBody>
      </p:sp>
      <p:sp>
        <p:nvSpPr>
          <p:cNvPr id="7" name="Oval 6">
            <a:extLst>
              <a:ext uri="{FF2B5EF4-FFF2-40B4-BE49-F238E27FC236}">
                <a16:creationId xmlns:a16="http://schemas.microsoft.com/office/drawing/2014/main" id="{0512803D-4F7B-6276-7521-0521A76725B2}"/>
              </a:ext>
            </a:extLst>
          </p:cNvPr>
          <p:cNvSpPr/>
          <p:nvPr/>
        </p:nvSpPr>
        <p:spPr>
          <a:xfrm>
            <a:off x="6533745" y="3526072"/>
            <a:ext cx="1972756" cy="1347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Feature Selection and Extraction</a:t>
            </a:r>
            <a:endParaRPr lang="en-DE" dirty="0">
              <a:solidFill>
                <a:schemeClr val="tx1"/>
              </a:solidFill>
            </a:endParaRPr>
          </a:p>
        </p:txBody>
      </p:sp>
      <p:sp>
        <p:nvSpPr>
          <p:cNvPr id="8" name="Oval 7">
            <a:extLst>
              <a:ext uri="{FF2B5EF4-FFF2-40B4-BE49-F238E27FC236}">
                <a16:creationId xmlns:a16="http://schemas.microsoft.com/office/drawing/2014/main" id="{03681148-65A8-9D36-C3DE-04D5E03B1CBA}"/>
              </a:ext>
            </a:extLst>
          </p:cNvPr>
          <p:cNvSpPr/>
          <p:nvPr/>
        </p:nvSpPr>
        <p:spPr>
          <a:xfrm>
            <a:off x="3318079" y="3519583"/>
            <a:ext cx="2113755" cy="1347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Data Cleaning and Preprocessing</a:t>
            </a:r>
            <a:endParaRPr lang="en-DE" dirty="0">
              <a:solidFill>
                <a:schemeClr val="tx1"/>
              </a:solidFill>
            </a:endParaRPr>
          </a:p>
        </p:txBody>
      </p:sp>
      <p:sp>
        <p:nvSpPr>
          <p:cNvPr id="9" name="Oval 8">
            <a:extLst>
              <a:ext uri="{FF2B5EF4-FFF2-40B4-BE49-F238E27FC236}">
                <a16:creationId xmlns:a16="http://schemas.microsoft.com/office/drawing/2014/main" id="{657DFB4D-1608-46DC-2911-94275607BA8F}"/>
              </a:ext>
            </a:extLst>
          </p:cNvPr>
          <p:cNvSpPr/>
          <p:nvPr/>
        </p:nvSpPr>
        <p:spPr>
          <a:xfrm>
            <a:off x="9632342" y="3519585"/>
            <a:ext cx="1972756" cy="13474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Model Training and Classification</a:t>
            </a:r>
            <a:endParaRPr lang="en-DE" dirty="0">
              <a:solidFill>
                <a:schemeClr val="tx1"/>
              </a:solidFill>
            </a:endParaRPr>
          </a:p>
        </p:txBody>
      </p:sp>
      <p:sp>
        <p:nvSpPr>
          <p:cNvPr id="10" name="Arrow: Striped Right 9">
            <a:extLst>
              <a:ext uri="{FF2B5EF4-FFF2-40B4-BE49-F238E27FC236}">
                <a16:creationId xmlns:a16="http://schemas.microsoft.com/office/drawing/2014/main" id="{C587E33B-2C2B-8BD6-6FB6-53A0A9454F61}"/>
              </a:ext>
            </a:extLst>
          </p:cNvPr>
          <p:cNvSpPr/>
          <p:nvPr/>
        </p:nvSpPr>
        <p:spPr>
          <a:xfrm>
            <a:off x="2457755" y="3951009"/>
            <a:ext cx="743103"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Arrow: Striped Right 12">
            <a:extLst>
              <a:ext uri="{FF2B5EF4-FFF2-40B4-BE49-F238E27FC236}">
                <a16:creationId xmlns:a16="http://schemas.microsoft.com/office/drawing/2014/main" id="{FE0CA5E9-F82E-AB9B-B2A6-F8A20D33371A}"/>
              </a:ext>
            </a:extLst>
          </p:cNvPr>
          <p:cNvSpPr/>
          <p:nvPr/>
        </p:nvSpPr>
        <p:spPr>
          <a:xfrm>
            <a:off x="8658038" y="3921621"/>
            <a:ext cx="743103"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Arrow: Striped Right 13">
            <a:extLst>
              <a:ext uri="{FF2B5EF4-FFF2-40B4-BE49-F238E27FC236}">
                <a16:creationId xmlns:a16="http://schemas.microsoft.com/office/drawing/2014/main" id="{181D328C-CDCD-400F-7BBB-99E8604689DD}"/>
              </a:ext>
            </a:extLst>
          </p:cNvPr>
          <p:cNvSpPr/>
          <p:nvPr/>
        </p:nvSpPr>
        <p:spPr>
          <a:xfrm>
            <a:off x="5611238" y="3916957"/>
            <a:ext cx="743103" cy="48463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705276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540</Words>
  <Application>Microsoft Office PowerPoint</Application>
  <PresentationFormat>Widescreen</PresentationFormat>
  <Paragraphs>127</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Abadi</vt:lpstr>
      <vt:lpstr>Arial</vt:lpstr>
      <vt:lpstr>Calibri</vt:lpstr>
      <vt:lpstr>Calibri Light</vt:lpstr>
      <vt:lpstr>Courier New</vt:lpstr>
      <vt:lpstr>Times New Roman</vt:lpstr>
      <vt:lpstr>Retrospect</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Aneesh Antony</dc:creator>
  <cp:lastModifiedBy>Neena Philip</cp:lastModifiedBy>
  <cp:revision>89</cp:revision>
  <dcterms:created xsi:type="dcterms:W3CDTF">2022-11-30T23:38:59Z</dcterms:created>
  <dcterms:modified xsi:type="dcterms:W3CDTF">2025-01-17T22:46:55Z</dcterms:modified>
</cp:coreProperties>
</file>