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8" r:id="rId17"/>
    <p:sldId id="291" r:id="rId18"/>
    <p:sldId id="292" r:id="rId19"/>
    <p:sldId id="293" r:id="rId20"/>
    <p:sldId id="275" r:id="rId21"/>
    <p:sldId id="270" r:id="rId22"/>
    <p:sldId id="271" r:id="rId23"/>
    <p:sldId id="272" r:id="rId24"/>
    <p:sldId id="273" r:id="rId25"/>
    <p:sldId id="274" r:id="rId26"/>
    <p:sldId id="277" r:id="rId27"/>
    <p:sldId id="279" r:id="rId28"/>
    <p:sldId id="280" r:id="rId29"/>
    <p:sldId id="281" r:id="rId30"/>
    <p:sldId id="282" r:id="rId31"/>
    <p:sldId id="283" r:id="rId32"/>
    <p:sldId id="308" r:id="rId33"/>
    <p:sldId id="309" r:id="rId34"/>
    <p:sldId id="31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0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330" y="1655445"/>
            <a:ext cx="8458835" cy="1541780"/>
          </a:xfrm>
        </p:spPr>
        <p:txBody>
          <a:bodyPr/>
          <a:lstStyle/>
          <a:p>
            <a:r>
              <a:rPr lang="en-US" b="1"/>
              <a:t>RATINGS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2427605"/>
            <a:ext cx="497205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Feature extraction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0498" y="1620225"/>
            <a:ext cx="9754201" cy="44570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E</a:t>
            </a:r>
            <a:r>
              <a:rPr lang="en-IN" altLang="en-US" b="1" u="sng" dirty="0" err="1"/>
              <a:t>xploratory</a:t>
            </a:r>
            <a:r>
              <a:rPr lang="en-IN" altLang="en-US" b="1" u="sng" dirty="0"/>
              <a:t> </a:t>
            </a:r>
            <a:r>
              <a:rPr lang="en-US" b="1" u="sng" dirty="0"/>
              <a:t>D</a:t>
            </a:r>
            <a:r>
              <a:rPr lang="en-IN" altLang="en-US" b="1" u="sng" dirty="0" err="1"/>
              <a:t>ata</a:t>
            </a:r>
            <a:r>
              <a:rPr lang="en-IN" altLang="en-US" b="1" u="sng" dirty="0"/>
              <a:t> </a:t>
            </a:r>
            <a:r>
              <a:rPr lang="en-US" b="1" u="sng" dirty="0"/>
              <a:t>A</a:t>
            </a:r>
            <a:r>
              <a:rPr lang="en-IN" altLang="en-US" b="1" u="sng" dirty="0" err="1"/>
              <a:t>nalysis</a:t>
            </a:r>
            <a:endParaRPr lang="en-IN" altLang="en-US" b="1" u="sng" dirty="0"/>
          </a:p>
        </p:txBody>
      </p:sp>
      <p:sp>
        <p:nvSpPr>
          <p:cNvPr id="4" name="Rectangles 3"/>
          <p:cNvSpPr/>
          <p:nvPr/>
        </p:nvSpPr>
        <p:spPr>
          <a:xfrm>
            <a:off x="1666875" y="1485900"/>
            <a:ext cx="9029065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2000"/>
              <a:t>W</a:t>
            </a:r>
            <a:r>
              <a:rPr lang="en-US" sz="2000"/>
              <a:t>ord count</a:t>
            </a:r>
            <a:r>
              <a:rPr lang="en-IN" altLang="en-US" sz="2000"/>
              <a:t>-</a:t>
            </a:r>
            <a:r>
              <a:rPr lang="en-US" sz="2000"/>
              <a:t>splitting the words as per spaces</a:t>
            </a:r>
            <a:r>
              <a:rPr lang="en-IN" altLang="en-US" sz="2000"/>
              <a:t> and plotting its histogram</a:t>
            </a:r>
          </a:p>
        </p:txBody>
      </p:sp>
      <p:sp>
        <p:nvSpPr>
          <p:cNvPr id="5" name="Rectangles 4"/>
          <p:cNvSpPr/>
          <p:nvPr/>
        </p:nvSpPr>
        <p:spPr>
          <a:xfrm>
            <a:off x="1666875" y="2606675"/>
            <a:ext cx="9029065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Charachter count</a:t>
            </a:r>
          </a:p>
        </p:txBody>
      </p:sp>
      <p:sp>
        <p:nvSpPr>
          <p:cNvPr id="6" name="Rectangles 5"/>
          <p:cNvSpPr/>
          <p:nvPr/>
        </p:nvSpPr>
        <p:spPr>
          <a:xfrm>
            <a:off x="1666875" y="3727450"/>
            <a:ext cx="9029065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Average word length</a:t>
            </a:r>
          </a:p>
        </p:txBody>
      </p:sp>
      <p:sp>
        <p:nvSpPr>
          <p:cNvPr id="7" name="Rectangles 6"/>
          <p:cNvSpPr/>
          <p:nvPr/>
        </p:nvSpPr>
        <p:spPr>
          <a:xfrm>
            <a:off x="1666875" y="4848225"/>
            <a:ext cx="9029065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Frequency distribution of top 30words</a:t>
            </a:r>
          </a:p>
        </p:txBody>
      </p:sp>
      <p:sp>
        <p:nvSpPr>
          <p:cNvPr id="8" name="Rectangles 7"/>
          <p:cNvSpPr/>
          <p:nvPr/>
        </p:nvSpPr>
        <p:spPr>
          <a:xfrm>
            <a:off x="1666875" y="5969000"/>
            <a:ext cx="9029065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ym typeface="+mn-ea"/>
              </a:rPr>
              <a:t>Frequency distribution</a:t>
            </a:r>
            <a:r>
              <a:rPr lang="en-IN" altLang="en-US" sz="2400">
                <a:sym typeface="+mn-ea"/>
              </a:rPr>
              <a:t> </a:t>
            </a:r>
            <a:r>
              <a:rPr lang="en-US" sz="2400"/>
              <a:t>top 30 rarest words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6181725" y="2099310"/>
            <a:ext cx="0" cy="50736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6181725" y="3220085"/>
            <a:ext cx="0" cy="50736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6181725" y="4340860"/>
            <a:ext cx="0" cy="50736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6181725" y="5461635"/>
            <a:ext cx="0" cy="50736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771525"/>
            <a:ext cx="9342120" cy="1524635"/>
          </a:xfrm>
        </p:spPr>
        <p:txBody>
          <a:bodyPr/>
          <a:lstStyle/>
          <a:p>
            <a:pPr algn="ctr"/>
            <a:r>
              <a:rPr lang="en-IN" b="1" i="0" u="sng" dirty="0">
                <a:solidFill>
                  <a:srgbClr val="000000"/>
                </a:solidFill>
                <a:effectLst/>
                <a:latin typeface="Helvetica Neue"/>
              </a:rPr>
              <a:t>Data </a:t>
            </a:r>
            <a:r>
              <a:rPr lang="en-IN" b="1" i="0" u="sng" dirty="0" smtClean="0">
                <a:solidFill>
                  <a:srgbClr val="000000"/>
                </a:solidFill>
                <a:effectLst/>
                <a:latin typeface="Helvetica Neue"/>
              </a:rPr>
              <a:t> visualization  and  </a:t>
            </a:r>
            <a:r>
              <a:rPr lang="en-IN" b="1" i="0" u="sng" dirty="0">
                <a:solidFill>
                  <a:srgbClr val="000000"/>
                </a:solidFill>
                <a:effectLst/>
                <a:latin typeface="Helvetica Neue"/>
              </a:rPr>
              <a:t>analysis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9720" y="2543050"/>
            <a:ext cx="8513971" cy="29500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23" y="196313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Ratings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0510" y="1454150"/>
            <a:ext cx="8667750" cy="4191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45895" y="5786120"/>
            <a:ext cx="9709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dirty="0"/>
              <a:t>The data is unbalanced with 5 rating data to be highest and 2 rating data to be the lowest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471" y="210380"/>
            <a:ext cx="10515600" cy="1325563"/>
          </a:xfrm>
        </p:spPr>
        <p:txBody>
          <a:bodyPr/>
          <a:lstStyle/>
          <a:p>
            <a:pPr algn="ctr"/>
            <a:r>
              <a:rPr lang="en-IN" altLang="en-US" b="1" u="sng" dirty="0"/>
              <a:t>Length of Ratings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65069" y="1519311"/>
            <a:ext cx="7738586" cy="45150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altLang="en-US" b="1" u="sng" dirty="0">
                <a:sym typeface="+mn-ea"/>
              </a:rPr>
              <a:t>Ratings of the </a:t>
            </a:r>
            <a:r>
              <a:rPr lang="en-US" b="1" u="sng" dirty="0">
                <a:sym typeface="+mn-ea"/>
              </a:rPr>
              <a:t>Objects whose reviews are taken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44040" y="1800225"/>
            <a:ext cx="8618855" cy="48882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5" y="196313"/>
            <a:ext cx="10515600" cy="1325563"/>
          </a:xfrm>
        </p:spPr>
        <p:txBody>
          <a:bodyPr/>
          <a:lstStyle/>
          <a:p>
            <a:pPr algn="ctr"/>
            <a:r>
              <a:rPr lang="en-IN" altLang="en-US" b="1" u="sng" dirty="0"/>
              <a:t>Ratings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25625"/>
            <a:ext cx="5181600" cy="41719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491990" y="1825625"/>
            <a:ext cx="4898390" cy="4126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48775" y="1882775"/>
            <a:ext cx="2321560" cy="40119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8200" y="6132195"/>
            <a:ext cx="937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/>
              <a:t>Rating 1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198495" y="6132195"/>
            <a:ext cx="937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/>
              <a:t>Rating 2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460365" y="6132195"/>
            <a:ext cx="937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/>
              <a:t>Rating 3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722235" y="6086475"/>
            <a:ext cx="937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/>
              <a:t>Rating 4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0272395" y="6086475"/>
            <a:ext cx="937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/>
              <a:t>Rating 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 u="sng" dirty="0"/>
              <a:t>WORD </a:t>
            </a:r>
            <a:r>
              <a:rPr lang="en-IN" altLang="en-US" b="1" u="sng" dirty="0" smtClean="0"/>
              <a:t> CLOUD  OF  </a:t>
            </a:r>
            <a:r>
              <a:rPr lang="en-IN" altLang="en-US" b="1" u="sng" dirty="0"/>
              <a:t>EACH RATINGS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83264" y="1730327"/>
            <a:ext cx="5636536" cy="420184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172199" y="1729928"/>
            <a:ext cx="5686865" cy="4171762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24255" y="6054090"/>
            <a:ext cx="466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Largest number of word is good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430010" y="6190615"/>
            <a:ext cx="466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Largest number of word is connect mobile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94360" y="1127125"/>
            <a:ext cx="5181600" cy="41744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162675" y="1127125"/>
            <a:ext cx="5181600" cy="41078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24255" y="6054090"/>
            <a:ext cx="466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Largest number of word is good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678295" y="6161405"/>
            <a:ext cx="466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Largest number of word is good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07615" y="1134745"/>
            <a:ext cx="6081395" cy="44831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452008" y="6082225"/>
            <a:ext cx="466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Largest number of word is good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0665" y="579279"/>
            <a:ext cx="8556820" cy="1229995"/>
          </a:xfrm>
        </p:spPr>
        <p:txBody>
          <a:bodyPr/>
          <a:lstStyle/>
          <a:p>
            <a:pPr algn="ctr"/>
            <a:r>
              <a:rPr lang="en-IN" b="1" u="sng" dirty="0">
                <a:latin typeface="Open Sans" panose="020B0606030504020204" pitchFamily="34" charset="0"/>
              </a:rPr>
              <a:t>P</a:t>
            </a:r>
            <a:r>
              <a:rPr lang="en-IN" b="1" i="0" u="sng" dirty="0">
                <a:effectLst/>
                <a:latin typeface="Open Sans" panose="020B0606030504020204" pitchFamily="34" charset="0"/>
              </a:rPr>
              <a:t>roblem </a:t>
            </a:r>
            <a:r>
              <a:rPr lang="en-IN" b="1" u="sng" dirty="0">
                <a:latin typeface="Open Sans" panose="020B0606030504020204" pitchFamily="34" charset="0"/>
              </a:rPr>
              <a:t>S</a:t>
            </a:r>
            <a:r>
              <a:rPr lang="en-IN" b="1" i="0" u="sng" dirty="0">
                <a:effectLst/>
                <a:latin typeface="Open Sans" panose="020B0606030504020204" pitchFamily="34" charset="0"/>
              </a:rPr>
              <a:t>tatement</a:t>
            </a:r>
            <a:endParaRPr lang="en-IN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27555" y="1809274"/>
            <a:ext cx="77914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Objects  </a:t>
            </a:r>
            <a:r>
              <a:rPr lang="en-US" b="1" u="sng" dirty="0"/>
              <a:t>whose </a:t>
            </a:r>
            <a:r>
              <a:rPr lang="en-US" b="1" u="sng" dirty="0" smtClean="0"/>
              <a:t> reviews  are  </a:t>
            </a:r>
            <a:r>
              <a:rPr lang="en-US" b="1" u="sng" dirty="0"/>
              <a:t>taken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03120" y="1691005"/>
            <a:ext cx="7717790" cy="45777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 u="sng" dirty="0"/>
              <a:t>Word 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52345" y="1920240"/>
            <a:ext cx="7141845" cy="38608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534920" y="5781040"/>
            <a:ext cx="7122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dirty="0"/>
              <a:t>Words are highest in sentences </a:t>
            </a:r>
            <a:r>
              <a:rPr lang="en-IN" altLang="en-US" sz="2800" dirty="0" err="1"/>
              <a:t>upto</a:t>
            </a:r>
            <a:r>
              <a:rPr lang="en-IN" altLang="en-US" sz="2800" dirty="0"/>
              <a:t> 3 words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Character </a:t>
            </a:r>
            <a:r>
              <a:rPr lang="en-US" b="1" u="sng" dirty="0"/>
              <a:t>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1245" y="1558290"/>
            <a:ext cx="6647180" cy="42532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08249" y="5705377"/>
            <a:ext cx="818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800" dirty="0"/>
              <a:t>Highest </a:t>
            </a:r>
            <a:r>
              <a:rPr lang="en-IN" altLang="en-US" sz="2800" dirty="0" smtClean="0"/>
              <a:t>Characters </a:t>
            </a:r>
            <a:r>
              <a:rPr lang="en-IN" altLang="en-US" sz="2800" dirty="0"/>
              <a:t>seen in sentences are 14 </a:t>
            </a:r>
            <a:r>
              <a:rPr lang="en-IN" altLang="en-US" sz="2800" dirty="0" smtClean="0"/>
              <a:t>Characters</a:t>
            </a:r>
            <a:endParaRPr lang="en-IN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Average  word  </a:t>
            </a:r>
            <a:r>
              <a:rPr lang="en-US" b="1" u="sng" dirty="0"/>
              <a:t>length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4610" y="1691005"/>
            <a:ext cx="6684645" cy="40506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Frequency </a:t>
            </a:r>
            <a:r>
              <a:rPr lang="en-US" b="1" u="sng" dirty="0" smtClean="0"/>
              <a:t> distribution  of  top 30 words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2085" y="1451610"/>
            <a:ext cx="930783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41955" y="5996940"/>
            <a:ext cx="61633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altLang="en-US" sz="2400" dirty="0"/>
              <a:t>Product word is maximum seen in the sentences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ym typeface="+mn-ea"/>
              </a:rPr>
              <a:t>Frequency distribution of </a:t>
            </a:r>
            <a:r>
              <a:rPr lang="en-IN" altLang="en-US" b="1" u="sng" dirty="0">
                <a:sym typeface="+mn-ea"/>
              </a:rPr>
              <a:t>rarest</a:t>
            </a:r>
            <a:r>
              <a:rPr lang="en-US" b="1" u="sng" dirty="0">
                <a:sym typeface="+mn-ea"/>
              </a:rPr>
              <a:t> 30words</a:t>
            </a:r>
            <a:endParaRPr lang="en-US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458" y="1592531"/>
            <a:ext cx="10477500" cy="50120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6960"/>
          </a:xfrm>
        </p:spPr>
        <p:txBody>
          <a:bodyPr/>
          <a:lstStyle/>
          <a:p>
            <a:pPr algn="ctr"/>
            <a:r>
              <a:rPr lang="en-IN" altLang="en-US" b="1" u="sng" dirty="0" smtClean="0"/>
              <a:t>Word  Cloud  for  the  </a:t>
            </a:r>
            <a:r>
              <a:rPr lang="en-IN" altLang="en-US" b="1" u="sng" dirty="0"/>
              <a:t>Reviews </a:t>
            </a:r>
            <a:r>
              <a:rPr lang="en-IN" altLang="en-US" b="1" u="sng" dirty="0" smtClean="0"/>
              <a:t> taken</a:t>
            </a:r>
            <a:endParaRPr lang="en-IN" alt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67619" y="1026169"/>
            <a:ext cx="9632462" cy="466089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80005" y="5920300"/>
            <a:ext cx="6137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dirty="0"/>
              <a:t>The highest word </a:t>
            </a:r>
            <a:r>
              <a:rPr lang="en-IN" altLang="en-US" sz="2800" dirty="0" err="1"/>
              <a:t>occurence</a:t>
            </a:r>
            <a:r>
              <a:rPr lang="en-IN" altLang="en-US" sz="2800" dirty="0"/>
              <a:t> is of product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75" y="0"/>
            <a:ext cx="8267065" cy="1153160"/>
          </a:xfrm>
        </p:spPr>
        <p:txBody>
          <a:bodyPr/>
          <a:lstStyle/>
          <a:p>
            <a:pPr algn="ctr"/>
            <a:r>
              <a:rPr lang="en-US" b="1" u="sng" dirty="0"/>
              <a:t>HEAT </a:t>
            </a:r>
            <a:r>
              <a:rPr lang="en-US" b="1" u="sng" dirty="0" smtClean="0"/>
              <a:t> MAP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3538" y="1037588"/>
            <a:ext cx="6985661" cy="558546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27275"/>
            <a:ext cx="10515600" cy="291650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Model/s Development and 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Evaluation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962" y="207156"/>
            <a:ext cx="10361930" cy="751205"/>
          </a:xfrm>
        </p:spPr>
        <p:txBody>
          <a:bodyPr>
            <a:normAutofit/>
          </a:bodyPr>
          <a:lstStyle/>
          <a:p>
            <a:pPr algn="ctr"/>
            <a:r>
              <a:rPr lang="en-IN" altLang="en-US" b="1" u="sng" dirty="0"/>
              <a:t>MODEL DEVELOPMENT PIPELINE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0498" y="1245532"/>
            <a:ext cx="9781451" cy="51130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809" y="1147787"/>
            <a:ext cx="4392295" cy="3874770"/>
          </a:xfrm>
        </p:spPr>
        <p:txBody>
          <a:bodyPr/>
          <a:lstStyle/>
          <a:p>
            <a:pPr marL="0" indent="0" algn="ctr">
              <a:buNone/>
            </a:pPr>
            <a:r>
              <a:rPr lang="en-IN" altLang="en-US" dirty="0"/>
              <a:t>C</a:t>
            </a:r>
            <a:r>
              <a:rPr lang="en-US" dirty="0" err="1"/>
              <a:t>lient</a:t>
            </a:r>
            <a:r>
              <a:rPr lang="en-US" dirty="0"/>
              <a:t> has a website where people write different reviews for technical products. Now they are adding a new feature to their website i.e. The reviewer will have to add stars(rating) as well with the review.</a:t>
            </a:r>
          </a:p>
        </p:txBody>
      </p:sp>
      <p:pic>
        <p:nvPicPr>
          <p:cNvPr id="100" name="Content Placeholder 99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76911" y="0"/>
            <a:ext cx="7015089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Identified Approaches (Algorithms) for classification</a:t>
            </a:r>
          </a:p>
        </p:txBody>
      </p:sp>
      <p:sp>
        <p:nvSpPr>
          <p:cNvPr id="5" name="Rectangles 4"/>
          <p:cNvSpPr/>
          <p:nvPr/>
        </p:nvSpPr>
        <p:spPr>
          <a:xfrm>
            <a:off x="823595" y="2400300"/>
            <a:ext cx="280797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KNeighborsClassifier</a:t>
            </a:r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810760" y="2400300"/>
            <a:ext cx="280797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RandomForestClassifier</a:t>
            </a:r>
            <a:endParaRPr lang="en-US" dirty="0"/>
          </a:p>
        </p:txBody>
      </p:sp>
      <p:sp>
        <p:nvSpPr>
          <p:cNvPr id="7" name="Rectangles 6"/>
          <p:cNvSpPr/>
          <p:nvPr/>
        </p:nvSpPr>
        <p:spPr>
          <a:xfrm>
            <a:off x="8877300" y="2400300"/>
            <a:ext cx="280797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GradientBoostingClassifier</a:t>
            </a:r>
            <a:endParaRPr lang="en-US" dirty="0"/>
          </a:p>
        </p:txBody>
      </p:sp>
      <p:sp>
        <p:nvSpPr>
          <p:cNvPr id="8" name="Rectangles 7"/>
          <p:cNvSpPr/>
          <p:nvPr/>
        </p:nvSpPr>
        <p:spPr>
          <a:xfrm>
            <a:off x="8877300" y="3868420"/>
            <a:ext cx="280797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BaggingClassifier</a:t>
            </a:r>
            <a:endParaRPr lang="en-US" dirty="0"/>
          </a:p>
        </p:txBody>
      </p:sp>
      <p:sp>
        <p:nvSpPr>
          <p:cNvPr id="9" name="Rectangles 8"/>
          <p:cNvSpPr/>
          <p:nvPr/>
        </p:nvSpPr>
        <p:spPr>
          <a:xfrm>
            <a:off x="4810760" y="3868420"/>
            <a:ext cx="280797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AdaBoostClassifier</a:t>
            </a:r>
            <a:endParaRPr lang="en-US" dirty="0"/>
          </a:p>
        </p:txBody>
      </p:sp>
      <p:sp>
        <p:nvSpPr>
          <p:cNvPr id="10" name="Rectangles 9"/>
          <p:cNvSpPr/>
          <p:nvPr/>
        </p:nvSpPr>
        <p:spPr>
          <a:xfrm>
            <a:off x="823595" y="3882487"/>
            <a:ext cx="280797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DecisionTreeClassifier</a:t>
            </a:r>
            <a:endParaRPr lang="en-US" dirty="0"/>
          </a:p>
        </p:txBody>
      </p:sp>
      <p:sp>
        <p:nvSpPr>
          <p:cNvPr id="11" name="Rectangles 10"/>
          <p:cNvSpPr/>
          <p:nvPr/>
        </p:nvSpPr>
        <p:spPr>
          <a:xfrm>
            <a:off x="823595" y="5453380"/>
            <a:ext cx="280797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XGBClassifier</a:t>
            </a:r>
            <a:endParaRPr lang="en-US" dirty="0"/>
          </a:p>
        </p:txBody>
      </p:sp>
      <p:sp>
        <p:nvSpPr>
          <p:cNvPr id="12" name="Rectangles 11"/>
          <p:cNvSpPr/>
          <p:nvPr/>
        </p:nvSpPr>
        <p:spPr>
          <a:xfrm>
            <a:off x="4810760" y="5453380"/>
            <a:ext cx="280797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MultinomialNB</a:t>
            </a:r>
            <a:endParaRPr lang="en-US" dirty="0"/>
          </a:p>
        </p:txBody>
      </p:sp>
      <p:sp>
        <p:nvSpPr>
          <p:cNvPr id="13" name="Rectangles 12"/>
          <p:cNvSpPr/>
          <p:nvPr/>
        </p:nvSpPr>
        <p:spPr>
          <a:xfrm>
            <a:off x="8877300" y="5453380"/>
            <a:ext cx="280797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ExtraTreesClassifier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85" y="218440"/>
            <a:ext cx="10515600" cy="1325563"/>
          </a:xfrm>
        </p:spPr>
        <p:txBody>
          <a:bodyPr/>
          <a:lstStyle/>
          <a:p>
            <a:pPr algn="ctr"/>
            <a:r>
              <a:rPr lang="en-IN" altLang="en-US" b="1" u="sng" dirty="0"/>
              <a:t>Choosing Best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4143" y="1444088"/>
            <a:ext cx="7933423" cy="5069254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77908" y="2101215"/>
            <a:ext cx="40499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800" dirty="0"/>
              <a:t>The model </a:t>
            </a:r>
            <a:r>
              <a:rPr lang="en-IN" altLang="en-US" sz="2800" dirty="0" smtClean="0"/>
              <a:t>chosen </a:t>
            </a:r>
            <a:r>
              <a:rPr lang="en-IN" altLang="en-US" sz="2800" dirty="0"/>
              <a:t>is of Gradient Boosting </a:t>
            </a:r>
            <a:r>
              <a:rPr lang="en-IN" altLang="en-US" sz="2800" dirty="0" smtClean="0"/>
              <a:t>Classifier. </a:t>
            </a:r>
            <a:r>
              <a:rPr lang="en-IN" altLang="en-US" sz="2800" dirty="0"/>
              <a:t>It has the good accuracy score and least difference with the cross </a:t>
            </a:r>
            <a:r>
              <a:rPr lang="en-IN" altLang="en-US" sz="2800" dirty="0" err="1"/>
              <a:t>val</a:t>
            </a:r>
            <a:r>
              <a:rPr lang="en-IN" altLang="en-US" sz="2800" dirty="0"/>
              <a:t> score which shows it has less </a:t>
            </a:r>
            <a:r>
              <a:rPr lang="en-IN" altLang="en-US" sz="2800" dirty="0" smtClean="0"/>
              <a:t>over fitting</a:t>
            </a:r>
            <a:endParaRPr lang="en-IN" alt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5" y="0"/>
            <a:ext cx="10515600" cy="1325563"/>
          </a:xfrm>
        </p:spPr>
        <p:txBody>
          <a:bodyPr/>
          <a:lstStyle/>
          <a:p>
            <a:pPr algn="ctr"/>
            <a:r>
              <a:rPr lang="en-IN" altLang="en-US" b="1" u="sng" dirty="0"/>
              <a:t>Accuracy </a:t>
            </a:r>
            <a:r>
              <a:rPr lang="en-IN" altLang="en-US" b="1" u="sng" dirty="0" smtClean="0"/>
              <a:t> score  </a:t>
            </a:r>
            <a:r>
              <a:rPr lang="en-IN" altLang="en-US" b="1" u="sng" dirty="0"/>
              <a:t>of </a:t>
            </a:r>
            <a:r>
              <a:rPr lang="en-IN" altLang="en-US" b="1" u="sng" dirty="0" smtClean="0"/>
              <a:t> the  chosen  </a:t>
            </a:r>
            <a:r>
              <a:rPr lang="en-IN" altLang="en-US" b="1" u="sng" dirty="0"/>
              <a:t>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1130" y="1291054"/>
            <a:ext cx="8311191" cy="525042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2" y="0"/>
            <a:ext cx="10515600" cy="1325563"/>
          </a:xfrm>
        </p:spPr>
        <p:txBody>
          <a:bodyPr/>
          <a:lstStyle/>
          <a:p>
            <a:pPr algn="ctr"/>
            <a:r>
              <a:rPr lang="en-IN" altLang="en-US" b="1" u="sng" dirty="0"/>
              <a:t>Saving the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0170" y="1411508"/>
            <a:ext cx="9414999" cy="503563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26" y="1392702"/>
            <a:ext cx="10515600" cy="292608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nice day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775" y="515375"/>
            <a:ext cx="4670474" cy="568261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	The </a:t>
            </a:r>
            <a:r>
              <a:rPr lang="en-US" dirty="0"/>
              <a:t>rating is out 5 stars and it only has 5 options available 1 star, 2 stars, 3 stars, 4 stars, 5 stars</a:t>
            </a:r>
          </a:p>
          <a:p>
            <a:pPr algn="ctr"/>
            <a:endParaRPr lang="en-US" dirty="0"/>
          </a:p>
          <a:p>
            <a:pPr algn="ctr">
              <a:buNone/>
            </a:pPr>
            <a:r>
              <a:rPr lang="en-US" dirty="0" smtClean="0"/>
              <a:t>	Now </a:t>
            </a:r>
            <a:r>
              <a:rPr lang="en-US" dirty="0"/>
              <a:t>they want to predict ratings for the reviews which were written in the past and they don’t have a rating. So, we have to build an application which can predict the rating by seeing the review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949472" y="589970"/>
            <a:ext cx="5262480" cy="56420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5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Problem 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in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hand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9381" y="1361391"/>
            <a:ext cx="8966835" cy="1821815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	The </a:t>
            </a:r>
            <a:r>
              <a:rPr lang="en-US" dirty="0"/>
              <a:t>model should be able to accept any review of the customer and predict the rating that could be given for the review</a:t>
            </a:r>
            <a:r>
              <a:rPr lang="en-IN" altLang="en-US" dirty="0"/>
              <a:t> between 1 to 5.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711081" y="3131822"/>
            <a:ext cx="8498010" cy="34659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7720" y="197485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Technology </a:t>
            </a:r>
            <a:r>
              <a:rPr lang="en-US" b="1" u="sng" dirty="0" smtClean="0"/>
              <a:t> Used  </a:t>
            </a:r>
            <a:r>
              <a:rPr lang="en-US" b="1" u="sng" dirty="0"/>
              <a:t>for </a:t>
            </a:r>
            <a:r>
              <a:rPr lang="en-US" b="1" u="sng" dirty="0" smtClean="0"/>
              <a:t> the  </a:t>
            </a:r>
            <a:r>
              <a:rPr lang="en-US" b="1" u="sng" dirty="0"/>
              <a:t>Project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5880"/>
            <a:ext cx="10500360" cy="53492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Hardware technology being used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RAM : 8 GB</a:t>
            </a:r>
          </a:p>
          <a:p>
            <a:pPr lvl="1" algn="just"/>
            <a:r>
              <a:rPr lang="en-US" dirty="0"/>
              <a:t>CPU  :Intel® Core™ i7-10510U CPU @ 1.80GHz</a:t>
            </a:r>
          </a:p>
          <a:p>
            <a:pPr lvl="1" algn="just"/>
            <a:r>
              <a:rPr lang="en-IN" altLang="en-US" dirty="0"/>
              <a:t>GPU: NVIDA-Cuda , performed in tf2.4 enviroment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Software technology being used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Programming language            </a:t>
            </a:r>
            <a:r>
              <a:rPr lang="en-US" dirty="0" smtClean="0"/>
              <a:t>	: </a:t>
            </a:r>
            <a:r>
              <a:rPr lang="en-US" dirty="0"/>
              <a:t>Python</a:t>
            </a:r>
          </a:p>
          <a:p>
            <a:pPr lvl="1" algn="just"/>
            <a:r>
              <a:rPr lang="en-US" dirty="0"/>
              <a:t>Distribution                                </a:t>
            </a:r>
            <a:r>
              <a:rPr lang="en-US" dirty="0" smtClean="0"/>
              <a:t>	: </a:t>
            </a:r>
            <a:r>
              <a:rPr lang="en-US" dirty="0"/>
              <a:t>Anaconda Navigator</a:t>
            </a:r>
          </a:p>
          <a:p>
            <a:pPr lvl="1" algn="just"/>
            <a:r>
              <a:rPr lang="en-US" dirty="0"/>
              <a:t>Browser based language shell </a:t>
            </a:r>
            <a:r>
              <a:rPr lang="en-US" dirty="0" smtClean="0"/>
              <a:t>	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Libraries/Packages specifically being used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Pandas , NumPy, matplotlib, seaborn, scikit-learn, pandas-profiling, missingno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314" y="0"/>
            <a:ext cx="10515600" cy="1069145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Data Mining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25658" y="1130006"/>
            <a:ext cx="4749800" cy="210121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86704" y="3947843"/>
            <a:ext cx="6805295" cy="29448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77520" y="4018182"/>
            <a:ext cx="42379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dirty="0"/>
              <a:t>Data Mined from Reviews of laptops, Phones, Headphones, smart  watches, Professional Cameras, Printers, Monitors, Home </a:t>
            </a:r>
            <a:r>
              <a:rPr lang="en-IN" altLang="en-US" sz="2400" dirty="0" err="1"/>
              <a:t>theater</a:t>
            </a:r>
            <a:r>
              <a:rPr lang="en-IN" altLang="en-US" sz="2400" dirty="0"/>
              <a:t>, Router from </a:t>
            </a:r>
            <a:r>
              <a:rPr lang="en-IN" altLang="en-US" sz="2400" dirty="0" err="1"/>
              <a:t>Flipkart.come</a:t>
            </a:r>
            <a:endParaRPr lang="en-IN" alt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21600" y="815926"/>
            <a:ext cx="3704012" cy="30197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95" y="0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b="1" u="sng">
                <a:ea typeface="+mn-lt"/>
                <a:cs typeface="+mn-lt"/>
                <a:sym typeface="+mn-ea"/>
              </a:rPr>
              <a:t>Data Preprocessing Done</a:t>
            </a:r>
          </a:p>
        </p:txBody>
      </p:sp>
      <p:sp>
        <p:nvSpPr>
          <p:cNvPr id="5" name="Rectangles 4"/>
          <p:cNvSpPr/>
          <p:nvPr/>
        </p:nvSpPr>
        <p:spPr>
          <a:xfrm>
            <a:off x="1906270" y="1779905"/>
            <a:ext cx="756285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removing unwanted column-unnamed</a:t>
            </a:r>
          </a:p>
        </p:txBody>
      </p:sp>
      <p:sp>
        <p:nvSpPr>
          <p:cNvPr id="6" name="Rectangles 5"/>
          <p:cNvSpPr/>
          <p:nvPr/>
        </p:nvSpPr>
        <p:spPr>
          <a:xfrm>
            <a:off x="1925955" y="2853055"/>
            <a:ext cx="7533640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Arial" panose="020B0604020202020204" pitchFamily="34" charset="0"/>
              <a:buNone/>
            </a:pPr>
            <a:r>
              <a:rPr lang="en-IN" sz="2400" dirty="0">
                <a:ea typeface="+mn-lt"/>
                <a:cs typeface="+mn-lt"/>
                <a:sym typeface="+mn-ea"/>
              </a:rPr>
              <a:t> Removing Punctuations and other special characters</a:t>
            </a:r>
          </a:p>
        </p:txBody>
      </p:sp>
      <p:sp>
        <p:nvSpPr>
          <p:cNvPr id="7" name="Rectangles 6"/>
          <p:cNvSpPr/>
          <p:nvPr/>
        </p:nvSpPr>
        <p:spPr>
          <a:xfrm>
            <a:off x="1920875" y="3996690"/>
            <a:ext cx="7533640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Arial" panose="020B0604020202020204" pitchFamily="34" charset="0"/>
              <a:buNone/>
            </a:pPr>
            <a:r>
              <a:rPr lang="en-IN" sz="2800" dirty="0">
                <a:ea typeface="+mn-lt"/>
                <a:cs typeface="+mn-lt"/>
                <a:sym typeface="+mn-ea"/>
              </a:rPr>
              <a:t>Removing Stop Words</a:t>
            </a:r>
          </a:p>
        </p:txBody>
      </p:sp>
      <p:sp>
        <p:nvSpPr>
          <p:cNvPr id="8" name="Rectangles 7"/>
          <p:cNvSpPr/>
          <p:nvPr/>
        </p:nvSpPr>
        <p:spPr>
          <a:xfrm>
            <a:off x="1935480" y="5283835"/>
            <a:ext cx="7533640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adding POS tags with lemmatization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9898" y="2469515"/>
            <a:ext cx="5080" cy="3835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 flipH="1">
            <a:off x="5687695" y="3571875"/>
            <a:ext cx="5080" cy="42481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5687695" y="4715510"/>
            <a:ext cx="14605" cy="5683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2012950" y="1971040"/>
            <a:ext cx="7533640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vectorizing into charachter level</a:t>
            </a:r>
          </a:p>
        </p:txBody>
      </p:sp>
      <p:sp>
        <p:nvSpPr>
          <p:cNvPr id="5" name="Rectangles 4"/>
          <p:cNvSpPr/>
          <p:nvPr/>
        </p:nvSpPr>
        <p:spPr>
          <a:xfrm>
            <a:off x="2012950" y="3261360"/>
            <a:ext cx="7533640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clubbing the word and the charachter vector</a:t>
            </a:r>
          </a:p>
        </p:txBody>
      </p:sp>
      <p:sp>
        <p:nvSpPr>
          <p:cNvPr id="7" name="Rectangles 6"/>
          <p:cNvSpPr/>
          <p:nvPr/>
        </p:nvSpPr>
        <p:spPr>
          <a:xfrm>
            <a:off x="2012950" y="4686935"/>
            <a:ext cx="7533640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handling imbalanced data through smote technique</a:t>
            </a:r>
          </a:p>
        </p:txBody>
      </p:sp>
      <p:sp>
        <p:nvSpPr>
          <p:cNvPr id="10" name="Rectangles 9"/>
          <p:cNvSpPr/>
          <p:nvPr/>
        </p:nvSpPr>
        <p:spPr>
          <a:xfrm>
            <a:off x="2012950" y="680720"/>
            <a:ext cx="7533640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converting text to numerical through n-gram tfidf vectorizer</a:t>
            </a:r>
          </a:p>
        </p:txBody>
      </p:sp>
      <p:cxnSp>
        <p:nvCxnSpPr>
          <p:cNvPr id="11" name="Straight Arrow Connector 10"/>
          <p:cNvCxnSpPr>
            <a:stCxn id="10" idx="2"/>
            <a:endCxn id="6" idx="0"/>
          </p:cNvCxnSpPr>
          <p:nvPr/>
        </p:nvCxnSpPr>
        <p:spPr>
          <a:xfrm>
            <a:off x="5779770" y="139954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5" idx="0"/>
          </p:cNvCxnSpPr>
          <p:nvPr/>
        </p:nvCxnSpPr>
        <p:spPr>
          <a:xfrm>
            <a:off x="5779770" y="268986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5779770" y="3980180"/>
            <a:ext cx="0" cy="706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411</Words>
  <Application>Microsoft Office PowerPoint</Application>
  <PresentationFormat>Custom</PresentationFormat>
  <Paragraphs>89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RATINGS PROJECT</vt:lpstr>
      <vt:lpstr>Problem Statement</vt:lpstr>
      <vt:lpstr>Slide 3</vt:lpstr>
      <vt:lpstr>Slide 4</vt:lpstr>
      <vt:lpstr>Problem  in  hand</vt:lpstr>
      <vt:lpstr>Technology  Used  for  the  Project</vt:lpstr>
      <vt:lpstr>Data Mining</vt:lpstr>
      <vt:lpstr>Data Preprocessing Done</vt:lpstr>
      <vt:lpstr>Slide 9</vt:lpstr>
      <vt:lpstr>Feature extraction</vt:lpstr>
      <vt:lpstr>Exploratory Data Analysis</vt:lpstr>
      <vt:lpstr>Data  visualization  and  analysis </vt:lpstr>
      <vt:lpstr>Ratings</vt:lpstr>
      <vt:lpstr>Length of Ratings</vt:lpstr>
      <vt:lpstr>Ratings of the Objects whose reviews are taken</vt:lpstr>
      <vt:lpstr>Ratings distribution</vt:lpstr>
      <vt:lpstr>WORD  CLOUD  OF  EACH RATINGS</vt:lpstr>
      <vt:lpstr>Slide 18</vt:lpstr>
      <vt:lpstr>Slide 19</vt:lpstr>
      <vt:lpstr>Objects  whose  reviews  are  taken</vt:lpstr>
      <vt:lpstr>Word Count</vt:lpstr>
      <vt:lpstr>Character count</vt:lpstr>
      <vt:lpstr>Average  word  length</vt:lpstr>
      <vt:lpstr>Frequency  distribution  of  top 30 words</vt:lpstr>
      <vt:lpstr>Frequency distribution of rarest 30words</vt:lpstr>
      <vt:lpstr>Word  Cloud  for  the  Reviews  taken</vt:lpstr>
      <vt:lpstr>HEAT  MAP</vt:lpstr>
      <vt:lpstr>Model/s Development and   Evaluation </vt:lpstr>
      <vt:lpstr>MODEL DEVELOPMENT PIPELINE</vt:lpstr>
      <vt:lpstr>Identified Approaches (Algorithms) for classification</vt:lpstr>
      <vt:lpstr>Choosing Best Model</vt:lpstr>
      <vt:lpstr>Accuracy  score  of  the  chosen  model</vt:lpstr>
      <vt:lpstr>Saving the model</vt:lpstr>
      <vt:lpstr>THANK  YOU  Have a nice day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PROJECT</dc:title>
  <dc:creator>Anish</dc:creator>
  <cp:lastModifiedBy>Anish</cp:lastModifiedBy>
  <cp:revision>13</cp:revision>
  <dcterms:created xsi:type="dcterms:W3CDTF">2021-11-18T06:13:00Z</dcterms:created>
  <dcterms:modified xsi:type="dcterms:W3CDTF">2021-11-19T16:42:02Z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8F8C083828AC49DCA400BA19BAF0564A</vt:lpwstr>
  </property>
  <property fmtid="{D5CDD505-2E9C-101B-9397-08002B2CF9AE}" pid="3" name="KSOProductBuildVer">
    <vt:lpwstr>1033-11.2.0.10307</vt:lpwstr>
  </property>
</Properties>
</file>