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8" r:id="rId12"/>
    <p:sldId id="276" r:id="rId13"/>
    <p:sldId id="274" r:id="rId14"/>
    <p:sldId id="259" r:id="rId15"/>
    <p:sldId id="282" r:id="rId16"/>
    <p:sldId id="277" r:id="rId17"/>
    <p:sldId id="260" r:id="rId18"/>
    <p:sldId id="278" r:id="rId19"/>
    <p:sldId id="280" r:id="rId20"/>
    <p:sldId id="279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81" r:id="rId29"/>
    <p:sldId id="290" r:id="rId30"/>
    <p:sldId id="292" r:id="rId31"/>
    <p:sldId id="291" r:id="rId32"/>
    <p:sldId id="306" r:id="rId33"/>
    <p:sldId id="302" r:id="rId34"/>
    <p:sldId id="275" r:id="rId35"/>
    <p:sldId id="293" r:id="rId36"/>
    <p:sldId id="294" r:id="rId37"/>
    <p:sldId id="296" r:id="rId38"/>
    <p:sldId id="295" r:id="rId39"/>
    <p:sldId id="297" r:id="rId40"/>
    <p:sldId id="298" r:id="rId41"/>
    <p:sldId id="299" r:id="rId42"/>
    <p:sldId id="300" r:id="rId43"/>
    <p:sldId id="301" r:id="rId44"/>
    <p:sldId id="303" r:id="rId45"/>
    <p:sldId id="304" r:id="rId46"/>
    <p:sldId id="308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EF44-5B00-471B-B7A3-FBDBDD0A0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EAB2C-5108-41B9-AE59-B1E00CE1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428F-6A1A-42B2-A064-74728B9E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E5A6-AFA9-4789-90D4-57A3A162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C035-EEBC-42A4-A5B8-475C9F10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CBF4-94AA-4710-B0C3-5D617087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FAA56-B88E-4944-856E-B4EEB25D0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3EFF-B9AE-4189-B8B5-6B178ACC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8288-AB82-4DA4-B337-3834D965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3ED0-DB37-44B0-8372-27953341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E2F49-8F9E-4A98-8B09-AEE31FF16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AF63B-A6E2-42E2-8D43-D6E32CB96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31E6-6321-42EB-8705-DCF29E9A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6B67-9BFB-4EBB-AA8B-971E1754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17A4-84EF-408B-82DC-198638A5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6A0-BF3D-49D5-9B76-BCCFC418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964B-91FA-45D7-8AC8-A80DF0C7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748C-03C3-4B43-A211-824C2494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B0C6-87F2-48C4-A905-6FC872C2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78BE-75E7-4A40-A319-7DF25356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CFCE-289F-411B-9D6F-2D2ADA93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339D-7BD4-4004-B6BC-23A8C896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435D-D8C1-4030-A812-45EE6EA4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D81B-C0A0-4955-93B7-B40A2D8B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FE38-3862-4976-9B71-71B911F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2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0129-F05F-467C-8FD4-E432D418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BFF2-6E50-4457-9EE1-0AACA5ABA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B7FD-440B-49B6-9841-3599AF68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420E-E5F2-40D5-8726-B36CFC42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205A2-3114-4D10-A17F-5B3FC078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47-9E33-4C69-BC41-2BD71428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6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539C-D27E-4E63-8B08-632A0FDA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2C49-71F8-490D-AD55-B486A255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5CEF-00F5-4827-B4FF-1CADCC37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26AD8-ABA7-4105-8F54-A13DB34AD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C1177-51CF-423C-B672-7ED6823F7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9ADCE-1BAD-42F5-9022-456A0147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6A9FD-3E40-4778-BE1A-ECF6A79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3E344-F4B1-4BD1-8C6B-89B3B441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6FF9-73CA-4C6F-9DD8-66576299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29C87-EDBD-458A-B199-497A4CF1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D58CC-82B9-420D-AC38-00DD0FFB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A6CF7-EDB0-4D26-AD18-4E752A5F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2B498-E3B6-47CB-A1D0-ED3CCC92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534A1-0176-490C-B2CD-447139C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A2C72-84C8-4A37-ACD6-0A70774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8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788B-EF40-41C9-A4C3-AC9FF3B2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62AD-0621-4ADC-AA4B-3508CED8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E772-D6F7-41CE-91DB-2851B1A8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C9909-9E75-4D3E-AE6C-883DC5F4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6DCD5-7169-43A9-9DEC-38AB308E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A77B-BFCE-40C0-86BE-E54CFFE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BA45-9FB6-4346-BBBC-68A7E99B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FC954-D080-4809-917E-5A8DB61EF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8AE94-224D-44F3-88BD-A6C917F91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89434-9EC4-4B24-B91F-B2E39AA8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DEB8-01F4-4D0D-8541-890403F8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45D0-6320-44F3-BFEF-A1487F69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9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3D495-1461-4CF9-9E14-16B83C1F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E7965-1C83-4F96-9634-8A3E336D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3AA8-0AF5-4FDE-8AF9-4210EE0B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D473-F064-491E-9681-4611B4D0B134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1C9E-47C7-4A2A-83DA-ABB522ED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4E27-4F92-4532-890F-4E9FE7872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73B8-9E21-4C36-80BD-B4075FCAE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7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B331-285F-49A1-A7AD-C7B5BE06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 CREDIT LOAN USE CASE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3D185-4292-4921-8A37-ACC76883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3840" y="4836160"/>
            <a:ext cx="9144000" cy="1183640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sz="4400" b="1" dirty="0"/>
              <a:t>Aneesha B Soman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629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E5F7A-6E6F-42D3-858F-794ED71D0118}"/>
              </a:ext>
            </a:extLst>
          </p:cNvPr>
          <p:cNvSpPr txBox="1"/>
          <p:nvPr/>
        </p:nvSpPr>
        <p:spPr>
          <a:xfrm>
            <a:off x="817880" y="1513840"/>
            <a:ext cx="8422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OF OUR CUSTOMER DETAILS</a:t>
            </a:r>
            <a:endParaRPr lang="en-IN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755DD-A6DE-462A-9A43-09BEF133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95" y="4018915"/>
            <a:ext cx="2986405" cy="1768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D16C87-24B0-4CB5-9B22-F541A9E6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760" y="3547506"/>
            <a:ext cx="3403600" cy="2873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D582B-1705-4265-8046-3883585A6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985" y="259368"/>
            <a:ext cx="2573187" cy="18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D36005-FF2E-4E19-B785-3946A8F8B3F4}"/>
              </a:ext>
            </a:extLst>
          </p:cNvPr>
          <p:cNvSpPr txBox="1"/>
          <p:nvPr/>
        </p:nvSpPr>
        <p:spPr>
          <a:xfrm>
            <a:off x="548640" y="430014"/>
            <a:ext cx="716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on cellular network in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0FE0A-E48F-4989-A266-17B8138E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225469"/>
            <a:ext cx="5689600" cy="3299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FF496-22D8-459B-8380-52A89C033868}"/>
              </a:ext>
            </a:extLst>
          </p:cNvPr>
          <p:cNvSpPr txBox="1"/>
          <p:nvPr/>
        </p:nvSpPr>
        <p:spPr>
          <a:xfrm>
            <a:off x="6959600" y="2489200"/>
            <a:ext cx="275336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Ages on the </a:t>
            </a:r>
            <a:r>
              <a:rPr lang="en-US" dirty="0" err="1"/>
              <a:t>celllar</a:t>
            </a:r>
            <a:r>
              <a:rPr lang="en-US" dirty="0"/>
              <a:t> network varies between 0 to 2400 days</a:t>
            </a:r>
          </a:p>
        </p:txBody>
      </p:sp>
    </p:spTree>
    <p:extLst>
      <p:ext uri="{BB962C8B-B14F-4D97-AF65-F5344CB8AC3E}">
        <p14:creationId xmlns:p14="http://schemas.microsoft.com/office/powerpoint/2010/main" val="148986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CA84C-7C4D-4158-B404-BF75AA9B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3" y="869897"/>
            <a:ext cx="4846320" cy="2747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19BC8C-BF70-40D0-A4B6-B0D41285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46365"/>
            <a:ext cx="4754880" cy="2994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F8811-F2DB-49D6-8B7A-DD55DBB2E651}"/>
              </a:ext>
            </a:extLst>
          </p:cNvPr>
          <p:cNvSpPr txBox="1"/>
          <p:nvPr/>
        </p:nvSpPr>
        <p:spPr>
          <a:xfrm>
            <a:off x="2294466" y="4258731"/>
            <a:ext cx="341206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The default has been seen </a:t>
            </a:r>
          </a:p>
          <a:p>
            <a:r>
              <a:rPr lang="en-US" dirty="0"/>
              <a:t>1.Median is 480days</a:t>
            </a:r>
          </a:p>
          <a:p>
            <a:r>
              <a:rPr lang="en-US" dirty="0"/>
              <a:t>2.Minium is 0days </a:t>
            </a:r>
          </a:p>
          <a:p>
            <a:r>
              <a:rPr lang="en-US" dirty="0"/>
              <a:t>3.Maximum is 1750days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47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55798F-3FC1-458B-BDD4-BC8F01DF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63" y="515620"/>
            <a:ext cx="4812393" cy="2694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CFFA1E-D2C6-4BB2-A9F0-260512F8835E}"/>
              </a:ext>
            </a:extLst>
          </p:cNvPr>
          <p:cNvSpPr txBox="1"/>
          <p:nvPr/>
        </p:nvSpPr>
        <p:spPr>
          <a:xfrm>
            <a:off x="4135120" y="3210560"/>
            <a:ext cx="561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person can recharge two accounts</a:t>
            </a:r>
            <a:endParaRPr lang="en-IN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F574DB-D124-4650-9351-AC482E9A7E4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26560" y="3733780"/>
            <a:ext cx="2717800" cy="83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7E44FE-056A-4BBA-B8B1-FAA3744AD27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44360" y="3733780"/>
            <a:ext cx="1600200" cy="83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5270959-618F-4CE3-AB4E-6DFD91D918A4}"/>
              </a:ext>
            </a:extLst>
          </p:cNvPr>
          <p:cNvSpPr/>
          <p:nvPr/>
        </p:nvSpPr>
        <p:spPr>
          <a:xfrm>
            <a:off x="2811780" y="4588748"/>
            <a:ext cx="2646680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Main account recharge</a:t>
            </a: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6DEBAC-9472-421D-9472-881CDDA75C7A}"/>
              </a:ext>
            </a:extLst>
          </p:cNvPr>
          <p:cNvSpPr/>
          <p:nvPr/>
        </p:nvSpPr>
        <p:spPr>
          <a:xfrm>
            <a:off x="7647940" y="4623276"/>
            <a:ext cx="256032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account recharge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73A1F-C025-4A8D-9E76-292B4252C729}"/>
              </a:ext>
            </a:extLst>
          </p:cNvPr>
          <p:cNvSpPr txBox="1"/>
          <p:nvPr/>
        </p:nvSpPr>
        <p:spPr>
          <a:xfrm>
            <a:off x="1203158" y="779646"/>
            <a:ext cx="293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days and 90 days will be taken into consideration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12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22C95-D728-4539-BD33-0883FF6F3684}"/>
              </a:ext>
            </a:extLst>
          </p:cNvPr>
          <p:cNvSpPr txBox="1"/>
          <p:nvPr/>
        </p:nvSpPr>
        <p:spPr>
          <a:xfrm>
            <a:off x="2966720" y="73481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b="1" i="0" u="sng" dirty="0">
                <a:solidFill>
                  <a:srgbClr val="000000"/>
                </a:solidFill>
                <a:effectLst/>
                <a:latin typeface="Helvetica Neue"/>
              </a:rPr>
              <a:t>Main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C970B-725A-49CD-9ECD-344E1FAD6671}"/>
              </a:ext>
            </a:extLst>
          </p:cNvPr>
          <p:cNvSpPr txBox="1"/>
          <p:nvPr/>
        </p:nvSpPr>
        <p:spPr>
          <a:xfrm>
            <a:off x="335280" y="1905505"/>
            <a:ext cx="262128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Number of times recharge done in last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C627B-34CB-4F2B-A877-5A1D8F817C5F}"/>
              </a:ext>
            </a:extLst>
          </p:cNvPr>
          <p:cNvSpPr txBox="1"/>
          <p:nvPr/>
        </p:nvSpPr>
        <p:spPr>
          <a:xfrm>
            <a:off x="482600" y="3692946"/>
            <a:ext cx="262128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Median of main account balance just before recharge in last 30 days at user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3EC0C-69ED-43B5-8782-0A0B04AC9436}"/>
              </a:ext>
            </a:extLst>
          </p:cNvPr>
          <p:cNvSpPr txBox="1"/>
          <p:nvPr/>
        </p:nvSpPr>
        <p:spPr>
          <a:xfrm>
            <a:off x="8036560" y="1504255"/>
            <a:ext cx="3281680" cy="1047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Daily amount spent from main account, averaged over last 30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9DDDB-5017-4E75-9B00-13FE6FDD4E03}"/>
              </a:ext>
            </a:extLst>
          </p:cNvPr>
          <p:cNvSpPr txBox="1"/>
          <p:nvPr/>
        </p:nvSpPr>
        <p:spPr>
          <a:xfrm>
            <a:off x="8305800" y="5108805"/>
            <a:ext cx="34544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Mean of main account balance over last 30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3236C-A536-4AF2-8739-294ED83F446E}"/>
              </a:ext>
            </a:extLst>
          </p:cNvPr>
          <p:cNvSpPr txBox="1"/>
          <p:nvPr/>
        </p:nvSpPr>
        <p:spPr>
          <a:xfrm>
            <a:off x="8305800" y="3503691"/>
            <a:ext cx="34544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Total amount of recharge in main account over last 30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69E4A-A8F5-49A4-B928-EE8A3AEBD59C}"/>
              </a:ext>
            </a:extLst>
          </p:cNvPr>
          <p:cNvSpPr txBox="1"/>
          <p:nvPr/>
        </p:nvSpPr>
        <p:spPr>
          <a:xfrm>
            <a:off x="3103880" y="5503128"/>
            <a:ext cx="38608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Median of amount of recharges done in main account over last 30 days at user level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D859E0-561A-4321-9245-422EBE5198F6}"/>
              </a:ext>
            </a:extLst>
          </p:cNvPr>
          <p:cNvCxnSpPr>
            <a:cxnSpLocks/>
            <a:stCxn id="3" idx="2"/>
            <a:endCxn id="5" idx="3"/>
          </p:cNvCxnSpPr>
          <p:nvPr/>
        </p:nvCxnSpPr>
        <p:spPr>
          <a:xfrm flipH="1">
            <a:off x="2956560" y="1504255"/>
            <a:ext cx="3058160" cy="90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05456-F9B8-4245-AD1B-76539DA83B67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1793240" y="1504255"/>
            <a:ext cx="4221480" cy="218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6D295D-C6E8-4C0D-8AED-8EFA2ED2BB92}"/>
              </a:ext>
            </a:extLst>
          </p:cNvPr>
          <p:cNvCxnSpPr>
            <a:stCxn id="3" idx="2"/>
            <a:endCxn id="17" idx="0"/>
          </p:cNvCxnSpPr>
          <p:nvPr/>
        </p:nvCxnSpPr>
        <p:spPr>
          <a:xfrm flipH="1">
            <a:off x="5034280" y="1504255"/>
            <a:ext cx="980440" cy="399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FD47C2-3EC1-4786-820D-537831B65829}"/>
              </a:ext>
            </a:extLst>
          </p:cNvPr>
          <p:cNvCxnSpPr>
            <a:stCxn id="3" idx="2"/>
            <a:endCxn id="11" idx="1"/>
          </p:cNvCxnSpPr>
          <p:nvPr/>
        </p:nvCxnSpPr>
        <p:spPr>
          <a:xfrm>
            <a:off x="6014720" y="1504255"/>
            <a:ext cx="2291080" cy="39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8ED3BB-1C4F-47A4-91E9-CD77B99ECB5B}"/>
              </a:ext>
            </a:extLst>
          </p:cNvPr>
          <p:cNvCxnSpPr>
            <a:stCxn id="3" idx="2"/>
            <a:endCxn id="15" idx="1"/>
          </p:cNvCxnSpPr>
          <p:nvPr/>
        </p:nvCxnSpPr>
        <p:spPr>
          <a:xfrm>
            <a:off x="6014720" y="1504255"/>
            <a:ext cx="2291080" cy="2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4D68C8-C8CE-4D66-A9E4-00712C95C2C3}"/>
              </a:ext>
            </a:extLst>
          </p:cNvPr>
          <p:cNvCxnSpPr>
            <a:stCxn id="3" idx="2"/>
            <a:endCxn id="9" idx="1"/>
          </p:cNvCxnSpPr>
          <p:nvPr/>
        </p:nvCxnSpPr>
        <p:spPr>
          <a:xfrm>
            <a:off x="6014720" y="1504255"/>
            <a:ext cx="2021840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0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FA573-74DF-42CF-9085-8AE42C990206}"/>
              </a:ext>
            </a:extLst>
          </p:cNvPr>
          <p:cNvSpPr txBox="1"/>
          <p:nvPr/>
        </p:nvSpPr>
        <p:spPr>
          <a:xfrm>
            <a:off x="1395663" y="1482291"/>
            <a:ext cx="4700337" cy="28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Last 30days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4DAAB-C3BE-4296-B264-7B6EB7FB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90" y="1029150"/>
            <a:ext cx="4091490" cy="40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9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EDBD4-2520-4273-AE52-6DC55A2B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90" y="1684678"/>
            <a:ext cx="6897063" cy="4220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8D525-3E53-4A25-91CD-980108537F43}"/>
              </a:ext>
            </a:extLst>
          </p:cNvPr>
          <p:cNvSpPr txBox="1"/>
          <p:nvPr/>
        </p:nvSpPr>
        <p:spPr>
          <a:xfrm>
            <a:off x="517357" y="445789"/>
            <a:ext cx="85111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days till last recharge of main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C4985-825F-4AFA-89A2-4A54C2516228}"/>
              </a:ext>
            </a:extLst>
          </p:cNvPr>
          <p:cNvSpPr txBox="1"/>
          <p:nvPr/>
        </p:nvSpPr>
        <p:spPr>
          <a:xfrm>
            <a:off x="7609853" y="1915427"/>
            <a:ext cx="386935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of them recharged within last 10days of taking the sample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80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68A4D7-8DAB-4A13-9D20-CE26B4990159}"/>
              </a:ext>
            </a:extLst>
          </p:cNvPr>
          <p:cNvSpPr txBox="1"/>
          <p:nvPr/>
        </p:nvSpPr>
        <p:spPr>
          <a:xfrm>
            <a:off x="741680" y="84574"/>
            <a:ext cx="10027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times recharge done in last 30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2C2DC3-D186-4603-B329-D4E29739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50" y="1235643"/>
            <a:ext cx="4022913" cy="2595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B35FB-40FE-4387-940E-37E1777BB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2718"/>
            <a:ext cx="4523686" cy="2955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049165-E5BD-4A96-82AC-D16E7940E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64" y="3948112"/>
            <a:ext cx="4214809" cy="2825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EE788-DD85-44D6-A71D-4D9AB6BEE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5" y="1022132"/>
            <a:ext cx="4585366" cy="2712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C94EA-4B57-4F56-8A2B-A750D7070250}"/>
              </a:ext>
            </a:extLst>
          </p:cNvPr>
          <p:cNvSpPr txBox="1"/>
          <p:nvPr/>
        </p:nvSpPr>
        <p:spPr>
          <a:xfrm>
            <a:off x="9057373" y="2204185"/>
            <a:ext cx="2473692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1.Maximum times recharge was done was between 1 and 4</a:t>
            </a:r>
          </a:p>
          <a:p>
            <a:endParaRPr lang="en-US" dirty="0"/>
          </a:p>
          <a:p>
            <a:r>
              <a:rPr lang="en-US" dirty="0"/>
              <a:t>2.Default is less if the number of recharge is above 30</a:t>
            </a:r>
          </a:p>
          <a:p>
            <a:r>
              <a:rPr lang="en-IN" dirty="0" err="1"/>
              <a:t>i.e</a:t>
            </a:r>
            <a:r>
              <a:rPr lang="en-IN" dirty="0"/>
              <a:t> a person with more recharging potential will not default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9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D6C22-A62E-45DD-ADFF-4BB3A50B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9" y="1592497"/>
            <a:ext cx="4222778" cy="2693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1343A-4CDC-4040-9E8E-4B0F799839AA}"/>
              </a:ext>
            </a:extLst>
          </p:cNvPr>
          <p:cNvSpPr txBox="1"/>
          <p:nvPr/>
        </p:nvSpPr>
        <p:spPr>
          <a:xfrm>
            <a:off x="625642" y="493051"/>
            <a:ext cx="488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amount recharged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04C0-F9B7-4F95-88C2-40CA1AB2DCB5}"/>
              </a:ext>
            </a:extLst>
          </p:cNvPr>
          <p:cNvSpPr txBox="1"/>
          <p:nvPr/>
        </p:nvSpPr>
        <p:spPr>
          <a:xfrm>
            <a:off x="1193532" y="4739128"/>
            <a:ext cx="309933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total amount recharged is maximum between 1 and 9500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79BFD-403B-4FCF-A2C7-60DAFAE6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10" y="1468474"/>
            <a:ext cx="4880010" cy="2941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06EC06-639A-46C9-9D58-F27A67AECCBC}"/>
              </a:ext>
            </a:extLst>
          </p:cNvPr>
          <p:cNvSpPr txBox="1"/>
          <p:nvPr/>
        </p:nvSpPr>
        <p:spPr>
          <a:xfrm>
            <a:off x="7122695" y="4870383"/>
            <a:ext cx="258919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people who have recharged above 30,000 have defaulted 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81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DFE21-E0C1-4435-99FA-A7F8C7B7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4" y="2035797"/>
            <a:ext cx="4629131" cy="278640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8865EB5-2D31-4979-AD41-04E715F7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24" y="764937"/>
            <a:ext cx="1037553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of amount of recharges done in main account</a:t>
            </a: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2696C-A992-452A-A495-F90C1CED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06" y="1956987"/>
            <a:ext cx="4884251" cy="2944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B6560-95C5-4517-A691-8699704468EE}"/>
              </a:ext>
            </a:extLst>
          </p:cNvPr>
          <p:cNvSpPr txBox="1"/>
          <p:nvPr/>
        </p:nvSpPr>
        <p:spPr>
          <a:xfrm>
            <a:off x="1049154" y="5226518"/>
            <a:ext cx="349397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Median of amount of recharge is maximum between 0 and 1000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BC428-5E14-488E-8DD9-AF63FD35C253}"/>
              </a:ext>
            </a:extLst>
          </p:cNvPr>
          <p:cNvSpPr txBox="1"/>
          <p:nvPr/>
        </p:nvSpPr>
        <p:spPr>
          <a:xfrm>
            <a:off x="6410425" y="5293895"/>
            <a:ext cx="353247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median of amount of recharge is not much dependent on the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86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89B58-2AE9-41A4-9CD3-08B0832E2720}"/>
              </a:ext>
            </a:extLst>
          </p:cNvPr>
          <p:cNvSpPr txBox="1"/>
          <p:nvPr/>
        </p:nvSpPr>
        <p:spPr>
          <a:xfrm>
            <a:off x="1067435" y="744974"/>
            <a:ext cx="329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Microfinance Institution (MFI)</a:t>
            </a:r>
          </a:p>
        </p:txBody>
      </p:sp>
      <p:pic>
        <p:nvPicPr>
          <p:cNvPr id="1026" name="Picture 2" descr="Assam Microfinance Bill May Give A Bigger Jolt To Banks Than Pure-play MFIs">
            <a:extLst>
              <a:ext uri="{FF2B5EF4-FFF2-40B4-BE49-F238E27FC236}">
                <a16:creationId xmlns:a16="http://schemas.microsoft.com/office/drawing/2014/main" id="{2AC39618-8860-4CF6-AAC1-8C17BCE95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5" y="1114306"/>
            <a:ext cx="3159125" cy="17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4DB5AA-6A19-438C-A302-E6B0B5C6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82" y="929639"/>
            <a:ext cx="3027080" cy="1952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98BE2E-5D7B-4101-9A13-E4C4C799F0D6}"/>
              </a:ext>
            </a:extLst>
          </p:cNvPr>
          <p:cNvSpPr txBox="1"/>
          <p:nvPr/>
        </p:nvSpPr>
        <p:spPr>
          <a:xfrm>
            <a:off x="6941201" y="560308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Telecom industry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3601D2-8924-40ED-9009-42DF2C561F41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2525078" y="2882595"/>
            <a:ext cx="2229802" cy="159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575DDAB-12AE-4E6F-9228-AD597285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04" y="4480560"/>
            <a:ext cx="2729878" cy="1817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5636B-9C32-439D-A04D-8ECDD4D26CCD}"/>
              </a:ext>
            </a:extLst>
          </p:cNvPr>
          <p:cNvSpPr txBox="1"/>
          <p:nvPr/>
        </p:nvSpPr>
        <p:spPr>
          <a:xfrm>
            <a:off x="6634480" y="5303520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income group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4C6EC-81D4-4977-98DC-B0329B3B8A8C}"/>
              </a:ext>
            </a:extLst>
          </p:cNvPr>
          <p:cNvSpPr txBox="1"/>
          <p:nvPr/>
        </p:nvSpPr>
        <p:spPr>
          <a:xfrm>
            <a:off x="2834640" y="33528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85FDF3-977D-4775-B8C6-8470F86687C4}"/>
              </a:ext>
            </a:extLst>
          </p:cNvPr>
          <p:cNvCxnSpPr/>
          <p:nvPr/>
        </p:nvCxnSpPr>
        <p:spPr>
          <a:xfrm flipH="1" flipV="1">
            <a:off x="3632504" y="2882594"/>
            <a:ext cx="1711656" cy="149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FEE90A-24E8-4D94-8E2E-B9ED3F08FC22}"/>
              </a:ext>
            </a:extLst>
          </p:cNvPr>
          <p:cNvSpPr txBox="1"/>
          <p:nvPr/>
        </p:nvSpPr>
        <p:spPr>
          <a:xfrm>
            <a:off x="4052563" y="3352800"/>
            <a:ext cx="10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payback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360F4A-DA58-40A0-B94A-D953D29F3B3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451586" y="2882594"/>
            <a:ext cx="1424336" cy="211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26F128-234A-4146-9F9C-6C9138CE0EF7}"/>
              </a:ext>
            </a:extLst>
          </p:cNvPr>
          <p:cNvCxnSpPr/>
          <p:nvPr/>
        </p:nvCxnSpPr>
        <p:spPr>
          <a:xfrm flipV="1">
            <a:off x="6142024" y="2882594"/>
            <a:ext cx="1018222" cy="159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468A4C-CF20-4645-970D-8F58862E314F}"/>
              </a:ext>
            </a:extLst>
          </p:cNvPr>
          <p:cNvSpPr txBox="1"/>
          <p:nvPr/>
        </p:nvSpPr>
        <p:spPr>
          <a:xfrm>
            <a:off x="5927782" y="347979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605598-6CAB-40A5-96B2-5F1370056F0A}"/>
              </a:ext>
            </a:extLst>
          </p:cNvPr>
          <p:cNvSpPr txBox="1"/>
          <p:nvPr/>
        </p:nvSpPr>
        <p:spPr>
          <a:xfrm>
            <a:off x="6854192" y="3951178"/>
            <a:ext cx="14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recharge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17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D095A-F081-4FD9-A78A-A7B07E326AFF}"/>
              </a:ext>
            </a:extLst>
          </p:cNvPr>
          <p:cNvSpPr txBox="1"/>
          <p:nvPr/>
        </p:nvSpPr>
        <p:spPr>
          <a:xfrm>
            <a:off x="344102" y="416913"/>
            <a:ext cx="97720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of main account balance just before recharge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7C8DE-F41C-419B-A78A-50E63076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2" y="1723378"/>
            <a:ext cx="4646465" cy="289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201FAE-D2DC-430F-8ACC-B3FFC15A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82" y="1761881"/>
            <a:ext cx="4668483" cy="289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13FE0D-D833-4760-830F-6C97E6642025}"/>
              </a:ext>
            </a:extLst>
          </p:cNvPr>
          <p:cNvSpPr txBox="1"/>
          <p:nvPr/>
        </p:nvSpPr>
        <p:spPr>
          <a:xfrm>
            <a:off x="866274" y="5043638"/>
            <a:ext cx="402336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maximum account balance median  before recharge was between 0 and 700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0F91-8362-455E-8EB9-0C8DB0B8F39B}"/>
              </a:ext>
            </a:extLst>
          </p:cNvPr>
          <p:cNvSpPr txBox="1"/>
          <p:nvPr/>
        </p:nvSpPr>
        <p:spPr>
          <a:xfrm>
            <a:off x="6381549" y="4976261"/>
            <a:ext cx="3493971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Median of balance before recharge when it was above 2500, there was lesser chances to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19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8730A-134A-462E-9A00-BA2E6E05D5EB}"/>
              </a:ext>
            </a:extLst>
          </p:cNvPr>
          <p:cNvSpPr txBox="1"/>
          <p:nvPr/>
        </p:nvSpPr>
        <p:spPr>
          <a:xfrm>
            <a:off x="1395663" y="1482291"/>
            <a:ext cx="4700337" cy="28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Last 90days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C4CC8-DB04-4877-AC3D-12316FD5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68" y="1133073"/>
            <a:ext cx="5560942" cy="38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94744-EA58-4EA3-B723-0FF36165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8" y="1959444"/>
            <a:ext cx="4848718" cy="32956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9D3F5B-9C44-4557-B2E6-85FA3E53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amount spent from main 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9D280-F085-4FFC-A708-A34A674F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67" y="2030594"/>
            <a:ext cx="4685709" cy="2868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2A6BA-A0B6-4477-82C1-5B2AE9BE535D}"/>
              </a:ext>
            </a:extLst>
          </p:cNvPr>
          <p:cNvSpPr txBox="1"/>
          <p:nvPr/>
        </p:nvSpPr>
        <p:spPr>
          <a:xfrm>
            <a:off x="1645920" y="5326264"/>
            <a:ext cx="290682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Maximum daily spent in last 90 days is between 0 and 5000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B68B8-1410-47D2-9BE1-04FA05417C68}"/>
              </a:ext>
            </a:extLst>
          </p:cNvPr>
          <p:cNvSpPr txBox="1"/>
          <p:nvPr/>
        </p:nvSpPr>
        <p:spPr>
          <a:xfrm>
            <a:off x="6602931" y="5326264"/>
            <a:ext cx="336884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default rate is lower when the person uses daily amount above 39,000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08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DB7D-0714-40A2-81C8-26518DFD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times main account got recharged in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8772A-7EAA-4F93-B1F0-84F00AF9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75" y="1690689"/>
            <a:ext cx="4935249" cy="2910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DB865F-4FB8-4601-B8BA-B9C55609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7303"/>
            <a:ext cx="4511040" cy="2733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3BD2E-444E-4ACA-895F-64A05A57CAE3}"/>
              </a:ext>
            </a:extLst>
          </p:cNvPr>
          <p:cNvSpPr txBox="1"/>
          <p:nvPr/>
        </p:nvSpPr>
        <p:spPr>
          <a:xfrm>
            <a:off x="838200" y="4937760"/>
            <a:ext cx="356054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Maximum number of times is between 1 and 4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19062-A238-4454-9A23-64E5C6B7A667}"/>
              </a:ext>
            </a:extLst>
          </p:cNvPr>
          <p:cNvSpPr txBox="1"/>
          <p:nvPr/>
        </p:nvSpPr>
        <p:spPr>
          <a:xfrm>
            <a:off x="6785811" y="4870383"/>
            <a:ext cx="326296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Above 28 times, the default rate is 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3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81A0-50D3-428E-86EB-35C4E89D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of main account recharged in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BA0B4-821F-4D52-A3C6-2E00D4EB0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57" y="1890978"/>
            <a:ext cx="4780678" cy="2940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219765-42EE-406D-8CC3-D9D65DA5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93" y="1765849"/>
            <a:ext cx="4643892" cy="2940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BE1A0-24EA-426D-A735-73081F3A81ED}"/>
              </a:ext>
            </a:extLst>
          </p:cNvPr>
          <p:cNvSpPr txBox="1"/>
          <p:nvPr/>
        </p:nvSpPr>
        <p:spPr>
          <a:xfrm>
            <a:off x="3291840" y="5428648"/>
            <a:ext cx="403298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Frequency does not impact the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08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55E6-1233-4671-8F64-00621EF0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amount of recharge in main account over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66326-15EB-41C2-9195-A75B2CD7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1" y="1963416"/>
            <a:ext cx="4572450" cy="278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DD448-8382-4144-84F9-61040E3B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8070"/>
            <a:ext cx="5007602" cy="3281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6181AB-096A-4FA7-9888-1633D7361A58}"/>
              </a:ext>
            </a:extLst>
          </p:cNvPr>
          <p:cNvSpPr txBox="1"/>
          <p:nvPr/>
        </p:nvSpPr>
        <p:spPr>
          <a:xfrm>
            <a:off x="721895" y="5069930"/>
            <a:ext cx="352284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amount of recharge is maximum </a:t>
            </a:r>
            <a:r>
              <a:rPr lang="en-US" dirty="0" err="1"/>
              <a:t>upto</a:t>
            </a:r>
            <a:r>
              <a:rPr lang="en-US" dirty="0"/>
              <a:t> 9,000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E861A-8AE4-410C-9578-AFAA1AB761F1}"/>
              </a:ext>
            </a:extLst>
          </p:cNvPr>
          <p:cNvSpPr txBox="1"/>
          <p:nvPr/>
        </p:nvSpPr>
        <p:spPr>
          <a:xfrm>
            <a:off x="6978316" y="5149516"/>
            <a:ext cx="3359217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default rate decreases for the customers who recharged their main account in last 90 days above 50,000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98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D4E1-8F04-4987-BE8F-BB13DEF9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of amount of recharges done in main account over last 90 days at user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8EFEB-7151-42A8-9FB3-36849FCE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1" y="1973041"/>
            <a:ext cx="4504864" cy="2598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71316-A10D-43FE-8370-8E40CA77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40" y="1973041"/>
            <a:ext cx="4353575" cy="25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0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0FDA-4804-454B-AA43-80DDA2CC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of main account balance just before recharge in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194E6-05F0-4462-957D-2F913040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6" y="2128232"/>
            <a:ext cx="4595888" cy="2942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0FC95-8DAD-412E-BE4F-E4BD7A0B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52" y="2020771"/>
            <a:ext cx="4924533" cy="30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CC96B-2081-48FB-AB28-D860E3F9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92" y="1799222"/>
            <a:ext cx="8160765" cy="273427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568A5A6-FB49-4AF7-A62E-B87E3759E76B}"/>
              </a:ext>
            </a:extLst>
          </p:cNvPr>
          <p:cNvSpPr txBox="1">
            <a:spLocks/>
          </p:cNvSpPr>
          <p:nvPr/>
        </p:nvSpPr>
        <p:spPr>
          <a:xfrm>
            <a:off x="2987441" y="461379"/>
            <a:ext cx="4578016" cy="1107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ACCOUNT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31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3419-AF5D-4C46-8203-6076E42B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158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Data account recharged will be </a:t>
            </a:r>
            <a:r>
              <a:rPr lang="en-US" dirty="0" err="1"/>
              <a:t>analysed</a:t>
            </a:r>
            <a:r>
              <a:rPr lang="en-US" dirty="0"/>
              <a:t> for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51A43C-0C63-43BF-B753-D248D2D4DB5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3269381" y="2922721"/>
            <a:ext cx="2826619" cy="124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C6574B-F67D-4056-A592-944EA6CE0F8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922721"/>
            <a:ext cx="3038375" cy="13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5F71B-91AD-4CA4-BC6D-F5EF2DAC0531}"/>
              </a:ext>
            </a:extLst>
          </p:cNvPr>
          <p:cNvSpPr/>
          <p:nvPr/>
        </p:nvSpPr>
        <p:spPr>
          <a:xfrm>
            <a:off x="1854467" y="4165016"/>
            <a:ext cx="2829828" cy="10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30 days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1EFC5-C01F-4543-8AD1-91278C2BA8D5}"/>
              </a:ext>
            </a:extLst>
          </p:cNvPr>
          <p:cNvSpPr/>
          <p:nvPr/>
        </p:nvSpPr>
        <p:spPr>
          <a:xfrm>
            <a:off x="7931217" y="4248283"/>
            <a:ext cx="2406316" cy="10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90 days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3254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6EF20F-9965-44C2-B585-48F0C4A5D879}"/>
              </a:ext>
            </a:extLst>
          </p:cNvPr>
          <p:cNvSpPr txBox="1"/>
          <p:nvPr/>
        </p:nvSpPr>
        <p:spPr>
          <a:xfrm>
            <a:off x="1747520" y="866894"/>
            <a:ext cx="8696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task the project address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C76C0C-CCDB-47F5-BF9B-FA01E3479C4B}"/>
              </a:ext>
            </a:extLst>
          </p:cNvPr>
          <p:cNvCxnSpPr>
            <a:stCxn id="3" idx="2"/>
          </p:cNvCxnSpPr>
          <p:nvPr/>
        </p:nvCxnSpPr>
        <p:spPr>
          <a:xfrm flipH="1">
            <a:off x="2062480" y="1574780"/>
            <a:ext cx="4033520" cy="129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27AE06-2012-41AC-A232-6710D05F7478}"/>
              </a:ext>
            </a:extLst>
          </p:cNvPr>
          <p:cNvSpPr/>
          <p:nvPr/>
        </p:nvSpPr>
        <p:spPr>
          <a:xfrm>
            <a:off x="558800" y="2895600"/>
            <a:ext cx="2763520" cy="166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Analysing</a:t>
            </a:r>
            <a:r>
              <a:rPr lang="en-US" sz="2000" dirty="0"/>
              <a:t> the customers with least default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0F616-AF5E-449D-83F6-39520CF6FDA1}"/>
              </a:ext>
            </a:extLst>
          </p:cNvPr>
          <p:cNvSpPr/>
          <p:nvPr/>
        </p:nvSpPr>
        <p:spPr>
          <a:xfrm>
            <a:off x="4094480" y="5049520"/>
            <a:ext cx="3454400" cy="12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Linkage of loan takers and recharges</a:t>
            </a:r>
            <a:endParaRPr lang="en-IN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5B8F44-153C-4C05-B0C2-5396D39DD8B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821680" y="1574780"/>
            <a:ext cx="274320" cy="347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83B76F-8538-455C-BFAB-5FE08C533C65}"/>
              </a:ext>
            </a:extLst>
          </p:cNvPr>
          <p:cNvCxnSpPr>
            <a:stCxn id="3" idx="2"/>
          </p:cNvCxnSpPr>
          <p:nvPr/>
        </p:nvCxnSpPr>
        <p:spPr>
          <a:xfrm>
            <a:off x="6096000" y="1574780"/>
            <a:ext cx="2214880" cy="10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79874D-51F0-4639-8F3C-8A9797FA4580}"/>
              </a:ext>
            </a:extLst>
          </p:cNvPr>
          <p:cNvSpPr/>
          <p:nvPr/>
        </p:nvSpPr>
        <p:spPr>
          <a:xfrm>
            <a:off x="8036560" y="2600940"/>
            <a:ext cx="3373120" cy="19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model to better predict the default among next debtors, thereby selecting the best debtors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52315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FA573-74DF-42CF-9085-8AE42C990206}"/>
              </a:ext>
            </a:extLst>
          </p:cNvPr>
          <p:cNvSpPr txBox="1"/>
          <p:nvPr/>
        </p:nvSpPr>
        <p:spPr>
          <a:xfrm>
            <a:off x="1395663" y="541422"/>
            <a:ext cx="4700337" cy="28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Last 30days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4DAAB-C3BE-4296-B264-7B6EB7FB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90" y="1029150"/>
            <a:ext cx="4091490" cy="4091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17532-BB1B-4FD0-AE87-39ADA23894D1}"/>
              </a:ext>
            </a:extLst>
          </p:cNvPr>
          <p:cNvSpPr txBox="1"/>
          <p:nvPr/>
        </p:nvSpPr>
        <p:spPr>
          <a:xfrm>
            <a:off x="2193709" y="4315143"/>
            <a:ext cx="317718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Data account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56343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68E47D-5B25-4F5D-8DDF-4137747E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times data account got recharged in last 30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A034A-4BB1-47CB-9929-42E51E58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93" y="1971146"/>
            <a:ext cx="3565205" cy="2343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46C31-62C6-49EC-A8B4-89B60207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056"/>
            <a:ext cx="3356598" cy="2090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D1177-6B17-4517-895F-605F79E1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067" y="4135139"/>
            <a:ext cx="4185866" cy="2550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09AC2-AACE-46A1-A6EC-6E45E63EC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85" y="1603990"/>
            <a:ext cx="3446630" cy="2403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35733-18D5-4EF1-ACAD-4935EE175E47}"/>
              </a:ext>
            </a:extLst>
          </p:cNvPr>
          <p:cNvSpPr txBox="1"/>
          <p:nvPr/>
        </p:nvSpPr>
        <p:spPr>
          <a:xfrm>
            <a:off x="8920480" y="2805589"/>
            <a:ext cx="220472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people who had recharged the data account between 7,500 and 17500 have shown defaulting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96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8730A-134A-462E-9A00-BA2E6E05D5EB}"/>
              </a:ext>
            </a:extLst>
          </p:cNvPr>
          <p:cNvSpPr txBox="1"/>
          <p:nvPr/>
        </p:nvSpPr>
        <p:spPr>
          <a:xfrm>
            <a:off x="1395663" y="1482291"/>
            <a:ext cx="4700337" cy="28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Last 90days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C4CC8-DB04-4877-AC3D-12316FD5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68" y="1133073"/>
            <a:ext cx="5560942" cy="38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6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9447-4E4D-400B-8DCE-173EE9ED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times data account got recharged in last 90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EA3CD-AE6C-45E1-83B4-F19EF38B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0" y="1726249"/>
            <a:ext cx="5099939" cy="2784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6A09B-2249-4641-B1B0-A9493E98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94" y="1767024"/>
            <a:ext cx="4558506" cy="2744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52D2F-D7B7-4B01-B6B1-84C029488BCD}"/>
              </a:ext>
            </a:extLst>
          </p:cNvPr>
          <p:cNvSpPr txBox="1"/>
          <p:nvPr/>
        </p:nvSpPr>
        <p:spPr>
          <a:xfrm>
            <a:off x="2819649" y="5301205"/>
            <a:ext cx="565301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Number of times is 40,000 and there is no impact on the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194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A7B39-9BE3-43FB-AB4B-9DDCF9F8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574800"/>
            <a:ext cx="4000500" cy="266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547E0-2A98-4B88-A00B-06DEB091738D}"/>
              </a:ext>
            </a:extLst>
          </p:cNvPr>
          <p:cNvSpPr txBox="1"/>
          <p:nvPr/>
        </p:nvSpPr>
        <p:spPr>
          <a:xfrm>
            <a:off x="1341120" y="439928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MFI bank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5D465D-F659-4DDC-93CB-2140A2D7CE43}"/>
              </a:ext>
            </a:extLst>
          </p:cNvPr>
          <p:cNvCxnSpPr/>
          <p:nvPr/>
        </p:nvCxnSpPr>
        <p:spPr>
          <a:xfrm>
            <a:off x="4612640" y="1747520"/>
            <a:ext cx="319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B2F58E-31FB-462E-87C3-DD6A4B9A677D}"/>
              </a:ext>
            </a:extLst>
          </p:cNvPr>
          <p:cNvSpPr txBox="1"/>
          <p:nvPr/>
        </p:nvSpPr>
        <p:spPr>
          <a:xfrm>
            <a:off x="4826000" y="1390134"/>
            <a:ext cx="23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loan amount of 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0D072-FCA6-4D13-9663-E764556679F3}"/>
              </a:ext>
            </a:extLst>
          </p:cNvPr>
          <p:cNvCxnSpPr/>
          <p:nvPr/>
        </p:nvCxnSpPr>
        <p:spPr>
          <a:xfrm flipH="1">
            <a:off x="4826000" y="2184400"/>
            <a:ext cx="297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A3F072-E1D8-45B4-AD0A-01EA85752228}"/>
              </a:ext>
            </a:extLst>
          </p:cNvPr>
          <p:cNvSpPr txBox="1"/>
          <p:nvPr/>
        </p:nvSpPr>
        <p:spPr>
          <a:xfrm>
            <a:off x="4937760" y="2251951"/>
            <a:ext cx="3190240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payback amount should be 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3C887-18AD-4646-911E-2552E121F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1759466"/>
            <a:ext cx="4206449" cy="2353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7185FA-9B46-431E-AA73-17F4A0FBF881}"/>
              </a:ext>
            </a:extLst>
          </p:cNvPr>
          <p:cNvCxnSpPr/>
          <p:nvPr/>
        </p:nvCxnSpPr>
        <p:spPr>
          <a:xfrm>
            <a:off x="4826000" y="3616960"/>
            <a:ext cx="318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3771BC-E5F6-4241-BCC3-9FA082AD481C}"/>
              </a:ext>
            </a:extLst>
          </p:cNvPr>
          <p:cNvSpPr txBox="1"/>
          <p:nvPr/>
        </p:nvSpPr>
        <p:spPr>
          <a:xfrm>
            <a:off x="5029200" y="3209042"/>
            <a:ext cx="2357120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loan amount of 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08576-FE20-4009-9842-9D9A6FA38F3B}"/>
              </a:ext>
            </a:extLst>
          </p:cNvPr>
          <p:cNvCxnSpPr/>
          <p:nvPr/>
        </p:nvCxnSpPr>
        <p:spPr>
          <a:xfrm flipH="1">
            <a:off x="4937760" y="4112948"/>
            <a:ext cx="306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F8094D-2DA0-4541-85FE-FEBD45966B1D}"/>
              </a:ext>
            </a:extLst>
          </p:cNvPr>
          <p:cNvSpPr txBox="1"/>
          <p:nvPr/>
        </p:nvSpPr>
        <p:spPr>
          <a:xfrm>
            <a:off x="5222240" y="4093862"/>
            <a:ext cx="2560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payback amount should be 12</a:t>
            </a:r>
          </a:p>
        </p:txBody>
      </p:sp>
    </p:spTree>
    <p:extLst>
      <p:ext uri="{BB962C8B-B14F-4D97-AF65-F5344CB8AC3E}">
        <p14:creationId xmlns:p14="http://schemas.microsoft.com/office/powerpoint/2010/main" val="3479146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CAB6-BB3A-47B2-A24F-65EDE331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loans taken by user in last 30 days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A3F88F-66CB-41E2-951B-1A9F65F634EB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FBDDA-EF20-425D-B0D1-00081FF4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10" y="2147888"/>
            <a:ext cx="6605429" cy="4118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BF4FD1-F5DC-4581-9B09-B5EBFA2FDAB5}"/>
              </a:ext>
            </a:extLst>
          </p:cNvPr>
          <p:cNvSpPr txBox="1"/>
          <p:nvPr/>
        </p:nvSpPr>
        <p:spPr>
          <a:xfrm>
            <a:off x="7599680" y="3473451"/>
            <a:ext cx="258064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Between 0 and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955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A26E6-A0F4-4A41-B1B0-03A54FE4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3" y="1021109"/>
            <a:ext cx="5131610" cy="321561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B3BB8DD-5E56-4E61-BF52-2ACFE32A3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5501"/>
              </p:ext>
            </p:extLst>
          </p:nvPr>
        </p:nvGraphicFramePr>
        <p:xfrm>
          <a:off x="6201813" y="273617"/>
          <a:ext cx="5153102" cy="343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48">
                  <a:extLst>
                    <a:ext uri="{9D8B030D-6E8A-4147-A177-3AD203B41FA5}">
                      <a16:colId xmlns:a16="http://schemas.microsoft.com/office/drawing/2014/main" val="1712263957"/>
                    </a:ext>
                  </a:extLst>
                </a:gridCol>
                <a:gridCol w="1605775">
                  <a:extLst>
                    <a:ext uri="{9D8B030D-6E8A-4147-A177-3AD203B41FA5}">
                      <a16:colId xmlns:a16="http://schemas.microsoft.com/office/drawing/2014/main" val="1510874709"/>
                    </a:ext>
                  </a:extLst>
                </a:gridCol>
                <a:gridCol w="3247979">
                  <a:extLst>
                    <a:ext uri="{9D8B030D-6E8A-4147-A177-3AD203B41FA5}">
                      <a16:colId xmlns:a16="http://schemas.microsoft.com/office/drawing/2014/main" val="935288219"/>
                    </a:ext>
                  </a:extLst>
                </a:gridCol>
              </a:tblGrid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loans taken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of recharge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4775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93229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68300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02196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12369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03863"/>
                  </a:ext>
                </a:extLst>
              </a:tr>
              <a:tr h="40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678925"/>
                  </a:ext>
                </a:extLst>
              </a:tr>
              <a:tr h="2412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4322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B55C51-5307-48E8-85DC-7C7FF812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38281"/>
              </p:ext>
            </p:extLst>
          </p:nvPr>
        </p:nvGraphicFramePr>
        <p:xfrm>
          <a:off x="6201813" y="3708719"/>
          <a:ext cx="5150128" cy="19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99">
                  <a:extLst>
                    <a:ext uri="{9D8B030D-6E8A-4147-A177-3AD203B41FA5}">
                      <a16:colId xmlns:a16="http://schemas.microsoft.com/office/drawing/2014/main" val="4282035034"/>
                    </a:ext>
                  </a:extLst>
                </a:gridCol>
                <a:gridCol w="1616927">
                  <a:extLst>
                    <a:ext uri="{9D8B030D-6E8A-4147-A177-3AD203B41FA5}">
                      <a16:colId xmlns:a16="http://schemas.microsoft.com/office/drawing/2014/main" val="2547762153"/>
                    </a:ext>
                  </a:extLst>
                </a:gridCol>
                <a:gridCol w="3222702">
                  <a:extLst>
                    <a:ext uri="{9D8B030D-6E8A-4147-A177-3AD203B41FA5}">
                      <a16:colId xmlns:a16="http://schemas.microsoft.com/office/drawing/2014/main" val="2711566104"/>
                    </a:ext>
                  </a:extLst>
                </a:gridCol>
              </a:tblGrid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10544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55713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57551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38645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582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2C6E1B-666E-453E-B310-CCD3211B5FAF}"/>
              </a:ext>
            </a:extLst>
          </p:cNvPr>
          <p:cNvSpPr txBox="1"/>
          <p:nvPr/>
        </p:nvSpPr>
        <p:spPr>
          <a:xfrm>
            <a:off x="735980" y="4973444"/>
            <a:ext cx="394753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can be seen the higher the loan taken,</a:t>
            </a:r>
          </a:p>
          <a:p>
            <a:r>
              <a:rPr lang="en-US" dirty="0"/>
              <a:t>The frequency of recharge is 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372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48293-3C17-405C-A9CE-48A5EC10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4" y="864967"/>
            <a:ext cx="6630325" cy="4258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E4736-3BCA-440F-A0CC-F1A32DA01673}"/>
              </a:ext>
            </a:extLst>
          </p:cNvPr>
          <p:cNvSpPr txBox="1"/>
          <p:nvPr/>
        </p:nvSpPr>
        <p:spPr>
          <a:xfrm>
            <a:off x="7550331" y="1789611"/>
            <a:ext cx="359228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People who have taken loans 2 times,3 times and 6 times are seen to recharge with maximum amounts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507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7BDC87-6775-4838-A972-C34B15E0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9" y="1594609"/>
            <a:ext cx="5126875" cy="3277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20B7F-E83C-425F-A4ED-26D13C8B6977}"/>
              </a:ext>
            </a:extLst>
          </p:cNvPr>
          <p:cNvSpPr txBox="1"/>
          <p:nvPr/>
        </p:nvSpPr>
        <p:spPr>
          <a:xfrm>
            <a:off x="6570617" y="2599509"/>
            <a:ext cx="357922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number of loans taken does not impact the Defaulting much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150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0555-F4DD-49F4-923E-89CB606E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 of loan taken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557A3-AF78-4E5E-8E09-3D803B475D72}"/>
              </a:ext>
            </a:extLst>
          </p:cNvPr>
          <p:cNvSpPr txBox="1"/>
          <p:nvPr/>
        </p:nvSpPr>
        <p:spPr>
          <a:xfrm>
            <a:off x="736979" y="5846543"/>
            <a:ext cx="44123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total amount of loans taken has been between 0 and 7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C0E28-B640-4ACB-A83E-1A28F345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6" y="2064951"/>
            <a:ext cx="5578439" cy="3407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79DA32-AA82-4171-8955-6A69569A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33" y="2168394"/>
            <a:ext cx="4982272" cy="32004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0D1829-230F-4BD5-98D4-5DBC74F47F68}"/>
              </a:ext>
            </a:extLst>
          </p:cNvPr>
          <p:cNvSpPr txBox="1"/>
          <p:nvPr/>
        </p:nvSpPr>
        <p:spPr>
          <a:xfrm>
            <a:off x="6305266" y="5846543"/>
            <a:ext cx="44123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amount of loan taken and default rate has not much interdependence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0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EEB5F-1A9F-4F30-86EA-E91CDCDBE4D2}"/>
              </a:ext>
            </a:extLst>
          </p:cNvPr>
          <p:cNvSpPr txBox="1"/>
          <p:nvPr/>
        </p:nvSpPr>
        <p:spPr>
          <a:xfrm>
            <a:off x="3627120" y="294640"/>
            <a:ext cx="53848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Model built</a:t>
            </a:r>
            <a:endParaRPr lang="en-IN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30EE7-60C3-42B1-A49E-6EACA0C687D5}"/>
              </a:ext>
            </a:extLst>
          </p:cNvPr>
          <p:cNvSpPr txBox="1"/>
          <p:nvPr/>
        </p:nvSpPr>
        <p:spPr>
          <a:xfrm>
            <a:off x="2072640" y="1590379"/>
            <a:ext cx="735584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predicts the probability for each loan transaction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3CFBF-22F2-4E58-A89D-6061C649A3E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50560" y="2113599"/>
            <a:ext cx="0" cy="57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53FE20-5A54-4750-86CA-105E8FB0E10B}"/>
              </a:ext>
            </a:extLst>
          </p:cNvPr>
          <p:cNvSpPr txBox="1"/>
          <p:nvPr/>
        </p:nvSpPr>
        <p:spPr>
          <a:xfrm>
            <a:off x="670561" y="2690336"/>
            <a:ext cx="1088135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 whether the customer will be paying back the loaned amount within 5 days of  insurance of loan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45CC1-81BF-46A1-B32C-32E123D94FD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49600" y="3521333"/>
            <a:ext cx="2961640" cy="94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1B2FF5-7669-4760-989D-89FFC498976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111240" y="3521333"/>
            <a:ext cx="2098040" cy="85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CD7F1B-A79C-4B00-AB08-2FB8A92EDEF6}"/>
              </a:ext>
            </a:extLst>
          </p:cNvPr>
          <p:cNvSpPr txBox="1"/>
          <p:nvPr/>
        </p:nvSpPr>
        <p:spPr>
          <a:xfrm>
            <a:off x="1198880" y="4344291"/>
            <a:ext cx="242824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Label ‘1’ indicates that the loan has been </a:t>
            </a:r>
            <a:r>
              <a:rPr lang="en-IN" sz="2000" dirty="0" err="1"/>
              <a:t>payed</a:t>
            </a:r>
            <a:r>
              <a:rPr lang="en-IN" sz="2000" dirty="0"/>
              <a:t> i.e. </a:t>
            </a:r>
            <a:r>
              <a:rPr lang="en-IN" sz="2000" b="1" dirty="0" err="1"/>
              <a:t>Nondefaulter</a:t>
            </a:r>
            <a:endParaRPr lang="en-IN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2D29F-9766-4679-84E5-F87C7CBCFD72}"/>
              </a:ext>
            </a:extLst>
          </p:cNvPr>
          <p:cNvSpPr txBox="1"/>
          <p:nvPr/>
        </p:nvSpPr>
        <p:spPr>
          <a:xfrm>
            <a:off x="7437120" y="4378960"/>
            <a:ext cx="245872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while, Label ‘0’ indicates that the loan has not been </a:t>
            </a:r>
            <a:r>
              <a:rPr lang="en-IN" sz="2000" dirty="0" err="1"/>
              <a:t>payed</a:t>
            </a:r>
            <a:r>
              <a:rPr lang="en-IN" sz="2000" dirty="0"/>
              <a:t> i.e. </a:t>
            </a:r>
            <a:r>
              <a:rPr lang="en-IN" sz="2000" b="1" dirty="0"/>
              <a:t>defaulter.</a:t>
            </a:r>
          </a:p>
        </p:txBody>
      </p:sp>
    </p:spTree>
    <p:extLst>
      <p:ext uri="{BB962C8B-B14F-4D97-AF65-F5344CB8AC3E}">
        <p14:creationId xmlns:p14="http://schemas.microsoft.com/office/powerpoint/2010/main" val="3111223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82CC-D977-4A73-8021-54BC5D83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maximum amount of loan taken by the user in last 30 days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25809-1DEE-4420-B186-353A6494F625}"/>
              </a:ext>
            </a:extLst>
          </p:cNvPr>
          <p:cNvSpPr txBox="1"/>
          <p:nvPr/>
        </p:nvSpPr>
        <p:spPr>
          <a:xfrm>
            <a:off x="426493" y="1928715"/>
            <a:ext cx="609372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/>
              <a:t>There are only two options: 5 &amp; 10 Rs., for which the user needs to pay back 6 &amp; 12 Rs.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1509D-961E-45B9-8D97-B96D81C7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2" y="2813073"/>
            <a:ext cx="5768645" cy="3375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4E26AE-3E2F-4891-B93A-F9F3493BD858}"/>
              </a:ext>
            </a:extLst>
          </p:cNvPr>
          <p:cNvSpPr txBox="1"/>
          <p:nvPr/>
        </p:nvSpPr>
        <p:spPr>
          <a:xfrm>
            <a:off x="7096836" y="3429000"/>
            <a:ext cx="405338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highest loan amounts are </a:t>
            </a:r>
            <a:r>
              <a:rPr lang="en-US" dirty="0" err="1"/>
              <a:t>upto</a:t>
            </a:r>
            <a:r>
              <a:rPr lang="en-US" dirty="0"/>
              <a:t> 2,400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494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6072E-829F-4285-B394-0D9B6528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805"/>
            <a:ext cx="5650855" cy="369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07E903-D86F-4DFF-8F95-826D5649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1423"/>
            <a:ext cx="4971363" cy="3257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99CFC4-655A-441F-93AB-BAC396AA1D15}"/>
              </a:ext>
            </a:extLst>
          </p:cNvPr>
          <p:cNvSpPr txBox="1"/>
          <p:nvPr/>
        </p:nvSpPr>
        <p:spPr>
          <a:xfrm>
            <a:off x="1766209" y="4926468"/>
            <a:ext cx="324938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Maximum amount of loans are when number of loan taken is </a:t>
            </a:r>
            <a:r>
              <a:rPr lang="en-IN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D2265-1292-4CB3-8ABD-64A64F8F9B43}"/>
              </a:ext>
            </a:extLst>
          </p:cNvPr>
          <p:cNvSpPr txBox="1"/>
          <p:nvPr/>
        </p:nvSpPr>
        <p:spPr>
          <a:xfrm>
            <a:off x="7225393" y="4678136"/>
            <a:ext cx="369842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Default rate is higher when max loan taken is above 17500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921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F8BF-5C53-4D48-8532-E54A76B2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of amounts of loan taken by the user in last 30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270A-4A30-4BAD-9870-CD349288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5" y="1782251"/>
            <a:ext cx="6477904" cy="4077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8D5FE-5878-4833-8089-31160769D133}"/>
              </a:ext>
            </a:extLst>
          </p:cNvPr>
          <p:cNvSpPr txBox="1"/>
          <p:nvPr/>
        </p:nvSpPr>
        <p:spPr>
          <a:xfrm>
            <a:off x="7151914" y="2204357"/>
            <a:ext cx="2334986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Median is within 0.1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6023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421E-5F4B-4A15-A56B-9D44EA3C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182" y="874411"/>
            <a:ext cx="6708494" cy="1810916"/>
          </a:xfrm>
        </p:spPr>
        <p:txBody>
          <a:bodyPr>
            <a:normAutofit/>
          </a:bodyPr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payback time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D1E88-2B92-422F-BF5D-8913A966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97" y="3429000"/>
            <a:ext cx="5667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26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F11F2-D83A-44AB-AD3A-1953A8F0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3" y="1395128"/>
            <a:ext cx="4907517" cy="307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754A0-5909-4223-B4AE-3A0FBC584C54}"/>
              </a:ext>
            </a:extLst>
          </p:cNvPr>
          <p:cNvSpPr txBox="1"/>
          <p:nvPr/>
        </p:nvSpPr>
        <p:spPr>
          <a:xfrm>
            <a:off x="613458" y="474562"/>
            <a:ext cx="473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30days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BAA98-94B3-49FE-87B7-F797E93AE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471" y="1395128"/>
            <a:ext cx="4795915" cy="3141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42E851-69E8-4C74-B23A-CCE957D7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386" y="151753"/>
            <a:ext cx="1384282" cy="1384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9149BE-9FF0-4414-9817-D125A86759F9}"/>
              </a:ext>
            </a:extLst>
          </p:cNvPr>
          <p:cNvSpPr txBox="1"/>
          <p:nvPr/>
        </p:nvSpPr>
        <p:spPr>
          <a:xfrm>
            <a:off x="613458" y="4988689"/>
            <a:ext cx="387751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Mean payback varies between 1 and 9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8373C-81B1-41C3-9181-1169A52BF029}"/>
              </a:ext>
            </a:extLst>
          </p:cNvPr>
          <p:cNvSpPr txBox="1"/>
          <p:nvPr/>
        </p:nvSpPr>
        <p:spPr>
          <a:xfrm>
            <a:off x="6759615" y="5018957"/>
            <a:ext cx="34608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does not impact the labels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562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0A10-8924-4D57-BAE6-13909AC0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90 days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3F617-17A9-4FF4-883A-71AAE009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53" y="1907179"/>
            <a:ext cx="4791005" cy="2971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CA0CE-0BDB-47F8-BA6F-97288BD5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58" y="1690687"/>
            <a:ext cx="5409096" cy="333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66E46-BE7A-44AD-823C-ED0208CD0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193" y="247765"/>
            <a:ext cx="1761364" cy="1226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30FF8-8BEB-4234-B0DD-30F71FACFB5F}"/>
              </a:ext>
            </a:extLst>
          </p:cNvPr>
          <p:cNvSpPr txBox="1"/>
          <p:nvPr/>
        </p:nvSpPr>
        <p:spPr>
          <a:xfrm>
            <a:off x="914856" y="5243861"/>
            <a:ext cx="37501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Mean payback is inside 7days mostly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07485-F076-4736-A4EA-23E413CFB2B4}"/>
              </a:ext>
            </a:extLst>
          </p:cNvPr>
          <p:cNvSpPr txBox="1"/>
          <p:nvPr/>
        </p:nvSpPr>
        <p:spPr>
          <a:xfrm>
            <a:off x="6096000" y="5428527"/>
            <a:ext cx="40086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does not impact the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181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2114-7E9B-4B30-9367-68467713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802005"/>
            <a:ext cx="2738120" cy="138239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Chance of defaulting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AC8C17-3C8C-4413-B0F7-89E4D955B624}"/>
              </a:ext>
            </a:extLst>
          </p:cNvPr>
          <p:cNvCxnSpPr/>
          <p:nvPr/>
        </p:nvCxnSpPr>
        <p:spPr>
          <a:xfrm flipH="1">
            <a:off x="2326640" y="2174240"/>
            <a:ext cx="186944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06ADBE-1FBC-4461-9AE1-37D9F79373A6}"/>
              </a:ext>
            </a:extLst>
          </p:cNvPr>
          <p:cNvSpPr/>
          <p:nvPr/>
        </p:nvSpPr>
        <p:spPr>
          <a:xfrm>
            <a:off x="650240" y="2875280"/>
            <a:ext cx="2153920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account recharge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7CB7B9-E382-4C76-904B-CBA638F33CD7}"/>
              </a:ext>
            </a:extLst>
          </p:cNvPr>
          <p:cNvCxnSpPr/>
          <p:nvPr/>
        </p:nvCxnSpPr>
        <p:spPr>
          <a:xfrm flipH="1">
            <a:off x="4693920" y="2184400"/>
            <a:ext cx="28448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E077767-C748-414B-9A6D-4A7AB0B0CFC7}"/>
              </a:ext>
            </a:extLst>
          </p:cNvPr>
          <p:cNvSpPr/>
          <p:nvPr/>
        </p:nvSpPr>
        <p:spPr>
          <a:xfrm>
            <a:off x="3891280" y="2966720"/>
            <a:ext cx="186944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account recharge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63358-D475-47B4-B2E5-4300F5F055FE}"/>
              </a:ext>
            </a:extLst>
          </p:cNvPr>
          <p:cNvCxnSpPr/>
          <p:nvPr/>
        </p:nvCxnSpPr>
        <p:spPr>
          <a:xfrm>
            <a:off x="5831840" y="2184400"/>
            <a:ext cx="1188720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151E3-2A33-4D3D-B9B1-1B22C4C073C9}"/>
              </a:ext>
            </a:extLst>
          </p:cNvPr>
          <p:cNvSpPr/>
          <p:nvPr/>
        </p:nvSpPr>
        <p:spPr>
          <a:xfrm>
            <a:off x="6522720" y="2966720"/>
            <a:ext cx="172720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taken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6DEB9C-3026-4749-986C-DBDEB6E4D271}"/>
              </a:ext>
            </a:extLst>
          </p:cNvPr>
          <p:cNvCxnSpPr>
            <a:cxnSpLocks/>
          </p:cNvCxnSpPr>
          <p:nvPr/>
        </p:nvCxnSpPr>
        <p:spPr>
          <a:xfrm>
            <a:off x="7000240" y="1696720"/>
            <a:ext cx="273304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342764-D650-4621-B6E1-F01B9EC8B0E1}"/>
              </a:ext>
            </a:extLst>
          </p:cNvPr>
          <p:cNvSpPr/>
          <p:nvPr/>
        </p:nvSpPr>
        <p:spPr>
          <a:xfrm>
            <a:off x="9184640" y="2992120"/>
            <a:ext cx="17272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AB83CB-E384-4EF7-86CE-F9022CFF981E}"/>
              </a:ext>
            </a:extLst>
          </p:cNvPr>
          <p:cNvSpPr/>
          <p:nvPr/>
        </p:nvSpPr>
        <p:spPr>
          <a:xfrm>
            <a:off x="568960" y="4460240"/>
            <a:ext cx="1879600" cy="143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1.Frequency of recharge</a:t>
            </a:r>
          </a:p>
          <a:p>
            <a:pPr algn="ctr"/>
            <a:r>
              <a:rPr lang="en-US" dirty="0"/>
              <a:t>2.Amount of recharge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0F16FE-231E-4F86-8197-F324986F86E1}"/>
              </a:ext>
            </a:extLst>
          </p:cNvPr>
          <p:cNvSpPr/>
          <p:nvPr/>
        </p:nvSpPr>
        <p:spPr>
          <a:xfrm>
            <a:off x="3680460" y="4460240"/>
            <a:ext cx="1879600" cy="143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1.Frequency of recharge</a:t>
            </a:r>
          </a:p>
          <a:p>
            <a:pPr algn="ctr"/>
            <a:r>
              <a:rPr lang="en-US" dirty="0"/>
              <a:t>2.Amount of recharge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D0FE5A-F882-4675-8973-CDCD044BD5B9}"/>
              </a:ext>
            </a:extLst>
          </p:cNvPr>
          <p:cNvSpPr/>
          <p:nvPr/>
        </p:nvSpPr>
        <p:spPr>
          <a:xfrm>
            <a:off x="6433127" y="4460240"/>
            <a:ext cx="1879600" cy="151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of loan</a:t>
            </a:r>
          </a:p>
          <a:p>
            <a:pPr algn="ctr"/>
            <a:r>
              <a:rPr lang="en-US" dirty="0"/>
              <a:t>2.Amount of loan</a:t>
            </a:r>
            <a:endParaRPr lang="en-IN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7830770-0E7A-494A-A41C-FD11D1B99EEA}"/>
              </a:ext>
            </a:extLst>
          </p:cNvPr>
          <p:cNvSpPr/>
          <p:nvPr/>
        </p:nvSpPr>
        <p:spPr>
          <a:xfrm>
            <a:off x="1321724" y="3759200"/>
            <a:ext cx="257694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74DAE55-28EF-4BA4-BEA0-FA46BDD05EAA}"/>
              </a:ext>
            </a:extLst>
          </p:cNvPr>
          <p:cNvSpPr/>
          <p:nvPr/>
        </p:nvSpPr>
        <p:spPr>
          <a:xfrm>
            <a:off x="4405745" y="3759200"/>
            <a:ext cx="257694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8C6863C-D1D7-439C-A8D5-FC5F51A268BE}"/>
              </a:ext>
            </a:extLst>
          </p:cNvPr>
          <p:cNvSpPr/>
          <p:nvPr/>
        </p:nvSpPr>
        <p:spPr>
          <a:xfrm>
            <a:off x="7161645" y="3779520"/>
            <a:ext cx="257694" cy="68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8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98F8-2982-4F56-BA00-C3375B4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14" y="2103437"/>
            <a:ext cx="10515600" cy="1325563"/>
          </a:xfrm>
        </p:spPr>
        <p:txBody>
          <a:bodyPr/>
          <a:lstStyle/>
          <a:p>
            <a:r>
              <a:rPr lang="en-US" dirty="0"/>
              <a:t>Thankyou.</a:t>
            </a:r>
            <a:br>
              <a:rPr lang="en-US" dirty="0"/>
            </a:br>
            <a:r>
              <a:rPr lang="en-US" dirty="0"/>
              <a:t>Have a great day ahead.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7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95D57-BAD5-4836-B95D-BA4C09F751BC}"/>
              </a:ext>
            </a:extLst>
          </p:cNvPr>
          <p:cNvSpPr txBox="1"/>
          <p:nvPr/>
        </p:nvSpPr>
        <p:spPr>
          <a:xfrm>
            <a:off x="812800" y="365760"/>
            <a:ext cx="583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 technique used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73C1C-CB3C-4CCA-BDE3-D54FFF438583}"/>
              </a:ext>
            </a:extLst>
          </p:cNvPr>
          <p:cNvSpPr/>
          <p:nvPr/>
        </p:nvSpPr>
        <p:spPr>
          <a:xfrm>
            <a:off x="3322320" y="1137920"/>
            <a:ext cx="442976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/>
              <a:t>Statistical data analysis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5746F-45FE-4811-9938-2BBDE0A0D4F3}"/>
              </a:ext>
            </a:extLst>
          </p:cNvPr>
          <p:cNvSpPr/>
          <p:nvPr/>
        </p:nvSpPr>
        <p:spPr>
          <a:xfrm>
            <a:off x="3230880" y="2092960"/>
            <a:ext cx="465328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Exploratory data analysis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A279F9-DC50-4BD5-8DB2-66DDA780FC39}"/>
              </a:ext>
            </a:extLst>
          </p:cNvPr>
          <p:cNvSpPr/>
          <p:nvPr/>
        </p:nvSpPr>
        <p:spPr>
          <a:xfrm>
            <a:off x="3281680" y="2961640"/>
            <a:ext cx="4602480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Graphical</a:t>
            </a:r>
            <a:r>
              <a:rPr lang="en-US" dirty="0"/>
              <a:t> </a:t>
            </a:r>
            <a:r>
              <a:rPr lang="en-US" sz="3200" dirty="0"/>
              <a:t>data analysis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E7135-16E5-4A45-A79D-18BEC981F617}"/>
              </a:ext>
            </a:extLst>
          </p:cNvPr>
          <p:cNvSpPr/>
          <p:nvPr/>
        </p:nvSpPr>
        <p:spPr>
          <a:xfrm>
            <a:off x="3322320" y="3891280"/>
            <a:ext cx="456184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Feature Engineering</a:t>
            </a:r>
            <a:endParaRPr lang="en-IN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B19B5-482E-4DD8-A0A1-5AFF53C302AE}"/>
              </a:ext>
            </a:extLst>
          </p:cNvPr>
          <p:cNvSpPr/>
          <p:nvPr/>
        </p:nvSpPr>
        <p:spPr>
          <a:xfrm>
            <a:off x="3322320" y="4897120"/>
            <a:ext cx="456184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Feature Selection</a:t>
            </a:r>
            <a:endParaRPr lang="en-IN" sz="3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9EA164-4A78-4E1F-8590-53DB67ECF79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537200" y="1605280"/>
            <a:ext cx="2032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F319C-F696-4D91-B56E-F1AED00A331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557520" y="2560320"/>
            <a:ext cx="25400" cy="40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AAC54A-5A3A-4CFA-A986-E7A4C1E008B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582920" y="3474720"/>
            <a:ext cx="20320" cy="4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F54E7-0996-4339-978F-9C1D777243F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603240" y="448056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7D00C00-E756-4152-8D4A-928DDEC473A0}"/>
              </a:ext>
            </a:extLst>
          </p:cNvPr>
          <p:cNvSpPr/>
          <p:nvPr/>
        </p:nvSpPr>
        <p:spPr>
          <a:xfrm>
            <a:off x="3403600" y="6004560"/>
            <a:ext cx="43586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was split into train and test data</a:t>
            </a:r>
            <a:endParaRPr lang="en-IN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C5A65-8275-41BA-ACCA-9C9CAC207E40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5582920" y="5598160"/>
            <a:ext cx="2032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2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D9ECFE-BC43-4FF1-A1D4-63307968C977}"/>
              </a:ext>
            </a:extLst>
          </p:cNvPr>
          <p:cNvSpPr/>
          <p:nvPr/>
        </p:nvSpPr>
        <p:spPr>
          <a:xfrm>
            <a:off x="1493520" y="426720"/>
            <a:ext cx="772160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Modelling was tried on 4 classification techniques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B18AECB-7FDA-44D7-831F-B6851FD6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24440"/>
              </p:ext>
            </p:extLst>
          </p:nvPr>
        </p:nvGraphicFramePr>
        <p:xfrm>
          <a:off x="416560" y="2214880"/>
          <a:ext cx="111556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14391046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1234784078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57600269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15857815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705459055"/>
                    </a:ext>
                  </a:extLst>
                </a:gridCol>
              </a:tblGrid>
              <a:tr h="932784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 model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DecisionTreeClassifier</a:t>
                      </a:r>
                      <a:r>
                        <a:rPr lang="en-IN" sz="2400" dirty="0"/>
                        <a:t> model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RandomForest</a:t>
                      </a:r>
                      <a:r>
                        <a:rPr lang="en-IN" sz="24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804"/>
                  </a:ext>
                </a:extLst>
              </a:tr>
              <a:tr h="518559">
                <a:tc>
                  <a:txBody>
                    <a:bodyPr/>
                    <a:lstStyle/>
                    <a:p>
                      <a:r>
                        <a:rPr lang="en-IN" sz="24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81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27684"/>
                  </a:ext>
                </a:extLst>
              </a:tr>
              <a:tr h="518559">
                <a:tc>
                  <a:txBody>
                    <a:bodyPr/>
                    <a:lstStyle/>
                    <a:p>
                      <a:r>
                        <a:rPr lang="en-IN" sz="2400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74.98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79.84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85.14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76.19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5574"/>
                  </a:ext>
                </a:extLst>
              </a:tr>
              <a:tr h="518559">
                <a:tc>
                  <a:txBody>
                    <a:bodyPr/>
                    <a:lstStyle/>
                    <a:p>
                      <a:r>
                        <a:rPr lang="en-IN" sz="2400" dirty="0" err="1"/>
                        <a:t>roc_auc_score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85.32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78.42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5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4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8701CB-69E5-45E4-AEB5-A065E79793D7}"/>
              </a:ext>
            </a:extLst>
          </p:cNvPr>
          <p:cNvSpPr/>
          <p:nvPr/>
        </p:nvSpPr>
        <p:spPr>
          <a:xfrm>
            <a:off x="3017520" y="1391920"/>
            <a:ext cx="443992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Hyper Parameter Tuning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3D3F78-35CC-421E-940B-1A9D4DFA2105}"/>
              </a:ext>
            </a:extLst>
          </p:cNvPr>
          <p:cNvSpPr/>
          <p:nvPr/>
        </p:nvSpPr>
        <p:spPr>
          <a:xfrm>
            <a:off x="3134360" y="3429000"/>
            <a:ext cx="4206240" cy="90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 saving</a:t>
            </a:r>
            <a:endParaRPr lang="en-IN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2B3D3A-B8A3-45E1-87CD-5B261993031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37480" y="2092960"/>
            <a:ext cx="0" cy="133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0A4EA9-83F4-4143-B7FF-60FBEABA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52" y="447770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6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8F607-7F90-4048-82EB-0FE3F5D34488}"/>
              </a:ext>
            </a:extLst>
          </p:cNvPr>
          <p:cNvSpPr/>
          <p:nvPr/>
        </p:nvSpPr>
        <p:spPr>
          <a:xfrm>
            <a:off x="2905760" y="264160"/>
            <a:ext cx="582168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Accuracy of model</a:t>
            </a:r>
            <a:endParaRPr lang="en-IN" sz="3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9704F9-F226-43CA-9ADC-6D52A9EF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00668"/>
              </p:ext>
            </p:extLst>
          </p:nvPr>
        </p:nvGraphicFramePr>
        <p:xfrm>
          <a:off x="1544320" y="1745826"/>
          <a:ext cx="8453120" cy="438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560">
                  <a:extLst>
                    <a:ext uri="{9D8B030D-6E8A-4147-A177-3AD203B41FA5}">
                      <a16:colId xmlns:a16="http://schemas.microsoft.com/office/drawing/2014/main" val="4253399519"/>
                    </a:ext>
                  </a:extLst>
                </a:gridCol>
                <a:gridCol w="4226560">
                  <a:extLst>
                    <a:ext uri="{9D8B030D-6E8A-4147-A177-3AD203B41FA5}">
                      <a16:colId xmlns:a16="http://schemas.microsoft.com/office/drawing/2014/main" val="24670370"/>
                    </a:ext>
                  </a:extLst>
                </a:gridCol>
              </a:tblGrid>
              <a:tr h="1483870">
                <a:tc>
                  <a:txBody>
                    <a:bodyPr/>
                    <a:lstStyle/>
                    <a:p>
                      <a:r>
                        <a:rPr lang="en-US" sz="3600" dirty="0"/>
                        <a:t>Accuracy score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63974"/>
                  </a:ext>
                </a:extLst>
              </a:tr>
              <a:tr h="734686">
                <a:tc>
                  <a:txBody>
                    <a:bodyPr/>
                    <a:lstStyle/>
                    <a:p>
                      <a:r>
                        <a:rPr lang="en-IN" sz="3600" dirty="0"/>
                        <a:t>ROC 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85.15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92515"/>
                  </a:ext>
                </a:extLst>
              </a:tr>
              <a:tr h="843782">
                <a:tc>
                  <a:txBody>
                    <a:bodyPr/>
                    <a:lstStyle/>
                    <a:p>
                      <a:r>
                        <a:rPr lang="en-IN" sz="3600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85.18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03822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r>
                        <a:rPr lang="en-IN" sz="3600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84.98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9351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r>
                        <a:rPr lang="en-US" sz="3600" dirty="0"/>
                        <a:t>Precision score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85.49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40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4DF35-2683-4D27-B9EE-867B3A3DC6BB}"/>
              </a:ext>
            </a:extLst>
          </p:cNvPr>
          <p:cNvSpPr/>
          <p:nvPr/>
        </p:nvSpPr>
        <p:spPr>
          <a:xfrm>
            <a:off x="1879600" y="426720"/>
            <a:ext cx="6888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Monetary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Benfits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model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41B03-DC01-43F5-9168-0CA2EE98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225" y="1341755"/>
            <a:ext cx="2495550" cy="16573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C44B333-C8F8-4376-9B11-F0C6BC29B594}"/>
              </a:ext>
            </a:extLst>
          </p:cNvPr>
          <p:cNvSpPr/>
          <p:nvPr/>
        </p:nvSpPr>
        <p:spPr>
          <a:xfrm>
            <a:off x="416560" y="2418080"/>
            <a:ext cx="2326640" cy="18288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 on parameters on customers who rarely defaults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DB96A8-93BA-413B-ABC8-04667BDC80C3}"/>
              </a:ext>
            </a:extLst>
          </p:cNvPr>
          <p:cNvSpPr/>
          <p:nvPr/>
        </p:nvSpPr>
        <p:spPr>
          <a:xfrm>
            <a:off x="2824480" y="4511040"/>
            <a:ext cx="2966720" cy="20929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Marketing towards customers who have good  payment history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1C13C1-8A87-464E-8124-CB70F847A483}"/>
              </a:ext>
            </a:extLst>
          </p:cNvPr>
          <p:cNvSpPr/>
          <p:nvPr/>
        </p:nvSpPr>
        <p:spPr>
          <a:xfrm>
            <a:off x="6301105" y="2560320"/>
            <a:ext cx="232664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Charge higher interest rate on those who might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7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1082</Words>
  <Application>Microsoft Office PowerPoint</Application>
  <PresentationFormat>Widescreen</PresentationFormat>
  <Paragraphs>188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Helvetica Neue</vt:lpstr>
      <vt:lpstr>Office Theme</vt:lpstr>
      <vt:lpstr>MICRO CREDIT LOAN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Daily amount spent from main account</vt:lpstr>
      <vt:lpstr>Number of times main account got recharged in last 90 days</vt:lpstr>
      <vt:lpstr>Frequency of main account recharged in last 90 days</vt:lpstr>
      <vt:lpstr>Total amount of recharge in main account over last 90 days</vt:lpstr>
      <vt:lpstr>Median of amount of recharges done in main account over last 90 days at user level</vt:lpstr>
      <vt:lpstr>Median of main account balance just before recharge in last 90 days</vt:lpstr>
      <vt:lpstr>PowerPoint Presentation</vt:lpstr>
      <vt:lpstr>Data account recharged will be analysed for</vt:lpstr>
      <vt:lpstr>PowerPoint Presentation</vt:lpstr>
      <vt:lpstr>Number of times data account got recharged in last 30 days</vt:lpstr>
      <vt:lpstr>PowerPoint Presentation</vt:lpstr>
      <vt:lpstr>Number of times data account got recharged in last 90 days</vt:lpstr>
      <vt:lpstr>PowerPoint Presentation</vt:lpstr>
      <vt:lpstr>Number of loans taken by user in last 30 days</vt:lpstr>
      <vt:lpstr>PowerPoint Presentation</vt:lpstr>
      <vt:lpstr>PowerPoint Presentation</vt:lpstr>
      <vt:lpstr>PowerPoint Presentation</vt:lpstr>
      <vt:lpstr>Amount of loan taken</vt:lpstr>
      <vt:lpstr>maximum amount of loan taken by the user in last 30 days </vt:lpstr>
      <vt:lpstr>PowerPoint Presentation</vt:lpstr>
      <vt:lpstr>Median of amounts of loan taken by the user in last 30 days</vt:lpstr>
      <vt:lpstr>Mean payback time</vt:lpstr>
      <vt:lpstr>PowerPoint Presentation</vt:lpstr>
      <vt:lpstr>For 90 days</vt:lpstr>
      <vt:lpstr>Chance of defaulting</vt:lpstr>
      <vt:lpstr>Thankyou. Have a great day ahead.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USE CASE</dc:title>
  <dc:creator>Aneesha B Soman</dc:creator>
  <cp:lastModifiedBy>Aneesha B Soman</cp:lastModifiedBy>
  <cp:revision>9</cp:revision>
  <dcterms:created xsi:type="dcterms:W3CDTF">2021-08-26T13:25:14Z</dcterms:created>
  <dcterms:modified xsi:type="dcterms:W3CDTF">2021-09-04T12:44:08Z</dcterms:modified>
</cp:coreProperties>
</file>