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1" r:id="rId5"/>
    <p:sldId id="260" r:id="rId6"/>
    <p:sldId id="262" r:id="rId7"/>
    <p:sldId id="263" r:id="rId8"/>
    <p:sldId id="273" r:id="rId9"/>
    <p:sldId id="264" r:id="rId10"/>
    <p:sldId id="266" r:id="rId11"/>
    <p:sldId id="265" r:id="rId12"/>
    <p:sldId id="267" r:id="rId13"/>
    <p:sldId id="274" r:id="rId14"/>
    <p:sldId id="275" r:id="rId15"/>
    <p:sldId id="278" r:id="rId16"/>
    <p:sldId id="276" r:id="rId17"/>
    <p:sldId id="277" r:id="rId18"/>
    <p:sldId id="280" r:id="rId19"/>
    <p:sldId id="279" r:id="rId20"/>
    <p:sldId id="281" r:id="rId21"/>
    <p:sldId id="282" r:id="rId22"/>
    <p:sldId id="283" r:id="rId23"/>
    <p:sldId id="284" r:id="rId24"/>
    <p:sldId id="285"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43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68C80-7BA7-4180-A444-006CD410EBF1}" type="doc">
      <dgm:prSet loTypeId="urn:microsoft.com/office/officeart/2005/8/layout/process2" loCatId="process" qsTypeId="urn:microsoft.com/office/officeart/2005/8/quickstyle/simple1" qsCatId="simple" csTypeId="urn:microsoft.com/office/officeart/2005/8/colors/accent1_2" csCatId="accent1" phldr="1"/>
      <dgm:spPr/>
    </dgm:pt>
    <dgm:pt modelId="{FEE55CF6-1F6E-4AAC-B16F-53E710216996}">
      <dgm:prSet phldrT="[Text]"/>
      <dgm:spPr/>
      <dgm:t>
        <a:bodyPr/>
        <a:lstStyle/>
        <a:p>
          <a:r>
            <a:rPr lang="en-IN" dirty="0" smtClean="0"/>
            <a:t>Splitting </a:t>
          </a:r>
          <a:r>
            <a:rPr lang="en-IN" dirty="0"/>
            <a:t>date and month in Date column</a:t>
          </a:r>
        </a:p>
      </dgm:t>
    </dgm:pt>
    <dgm:pt modelId="{118D3225-A09F-422D-B3BA-B513BDC4A981}" type="parTrans" cxnId="{D9DB2B45-25C7-4E8A-9A61-CA5B1533E95C}">
      <dgm:prSet/>
      <dgm:spPr/>
      <dgm:t>
        <a:bodyPr/>
        <a:lstStyle/>
        <a:p>
          <a:endParaRPr lang="en-IN"/>
        </a:p>
      </dgm:t>
    </dgm:pt>
    <dgm:pt modelId="{35E0EAD4-E9B7-4873-AFE4-E5305C7876A5}" type="sibTrans" cxnId="{D9DB2B45-25C7-4E8A-9A61-CA5B1533E95C}">
      <dgm:prSet/>
      <dgm:spPr>
        <a:solidFill>
          <a:schemeClr val="accent1">
            <a:lumMod val="75000"/>
          </a:schemeClr>
        </a:solidFill>
      </dgm:spPr>
      <dgm:t>
        <a:bodyPr/>
        <a:lstStyle/>
        <a:p>
          <a:endParaRPr lang="en-IN"/>
        </a:p>
      </dgm:t>
    </dgm:pt>
    <dgm:pt modelId="{85002F6B-44AA-44BA-8BB4-1C724A5F73AA}">
      <dgm:prSet phldrT="[Text]"/>
      <dgm:spPr/>
      <dgm:t>
        <a:bodyPr/>
        <a:lstStyle/>
        <a:p>
          <a:r>
            <a:rPr lang="en-IN" dirty="0"/>
            <a:t>Extracting Hours and Minutes</a:t>
          </a:r>
        </a:p>
      </dgm:t>
    </dgm:pt>
    <dgm:pt modelId="{34204247-73CD-4464-B928-AEC55E49D22C}" type="parTrans" cxnId="{B7A22EF0-949F-42CD-9EA8-858B6634F511}">
      <dgm:prSet/>
      <dgm:spPr/>
      <dgm:t>
        <a:bodyPr/>
        <a:lstStyle/>
        <a:p>
          <a:endParaRPr lang="en-IN"/>
        </a:p>
      </dgm:t>
    </dgm:pt>
    <dgm:pt modelId="{4EF01F32-6410-46EC-A781-87D3D60E8D74}" type="sibTrans" cxnId="{B7A22EF0-949F-42CD-9EA8-858B6634F511}">
      <dgm:prSet/>
      <dgm:spPr>
        <a:solidFill>
          <a:schemeClr val="accent1">
            <a:lumMod val="75000"/>
          </a:schemeClr>
        </a:solidFill>
      </dgm:spPr>
      <dgm:t>
        <a:bodyPr/>
        <a:lstStyle/>
        <a:p>
          <a:endParaRPr lang="en-IN"/>
        </a:p>
      </dgm:t>
    </dgm:pt>
    <dgm:pt modelId="{9C2511AD-A6C7-45FD-B644-CE72937D6904}">
      <dgm:prSet phldrT="[Text]"/>
      <dgm:spPr/>
      <dgm:t>
        <a:bodyPr/>
        <a:lstStyle/>
        <a:p>
          <a:r>
            <a:rPr lang="en-IN" dirty="0" smtClean="0"/>
            <a:t>Changing </a:t>
          </a:r>
          <a:r>
            <a:rPr lang="en-IN" dirty="0"/>
            <a:t>datatype of price into Integer format</a:t>
          </a:r>
        </a:p>
      </dgm:t>
    </dgm:pt>
    <dgm:pt modelId="{B5D354B0-1373-4172-87CA-D4E133B398AD}" type="parTrans" cxnId="{6D1C8F90-B30A-475C-9F07-2BA2CA884DF0}">
      <dgm:prSet/>
      <dgm:spPr/>
      <dgm:t>
        <a:bodyPr/>
        <a:lstStyle/>
        <a:p>
          <a:endParaRPr lang="en-IN"/>
        </a:p>
      </dgm:t>
    </dgm:pt>
    <dgm:pt modelId="{4888CA05-6D50-4C62-9696-B79C477D59B5}" type="sibTrans" cxnId="{6D1C8F90-B30A-475C-9F07-2BA2CA884DF0}">
      <dgm:prSet/>
      <dgm:spPr/>
      <dgm:t>
        <a:bodyPr/>
        <a:lstStyle/>
        <a:p>
          <a:endParaRPr lang="en-IN"/>
        </a:p>
      </dgm:t>
    </dgm:pt>
    <dgm:pt modelId="{092339F0-69A5-481A-A50A-888B918290E3}" type="pres">
      <dgm:prSet presAssocID="{48468C80-7BA7-4180-A444-006CD410EBF1}" presName="linearFlow" presStyleCnt="0">
        <dgm:presLayoutVars>
          <dgm:resizeHandles val="exact"/>
        </dgm:presLayoutVars>
      </dgm:prSet>
      <dgm:spPr/>
    </dgm:pt>
    <dgm:pt modelId="{D980F801-99A5-4BF6-BAAC-ED8C0C8C8608}" type="pres">
      <dgm:prSet presAssocID="{FEE55CF6-1F6E-4AAC-B16F-53E710216996}" presName="node" presStyleLbl="node1" presStyleIdx="0" presStyleCnt="3" custScaleX="156041">
        <dgm:presLayoutVars>
          <dgm:bulletEnabled val="1"/>
        </dgm:presLayoutVars>
      </dgm:prSet>
      <dgm:spPr/>
      <dgm:t>
        <a:bodyPr/>
        <a:lstStyle/>
        <a:p>
          <a:endParaRPr lang="en-US"/>
        </a:p>
      </dgm:t>
    </dgm:pt>
    <dgm:pt modelId="{6E44B36C-FEAA-44C1-9C4D-CBF46256DD8D}" type="pres">
      <dgm:prSet presAssocID="{35E0EAD4-E9B7-4873-AFE4-E5305C7876A5}" presName="sibTrans" presStyleLbl="sibTrans2D1" presStyleIdx="0" presStyleCnt="2"/>
      <dgm:spPr/>
      <dgm:t>
        <a:bodyPr/>
        <a:lstStyle/>
        <a:p>
          <a:endParaRPr lang="en-US"/>
        </a:p>
      </dgm:t>
    </dgm:pt>
    <dgm:pt modelId="{6631F1D9-E860-4BE0-85CE-C65AA61FB08F}" type="pres">
      <dgm:prSet presAssocID="{35E0EAD4-E9B7-4873-AFE4-E5305C7876A5}" presName="connectorText" presStyleLbl="sibTrans2D1" presStyleIdx="0" presStyleCnt="2"/>
      <dgm:spPr/>
      <dgm:t>
        <a:bodyPr/>
        <a:lstStyle/>
        <a:p>
          <a:endParaRPr lang="en-US"/>
        </a:p>
      </dgm:t>
    </dgm:pt>
    <dgm:pt modelId="{4137C208-16A7-4838-8BF8-5D007AC298B6}" type="pres">
      <dgm:prSet presAssocID="{85002F6B-44AA-44BA-8BB4-1C724A5F73AA}" presName="node" presStyleLbl="node1" presStyleIdx="1" presStyleCnt="3" custScaleX="161082">
        <dgm:presLayoutVars>
          <dgm:bulletEnabled val="1"/>
        </dgm:presLayoutVars>
      </dgm:prSet>
      <dgm:spPr/>
      <dgm:t>
        <a:bodyPr/>
        <a:lstStyle/>
        <a:p>
          <a:endParaRPr lang="en-US"/>
        </a:p>
      </dgm:t>
    </dgm:pt>
    <dgm:pt modelId="{64877066-214C-452C-8959-04AEE646B333}" type="pres">
      <dgm:prSet presAssocID="{4EF01F32-6410-46EC-A781-87D3D60E8D74}" presName="sibTrans" presStyleLbl="sibTrans2D1" presStyleIdx="1" presStyleCnt="2"/>
      <dgm:spPr/>
      <dgm:t>
        <a:bodyPr/>
        <a:lstStyle/>
        <a:p>
          <a:endParaRPr lang="en-US"/>
        </a:p>
      </dgm:t>
    </dgm:pt>
    <dgm:pt modelId="{335E7923-3CB3-4E26-B23F-A663BC82AF1F}" type="pres">
      <dgm:prSet presAssocID="{4EF01F32-6410-46EC-A781-87D3D60E8D74}" presName="connectorText" presStyleLbl="sibTrans2D1" presStyleIdx="1" presStyleCnt="2"/>
      <dgm:spPr/>
      <dgm:t>
        <a:bodyPr/>
        <a:lstStyle/>
        <a:p>
          <a:endParaRPr lang="en-US"/>
        </a:p>
      </dgm:t>
    </dgm:pt>
    <dgm:pt modelId="{A9D1F66C-9986-49CE-A395-D4C41DE6AE72}" type="pres">
      <dgm:prSet presAssocID="{9C2511AD-A6C7-45FD-B644-CE72937D6904}" presName="node" presStyleLbl="node1" presStyleIdx="2" presStyleCnt="3" custScaleX="160241">
        <dgm:presLayoutVars>
          <dgm:bulletEnabled val="1"/>
        </dgm:presLayoutVars>
      </dgm:prSet>
      <dgm:spPr/>
      <dgm:t>
        <a:bodyPr/>
        <a:lstStyle/>
        <a:p>
          <a:endParaRPr lang="en-US"/>
        </a:p>
      </dgm:t>
    </dgm:pt>
  </dgm:ptLst>
  <dgm:cxnLst>
    <dgm:cxn modelId="{D9DB2B45-25C7-4E8A-9A61-CA5B1533E95C}" srcId="{48468C80-7BA7-4180-A444-006CD410EBF1}" destId="{FEE55CF6-1F6E-4AAC-B16F-53E710216996}" srcOrd="0" destOrd="0" parTransId="{118D3225-A09F-422D-B3BA-B513BDC4A981}" sibTransId="{35E0EAD4-E9B7-4873-AFE4-E5305C7876A5}"/>
    <dgm:cxn modelId="{5568B6E4-45CB-4EB4-A18B-B4E50F22CF81}" type="presOf" srcId="{48468C80-7BA7-4180-A444-006CD410EBF1}" destId="{092339F0-69A5-481A-A50A-888B918290E3}" srcOrd="0" destOrd="0" presId="urn:microsoft.com/office/officeart/2005/8/layout/process2"/>
    <dgm:cxn modelId="{37749BD0-7FF6-4D3A-BEAC-1731D5DB6B6F}" type="presOf" srcId="{FEE55CF6-1F6E-4AAC-B16F-53E710216996}" destId="{D980F801-99A5-4BF6-BAAC-ED8C0C8C8608}" srcOrd="0" destOrd="0" presId="urn:microsoft.com/office/officeart/2005/8/layout/process2"/>
    <dgm:cxn modelId="{C9B631B6-FCC6-47D9-BACD-D7A3915F732A}" type="presOf" srcId="{85002F6B-44AA-44BA-8BB4-1C724A5F73AA}" destId="{4137C208-16A7-4838-8BF8-5D007AC298B6}" srcOrd="0" destOrd="0" presId="urn:microsoft.com/office/officeart/2005/8/layout/process2"/>
    <dgm:cxn modelId="{8AA90DCB-9C16-4919-BA79-7B905271B6CB}" type="presOf" srcId="{35E0EAD4-E9B7-4873-AFE4-E5305C7876A5}" destId="{6E44B36C-FEAA-44C1-9C4D-CBF46256DD8D}" srcOrd="0" destOrd="0" presId="urn:microsoft.com/office/officeart/2005/8/layout/process2"/>
    <dgm:cxn modelId="{B7A22EF0-949F-42CD-9EA8-858B6634F511}" srcId="{48468C80-7BA7-4180-A444-006CD410EBF1}" destId="{85002F6B-44AA-44BA-8BB4-1C724A5F73AA}" srcOrd="1" destOrd="0" parTransId="{34204247-73CD-4464-B928-AEC55E49D22C}" sibTransId="{4EF01F32-6410-46EC-A781-87D3D60E8D74}"/>
    <dgm:cxn modelId="{2CCB3D56-A30C-4B77-AEBF-2445164C72CC}" type="presOf" srcId="{35E0EAD4-E9B7-4873-AFE4-E5305C7876A5}" destId="{6631F1D9-E860-4BE0-85CE-C65AA61FB08F}" srcOrd="1" destOrd="0" presId="urn:microsoft.com/office/officeart/2005/8/layout/process2"/>
    <dgm:cxn modelId="{80AE8811-14A2-4E9B-A0D8-DC3827FEAB12}" type="presOf" srcId="{4EF01F32-6410-46EC-A781-87D3D60E8D74}" destId="{64877066-214C-452C-8959-04AEE646B333}" srcOrd="0" destOrd="0" presId="urn:microsoft.com/office/officeart/2005/8/layout/process2"/>
    <dgm:cxn modelId="{6D1C8F90-B30A-475C-9F07-2BA2CA884DF0}" srcId="{48468C80-7BA7-4180-A444-006CD410EBF1}" destId="{9C2511AD-A6C7-45FD-B644-CE72937D6904}" srcOrd="2" destOrd="0" parTransId="{B5D354B0-1373-4172-87CA-D4E133B398AD}" sibTransId="{4888CA05-6D50-4C62-9696-B79C477D59B5}"/>
    <dgm:cxn modelId="{22ACFF38-1BBC-4CE9-A118-98F4FF2D2230}" type="presOf" srcId="{4EF01F32-6410-46EC-A781-87D3D60E8D74}" destId="{335E7923-3CB3-4E26-B23F-A663BC82AF1F}" srcOrd="1" destOrd="0" presId="urn:microsoft.com/office/officeart/2005/8/layout/process2"/>
    <dgm:cxn modelId="{3A88DE9A-0099-45CF-A1C8-2C3522F5A7E9}" type="presOf" srcId="{9C2511AD-A6C7-45FD-B644-CE72937D6904}" destId="{A9D1F66C-9986-49CE-A395-D4C41DE6AE72}" srcOrd="0" destOrd="0" presId="urn:microsoft.com/office/officeart/2005/8/layout/process2"/>
    <dgm:cxn modelId="{539AFA0E-E52F-496D-8224-A41713402E6D}" type="presParOf" srcId="{092339F0-69A5-481A-A50A-888B918290E3}" destId="{D980F801-99A5-4BF6-BAAC-ED8C0C8C8608}" srcOrd="0" destOrd="0" presId="urn:microsoft.com/office/officeart/2005/8/layout/process2"/>
    <dgm:cxn modelId="{D8B45047-B360-41D6-AE8E-B56E1299002F}" type="presParOf" srcId="{092339F0-69A5-481A-A50A-888B918290E3}" destId="{6E44B36C-FEAA-44C1-9C4D-CBF46256DD8D}" srcOrd="1" destOrd="0" presId="urn:microsoft.com/office/officeart/2005/8/layout/process2"/>
    <dgm:cxn modelId="{E9D5CFCD-BB06-4E90-AEA4-2C6F62327E9B}" type="presParOf" srcId="{6E44B36C-FEAA-44C1-9C4D-CBF46256DD8D}" destId="{6631F1D9-E860-4BE0-85CE-C65AA61FB08F}" srcOrd="0" destOrd="0" presId="urn:microsoft.com/office/officeart/2005/8/layout/process2"/>
    <dgm:cxn modelId="{16D258E6-92FE-434D-9E16-672182E999AE}" type="presParOf" srcId="{092339F0-69A5-481A-A50A-888B918290E3}" destId="{4137C208-16A7-4838-8BF8-5D007AC298B6}" srcOrd="2" destOrd="0" presId="urn:microsoft.com/office/officeart/2005/8/layout/process2"/>
    <dgm:cxn modelId="{4692B67F-B1F5-4B48-A8A6-152FAAF6A294}" type="presParOf" srcId="{092339F0-69A5-481A-A50A-888B918290E3}" destId="{64877066-214C-452C-8959-04AEE646B333}" srcOrd="3" destOrd="0" presId="urn:microsoft.com/office/officeart/2005/8/layout/process2"/>
    <dgm:cxn modelId="{399BF896-2230-4719-9BAB-2F6E51C474D4}" type="presParOf" srcId="{64877066-214C-452C-8959-04AEE646B333}" destId="{335E7923-3CB3-4E26-B23F-A663BC82AF1F}" srcOrd="0" destOrd="0" presId="urn:microsoft.com/office/officeart/2005/8/layout/process2"/>
    <dgm:cxn modelId="{6993104D-F42D-4C5D-8CE2-52AB7BBB3891}" type="presParOf" srcId="{092339F0-69A5-481A-A50A-888B918290E3}" destId="{A9D1F66C-9986-49CE-A395-D4C41DE6AE72}" srcOrd="4"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F02E02-07CD-4659-93F6-A5ACA0328233}" type="doc">
      <dgm:prSet loTypeId="urn:microsoft.com/office/officeart/2005/8/layout/process2" loCatId="process" qsTypeId="urn:microsoft.com/office/officeart/2005/8/quickstyle/simple1" qsCatId="simple" csTypeId="urn:microsoft.com/office/officeart/2005/8/colors/accent1_2" csCatId="accent1" phldr="1"/>
      <dgm:spPr/>
    </dgm:pt>
    <dgm:pt modelId="{CF56A7B1-FD6F-48E6-878B-6B0B1A525D29}">
      <dgm:prSet phldrT="[Text]"/>
      <dgm:spPr/>
      <dgm:t>
        <a:bodyPr/>
        <a:lstStyle/>
        <a:p>
          <a:r>
            <a:rPr lang="en-IN" dirty="0"/>
            <a:t>checking null values</a:t>
          </a:r>
        </a:p>
      </dgm:t>
    </dgm:pt>
    <dgm:pt modelId="{31CF3841-B4AD-438C-9639-639BE9F57481}" type="parTrans" cxnId="{D0D8D04C-FC82-47DF-973D-2FE9779B5BB7}">
      <dgm:prSet/>
      <dgm:spPr/>
      <dgm:t>
        <a:bodyPr/>
        <a:lstStyle/>
        <a:p>
          <a:endParaRPr lang="en-IN"/>
        </a:p>
      </dgm:t>
    </dgm:pt>
    <dgm:pt modelId="{19D2DC5A-66CC-4813-84F1-7EEB281E9A7B}" type="sibTrans" cxnId="{D0D8D04C-FC82-47DF-973D-2FE9779B5BB7}">
      <dgm:prSet/>
      <dgm:spPr/>
      <dgm:t>
        <a:bodyPr/>
        <a:lstStyle/>
        <a:p>
          <a:endParaRPr lang="en-IN"/>
        </a:p>
      </dgm:t>
    </dgm:pt>
    <dgm:pt modelId="{3F834F7E-7FE4-4953-A40D-6324FC06033B}">
      <dgm:prSet phldrT="[Text]"/>
      <dgm:spPr/>
      <dgm:t>
        <a:bodyPr/>
        <a:lstStyle/>
        <a:p>
          <a:r>
            <a:rPr lang="en-IN" dirty="0"/>
            <a:t>FILLING THE EXTRA DAY null values WITH "no extra day"</a:t>
          </a:r>
        </a:p>
      </dgm:t>
    </dgm:pt>
    <dgm:pt modelId="{4DC0AD5C-652E-4DA5-9A5B-697606F035E2}" type="parTrans" cxnId="{F09BBA71-3FA9-4443-B8C2-21B2B49A9D50}">
      <dgm:prSet/>
      <dgm:spPr/>
      <dgm:t>
        <a:bodyPr/>
        <a:lstStyle/>
        <a:p>
          <a:endParaRPr lang="en-IN"/>
        </a:p>
      </dgm:t>
    </dgm:pt>
    <dgm:pt modelId="{822F3462-F14B-4D8A-B202-D856D6CB223D}" type="sibTrans" cxnId="{F09BBA71-3FA9-4443-B8C2-21B2B49A9D50}">
      <dgm:prSet/>
      <dgm:spPr/>
      <dgm:t>
        <a:bodyPr/>
        <a:lstStyle/>
        <a:p>
          <a:endParaRPr lang="en-IN"/>
        </a:p>
      </dgm:t>
    </dgm:pt>
    <dgm:pt modelId="{70D7D4DA-028A-4241-BD8A-956F05ABC50B}">
      <dgm:prSet phldrT="[Text]"/>
      <dgm:spPr/>
      <dgm:t>
        <a:bodyPr/>
        <a:lstStyle/>
        <a:p>
          <a:r>
            <a:rPr lang="en-US" dirty="0"/>
            <a:t>Dropping duplicates</a:t>
          </a:r>
          <a:endParaRPr lang="en-IN" dirty="0"/>
        </a:p>
      </dgm:t>
    </dgm:pt>
    <dgm:pt modelId="{ED74A2EF-85A4-4846-9571-CF2D1BA83DAA}" type="parTrans" cxnId="{92F8AC30-AF48-4FCE-A27B-CD0110E05DAE}">
      <dgm:prSet/>
      <dgm:spPr/>
      <dgm:t>
        <a:bodyPr/>
        <a:lstStyle/>
        <a:p>
          <a:endParaRPr lang="en-IN"/>
        </a:p>
      </dgm:t>
    </dgm:pt>
    <dgm:pt modelId="{0EFB1EC1-33FB-4B74-961F-6C597E1FA69E}" type="sibTrans" cxnId="{92F8AC30-AF48-4FCE-A27B-CD0110E05DAE}">
      <dgm:prSet/>
      <dgm:spPr/>
      <dgm:t>
        <a:bodyPr/>
        <a:lstStyle/>
        <a:p>
          <a:endParaRPr lang="en-IN"/>
        </a:p>
      </dgm:t>
    </dgm:pt>
    <dgm:pt modelId="{821DE49C-3B70-4807-90FD-376F4ADC74CE}" type="pres">
      <dgm:prSet presAssocID="{63F02E02-07CD-4659-93F6-A5ACA0328233}" presName="linearFlow" presStyleCnt="0">
        <dgm:presLayoutVars>
          <dgm:resizeHandles val="exact"/>
        </dgm:presLayoutVars>
      </dgm:prSet>
      <dgm:spPr/>
    </dgm:pt>
    <dgm:pt modelId="{2F2CB509-B74F-4FAD-94FB-8D4E3672B8E9}" type="pres">
      <dgm:prSet presAssocID="{CF56A7B1-FD6F-48E6-878B-6B0B1A525D29}" presName="node" presStyleLbl="node1" presStyleIdx="0" presStyleCnt="3" custScaleX="180832" custScaleY="91025">
        <dgm:presLayoutVars>
          <dgm:bulletEnabled val="1"/>
        </dgm:presLayoutVars>
      </dgm:prSet>
      <dgm:spPr/>
      <dgm:t>
        <a:bodyPr/>
        <a:lstStyle/>
        <a:p>
          <a:endParaRPr lang="en-US"/>
        </a:p>
      </dgm:t>
    </dgm:pt>
    <dgm:pt modelId="{73A58588-AAF6-4DDC-AE8F-9927B5178963}" type="pres">
      <dgm:prSet presAssocID="{19D2DC5A-66CC-4813-84F1-7EEB281E9A7B}" presName="sibTrans" presStyleLbl="sibTrans2D1" presStyleIdx="0" presStyleCnt="2"/>
      <dgm:spPr/>
      <dgm:t>
        <a:bodyPr/>
        <a:lstStyle/>
        <a:p>
          <a:endParaRPr lang="en-US"/>
        </a:p>
      </dgm:t>
    </dgm:pt>
    <dgm:pt modelId="{9ECF298C-BCC8-4876-BB8E-4DAF8B25D863}" type="pres">
      <dgm:prSet presAssocID="{19D2DC5A-66CC-4813-84F1-7EEB281E9A7B}" presName="connectorText" presStyleLbl="sibTrans2D1" presStyleIdx="0" presStyleCnt="2"/>
      <dgm:spPr/>
      <dgm:t>
        <a:bodyPr/>
        <a:lstStyle/>
        <a:p>
          <a:endParaRPr lang="en-US"/>
        </a:p>
      </dgm:t>
    </dgm:pt>
    <dgm:pt modelId="{4587516E-3FE2-47BA-9BB4-38CFD9805393}" type="pres">
      <dgm:prSet presAssocID="{3F834F7E-7FE4-4953-A40D-6324FC06033B}" presName="node" presStyleLbl="node1" presStyleIdx="1" presStyleCnt="3" custScaleX="295414" custLinFactNeighborX="0" custLinFactNeighborY="-24389">
        <dgm:presLayoutVars>
          <dgm:bulletEnabled val="1"/>
        </dgm:presLayoutVars>
      </dgm:prSet>
      <dgm:spPr/>
      <dgm:t>
        <a:bodyPr/>
        <a:lstStyle/>
        <a:p>
          <a:endParaRPr lang="en-US"/>
        </a:p>
      </dgm:t>
    </dgm:pt>
    <dgm:pt modelId="{2B9A885A-7533-4993-838D-98B406698AEB}" type="pres">
      <dgm:prSet presAssocID="{822F3462-F14B-4D8A-B202-D856D6CB223D}" presName="sibTrans" presStyleLbl="sibTrans2D1" presStyleIdx="1" presStyleCnt="2"/>
      <dgm:spPr/>
      <dgm:t>
        <a:bodyPr/>
        <a:lstStyle/>
        <a:p>
          <a:endParaRPr lang="en-US"/>
        </a:p>
      </dgm:t>
    </dgm:pt>
    <dgm:pt modelId="{04016A1F-79F5-4796-ADE7-272B13308D30}" type="pres">
      <dgm:prSet presAssocID="{822F3462-F14B-4D8A-B202-D856D6CB223D}" presName="connectorText" presStyleLbl="sibTrans2D1" presStyleIdx="1" presStyleCnt="2"/>
      <dgm:spPr/>
      <dgm:t>
        <a:bodyPr/>
        <a:lstStyle/>
        <a:p>
          <a:endParaRPr lang="en-US"/>
        </a:p>
      </dgm:t>
    </dgm:pt>
    <dgm:pt modelId="{1ABAE59B-095B-4064-8499-A4360CCA280C}" type="pres">
      <dgm:prSet presAssocID="{70D7D4DA-028A-4241-BD8A-956F05ABC50B}" presName="node" presStyleLbl="node1" presStyleIdx="2" presStyleCnt="3" custScaleX="166462" custScaleY="81834" custLinFactNeighborY="-52990">
        <dgm:presLayoutVars>
          <dgm:bulletEnabled val="1"/>
        </dgm:presLayoutVars>
      </dgm:prSet>
      <dgm:spPr/>
      <dgm:t>
        <a:bodyPr/>
        <a:lstStyle/>
        <a:p>
          <a:endParaRPr lang="en-US"/>
        </a:p>
      </dgm:t>
    </dgm:pt>
  </dgm:ptLst>
  <dgm:cxnLst>
    <dgm:cxn modelId="{4F1B861E-49C6-4278-8A71-412A775956E3}" type="presOf" srcId="{822F3462-F14B-4D8A-B202-D856D6CB223D}" destId="{04016A1F-79F5-4796-ADE7-272B13308D30}" srcOrd="1" destOrd="0" presId="urn:microsoft.com/office/officeart/2005/8/layout/process2"/>
    <dgm:cxn modelId="{B1A54093-1766-4654-B54B-848E9649C4C1}" type="presOf" srcId="{822F3462-F14B-4D8A-B202-D856D6CB223D}" destId="{2B9A885A-7533-4993-838D-98B406698AEB}" srcOrd="0" destOrd="0" presId="urn:microsoft.com/office/officeart/2005/8/layout/process2"/>
    <dgm:cxn modelId="{D0D8D04C-FC82-47DF-973D-2FE9779B5BB7}" srcId="{63F02E02-07CD-4659-93F6-A5ACA0328233}" destId="{CF56A7B1-FD6F-48E6-878B-6B0B1A525D29}" srcOrd="0" destOrd="0" parTransId="{31CF3841-B4AD-438C-9639-639BE9F57481}" sibTransId="{19D2DC5A-66CC-4813-84F1-7EEB281E9A7B}"/>
    <dgm:cxn modelId="{3286D351-B328-4535-B82B-9CEB9BFEA500}" type="presOf" srcId="{3F834F7E-7FE4-4953-A40D-6324FC06033B}" destId="{4587516E-3FE2-47BA-9BB4-38CFD9805393}" srcOrd="0" destOrd="0" presId="urn:microsoft.com/office/officeart/2005/8/layout/process2"/>
    <dgm:cxn modelId="{830BB4DE-5F95-4395-AFA5-FA319AACD011}" type="presOf" srcId="{63F02E02-07CD-4659-93F6-A5ACA0328233}" destId="{821DE49C-3B70-4807-90FD-376F4ADC74CE}" srcOrd="0" destOrd="0" presId="urn:microsoft.com/office/officeart/2005/8/layout/process2"/>
    <dgm:cxn modelId="{9622D269-C01B-4537-8421-8EE6DE4C625E}" type="presOf" srcId="{CF56A7B1-FD6F-48E6-878B-6B0B1A525D29}" destId="{2F2CB509-B74F-4FAD-94FB-8D4E3672B8E9}" srcOrd="0" destOrd="0" presId="urn:microsoft.com/office/officeart/2005/8/layout/process2"/>
    <dgm:cxn modelId="{AA9B8CB5-7F9A-4C71-8D4C-851C5BA95A92}" type="presOf" srcId="{19D2DC5A-66CC-4813-84F1-7EEB281E9A7B}" destId="{9ECF298C-BCC8-4876-BB8E-4DAF8B25D863}" srcOrd="1" destOrd="0" presId="urn:microsoft.com/office/officeart/2005/8/layout/process2"/>
    <dgm:cxn modelId="{A12BAFF8-C421-4895-9C46-28EEE459EF3E}" type="presOf" srcId="{70D7D4DA-028A-4241-BD8A-956F05ABC50B}" destId="{1ABAE59B-095B-4064-8499-A4360CCA280C}" srcOrd="0" destOrd="0" presId="urn:microsoft.com/office/officeart/2005/8/layout/process2"/>
    <dgm:cxn modelId="{F09BBA71-3FA9-4443-B8C2-21B2B49A9D50}" srcId="{63F02E02-07CD-4659-93F6-A5ACA0328233}" destId="{3F834F7E-7FE4-4953-A40D-6324FC06033B}" srcOrd="1" destOrd="0" parTransId="{4DC0AD5C-652E-4DA5-9A5B-697606F035E2}" sibTransId="{822F3462-F14B-4D8A-B202-D856D6CB223D}"/>
    <dgm:cxn modelId="{E5C1EE3A-D8A0-4BDF-896C-07B930B313E1}" type="presOf" srcId="{19D2DC5A-66CC-4813-84F1-7EEB281E9A7B}" destId="{73A58588-AAF6-4DDC-AE8F-9927B5178963}" srcOrd="0" destOrd="0" presId="urn:microsoft.com/office/officeart/2005/8/layout/process2"/>
    <dgm:cxn modelId="{92F8AC30-AF48-4FCE-A27B-CD0110E05DAE}" srcId="{63F02E02-07CD-4659-93F6-A5ACA0328233}" destId="{70D7D4DA-028A-4241-BD8A-956F05ABC50B}" srcOrd="2" destOrd="0" parTransId="{ED74A2EF-85A4-4846-9571-CF2D1BA83DAA}" sibTransId="{0EFB1EC1-33FB-4B74-961F-6C597E1FA69E}"/>
    <dgm:cxn modelId="{1A12E48B-5484-47ED-99C8-4FD41D7B43C5}" type="presParOf" srcId="{821DE49C-3B70-4807-90FD-376F4ADC74CE}" destId="{2F2CB509-B74F-4FAD-94FB-8D4E3672B8E9}" srcOrd="0" destOrd="0" presId="urn:microsoft.com/office/officeart/2005/8/layout/process2"/>
    <dgm:cxn modelId="{875C9E78-2BA9-4B88-9054-5C8B932BF413}" type="presParOf" srcId="{821DE49C-3B70-4807-90FD-376F4ADC74CE}" destId="{73A58588-AAF6-4DDC-AE8F-9927B5178963}" srcOrd="1" destOrd="0" presId="urn:microsoft.com/office/officeart/2005/8/layout/process2"/>
    <dgm:cxn modelId="{F53DDB82-BB49-4A4C-AB24-D2B6658F1390}" type="presParOf" srcId="{73A58588-AAF6-4DDC-AE8F-9927B5178963}" destId="{9ECF298C-BCC8-4876-BB8E-4DAF8B25D863}" srcOrd="0" destOrd="0" presId="urn:microsoft.com/office/officeart/2005/8/layout/process2"/>
    <dgm:cxn modelId="{9840AB3C-F694-4ABA-A3DA-83DE3F72B42E}" type="presParOf" srcId="{821DE49C-3B70-4807-90FD-376F4ADC74CE}" destId="{4587516E-3FE2-47BA-9BB4-38CFD9805393}" srcOrd="2" destOrd="0" presId="urn:microsoft.com/office/officeart/2005/8/layout/process2"/>
    <dgm:cxn modelId="{1A18A924-82CB-4494-81BF-819DA2DBCAE5}" type="presParOf" srcId="{821DE49C-3B70-4807-90FD-376F4ADC74CE}" destId="{2B9A885A-7533-4993-838D-98B406698AEB}" srcOrd="3" destOrd="0" presId="urn:microsoft.com/office/officeart/2005/8/layout/process2"/>
    <dgm:cxn modelId="{EC9FE50F-2B35-44EF-A957-A68A0EAD5A06}" type="presParOf" srcId="{2B9A885A-7533-4993-838D-98B406698AEB}" destId="{04016A1F-79F5-4796-ADE7-272B13308D30}" srcOrd="0" destOrd="0" presId="urn:microsoft.com/office/officeart/2005/8/layout/process2"/>
    <dgm:cxn modelId="{25E3A1A3-B408-4EC0-A131-0BA2A84297E7}" type="presParOf" srcId="{821DE49C-3B70-4807-90FD-376F4ADC74CE}" destId="{1ABAE59B-095B-4064-8499-A4360CCA280C}"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80F801-99A5-4BF6-BAAC-ED8C0C8C8608}">
      <dsp:nvSpPr>
        <dsp:cNvPr id="0" name=""/>
        <dsp:cNvSpPr/>
      </dsp:nvSpPr>
      <dsp:spPr>
        <a:xfrm>
          <a:off x="3520442" y="0"/>
          <a:ext cx="3774434" cy="13438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Splitting </a:t>
          </a:r>
          <a:r>
            <a:rPr lang="en-IN" sz="2400" kern="1200" dirty="0"/>
            <a:t>date and month in Date column</a:t>
          </a:r>
        </a:p>
      </dsp:txBody>
      <dsp:txXfrm>
        <a:off x="3520442" y="0"/>
        <a:ext cx="3774434" cy="1343818"/>
      </dsp:txXfrm>
    </dsp:sp>
    <dsp:sp modelId="{6E44B36C-FEAA-44C1-9C4D-CBF46256DD8D}">
      <dsp:nvSpPr>
        <dsp:cNvPr id="0" name=""/>
        <dsp:cNvSpPr/>
      </dsp:nvSpPr>
      <dsp:spPr>
        <a:xfrm rot="5400000">
          <a:off x="5155693" y="1377414"/>
          <a:ext cx="503932" cy="604718"/>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5400000">
        <a:off x="5155693" y="1377414"/>
        <a:ext cx="503932" cy="604718"/>
      </dsp:txXfrm>
    </dsp:sp>
    <dsp:sp modelId="{4137C208-16A7-4838-8BF8-5D007AC298B6}">
      <dsp:nvSpPr>
        <dsp:cNvPr id="0" name=""/>
        <dsp:cNvSpPr/>
      </dsp:nvSpPr>
      <dsp:spPr>
        <a:xfrm>
          <a:off x="3459474" y="2015728"/>
          <a:ext cx="3896370" cy="13438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a:t>Extracting Hours and Minutes</a:t>
          </a:r>
        </a:p>
      </dsp:txBody>
      <dsp:txXfrm>
        <a:off x="3459474" y="2015728"/>
        <a:ext cx="3896370" cy="1343818"/>
      </dsp:txXfrm>
    </dsp:sp>
    <dsp:sp modelId="{64877066-214C-452C-8959-04AEE646B333}">
      <dsp:nvSpPr>
        <dsp:cNvPr id="0" name=""/>
        <dsp:cNvSpPr/>
      </dsp:nvSpPr>
      <dsp:spPr>
        <a:xfrm rot="5400000">
          <a:off x="5155693" y="3393142"/>
          <a:ext cx="503932" cy="604718"/>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5400000">
        <a:off x="5155693" y="3393142"/>
        <a:ext cx="503932" cy="604718"/>
      </dsp:txXfrm>
    </dsp:sp>
    <dsp:sp modelId="{A9D1F66C-9986-49CE-A395-D4C41DE6AE72}">
      <dsp:nvSpPr>
        <dsp:cNvPr id="0" name=""/>
        <dsp:cNvSpPr/>
      </dsp:nvSpPr>
      <dsp:spPr>
        <a:xfrm>
          <a:off x="3469646" y="4031456"/>
          <a:ext cx="3876027" cy="13438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Changing </a:t>
          </a:r>
          <a:r>
            <a:rPr lang="en-IN" sz="2400" kern="1200" dirty="0"/>
            <a:t>datatype of price into Integer format</a:t>
          </a:r>
        </a:p>
      </dsp:txBody>
      <dsp:txXfrm>
        <a:off x="3469646" y="4031456"/>
        <a:ext cx="3876027" cy="13438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2CB509-B74F-4FAD-94FB-8D4E3672B8E9}">
      <dsp:nvSpPr>
        <dsp:cNvPr id="0" name=""/>
        <dsp:cNvSpPr/>
      </dsp:nvSpPr>
      <dsp:spPr>
        <a:xfrm>
          <a:off x="3359420" y="1066"/>
          <a:ext cx="3796758" cy="1061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checking null values</a:t>
          </a:r>
        </a:p>
      </dsp:txBody>
      <dsp:txXfrm>
        <a:off x="3359420" y="1066"/>
        <a:ext cx="3796758" cy="1061758"/>
      </dsp:txXfrm>
    </dsp:sp>
    <dsp:sp modelId="{73A58588-AAF6-4DDC-AE8F-9927B5178963}">
      <dsp:nvSpPr>
        <dsp:cNvPr id="0" name=""/>
        <dsp:cNvSpPr/>
      </dsp:nvSpPr>
      <dsp:spPr>
        <a:xfrm rot="5400000">
          <a:off x="5092432" y="1020865"/>
          <a:ext cx="330735" cy="5249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5400000">
        <a:off x="5092432" y="1020865"/>
        <a:ext cx="330735" cy="524901"/>
      </dsp:txXfrm>
    </dsp:sp>
    <dsp:sp modelId="{4587516E-3FE2-47BA-9BB4-38CFD9805393}">
      <dsp:nvSpPr>
        <dsp:cNvPr id="0" name=""/>
        <dsp:cNvSpPr/>
      </dsp:nvSpPr>
      <dsp:spPr>
        <a:xfrm>
          <a:off x="2156535" y="1503806"/>
          <a:ext cx="6202528" cy="1166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FILLING THE EXTRA DAY null values WITH "no extra day"</a:t>
          </a:r>
        </a:p>
      </dsp:txBody>
      <dsp:txXfrm>
        <a:off x="2156535" y="1503806"/>
        <a:ext cx="6202528" cy="1166447"/>
      </dsp:txXfrm>
    </dsp:sp>
    <dsp:sp modelId="{2B9A885A-7533-4993-838D-98B406698AEB}">
      <dsp:nvSpPr>
        <dsp:cNvPr id="0" name=""/>
        <dsp:cNvSpPr/>
      </dsp:nvSpPr>
      <dsp:spPr>
        <a:xfrm rot="5400000">
          <a:off x="5101644" y="2616011"/>
          <a:ext cx="312311" cy="5249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5400000">
        <a:off x="5101644" y="2616011"/>
        <a:ext cx="312311" cy="524901"/>
      </dsp:txXfrm>
    </dsp:sp>
    <dsp:sp modelId="{1ABAE59B-095B-4064-8499-A4360CCA280C}">
      <dsp:nvSpPr>
        <dsp:cNvPr id="0" name=""/>
        <dsp:cNvSpPr/>
      </dsp:nvSpPr>
      <dsp:spPr>
        <a:xfrm>
          <a:off x="3510277" y="3086670"/>
          <a:ext cx="3495045" cy="9545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Dropping duplicates</a:t>
          </a:r>
          <a:endParaRPr lang="en-IN" sz="2600" kern="1200" dirty="0"/>
        </a:p>
      </dsp:txBody>
      <dsp:txXfrm>
        <a:off x="3510277" y="3086670"/>
        <a:ext cx="3495045" cy="95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CC355-AE0F-4778-915E-09E8522D0947}" type="datetimeFigureOut">
              <a:rPr lang="en-IN" smtClean="0"/>
              <a:pPr/>
              <a:t>03-11-2021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3A4AE-E5D5-4F60-9981-2555C1CB0A85}" type="slidenum">
              <a:rPr lang="en-IN" smtClean="0"/>
              <a:pPr/>
              <a:t>‹#›</a:t>
            </a:fld>
            <a:endParaRPr lang="en-IN"/>
          </a:p>
        </p:txBody>
      </p:sp>
    </p:spTree>
    <p:extLst>
      <p:ext uri="{BB962C8B-B14F-4D97-AF65-F5344CB8AC3E}">
        <p14:creationId xmlns:p14="http://schemas.microsoft.com/office/powerpoint/2010/main" xmlns="" val="216612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8</a:t>
            </a:fld>
            <a:endParaRPr lang="en-US" dirty="0"/>
          </a:p>
        </p:txBody>
      </p:sp>
    </p:spTree>
    <p:extLst>
      <p:ext uri="{BB962C8B-B14F-4D97-AF65-F5344CB8AC3E}">
        <p14:creationId xmlns:p14="http://schemas.microsoft.com/office/powerpoint/2010/main" xmlns="" val="140048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33A4AE-E5D5-4F60-9981-2555C1CB0A85}" type="slidenum">
              <a:rPr lang="en-IN" smtClean="0"/>
              <a:pPr/>
              <a:t>10</a:t>
            </a:fld>
            <a:endParaRPr lang="en-IN"/>
          </a:p>
        </p:txBody>
      </p:sp>
    </p:spTree>
    <p:extLst>
      <p:ext uri="{BB962C8B-B14F-4D97-AF65-F5344CB8AC3E}">
        <p14:creationId xmlns:p14="http://schemas.microsoft.com/office/powerpoint/2010/main" xmlns="" val="16493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8A9F3-3559-4752-9F93-81BCC3534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3A889BB-89EE-42DC-A340-93282DE33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0363083-6DEA-4C15-9BFE-B944AF25672C}"/>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5" name="Footer Placeholder 4">
            <a:extLst>
              <a:ext uri="{FF2B5EF4-FFF2-40B4-BE49-F238E27FC236}">
                <a16:creationId xmlns:a16="http://schemas.microsoft.com/office/drawing/2014/main" xmlns="" id="{43F0E941-7577-4D0C-98FE-333F13CC8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96CCA5-CD89-4F42-A113-895453108D16}"/>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312545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82F7A-8005-4282-9C83-C7B7BDDC3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2B91589-8A9D-4535-8FAE-807421E19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14F369-B738-4DC3-B54B-EF446894E8A1}"/>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5" name="Footer Placeholder 4">
            <a:extLst>
              <a:ext uri="{FF2B5EF4-FFF2-40B4-BE49-F238E27FC236}">
                <a16:creationId xmlns:a16="http://schemas.microsoft.com/office/drawing/2014/main" xmlns="" id="{2F9A05CB-2ABE-441F-971A-5036D34C0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EB40615-5D8A-4E55-852B-82C6345D9DCE}"/>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59284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EF3861B-0CF0-41BB-BC33-B43C70234C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3DE47D1-E46C-4ECC-862F-BB7623D87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4FA2BA-722A-44EC-BADB-F39ABF7594CF}"/>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5" name="Footer Placeholder 4">
            <a:extLst>
              <a:ext uri="{FF2B5EF4-FFF2-40B4-BE49-F238E27FC236}">
                <a16:creationId xmlns:a16="http://schemas.microsoft.com/office/drawing/2014/main" xmlns="" id="{A403CD31-7CF9-493D-979F-1EF21537F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520E97F-1C5E-4E05-B023-44C7F59FE893}"/>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39556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02D9A-566B-4579-A0BB-5ADA8A3002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1A6692A-A24B-4CD6-B77D-C5083B34A6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0A12B6-F6D1-4DB7-9814-98443C3DC0E4}"/>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5" name="Footer Placeholder 4">
            <a:extLst>
              <a:ext uri="{FF2B5EF4-FFF2-40B4-BE49-F238E27FC236}">
                <a16:creationId xmlns:a16="http://schemas.microsoft.com/office/drawing/2014/main" xmlns="" id="{1A3532AB-DC9D-49B4-8396-77ED099BB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D0728E-0947-4CF7-9A4A-FACD60D85F4F}"/>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22832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305AF-917B-47A6-BB56-93774B1D8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FA529E-0A83-4891-962E-0AC5F96AB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7DDAE0-4628-4CCB-AB1E-55E7718996AB}"/>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5" name="Footer Placeholder 4">
            <a:extLst>
              <a:ext uri="{FF2B5EF4-FFF2-40B4-BE49-F238E27FC236}">
                <a16:creationId xmlns:a16="http://schemas.microsoft.com/office/drawing/2014/main" xmlns="" id="{ADB91981-EC3B-4095-9E03-2FE287318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D95944-58F7-49FF-9E9A-66DD0BE59E01}"/>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308278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F3AF2-7AAA-4D28-98EE-A08D5E90D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F62919-2670-4A23-9C29-3F364374C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2618786-4EE7-44C3-86D6-EA230F0A18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34277E2-7E76-4BDE-AF26-2DEE041DA9DB}"/>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6" name="Footer Placeholder 5">
            <a:extLst>
              <a:ext uri="{FF2B5EF4-FFF2-40B4-BE49-F238E27FC236}">
                <a16:creationId xmlns:a16="http://schemas.microsoft.com/office/drawing/2014/main" xmlns="" id="{5202EAE7-9150-4BC2-8FEA-80FE6319F7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994D1C2-8D23-4FE1-929D-FE5745DA9D97}"/>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409342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47B6B-D08A-4C8C-9018-203B708903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911CDD-D029-4D5D-A693-0AD4E1EA7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536F09-3407-4ABC-8737-A5C1D2F40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74F1007-E2A8-4933-9B0B-A54F7C533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4D09DA-1540-495F-905F-5AB25A9AC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2CC0791-99DE-4481-BDF3-18DFA958E552}"/>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8" name="Footer Placeholder 7">
            <a:extLst>
              <a:ext uri="{FF2B5EF4-FFF2-40B4-BE49-F238E27FC236}">
                <a16:creationId xmlns:a16="http://schemas.microsoft.com/office/drawing/2014/main" xmlns="" id="{8E25328D-264A-4462-96C3-198BF2DA3A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A875523-C0AF-4076-B8A1-86FB715B81A3}"/>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137975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022D0-A788-458D-8F1D-9FAE32CDA4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841A8FA-0A10-438B-A5B2-2CE84FFAC496}"/>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4" name="Footer Placeholder 3">
            <a:extLst>
              <a:ext uri="{FF2B5EF4-FFF2-40B4-BE49-F238E27FC236}">
                <a16:creationId xmlns:a16="http://schemas.microsoft.com/office/drawing/2014/main" xmlns="" id="{6C17055F-E485-4DE2-99E9-9DCD1250FD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D674B03-8071-4198-A5F3-E6875F26F529}"/>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234350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948CA7-71E5-43C6-BD0B-9D97A1240156}"/>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3" name="Footer Placeholder 2">
            <a:extLst>
              <a:ext uri="{FF2B5EF4-FFF2-40B4-BE49-F238E27FC236}">
                <a16:creationId xmlns:a16="http://schemas.microsoft.com/office/drawing/2014/main" xmlns="" id="{15646D79-1DFF-4D96-8CF6-6C3751B9C3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2A5FD5D-EF1B-4A38-B1C6-07DFB29E5F35}"/>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228740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4BD51-642B-4DAA-9071-52F7EA4CE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65B65B3-4E9B-4FA9-A95B-DEDBEC565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E0F4FB1-9E6E-4E0F-952B-C8F269BAF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9A14835-B8DD-4814-9357-2D88720FC76E}"/>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6" name="Footer Placeholder 5">
            <a:extLst>
              <a:ext uri="{FF2B5EF4-FFF2-40B4-BE49-F238E27FC236}">
                <a16:creationId xmlns:a16="http://schemas.microsoft.com/office/drawing/2014/main" xmlns="" id="{01E4018E-6C8C-485C-8EF3-BF31ED06B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ADCFAA1-EEF1-46F1-98B6-898A668F26DD}"/>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361447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D17E3-D997-4635-88F4-113DF18B8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5FA2167-BFA2-4FA7-893D-B73BB1A4B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74D28F3-CC73-45A2-896D-1CFF8F190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D76FE1-B194-4D9D-B873-7398EC3AEB76}"/>
              </a:ext>
            </a:extLst>
          </p:cNvPr>
          <p:cNvSpPr>
            <a:spLocks noGrp="1"/>
          </p:cNvSpPr>
          <p:nvPr>
            <p:ph type="dt" sz="half" idx="10"/>
          </p:nvPr>
        </p:nvSpPr>
        <p:spPr/>
        <p:txBody>
          <a:bodyPr/>
          <a:lstStyle/>
          <a:p>
            <a:fld id="{4F491F50-26BF-4ED3-BB8A-453E0AB74CC3}" type="datetimeFigureOut">
              <a:rPr lang="en-IN" smtClean="0"/>
              <a:pPr/>
              <a:t>03-11-2021</a:t>
            </a:fld>
            <a:endParaRPr lang="en-IN"/>
          </a:p>
        </p:txBody>
      </p:sp>
      <p:sp>
        <p:nvSpPr>
          <p:cNvPr id="6" name="Footer Placeholder 5">
            <a:extLst>
              <a:ext uri="{FF2B5EF4-FFF2-40B4-BE49-F238E27FC236}">
                <a16:creationId xmlns:a16="http://schemas.microsoft.com/office/drawing/2014/main" xmlns="" id="{1061BF0C-6AAA-4907-A48F-9F4DB0232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14DF968-8530-45C9-AB72-B9CAB4563E9F}"/>
              </a:ext>
            </a:extLst>
          </p:cNvPr>
          <p:cNvSpPr>
            <a:spLocks noGrp="1"/>
          </p:cNvSpPr>
          <p:nvPr>
            <p:ph type="sldNum" sz="quarter" idx="12"/>
          </p:nvPr>
        </p:nvSpPr>
        <p:spPr/>
        <p:txBody>
          <a:body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306599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CA22C06-F42F-43CE-9BE4-0A6FCF7BA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728091-2D66-4568-BE71-627B3CD46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54BF847-EC99-4597-B932-DFD454FE3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91F50-26BF-4ED3-BB8A-453E0AB74CC3}" type="datetimeFigureOut">
              <a:rPr lang="en-IN" smtClean="0"/>
              <a:pPr/>
              <a:t>03-11-2021</a:t>
            </a:fld>
            <a:endParaRPr lang="en-IN"/>
          </a:p>
        </p:txBody>
      </p:sp>
      <p:sp>
        <p:nvSpPr>
          <p:cNvPr id="5" name="Footer Placeholder 4">
            <a:extLst>
              <a:ext uri="{FF2B5EF4-FFF2-40B4-BE49-F238E27FC236}">
                <a16:creationId xmlns:a16="http://schemas.microsoft.com/office/drawing/2014/main" xmlns="" id="{C7A79A7D-CCCF-4C1F-9B43-FBDD7A7B4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2335B8E-FC4A-48E6-BC45-F4BAAAFBA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82784-387F-45E6-B1AD-1F5B35EADB3B}" type="slidenum">
              <a:rPr lang="en-IN" smtClean="0"/>
              <a:pPr/>
              <a:t>‹#›</a:t>
            </a:fld>
            <a:endParaRPr lang="en-IN"/>
          </a:p>
        </p:txBody>
      </p:sp>
    </p:spTree>
    <p:extLst>
      <p:ext uri="{BB962C8B-B14F-4D97-AF65-F5344CB8AC3E}">
        <p14:creationId xmlns:p14="http://schemas.microsoft.com/office/powerpoint/2010/main" xmlns="" val="33058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197CA-3B5E-457E-90B5-83400D2D5C6C}"/>
              </a:ext>
            </a:extLst>
          </p:cNvPr>
          <p:cNvSpPr>
            <a:spLocks noGrp="1"/>
          </p:cNvSpPr>
          <p:nvPr>
            <p:ph type="ctrTitle"/>
          </p:nvPr>
        </p:nvSpPr>
        <p:spPr/>
        <p:txBody>
          <a:bodyPr/>
          <a:lstStyle/>
          <a:p>
            <a:r>
              <a:rPr lang="en-US" dirty="0"/>
              <a:t>FLIGHT PRICE PREDICTION</a:t>
            </a:r>
            <a:endParaRPr lang="en-IN" dirty="0"/>
          </a:p>
        </p:txBody>
      </p:sp>
      <p:pic>
        <p:nvPicPr>
          <p:cNvPr id="4" name="Picture 3">
            <a:extLst>
              <a:ext uri="{FF2B5EF4-FFF2-40B4-BE49-F238E27FC236}">
                <a16:creationId xmlns:a16="http://schemas.microsoft.com/office/drawing/2014/main" xmlns="" id="{21CFBF4D-DBF6-4AA7-87FE-048DA1007780}"/>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23966" y="2688075"/>
            <a:ext cx="4962985" cy="3880891"/>
          </a:xfrm>
          <a:prstGeom prst="rect">
            <a:avLst/>
          </a:prstGeom>
          <a:noFill/>
          <a:ln>
            <a:noFill/>
          </a:ln>
        </p:spPr>
      </p:pic>
    </p:spTree>
    <p:extLst>
      <p:ext uri="{BB962C8B-B14F-4D97-AF65-F5344CB8AC3E}">
        <p14:creationId xmlns:p14="http://schemas.microsoft.com/office/powerpoint/2010/main" xmlns="" val="319174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DF173-A067-44EA-8869-62CC820A9A85}"/>
              </a:ext>
            </a:extLst>
          </p:cNvPr>
          <p:cNvSpPr>
            <a:spLocks noGrp="1"/>
          </p:cNvSpPr>
          <p:nvPr>
            <p:ph type="title"/>
          </p:nvPr>
        </p:nvSpPr>
        <p:spPr>
          <a:xfrm>
            <a:off x="838200" y="365125"/>
            <a:ext cx="10185400" cy="752475"/>
          </a:xfrm>
        </p:spPr>
        <p:txBody>
          <a:bodyPr>
            <a:normAutofit fontScale="90000"/>
          </a:bodyPr>
          <a:lstStyle/>
          <a:p>
            <a:r>
              <a:rPr lang="en-IN" b="1" i="0" dirty="0">
                <a:solidFill>
                  <a:srgbClr val="000000"/>
                </a:solidFill>
                <a:effectLst/>
                <a:latin typeface="Helvetica Neue"/>
              </a:rPr>
              <a:t>Feature engineering</a:t>
            </a:r>
            <a:br>
              <a:rPr lang="en-IN" b="1" i="0" dirty="0">
                <a:solidFill>
                  <a:srgbClr val="000000"/>
                </a:solidFill>
                <a:effectLst/>
                <a:latin typeface="Helvetica Neue"/>
              </a:rPr>
            </a:br>
            <a:endParaRPr lang="en-IN" dirty="0"/>
          </a:p>
        </p:txBody>
      </p:sp>
      <p:graphicFrame>
        <p:nvGraphicFramePr>
          <p:cNvPr id="4" name="Content Placeholder 3">
            <a:extLst>
              <a:ext uri="{FF2B5EF4-FFF2-40B4-BE49-F238E27FC236}">
                <a16:creationId xmlns:a16="http://schemas.microsoft.com/office/drawing/2014/main" xmlns="" id="{833001A6-F1D2-4E59-93FA-34FAAF53C32A}"/>
              </a:ext>
            </a:extLst>
          </p:cNvPr>
          <p:cNvGraphicFramePr>
            <a:graphicFrameLocks noGrp="1"/>
          </p:cNvGraphicFramePr>
          <p:nvPr>
            <p:ph idx="1"/>
            <p:extLst>
              <p:ext uri="{D42A27DB-BD31-4B8C-83A1-F6EECF244321}">
                <p14:modId xmlns:p14="http://schemas.microsoft.com/office/powerpoint/2010/main" xmlns="" val="3870854799"/>
              </p:ext>
            </p:extLst>
          </p:nvPr>
        </p:nvGraphicFramePr>
        <p:xfrm>
          <a:off x="838200" y="1117600"/>
          <a:ext cx="10815320" cy="5375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8157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14054-A15C-4A36-9088-DF599A289C50}"/>
              </a:ext>
            </a:extLst>
          </p:cNvPr>
          <p:cNvSpPr>
            <a:spLocks noGrp="1"/>
          </p:cNvSpPr>
          <p:nvPr>
            <p:ph type="title"/>
          </p:nvPr>
        </p:nvSpPr>
        <p:spPr>
          <a:xfrm>
            <a:off x="838200" y="125096"/>
            <a:ext cx="10515600" cy="1325563"/>
          </a:xfrm>
        </p:spPr>
        <p:txBody>
          <a:bodyPr/>
          <a:lstStyle/>
          <a:p>
            <a:r>
              <a:rPr lang="en-US" b="1" u="sng" dirty="0">
                <a:effectLst>
                  <a:outerShdw blurRad="38100" dist="38100" dir="2700000" algn="tl">
                    <a:srgbClr val="000000">
                      <a:alpha val="43137"/>
                    </a:srgbClr>
                  </a:outerShdw>
                </a:effectLst>
              </a:rPr>
              <a:t>Exploratory data Analysis</a:t>
            </a:r>
            <a:endParaRPr lang="en-IN" b="1" u="sng"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xmlns="" id="{5E2DE031-40B9-42FB-9C6B-7FB49299CBCC}"/>
              </a:ext>
            </a:extLst>
          </p:cNvPr>
          <p:cNvGraphicFramePr>
            <a:graphicFrameLocks noGrp="1"/>
          </p:cNvGraphicFramePr>
          <p:nvPr>
            <p:ph idx="1"/>
            <p:extLst>
              <p:ext uri="{D42A27DB-BD31-4B8C-83A1-F6EECF244321}">
                <p14:modId xmlns:p14="http://schemas.microsoft.com/office/powerpoint/2010/main" xmlns="" val="199606183"/>
              </p:ext>
            </p:extLst>
          </p:nvPr>
        </p:nvGraphicFramePr>
        <p:xfrm>
          <a:off x="72644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Down 4">
            <a:extLst>
              <a:ext uri="{FF2B5EF4-FFF2-40B4-BE49-F238E27FC236}">
                <a16:creationId xmlns:a16="http://schemas.microsoft.com/office/drawing/2014/main" xmlns="" id="{E4067173-2108-41F4-9D49-28EDA489D584}"/>
              </a:ext>
            </a:extLst>
          </p:cNvPr>
          <p:cNvSpPr/>
          <p:nvPr/>
        </p:nvSpPr>
        <p:spPr>
          <a:xfrm>
            <a:off x="5735320" y="5437029"/>
            <a:ext cx="497840" cy="335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5EBE5A50-DFCD-4E54-A118-8B3AABF993FA}"/>
              </a:ext>
            </a:extLst>
          </p:cNvPr>
          <p:cNvSpPr/>
          <p:nvPr/>
        </p:nvSpPr>
        <p:spPr>
          <a:xfrm>
            <a:off x="3815080" y="5721984"/>
            <a:ext cx="4561840" cy="1026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checking for outliers</a:t>
            </a:r>
          </a:p>
        </p:txBody>
      </p:sp>
    </p:spTree>
    <p:extLst>
      <p:ext uri="{BB962C8B-B14F-4D97-AF65-F5344CB8AC3E}">
        <p14:creationId xmlns:p14="http://schemas.microsoft.com/office/powerpoint/2010/main" xmlns="" val="422736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A9373-78AB-4965-AFD1-9BF89FA51828}"/>
              </a:ext>
            </a:extLst>
          </p:cNvPr>
          <p:cNvSpPr>
            <a:spLocks noGrp="1"/>
          </p:cNvSpPr>
          <p:nvPr>
            <p:ph type="title"/>
          </p:nvPr>
        </p:nvSpPr>
        <p:spPr>
          <a:xfrm>
            <a:off x="1249680" y="771525"/>
            <a:ext cx="9342120" cy="1524635"/>
          </a:xfrm>
        </p:spPr>
        <p:txBody>
          <a:bodyPr/>
          <a:lstStyle/>
          <a:p>
            <a:pPr algn="ctr"/>
            <a:r>
              <a:rPr lang="en-IN" b="1" i="0" dirty="0">
                <a:solidFill>
                  <a:srgbClr val="000000"/>
                </a:solidFill>
                <a:effectLst/>
                <a:latin typeface="Helvetica Neue"/>
              </a:rPr>
              <a:t>Data </a:t>
            </a:r>
            <a:r>
              <a:rPr lang="en-IN" b="1" i="0" dirty="0" smtClean="0">
                <a:solidFill>
                  <a:srgbClr val="000000"/>
                </a:solidFill>
                <a:effectLst/>
                <a:latin typeface="Helvetica Neue"/>
              </a:rPr>
              <a:t> visualization  and  </a:t>
            </a:r>
            <a:r>
              <a:rPr lang="en-IN" b="1" i="0" dirty="0">
                <a:solidFill>
                  <a:srgbClr val="000000"/>
                </a:solidFill>
                <a:effectLst/>
                <a:latin typeface="Helvetica Neue"/>
              </a:rPr>
              <a:t>analysis</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xmlns="" id="{D569072B-E6D8-480C-A659-BDD711B4946F}"/>
              </a:ext>
            </a:extLst>
          </p:cNvPr>
          <p:cNvPicPr>
            <a:picLocks noChangeAspect="1"/>
          </p:cNvPicPr>
          <p:nvPr/>
        </p:nvPicPr>
        <p:blipFill>
          <a:blip r:embed="rId2" cstate="print"/>
          <a:stretch>
            <a:fillRect/>
          </a:stretch>
        </p:blipFill>
        <p:spPr>
          <a:xfrm>
            <a:off x="1569720" y="2543050"/>
            <a:ext cx="8513971" cy="2950016"/>
          </a:xfrm>
          <a:prstGeom prst="rect">
            <a:avLst/>
          </a:prstGeom>
        </p:spPr>
      </p:pic>
    </p:spTree>
    <p:extLst>
      <p:ext uri="{BB962C8B-B14F-4D97-AF65-F5344CB8AC3E}">
        <p14:creationId xmlns:p14="http://schemas.microsoft.com/office/powerpoint/2010/main" xmlns="" val="142370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CADDB-E3FF-44A3-BD83-D885F29D37A2}"/>
              </a:ext>
            </a:extLst>
          </p:cNvPr>
          <p:cNvSpPr>
            <a:spLocks noGrp="1"/>
          </p:cNvSpPr>
          <p:nvPr>
            <p:ph type="title"/>
          </p:nvPr>
        </p:nvSpPr>
        <p:spPr>
          <a:xfrm>
            <a:off x="807720" y="197485"/>
            <a:ext cx="4404360" cy="1280795"/>
          </a:xfrm>
        </p:spPr>
        <p:txBody>
          <a:bodyPr/>
          <a:lstStyle/>
          <a:p>
            <a:r>
              <a:rPr lang="en-US" b="1" u="sng" dirty="0"/>
              <a:t>Price of the Fare</a:t>
            </a:r>
            <a:endParaRPr lang="en-IN" b="1" u="sng" dirty="0"/>
          </a:p>
        </p:txBody>
      </p:sp>
      <p:pic>
        <p:nvPicPr>
          <p:cNvPr id="7" name="Picture 6">
            <a:extLst>
              <a:ext uri="{FF2B5EF4-FFF2-40B4-BE49-F238E27FC236}">
                <a16:creationId xmlns:a16="http://schemas.microsoft.com/office/drawing/2014/main" xmlns="" id="{7F6B7C6A-55B1-463A-9887-33002DFFE63B}"/>
              </a:ext>
            </a:extLst>
          </p:cNvPr>
          <p:cNvPicPr>
            <a:picLocks noChangeAspect="1"/>
          </p:cNvPicPr>
          <p:nvPr/>
        </p:nvPicPr>
        <p:blipFill>
          <a:blip r:embed="rId2" cstate="print"/>
          <a:stretch>
            <a:fillRect/>
          </a:stretch>
        </p:blipFill>
        <p:spPr>
          <a:xfrm>
            <a:off x="2087498" y="1310640"/>
            <a:ext cx="7827190" cy="3230880"/>
          </a:xfrm>
          <a:prstGeom prst="rect">
            <a:avLst/>
          </a:prstGeom>
        </p:spPr>
      </p:pic>
      <p:pic>
        <p:nvPicPr>
          <p:cNvPr id="8" name="Picture 7">
            <a:extLst>
              <a:ext uri="{FF2B5EF4-FFF2-40B4-BE49-F238E27FC236}">
                <a16:creationId xmlns:a16="http://schemas.microsoft.com/office/drawing/2014/main" xmlns="" id="{6FD501FE-EA25-41D2-B932-282BDEC5ED45}"/>
              </a:ext>
            </a:extLst>
          </p:cNvPr>
          <p:cNvPicPr>
            <a:picLocks noChangeAspect="1"/>
          </p:cNvPicPr>
          <p:nvPr/>
        </p:nvPicPr>
        <p:blipFill>
          <a:blip r:embed="rId3" cstate="print"/>
          <a:stretch>
            <a:fillRect/>
          </a:stretch>
        </p:blipFill>
        <p:spPr>
          <a:xfrm>
            <a:off x="10043160" y="0"/>
            <a:ext cx="2148840" cy="1611630"/>
          </a:xfrm>
          <a:prstGeom prst="rect">
            <a:avLst/>
          </a:prstGeom>
        </p:spPr>
      </p:pic>
      <p:sp>
        <p:nvSpPr>
          <p:cNvPr id="10" name="TextBox 9">
            <a:extLst>
              <a:ext uri="{FF2B5EF4-FFF2-40B4-BE49-F238E27FC236}">
                <a16:creationId xmlns:a16="http://schemas.microsoft.com/office/drawing/2014/main" xmlns="" id="{17B72A82-E8B1-49D9-BB1F-930D3A4647BB}"/>
              </a:ext>
            </a:extLst>
          </p:cNvPr>
          <p:cNvSpPr txBox="1"/>
          <p:nvPr/>
        </p:nvSpPr>
        <p:spPr>
          <a:xfrm>
            <a:off x="883920" y="5136277"/>
            <a:ext cx="10363200" cy="830997"/>
          </a:xfrm>
          <a:prstGeom prst="rect">
            <a:avLst/>
          </a:prstGeom>
          <a:noFill/>
        </p:spPr>
        <p:txBody>
          <a:bodyPr wrap="square">
            <a:spAutoFit/>
          </a:bodyPr>
          <a:lstStyle/>
          <a:p>
            <a:pPr algn="just"/>
            <a:r>
              <a:rPr lang="en-IN" sz="2400" dirty="0"/>
              <a:t>W</a:t>
            </a:r>
            <a:r>
              <a:rPr lang="en-IN" sz="2400" dirty="0" smtClean="0"/>
              <a:t>e </a:t>
            </a:r>
            <a:r>
              <a:rPr lang="en-IN" sz="2400" dirty="0"/>
              <a:t>are able to see that most of the flight price values are accumulated between 2500 and 12500 and very rare data points are distributed </a:t>
            </a:r>
            <a:r>
              <a:rPr lang="en-IN" sz="2400" dirty="0" smtClean="0"/>
              <a:t>above </a:t>
            </a:r>
            <a:r>
              <a:rPr lang="en-IN" sz="2400" dirty="0"/>
              <a:t>that number.</a:t>
            </a:r>
          </a:p>
        </p:txBody>
      </p:sp>
    </p:spTree>
    <p:extLst>
      <p:ext uri="{BB962C8B-B14F-4D97-AF65-F5344CB8AC3E}">
        <p14:creationId xmlns:p14="http://schemas.microsoft.com/office/powerpoint/2010/main" xmlns="" val="2767295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A20B4-8CAA-4B41-B30B-CF1AAD34D973}"/>
              </a:ext>
            </a:extLst>
          </p:cNvPr>
          <p:cNvSpPr>
            <a:spLocks noGrp="1"/>
          </p:cNvSpPr>
          <p:nvPr>
            <p:ph type="title"/>
          </p:nvPr>
        </p:nvSpPr>
        <p:spPr>
          <a:xfrm>
            <a:off x="838200" y="365125"/>
            <a:ext cx="3479800" cy="1260475"/>
          </a:xfrm>
        </p:spPr>
        <p:txBody>
          <a:bodyPr>
            <a:normAutofit/>
          </a:bodyPr>
          <a:lstStyle/>
          <a:p>
            <a:r>
              <a:rPr lang="en-IN" sz="5400" b="1" u="sng" dirty="0">
                <a:effectLst>
                  <a:outerShdw blurRad="38100" dist="38100" dir="2700000" algn="tl">
                    <a:srgbClr val="000000">
                      <a:alpha val="43137"/>
                    </a:srgbClr>
                  </a:outerShdw>
                </a:effectLst>
              </a:rPr>
              <a:t>Flights</a:t>
            </a:r>
          </a:p>
        </p:txBody>
      </p:sp>
      <p:pic>
        <p:nvPicPr>
          <p:cNvPr id="5" name="Picture 4">
            <a:extLst>
              <a:ext uri="{FF2B5EF4-FFF2-40B4-BE49-F238E27FC236}">
                <a16:creationId xmlns:a16="http://schemas.microsoft.com/office/drawing/2014/main" xmlns="" id="{65B64BE3-52D3-486D-ACAF-1E25B37DA023}"/>
              </a:ext>
            </a:extLst>
          </p:cNvPr>
          <p:cNvPicPr>
            <a:picLocks noChangeAspect="1"/>
          </p:cNvPicPr>
          <p:nvPr/>
        </p:nvPicPr>
        <p:blipFill>
          <a:blip r:embed="rId2" cstate="print"/>
          <a:stretch>
            <a:fillRect/>
          </a:stretch>
        </p:blipFill>
        <p:spPr>
          <a:xfrm>
            <a:off x="4785361" y="464348"/>
            <a:ext cx="5913120" cy="2830609"/>
          </a:xfrm>
          <a:prstGeom prst="rect">
            <a:avLst/>
          </a:prstGeom>
        </p:spPr>
      </p:pic>
      <p:pic>
        <p:nvPicPr>
          <p:cNvPr id="7" name="Picture 6">
            <a:extLst>
              <a:ext uri="{FF2B5EF4-FFF2-40B4-BE49-F238E27FC236}">
                <a16:creationId xmlns:a16="http://schemas.microsoft.com/office/drawing/2014/main" xmlns="" id="{F248F0EB-22DD-41CA-9986-B0E984B454D6}"/>
              </a:ext>
            </a:extLst>
          </p:cNvPr>
          <p:cNvPicPr>
            <a:picLocks noChangeAspect="1"/>
          </p:cNvPicPr>
          <p:nvPr/>
        </p:nvPicPr>
        <p:blipFill>
          <a:blip r:embed="rId3" cstate="print"/>
          <a:stretch>
            <a:fillRect/>
          </a:stretch>
        </p:blipFill>
        <p:spPr>
          <a:xfrm>
            <a:off x="283776" y="3563044"/>
            <a:ext cx="6452304" cy="2903182"/>
          </a:xfrm>
          <a:prstGeom prst="rect">
            <a:avLst/>
          </a:prstGeom>
        </p:spPr>
      </p:pic>
      <p:sp>
        <p:nvSpPr>
          <p:cNvPr id="8" name="TextBox 7">
            <a:extLst>
              <a:ext uri="{FF2B5EF4-FFF2-40B4-BE49-F238E27FC236}">
                <a16:creationId xmlns:a16="http://schemas.microsoft.com/office/drawing/2014/main" xmlns="" id="{A84CAA35-EB6D-4154-8943-2185D2238B7E}"/>
              </a:ext>
            </a:extLst>
          </p:cNvPr>
          <p:cNvSpPr txBox="1"/>
          <p:nvPr/>
        </p:nvSpPr>
        <p:spPr>
          <a:xfrm>
            <a:off x="6553200" y="4053840"/>
            <a:ext cx="5410199"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IN" sz="2800" b="0" i="0" dirty="0">
                <a:solidFill>
                  <a:srgbClr val="000000"/>
                </a:solidFill>
                <a:effectLst/>
              </a:rPr>
              <a:t>.Maximum number of flights are of Air India and Indigo</a:t>
            </a:r>
          </a:p>
          <a:p>
            <a:pPr marL="285750" indent="-285750" algn="just">
              <a:buFont typeface="Wingdings" panose="05000000000000000000" pitchFamily="2" charset="2"/>
              <a:buChar char="q"/>
            </a:pPr>
            <a:r>
              <a:rPr lang="en-IN" sz="2800" dirty="0"/>
              <a:t>Vistara shows having the highest price</a:t>
            </a:r>
          </a:p>
        </p:txBody>
      </p:sp>
    </p:spTree>
    <p:extLst>
      <p:ext uri="{BB962C8B-B14F-4D97-AF65-F5344CB8AC3E}">
        <p14:creationId xmlns:p14="http://schemas.microsoft.com/office/powerpoint/2010/main" xmlns="" val="1694182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5195D07-ABBE-4C3D-B041-30AA93191467}"/>
              </a:ext>
            </a:extLst>
          </p:cNvPr>
          <p:cNvPicPr>
            <a:picLocks noGrp="1" noChangeAspect="1"/>
          </p:cNvPicPr>
          <p:nvPr>
            <p:ph idx="1"/>
          </p:nvPr>
        </p:nvPicPr>
        <p:blipFill>
          <a:blip r:embed="rId2" cstate="print"/>
          <a:stretch>
            <a:fillRect/>
          </a:stretch>
        </p:blipFill>
        <p:spPr>
          <a:xfrm>
            <a:off x="219418" y="819784"/>
            <a:ext cx="8924582" cy="4857899"/>
          </a:xfrm>
          <a:ln>
            <a:noFill/>
          </a:ln>
        </p:spPr>
      </p:pic>
      <p:sp>
        <p:nvSpPr>
          <p:cNvPr id="7" name="TextBox 6">
            <a:extLst>
              <a:ext uri="{FF2B5EF4-FFF2-40B4-BE49-F238E27FC236}">
                <a16:creationId xmlns:a16="http://schemas.microsoft.com/office/drawing/2014/main" xmlns="" id="{14E5ACD2-D29F-4671-B06D-C1809DB17916}"/>
              </a:ext>
            </a:extLst>
          </p:cNvPr>
          <p:cNvSpPr txBox="1"/>
          <p:nvPr/>
        </p:nvSpPr>
        <p:spPr>
          <a:xfrm>
            <a:off x="8823960" y="2035294"/>
            <a:ext cx="3042920" cy="1384995"/>
          </a:xfrm>
          <a:prstGeom prst="rect">
            <a:avLst/>
          </a:prstGeom>
          <a:noFill/>
        </p:spPr>
        <p:txBody>
          <a:bodyPr wrap="square">
            <a:spAutoFit/>
          </a:bodyPr>
          <a:lstStyle/>
          <a:p>
            <a:r>
              <a:rPr lang="en-IN" sz="2800" b="0" i="0" dirty="0">
                <a:solidFill>
                  <a:srgbClr val="000000"/>
                </a:solidFill>
                <a:effectLst/>
                <a:latin typeface="Helvetica Neue"/>
              </a:rPr>
              <a:t>Indigo flights are cheaper than </a:t>
            </a:r>
            <a:r>
              <a:rPr lang="en-IN" sz="2800" b="0" i="0" dirty="0" err="1">
                <a:solidFill>
                  <a:srgbClr val="000000"/>
                </a:solidFill>
                <a:effectLst/>
                <a:latin typeface="Helvetica Neue"/>
              </a:rPr>
              <a:t>AirIndia</a:t>
            </a:r>
            <a:endParaRPr lang="en-IN" sz="2800" dirty="0"/>
          </a:p>
        </p:txBody>
      </p:sp>
    </p:spTree>
    <p:extLst>
      <p:ext uri="{BB962C8B-B14F-4D97-AF65-F5344CB8AC3E}">
        <p14:creationId xmlns:p14="http://schemas.microsoft.com/office/powerpoint/2010/main" xmlns="" val="360684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9B952C4-A41E-4BF3-AB92-0CD7BFEFA758}"/>
              </a:ext>
            </a:extLst>
          </p:cNvPr>
          <p:cNvPicPr>
            <a:picLocks noGrp="1" noChangeAspect="1"/>
          </p:cNvPicPr>
          <p:nvPr>
            <p:ph idx="1"/>
          </p:nvPr>
        </p:nvPicPr>
        <p:blipFill>
          <a:blip r:embed="rId2" cstate="print"/>
          <a:stretch>
            <a:fillRect/>
          </a:stretch>
        </p:blipFill>
        <p:spPr>
          <a:xfrm>
            <a:off x="0" y="1368425"/>
            <a:ext cx="5820824" cy="3149348"/>
          </a:xfrm>
        </p:spPr>
      </p:pic>
      <p:pic>
        <p:nvPicPr>
          <p:cNvPr id="7" name="Picture 6">
            <a:extLst>
              <a:ext uri="{FF2B5EF4-FFF2-40B4-BE49-F238E27FC236}">
                <a16:creationId xmlns:a16="http://schemas.microsoft.com/office/drawing/2014/main" xmlns="" id="{55ECC596-747B-448B-A39B-31D4C8784C0A}"/>
              </a:ext>
            </a:extLst>
          </p:cNvPr>
          <p:cNvPicPr>
            <a:picLocks noChangeAspect="1"/>
          </p:cNvPicPr>
          <p:nvPr/>
        </p:nvPicPr>
        <p:blipFill>
          <a:blip r:embed="rId3" cstate="print"/>
          <a:stretch>
            <a:fillRect/>
          </a:stretch>
        </p:blipFill>
        <p:spPr>
          <a:xfrm>
            <a:off x="5820824" y="1368425"/>
            <a:ext cx="5811567" cy="3149348"/>
          </a:xfrm>
          <a:prstGeom prst="rect">
            <a:avLst/>
          </a:prstGeom>
        </p:spPr>
      </p:pic>
      <p:sp>
        <p:nvSpPr>
          <p:cNvPr id="8" name="TextBox 7">
            <a:extLst>
              <a:ext uri="{FF2B5EF4-FFF2-40B4-BE49-F238E27FC236}">
                <a16:creationId xmlns:a16="http://schemas.microsoft.com/office/drawing/2014/main" xmlns="" id="{6BF63D68-DA74-4E71-B3AD-316D78E9D5B8}"/>
              </a:ext>
            </a:extLst>
          </p:cNvPr>
          <p:cNvSpPr txBox="1"/>
          <p:nvPr/>
        </p:nvSpPr>
        <p:spPr>
          <a:xfrm>
            <a:off x="406400" y="430014"/>
            <a:ext cx="4511040" cy="830997"/>
          </a:xfrm>
          <a:prstGeom prst="rect">
            <a:avLst/>
          </a:prstGeom>
          <a:noFill/>
        </p:spPr>
        <p:txBody>
          <a:bodyPr wrap="square" rtlCol="0">
            <a:spAutoFit/>
          </a:bodyPr>
          <a:lstStyle/>
          <a:p>
            <a:r>
              <a:rPr lang="en-US" sz="2400" b="1" dirty="0"/>
              <a:t>Departure hour of flights vs Price of Fare</a:t>
            </a:r>
            <a:endParaRPr lang="en-IN" sz="2400" b="1" dirty="0"/>
          </a:p>
        </p:txBody>
      </p:sp>
      <p:sp>
        <p:nvSpPr>
          <p:cNvPr id="10" name="TextBox 9">
            <a:extLst>
              <a:ext uri="{FF2B5EF4-FFF2-40B4-BE49-F238E27FC236}">
                <a16:creationId xmlns:a16="http://schemas.microsoft.com/office/drawing/2014/main" xmlns="" id="{91D9F1B1-E556-417D-9149-A79133F68F4D}"/>
              </a:ext>
            </a:extLst>
          </p:cNvPr>
          <p:cNvSpPr txBox="1"/>
          <p:nvPr/>
        </p:nvSpPr>
        <p:spPr>
          <a:xfrm>
            <a:off x="6624320" y="471388"/>
            <a:ext cx="4592320" cy="830997"/>
          </a:xfrm>
          <a:prstGeom prst="rect">
            <a:avLst/>
          </a:prstGeom>
          <a:noFill/>
        </p:spPr>
        <p:txBody>
          <a:bodyPr wrap="square">
            <a:spAutoFit/>
          </a:bodyPr>
          <a:lstStyle/>
          <a:p>
            <a:r>
              <a:rPr lang="en-US" sz="2400" b="1" dirty="0"/>
              <a:t>Arrival hour of flights vs Price of Fare</a:t>
            </a:r>
            <a:endParaRPr lang="en-IN" sz="2400" b="1" dirty="0"/>
          </a:p>
        </p:txBody>
      </p:sp>
      <p:sp>
        <p:nvSpPr>
          <p:cNvPr id="11" name="TextBox 10">
            <a:extLst>
              <a:ext uri="{FF2B5EF4-FFF2-40B4-BE49-F238E27FC236}">
                <a16:creationId xmlns:a16="http://schemas.microsoft.com/office/drawing/2014/main" xmlns="" id="{51285A3D-E40A-4EA0-B934-092F9687F8EB}"/>
              </a:ext>
            </a:extLst>
          </p:cNvPr>
          <p:cNvSpPr txBox="1"/>
          <p:nvPr/>
        </p:nvSpPr>
        <p:spPr>
          <a:xfrm>
            <a:off x="1442720" y="5059680"/>
            <a:ext cx="8073364" cy="954107"/>
          </a:xfrm>
          <a:prstGeom prst="rect">
            <a:avLst/>
          </a:prstGeom>
          <a:noFill/>
        </p:spPr>
        <p:txBody>
          <a:bodyPr wrap="none" rtlCol="0">
            <a:spAutoFit/>
          </a:bodyPr>
          <a:lstStyle/>
          <a:p>
            <a:pPr marL="342900" indent="-342900">
              <a:buFont typeface="Wingdings" panose="05000000000000000000" pitchFamily="2" charset="2"/>
              <a:buChar char="Ø"/>
            </a:pPr>
            <a:r>
              <a:rPr lang="en-US" sz="2800" dirty="0"/>
              <a:t>Arrival and Departure at 8pm Has highest Fare Price</a:t>
            </a:r>
          </a:p>
          <a:p>
            <a:pPr marL="342900" indent="-342900">
              <a:buFont typeface="Wingdings" panose="05000000000000000000" pitchFamily="2" charset="2"/>
              <a:buChar char="Ø"/>
            </a:pPr>
            <a:r>
              <a:rPr lang="en-US" sz="2800" dirty="0"/>
              <a:t>5am to 10am arrival has lowest Price</a:t>
            </a:r>
          </a:p>
        </p:txBody>
      </p:sp>
    </p:spTree>
    <p:extLst>
      <p:ext uri="{BB962C8B-B14F-4D97-AF65-F5344CB8AC3E}">
        <p14:creationId xmlns:p14="http://schemas.microsoft.com/office/powerpoint/2010/main" xmlns="" val="2202082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03C65-D296-4462-9CD1-71F72C25062E}"/>
              </a:ext>
            </a:extLst>
          </p:cNvPr>
          <p:cNvSpPr>
            <a:spLocks noGrp="1"/>
          </p:cNvSpPr>
          <p:nvPr>
            <p:ph type="title"/>
          </p:nvPr>
        </p:nvSpPr>
        <p:spPr>
          <a:xfrm>
            <a:off x="0" y="0"/>
            <a:ext cx="8666480" cy="1046480"/>
          </a:xfrm>
        </p:spPr>
        <p:txBody>
          <a:bodyPr>
            <a:normAutofit/>
          </a:bodyPr>
          <a:lstStyle/>
          <a:p>
            <a:r>
              <a:rPr lang="en-US" sz="4800" b="1" u="sng" dirty="0"/>
              <a:t>Morning vs Afternoon vs Evening</a:t>
            </a:r>
            <a:endParaRPr lang="en-IN" sz="4800" b="1" u="sng" dirty="0"/>
          </a:p>
        </p:txBody>
      </p:sp>
      <p:pic>
        <p:nvPicPr>
          <p:cNvPr id="5" name="Picture 4">
            <a:extLst>
              <a:ext uri="{FF2B5EF4-FFF2-40B4-BE49-F238E27FC236}">
                <a16:creationId xmlns:a16="http://schemas.microsoft.com/office/drawing/2014/main" xmlns="" id="{12EDB5E9-7300-43E6-B809-7ACF4378A5C9}"/>
              </a:ext>
            </a:extLst>
          </p:cNvPr>
          <p:cNvPicPr>
            <a:picLocks noChangeAspect="1"/>
          </p:cNvPicPr>
          <p:nvPr/>
        </p:nvPicPr>
        <p:blipFill>
          <a:blip r:embed="rId2" cstate="print"/>
          <a:stretch>
            <a:fillRect/>
          </a:stretch>
        </p:blipFill>
        <p:spPr>
          <a:xfrm>
            <a:off x="0" y="1160423"/>
            <a:ext cx="6706233" cy="3106777"/>
          </a:xfrm>
          <a:prstGeom prst="rect">
            <a:avLst/>
          </a:prstGeom>
        </p:spPr>
      </p:pic>
      <p:pic>
        <p:nvPicPr>
          <p:cNvPr id="7" name="Picture 6">
            <a:extLst>
              <a:ext uri="{FF2B5EF4-FFF2-40B4-BE49-F238E27FC236}">
                <a16:creationId xmlns:a16="http://schemas.microsoft.com/office/drawing/2014/main" xmlns="" id="{80B45A14-9346-4F9E-8270-AECBE6AAEC03}"/>
              </a:ext>
            </a:extLst>
          </p:cNvPr>
          <p:cNvPicPr>
            <a:picLocks noChangeAspect="1"/>
          </p:cNvPicPr>
          <p:nvPr/>
        </p:nvPicPr>
        <p:blipFill>
          <a:blip r:embed="rId3" cstate="print"/>
          <a:stretch>
            <a:fillRect/>
          </a:stretch>
        </p:blipFill>
        <p:spPr>
          <a:xfrm>
            <a:off x="6300357" y="1262023"/>
            <a:ext cx="5726365" cy="2639417"/>
          </a:xfrm>
          <a:prstGeom prst="rect">
            <a:avLst/>
          </a:prstGeom>
        </p:spPr>
      </p:pic>
      <p:sp>
        <p:nvSpPr>
          <p:cNvPr id="9" name="TextBox 8">
            <a:extLst>
              <a:ext uri="{FF2B5EF4-FFF2-40B4-BE49-F238E27FC236}">
                <a16:creationId xmlns:a16="http://schemas.microsoft.com/office/drawing/2014/main" xmlns="" id="{D5C485CF-5492-4856-8903-08B2B0A3196B}"/>
              </a:ext>
            </a:extLst>
          </p:cNvPr>
          <p:cNvSpPr txBox="1"/>
          <p:nvPr/>
        </p:nvSpPr>
        <p:spPr>
          <a:xfrm>
            <a:off x="2806700" y="4807228"/>
            <a:ext cx="6202680" cy="1077218"/>
          </a:xfrm>
          <a:prstGeom prst="rect">
            <a:avLst/>
          </a:prstGeom>
          <a:noFill/>
        </p:spPr>
        <p:txBody>
          <a:bodyPr wrap="square">
            <a:spAutoFit/>
          </a:bodyPr>
          <a:lstStyle/>
          <a:p>
            <a:r>
              <a:rPr lang="en-IN" sz="3200" dirty="0"/>
              <a:t>Prices are lower in the morning than in the afternoon and evenings</a:t>
            </a:r>
          </a:p>
        </p:txBody>
      </p:sp>
    </p:spTree>
    <p:extLst>
      <p:ext uri="{BB962C8B-B14F-4D97-AF65-F5344CB8AC3E}">
        <p14:creationId xmlns:p14="http://schemas.microsoft.com/office/powerpoint/2010/main" xmlns="" val="265342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93417B-6D1D-4F4E-93FF-C8632BF2BD4C}"/>
              </a:ext>
            </a:extLst>
          </p:cNvPr>
          <p:cNvPicPr>
            <a:picLocks noGrp="1" noChangeAspect="1"/>
          </p:cNvPicPr>
          <p:nvPr>
            <p:ph idx="1"/>
          </p:nvPr>
        </p:nvPicPr>
        <p:blipFill>
          <a:blip r:embed="rId2" cstate="print"/>
          <a:stretch>
            <a:fillRect/>
          </a:stretch>
        </p:blipFill>
        <p:spPr>
          <a:xfrm>
            <a:off x="261714" y="1361440"/>
            <a:ext cx="5645568" cy="2604135"/>
          </a:xfrm>
        </p:spPr>
      </p:pic>
      <p:sp>
        <p:nvSpPr>
          <p:cNvPr id="7" name="TextBox 6">
            <a:extLst>
              <a:ext uri="{FF2B5EF4-FFF2-40B4-BE49-F238E27FC236}">
                <a16:creationId xmlns:a16="http://schemas.microsoft.com/office/drawing/2014/main" xmlns="" id="{AC19E7AF-6AE4-43D7-9535-2580C423F719}"/>
              </a:ext>
            </a:extLst>
          </p:cNvPr>
          <p:cNvSpPr txBox="1"/>
          <p:nvPr/>
        </p:nvSpPr>
        <p:spPr>
          <a:xfrm>
            <a:off x="1341120" y="541774"/>
            <a:ext cx="4145280" cy="461665"/>
          </a:xfrm>
          <a:prstGeom prst="rect">
            <a:avLst/>
          </a:prstGeom>
          <a:noFill/>
        </p:spPr>
        <p:txBody>
          <a:bodyPr wrap="square">
            <a:spAutoFit/>
          </a:bodyPr>
          <a:lstStyle/>
          <a:p>
            <a:pPr algn="ctr"/>
            <a:r>
              <a:rPr lang="en-US" sz="2400" b="1" dirty="0"/>
              <a:t>Departure hour of flights </a:t>
            </a:r>
            <a:endParaRPr lang="en-IN" sz="2400" dirty="0"/>
          </a:p>
        </p:txBody>
      </p:sp>
      <p:pic>
        <p:nvPicPr>
          <p:cNvPr id="9" name="Picture 8">
            <a:extLst>
              <a:ext uri="{FF2B5EF4-FFF2-40B4-BE49-F238E27FC236}">
                <a16:creationId xmlns:a16="http://schemas.microsoft.com/office/drawing/2014/main" xmlns="" id="{83F776E7-B6BE-457C-AB97-591B5F2F1F59}"/>
              </a:ext>
            </a:extLst>
          </p:cNvPr>
          <p:cNvPicPr>
            <a:picLocks noChangeAspect="1"/>
          </p:cNvPicPr>
          <p:nvPr/>
        </p:nvPicPr>
        <p:blipFill>
          <a:blip r:embed="rId3" cstate="print"/>
          <a:stretch>
            <a:fillRect/>
          </a:stretch>
        </p:blipFill>
        <p:spPr>
          <a:xfrm>
            <a:off x="5979107" y="1276491"/>
            <a:ext cx="6062939" cy="2774031"/>
          </a:xfrm>
          <a:prstGeom prst="rect">
            <a:avLst/>
          </a:prstGeom>
        </p:spPr>
      </p:pic>
      <p:sp>
        <p:nvSpPr>
          <p:cNvPr id="11" name="TextBox 10">
            <a:extLst>
              <a:ext uri="{FF2B5EF4-FFF2-40B4-BE49-F238E27FC236}">
                <a16:creationId xmlns:a16="http://schemas.microsoft.com/office/drawing/2014/main" xmlns="" id="{3BA588E6-7E0D-4DBE-BCB8-6F2EE403491E}"/>
              </a:ext>
            </a:extLst>
          </p:cNvPr>
          <p:cNvSpPr txBox="1"/>
          <p:nvPr/>
        </p:nvSpPr>
        <p:spPr>
          <a:xfrm>
            <a:off x="6888480" y="541774"/>
            <a:ext cx="3738880" cy="461665"/>
          </a:xfrm>
          <a:prstGeom prst="rect">
            <a:avLst/>
          </a:prstGeom>
          <a:noFill/>
        </p:spPr>
        <p:txBody>
          <a:bodyPr wrap="square">
            <a:spAutoFit/>
          </a:bodyPr>
          <a:lstStyle/>
          <a:p>
            <a:pPr algn="ctr"/>
            <a:r>
              <a:rPr lang="en-US" sz="2400" b="1" dirty="0"/>
              <a:t>Arrival hour of flights</a:t>
            </a:r>
            <a:endParaRPr lang="en-IN" sz="2400" dirty="0"/>
          </a:p>
        </p:txBody>
      </p:sp>
      <p:sp>
        <p:nvSpPr>
          <p:cNvPr id="13" name="TextBox 12">
            <a:extLst>
              <a:ext uri="{FF2B5EF4-FFF2-40B4-BE49-F238E27FC236}">
                <a16:creationId xmlns:a16="http://schemas.microsoft.com/office/drawing/2014/main" xmlns="" id="{1D8A739D-2C7A-4799-BD17-92A14A93164E}"/>
              </a:ext>
            </a:extLst>
          </p:cNvPr>
          <p:cNvSpPr txBox="1"/>
          <p:nvPr/>
        </p:nvSpPr>
        <p:spPr>
          <a:xfrm>
            <a:off x="1129036" y="4473152"/>
            <a:ext cx="4569448" cy="1384995"/>
          </a:xfrm>
          <a:prstGeom prst="rect">
            <a:avLst/>
          </a:prstGeom>
          <a:noFill/>
        </p:spPr>
        <p:txBody>
          <a:bodyPr wrap="square">
            <a:spAutoFit/>
          </a:bodyPr>
          <a:lstStyle/>
          <a:p>
            <a:r>
              <a:rPr lang="en-IN" sz="2800" b="0" i="0" dirty="0">
                <a:solidFill>
                  <a:srgbClr val="000000"/>
                </a:solidFill>
                <a:effectLst/>
                <a:latin typeface="Helvetica Neue"/>
              </a:rPr>
              <a:t>Maximum flights take off between 6am-10am and 5pm to 9pm</a:t>
            </a:r>
            <a:endParaRPr lang="en-IN" sz="2800" dirty="0"/>
          </a:p>
        </p:txBody>
      </p:sp>
      <p:sp>
        <p:nvSpPr>
          <p:cNvPr id="15" name="TextBox 14">
            <a:extLst>
              <a:ext uri="{FF2B5EF4-FFF2-40B4-BE49-F238E27FC236}">
                <a16:creationId xmlns:a16="http://schemas.microsoft.com/office/drawing/2014/main" xmlns="" id="{8B4AF599-A192-4A91-8E1B-A16A59FC0529}"/>
              </a:ext>
            </a:extLst>
          </p:cNvPr>
          <p:cNvSpPr txBox="1"/>
          <p:nvPr/>
        </p:nvSpPr>
        <p:spPr>
          <a:xfrm>
            <a:off x="6228080" y="4519318"/>
            <a:ext cx="5344160" cy="1384995"/>
          </a:xfrm>
          <a:prstGeom prst="rect">
            <a:avLst/>
          </a:prstGeom>
          <a:noFill/>
        </p:spPr>
        <p:txBody>
          <a:bodyPr wrap="square">
            <a:spAutoFit/>
          </a:bodyPr>
          <a:lstStyle/>
          <a:p>
            <a:r>
              <a:rPr lang="en-IN" sz="2800" b="0" i="0" dirty="0">
                <a:solidFill>
                  <a:srgbClr val="000000"/>
                </a:solidFill>
                <a:effectLst/>
                <a:latin typeface="Helvetica Neue"/>
              </a:rPr>
              <a:t>Most of the flights arrive between 8am to 10am and 4pm to 11pm</a:t>
            </a:r>
            <a:endParaRPr lang="en-IN" sz="2800" dirty="0"/>
          </a:p>
        </p:txBody>
      </p:sp>
    </p:spTree>
    <p:extLst>
      <p:ext uri="{BB962C8B-B14F-4D97-AF65-F5344CB8AC3E}">
        <p14:creationId xmlns:p14="http://schemas.microsoft.com/office/powerpoint/2010/main" xmlns="" val="221566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9720F9B-D5A5-449E-AE23-8D39A1607329}"/>
              </a:ext>
            </a:extLst>
          </p:cNvPr>
          <p:cNvPicPr>
            <a:picLocks noGrp="1" noChangeAspect="1"/>
          </p:cNvPicPr>
          <p:nvPr>
            <p:ph idx="1"/>
          </p:nvPr>
        </p:nvPicPr>
        <p:blipFill>
          <a:blip r:embed="rId2" cstate="print"/>
          <a:stretch>
            <a:fillRect/>
          </a:stretch>
        </p:blipFill>
        <p:spPr>
          <a:xfrm>
            <a:off x="0" y="1390470"/>
            <a:ext cx="5516880" cy="2632495"/>
          </a:xfrm>
        </p:spPr>
      </p:pic>
      <p:sp>
        <p:nvSpPr>
          <p:cNvPr id="6" name="TextBox 5">
            <a:extLst>
              <a:ext uri="{FF2B5EF4-FFF2-40B4-BE49-F238E27FC236}">
                <a16:creationId xmlns:a16="http://schemas.microsoft.com/office/drawing/2014/main" xmlns="" id="{66A2A987-E719-4551-8158-DA9616B3207D}"/>
              </a:ext>
            </a:extLst>
          </p:cNvPr>
          <p:cNvSpPr txBox="1"/>
          <p:nvPr/>
        </p:nvSpPr>
        <p:spPr>
          <a:xfrm>
            <a:off x="807720" y="4666119"/>
            <a:ext cx="4236720" cy="830997"/>
          </a:xfrm>
          <a:prstGeom prst="rect">
            <a:avLst/>
          </a:prstGeom>
          <a:noFill/>
        </p:spPr>
        <p:txBody>
          <a:bodyPr wrap="square" rtlCol="0">
            <a:spAutoFit/>
          </a:bodyPr>
          <a:lstStyle/>
          <a:p>
            <a:r>
              <a:rPr lang="en-IN" sz="2400" b="0" i="0" dirty="0">
                <a:solidFill>
                  <a:srgbClr val="000000"/>
                </a:solidFill>
                <a:effectLst/>
                <a:latin typeface="Helvetica Neue"/>
              </a:rPr>
              <a:t>Maximum number of flights are taken on Monday</a:t>
            </a:r>
            <a:endParaRPr lang="en-IN" sz="2400" dirty="0"/>
          </a:p>
        </p:txBody>
      </p:sp>
      <p:pic>
        <p:nvPicPr>
          <p:cNvPr id="8" name="Picture 7">
            <a:extLst>
              <a:ext uri="{FF2B5EF4-FFF2-40B4-BE49-F238E27FC236}">
                <a16:creationId xmlns:a16="http://schemas.microsoft.com/office/drawing/2014/main" xmlns="" id="{972825EF-38D2-4D1E-ABE6-8AE968EC32D5}"/>
              </a:ext>
            </a:extLst>
          </p:cNvPr>
          <p:cNvPicPr>
            <a:picLocks noChangeAspect="1"/>
          </p:cNvPicPr>
          <p:nvPr/>
        </p:nvPicPr>
        <p:blipFill>
          <a:blip r:embed="rId3" cstate="print"/>
          <a:stretch>
            <a:fillRect/>
          </a:stretch>
        </p:blipFill>
        <p:spPr>
          <a:xfrm>
            <a:off x="5811521" y="1108357"/>
            <a:ext cx="6380479" cy="3229700"/>
          </a:xfrm>
          <a:prstGeom prst="rect">
            <a:avLst/>
          </a:prstGeom>
        </p:spPr>
      </p:pic>
      <p:sp>
        <p:nvSpPr>
          <p:cNvPr id="9" name="TextBox 8">
            <a:extLst>
              <a:ext uri="{FF2B5EF4-FFF2-40B4-BE49-F238E27FC236}">
                <a16:creationId xmlns:a16="http://schemas.microsoft.com/office/drawing/2014/main" xmlns="" id="{B786E815-E445-4B41-A925-889608CAC7DD}"/>
              </a:ext>
            </a:extLst>
          </p:cNvPr>
          <p:cNvSpPr txBox="1"/>
          <p:nvPr/>
        </p:nvSpPr>
        <p:spPr>
          <a:xfrm>
            <a:off x="3413760" y="213360"/>
            <a:ext cx="5412059" cy="584775"/>
          </a:xfrm>
          <a:prstGeom prst="rect">
            <a:avLst/>
          </a:prstGeom>
          <a:noFill/>
        </p:spPr>
        <p:txBody>
          <a:bodyPr wrap="none" rtlCol="0">
            <a:spAutoFit/>
          </a:bodyPr>
          <a:lstStyle/>
          <a:p>
            <a:r>
              <a:rPr lang="en-US" sz="3200" b="1" u="sng" dirty="0">
                <a:effectLst>
                  <a:outerShdw blurRad="38100" dist="38100" dir="2700000" algn="tl">
                    <a:srgbClr val="000000">
                      <a:alpha val="43137"/>
                    </a:srgbClr>
                  </a:outerShdw>
                </a:effectLst>
              </a:rPr>
              <a:t>DAY OF WEEK FLIGHT DEPARTS</a:t>
            </a:r>
            <a:endParaRPr lang="en-IN" sz="3200" b="1" u="sng"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xmlns="" id="{48F1CD94-2324-4B30-84AB-F89EE53FF2B3}"/>
              </a:ext>
            </a:extLst>
          </p:cNvPr>
          <p:cNvSpPr txBox="1"/>
          <p:nvPr/>
        </p:nvSpPr>
        <p:spPr>
          <a:xfrm>
            <a:off x="6563360" y="4544199"/>
            <a:ext cx="4836160" cy="830997"/>
          </a:xfrm>
          <a:prstGeom prst="rect">
            <a:avLst/>
          </a:prstGeom>
          <a:noFill/>
        </p:spPr>
        <p:txBody>
          <a:bodyPr wrap="square">
            <a:spAutoFit/>
          </a:bodyPr>
          <a:lstStyle/>
          <a:p>
            <a:r>
              <a:rPr lang="en-IN" sz="2400" b="0" i="0" dirty="0">
                <a:solidFill>
                  <a:srgbClr val="000000"/>
                </a:solidFill>
                <a:effectLst/>
                <a:latin typeface="Helvetica Neue"/>
              </a:rPr>
              <a:t>Highest prices is for </a:t>
            </a:r>
            <a:r>
              <a:rPr lang="en-IN" sz="2400" b="0" i="0" dirty="0" err="1">
                <a:solidFill>
                  <a:srgbClr val="000000"/>
                </a:solidFill>
                <a:effectLst/>
                <a:latin typeface="Helvetica Neue"/>
              </a:rPr>
              <a:t>Fridays,wednesdays</a:t>
            </a:r>
            <a:r>
              <a:rPr lang="en-IN" sz="2400" b="0" i="0" dirty="0">
                <a:solidFill>
                  <a:srgbClr val="000000"/>
                </a:solidFill>
                <a:effectLst/>
                <a:latin typeface="Helvetica Neue"/>
              </a:rPr>
              <a:t> and </a:t>
            </a:r>
            <a:r>
              <a:rPr lang="en-IN" sz="2400" b="0" i="0" dirty="0" err="1">
                <a:solidFill>
                  <a:srgbClr val="000000"/>
                </a:solidFill>
                <a:effectLst/>
                <a:latin typeface="Helvetica Neue"/>
              </a:rPr>
              <a:t>sundays</a:t>
            </a:r>
            <a:endParaRPr lang="en-IN" sz="2400" dirty="0"/>
          </a:p>
        </p:txBody>
      </p:sp>
    </p:spTree>
    <p:extLst>
      <p:ext uri="{BB962C8B-B14F-4D97-AF65-F5344CB8AC3E}">
        <p14:creationId xmlns:p14="http://schemas.microsoft.com/office/powerpoint/2010/main" xmlns="" val="15421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FA692B4-C464-4DE6-B67F-82C3D158C6AA}"/>
              </a:ext>
            </a:extLst>
          </p:cNvPr>
          <p:cNvSpPr>
            <a:spLocks noGrp="1"/>
          </p:cNvSpPr>
          <p:nvPr>
            <p:ph type="title"/>
          </p:nvPr>
        </p:nvSpPr>
        <p:spPr>
          <a:xfrm>
            <a:off x="2712085" y="579279"/>
            <a:ext cx="7645400" cy="1229995"/>
          </a:xfrm>
        </p:spPr>
        <p:txBody>
          <a:bodyPr/>
          <a:lstStyle/>
          <a:p>
            <a:r>
              <a:rPr lang="en-IN" b="1" u="sng" dirty="0">
                <a:latin typeface="Open Sans" panose="020B0606030504020204" pitchFamily="34" charset="0"/>
              </a:rPr>
              <a:t>P</a:t>
            </a:r>
            <a:r>
              <a:rPr lang="en-IN" b="1" i="0" u="sng" dirty="0">
                <a:effectLst/>
                <a:latin typeface="Open Sans" panose="020B0606030504020204" pitchFamily="34" charset="0"/>
              </a:rPr>
              <a:t>roblem </a:t>
            </a:r>
            <a:r>
              <a:rPr lang="en-IN" b="1" u="sng" dirty="0">
                <a:latin typeface="Open Sans" panose="020B0606030504020204" pitchFamily="34" charset="0"/>
              </a:rPr>
              <a:t>S</a:t>
            </a:r>
            <a:r>
              <a:rPr lang="en-IN" b="1" i="0" u="sng" dirty="0">
                <a:effectLst/>
                <a:latin typeface="Open Sans" panose="020B0606030504020204" pitchFamily="34" charset="0"/>
              </a:rPr>
              <a:t>tatement</a:t>
            </a:r>
            <a:endParaRPr lang="en-IN" b="1" u="sng" dirty="0"/>
          </a:p>
        </p:txBody>
      </p:sp>
      <p:pic>
        <p:nvPicPr>
          <p:cNvPr id="5" name="Content Placeholder 4">
            <a:extLst>
              <a:ext uri="{FF2B5EF4-FFF2-40B4-BE49-F238E27FC236}">
                <a16:creationId xmlns:a16="http://schemas.microsoft.com/office/drawing/2014/main" xmlns="" id="{2AFE76AB-4831-4BA3-AD4E-F25BC704617A}"/>
              </a:ext>
            </a:extLst>
          </p:cNvPr>
          <p:cNvPicPr>
            <a:picLocks noGrp="1" noChangeAspect="1"/>
          </p:cNvPicPr>
          <p:nvPr>
            <p:ph idx="1"/>
          </p:nvPr>
        </p:nvPicPr>
        <p:blipFill>
          <a:blip r:embed="rId2" cstate="print"/>
          <a:stretch>
            <a:fillRect/>
          </a:stretch>
        </p:blipFill>
        <p:spPr>
          <a:xfrm>
            <a:off x="2027555" y="1809274"/>
            <a:ext cx="7791450" cy="3733800"/>
          </a:xfrm>
          <a:prstGeom prst="rect">
            <a:avLst/>
          </a:prstGeom>
        </p:spPr>
      </p:pic>
    </p:spTree>
    <p:extLst>
      <p:ext uri="{BB962C8B-B14F-4D97-AF65-F5344CB8AC3E}">
        <p14:creationId xmlns:p14="http://schemas.microsoft.com/office/powerpoint/2010/main" xmlns="" val="139946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20401-4348-455D-B4F0-FE38D125A5EB}"/>
              </a:ext>
            </a:extLst>
          </p:cNvPr>
          <p:cNvSpPr>
            <a:spLocks noGrp="1"/>
          </p:cNvSpPr>
          <p:nvPr>
            <p:ph type="title"/>
          </p:nvPr>
        </p:nvSpPr>
        <p:spPr>
          <a:xfrm>
            <a:off x="2509520" y="0"/>
            <a:ext cx="6040120" cy="904875"/>
          </a:xfrm>
        </p:spPr>
        <p:txBody>
          <a:bodyPr/>
          <a:lstStyle/>
          <a:p>
            <a:pPr algn="ctr"/>
            <a:r>
              <a:rPr lang="en-IN" b="1" u="sng" dirty="0">
                <a:effectLst>
                  <a:outerShdw blurRad="38100" dist="38100" dir="2700000" algn="tl">
                    <a:srgbClr val="000000">
                      <a:alpha val="43137"/>
                    </a:srgbClr>
                  </a:outerShdw>
                </a:effectLst>
              </a:rPr>
              <a:t>Number </a:t>
            </a:r>
            <a:r>
              <a:rPr lang="en-IN" b="1" u="sng" dirty="0" smtClean="0">
                <a:effectLst>
                  <a:outerShdw blurRad="38100" dist="38100" dir="2700000" algn="tl">
                    <a:srgbClr val="000000">
                      <a:alpha val="43137"/>
                    </a:srgbClr>
                  </a:outerShdw>
                </a:effectLst>
              </a:rPr>
              <a:t> of  stops</a:t>
            </a:r>
            <a:endParaRPr lang="en-IN" b="1" u="sng"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xmlns="" id="{9D166FCF-37BF-453F-A29C-FADF8EAE7BD3}"/>
              </a:ext>
            </a:extLst>
          </p:cNvPr>
          <p:cNvPicPr>
            <a:picLocks noChangeAspect="1"/>
          </p:cNvPicPr>
          <p:nvPr/>
        </p:nvPicPr>
        <p:blipFill>
          <a:blip r:embed="rId2" cstate="print"/>
          <a:stretch>
            <a:fillRect/>
          </a:stretch>
        </p:blipFill>
        <p:spPr>
          <a:xfrm>
            <a:off x="0" y="1475616"/>
            <a:ext cx="5908552" cy="2476464"/>
          </a:xfrm>
          <a:prstGeom prst="rect">
            <a:avLst/>
          </a:prstGeom>
        </p:spPr>
      </p:pic>
      <p:pic>
        <p:nvPicPr>
          <p:cNvPr id="7" name="Picture 6">
            <a:extLst>
              <a:ext uri="{FF2B5EF4-FFF2-40B4-BE49-F238E27FC236}">
                <a16:creationId xmlns:a16="http://schemas.microsoft.com/office/drawing/2014/main" xmlns="" id="{94447915-4A5F-4FC1-A984-64A65AA4C5C7}"/>
              </a:ext>
            </a:extLst>
          </p:cNvPr>
          <p:cNvPicPr>
            <a:picLocks noChangeAspect="1"/>
          </p:cNvPicPr>
          <p:nvPr/>
        </p:nvPicPr>
        <p:blipFill>
          <a:blip r:embed="rId3" cstate="print"/>
          <a:stretch>
            <a:fillRect/>
          </a:stretch>
        </p:blipFill>
        <p:spPr>
          <a:xfrm>
            <a:off x="5933536" y="1133123"/>
            <a:ext cx="6258464" cy="2803877"/>
          </a:xfrm>
          <a:prstGeom prst="rect">
            <a:avLst/>
          </a:prstGeom>
        </p:spPr>
      </p:pic>
      <p:sp>
        <p:nvSpPr>
          <p:cNvPr id="9" name="TextBox 8">
            <a:extLst>
              <a:ext uri="{FF2B5EF4-FFF2-40B4-BE49-F238E27FC236}">
                <a16:creationId xmlns:a16="http://schemas.microsoft.com/office/drawing/2014/main" xmlns="" id="{97F9DD30-18E9-47CC-BB74-6E805A71CDCC}"/>
              </a:ext>
            </a:extLst>
          </p:cNvPr>
          <p:cNvSpPr txBox="1"/>
          <p:nvPr/>
        </p:nvSpPr>
        <p:spPr>
          <a:xfrm>
            <a:off x="6416040" y="3891280"/>
            <a:ext cx="5577840" cy="3108543"/>
          </a:xfrm>
          <a:prstGeom prst="rect">
            <a:avLst/>
          </a:prstGeom>
          <a:noFill/>
        </p:spPr>
        <p:txBody>
          <a:bodyPr wrap="square">
            <a:spAutoFit/>
          </a:bodyPr>
          <a:lstStyle/>
          <a:p>
            <a:pPr marL="457200" indent="-457200" algn="just">
              <a:buFont typeface="Wingdings" panose="05000000000000000000" pitchFamily="2" charset="2"/>
              <a:buChar char="v"/>
            </a:pPr>
            <a:r>
              <a:rPr lang="en-IN" sz="2800" b="0" i="0" dirty="0">
                <a:solidFill>
                  <a:srgbClr val="000000"/>
                </a:solidFill>
                <a:effectLst/>
                <a:latin typeface="Helvetica Neue"/>
              </a:rPr>
              <a:t>1 stop is more than no stop flights</a:t>
            </a:r>
          </a:p>
          <a:p>
            <a:pPr marL="457200" indent="-457200" algn="just">
              <a:buFont typeface="Wingdings" panose="05000000000000000000" pitchFamily="2" charset="2"/>
              <a:buChar char="v"/>
            </a:pPr>
            <a:r>
              <a:rPr lang="en-IN" sz="2800" b="0" i="0" dirty="0">
                <a:solidFill>
                  <a:srgbClr val="000000"/>
                </a:solidFill>
                <a:effectLst/>
                <a:latin typeface="Helvetica Neue"/>
              </a:rPr>
              <a:t>The maximum prices are seen for 1 stop and lesser for non stop</a:t>
            </a:r>
          </a:p>
          <a:p>
            <a:pPr marL="457200" indent="-457200" algn="just">
              <a:buFont typeface="Wingdings" panose="05000000000000000000" pitchFamily="2" charset="2"/>
              <a:buChar char="v"/>
            </a:pPr>
            <a:r>
              <a:rPr lang="en-IN" sz="2800" b="0" i="0" dirty="0">
                <a:solidFill>
                  <a:srgbClr val="000000"/>
                </a:solidFill>
                <a:effectLst/>
                <a:latin typeface="Helvetica Neue"/>
              </a:rPr>
              <a:t>minimum flights have 3 stops</a:t>
            </a:r>
          </a:p>
          <a:p>
            <a:pPr marL="457200" indent="-457200">
              <a:buFont typeface="Wingdings" panose="05000000000000000000" pitchFamily="2" charset="2"/>
              <a:buChar char="v"/>
            </a:pPr>
            <a:endParaRPr lang="en-IN" sz="2800" dirty="0"/>
          </a:p>
        </p:txBody>
      </p:sp>
      <p:pic>
        <p:nvPicPr>
          <p:cNvPr id="11" name="Picture 10">
            <a:extLst>
              <a:ext uri="{FF2B5EF4-FFF2-40B4-BE49-F238E27FC236}">
                <a16:creationId xmlns:a16="http://schemas.microsoft.com/office/drawing/2014/main" xmlns="" id="{68D4274F-F88A-4DAA-A9A0-C6511E82ACBD}"/>
              </a:ext>
            </a:extLst>
          </p:cNvPr>
          <p:cNvPicPr>
            <a:picLocks noChangeAspect="1"/>
          </p:cNvPicPr>
          <p:nvPr/>
        </p:nvPicPr>
        <p:blipFill>
          <a:blip r:embed="rId4" cstate="print"/>
          <a:stretch>
            <a:fillRect/>
          </a:stretch>
        </p:blipFill>
        <p:spPr>
          <a:xfrm>
            <a:off x="192034" y="4299937"/>
            <a:ext cx="5741502" cy="2291080"/>
          </a:xfrm>
          <a:prstGeom prst="rect">
            <a:avLst/>
          </a:prstGeom>
        </p:spPr>
      </p:pic>
    </p:spTree>
    <p:extLst>
      <p:ext uri="{BB962C8B-B14F-4D97-AF65-F5344CB8AC3E}">
        <p14:creationId xmlns:p14="http://schemas.microsoft.com/office/powerpoint/2010/main" xmlns="" val="232655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DEAAFDE-B848-4BD3-9947-250F0A90BE88}"/>
              </a:ext>
            </a:extLst>
          </p:cNvPr>
          <p:cNvPicPr>
            <a:picLocks noChangeAspect="1"/>
          </p:cNvPicPr>
          <p:nvPr/>
        </p:nvPicPr>
        <p:blipFill>
          <a:blip r:embed="rId2" cstate="print"/>
          <a:stretch>
            <a:fillRect/>
          </a:stretch>
        </p:blipFill>
        <p:spPr>
          <a:xfrm>
            <a:off x="4266094" y="0"/>
            <a:ext cx="7925906" cy="3791479"/>
          </a:xfrm>
          <a:prstGeom prst="rect">
            <a:avLst/>
          </a:prstGeom>
        </p:spPr>
      </p:pic>
      <p:sp>
        <p:nvSpPr>
          <p:cNvPr id="10" name="TextBox 9">
            <a:extLst>
              <a:ext uri="{FF2B5EF4-FFF2-40B4-BE49-F238E27FC236}">
                <a16:creationId xmlns:a16="http://schemas.microsoft.com/office/drawing/2014/main" xmlns="" id="{BCB6E4B5-9BE3-4966-B92A-E067DE2E84B5}"/>
              </a:ext>
            </a:extLst>
          </p:cNvPr>
          <p:cNvSpPr txBox="1"/>
          <p:nvPr/>
        </p:nvSpPr>
        <p:spPr>
          <a:xfrm>
            <a:off x="208280" y="3876159"/>
            <a:ext cx="11562080" cy="2677656"/>
          </a:xfrm>
          <a:prstGeom prst="rect">
            <a:avLst/>
          </a:prstGeom>
          <a:noFill/>
        </p:spPr>
        <p:txBody>
          <a:bodyPr wrap="square">
            <a:spAutoFit/>
          </a:bodyPr>
          <a:lstStyle/>
          <a:p>
            <a:pPr marL="285750" indent="-285750" algn="just">
              <a:buFont typeface="Wingdings" panose="05000000000000000000" pitchFamily="2" charset="2"/>
              <a:buChar char="v"/>
            </a:pPr>
            <a:r>
              <a:rPr lang="en-IN" sz="2400" dirty="0"/>
              <a:t>Data collected are of November, December and January months.</a:t>
            </a:r>
          </a:p>
          <a:p>
            <a:pPr marL="285750" indent="-285750" algn="just">
              <a:buFont typeface="Wingdings" panose="05000000000000000000" pitchFamily="2" charset="2"/>
              <a:buChar char="v"/>
            </a:pPr>
            <a:r>
              <a:rPr lang="en-IN" sz="2400" dirty="0"/>
              <a:t>Prices are </a:t>
            </a:r>
            <a:r>
              <a:rPr lang="en-IN" sz="2400" b="1" dirty="0"/>
              <a:t>seen to be higher till November 25th</a:t>
            </a:r>
            <a:r>
              <a:rPr lang="en-IN" sz="2400" dirty="0"/>
              <a:t>, the data was collected on </a:t>
            </a:r>
            <a:r>
              <a:rPr lang="en-IN" sz="2400" dirty="0" err="1"/>
              <a:t>october</a:t>
            </a:r>
            <a:r>
              <a:rPr lang="en-IN" sz="2400" dirty="0"/>
              <a:t> 30th. It shows a 30ay gap will cause the price to fall</a:t>
            </a:r>
          </a:p>
          <a:p>
            <a:pPr marL="285750" indent="-285750" algn="just">
              <a:buFont typeface="Wingdings" panose="05000000000000000000" pitchFamily="2" charset="2"/>
              <a:buChar char="v"/>
            </a:pPr>
            <a:r>
              <a:rPr lang="en-IN" sz="2400" dirty="0"/>
              <a:t>There </a:t>
            </a:r>
            <a:r>
              <a:rPr lang="en-IN" sz="2400" b="1" dirty="0"/>
              <a:t>shows to be a steep fall in prices after 30 days</a:t>
            </a:r>
            <a:r>
              <a:rPr lang="en-IN" sz="2400" dirty="0"/>
              <a:t>.</a:t>
            </a:r>
          </a:p>
          <a:p>
            <a:pPr marL="285750" indent="-285750" algn="just">
              <a:buFont typeface="Wingdings" panose="05000000000000000000" pitchFamily="2" charset="2"/>
              <a:buChar char="v"/>
            </a:pPr>
            <a:r>
              <a:rPr lang="en-IN" sz="2400" dirty="0"/>
              <a:t>Prices are seen to be decrementing in small intervals till 30days and in steep interval after 30days of booking date</a:t>
            </a:r>
          </a:p>
          <a:p>
            <a:pPr marL="285750" indent="-285750" algn="just">
              <a:buFont typeface="Wingdings" panose="05000000000000000000" pitchFamily="2" charset="2"/>
              <a:buChar char="v"/>
            </a:pPr>
            <a:r>
              <a:rPr lang="en-IN" sz="2400" dirty="0"/>
              <a:t>Prices are also seen to be increasing as we book near to the departure date</a:t>
            </a:r>
          </a:p>
        </p:txBody>
      </p:sp>
      <p:sp>
        <p:nvSpPr>
          <p:cNvPr id="4" name="TextBox 3"/>
          <p:cNvSpPr txBox="1"/>
          <p:nvPr/>
        </p:nvSpPr>
        <p:spPr>
          <a:xfrm>
            <a:off x="0" y="1280160"/>
            <a:ext cx="4739640" cy="769441"/>
          </a:xfrm>
          <a:prstGeom prst="rect">
            <a:avLst/>
          </a:prstGeom>
          <a:noFill/>
        </p:spPr>
        <p:txBody>
          <a:bodyPr wrap="square" rtlCol="0">
            <a:spAutoFit/>
          </a:bodyPr>
          <a:lstStyle/>
          <a:p>
            <a:r>
              <a:rPr lang="en-US" sz="4400" b="1" dirty="0" smtClean="0">
                <a:latin typeface="+mj-lt"/>
              </a:rPr>
              <a:t>Price – Month Wise</a:t>
            </a:r>
            <a:endParaRPr lang="en-US" sz="4400" b="1" dirty="0">
              <a:latin typeface="+mj-lt"/>
            </a:endParaRPr>
          </a:p>
        </p:txBody>
      </p:sp>
    </p:spTree>
    <p:extLst>
      <p:ext uri="{BB962C8B-B14F-4D97-AF65-F5344CB8AC3E}">
        <p14:creationId xmlns:p14="http://schemas.microsoft.com/office/powerpoint/2010/main" xmlns="" val="96428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8A441-C3F1-4B88-B107-462D26CAF931}"/>
              </a:ext>
            </a:extLst>
          </p:cNvPr>
          <p:cNvSpPr>
            <a:spLocks noGrp="1"/>
          </p:cNvSpPr>
          <p:nvPr>
            <p:ph type="title"/>
          </p:nvPr>
        </p:nvSpPr>
        <p:spPr>
          <a:xfrm>
            <a:off x="116840" y="132081"/>
            <a:ext cx="11435080" cy="1046480"/>
          </a:xfrm>
        </p:spPr>
        <p:txBody>
          <a:bodyPr>
            <a:normAutofit/>
          </a:bodyPr>
          <a:lstStyle/>
          <a:p>
            <a:pPr algn="ctr"/>
            <a:r>
              <a:rPr lang="en-IN" b="1" i="0" dirty="0">
                <a:solidFill>
                  <a:srgbClr val="000000"/>
                </a:solidFill>
                <a:effectLst/>
                <a:latin typeface="Helvetica Neue"/>
              </a:rPr>
              <a:t>Heat map</a:t>
            </a:r>
            <a:endParaRPr lang="en-IN" dirty="0"/>
          </a:p>
        </p:txBody>
      </p:sp>
      <p:pic>
        <p:nvPicPr>
          <p:cNvPr id="5" name="Content Placeholder 4">
            <a:extLst>
              <a:ext uri="{FF2B5EF4-FFF2-40B4-BE49-F238E27FC236}">
                <a16:creationId xmlns:a16="http://schemas.microsoft.com/office/drawing/2014/main" xmlns="" id="{6C5AB4A3-9499-4062-80FE-0BEE6046FA72}"/>
              </a:ext>
            </a:extLst>
          </p:cNvPr>
          <p:cNvPicPr>
            <a:picLocks noGrp="1" noChangeAspect="1"/>
          </p:cNvPicPr>
          <p:nvPr>
            <p:ph idx="1"/>
          </p:nvPr>
        </p:nvPicPr>
        <p:blipFill>
          <a:blip r:embed="rId2" cstate="print"/>
          <a:stretch>
            <a:fillRect/>
          </a:stretch>
        </p:blipFill>
        <p:spPr>
          <a:xfrm>
            <a:off x="795376" y="1480184"/>
            <a:ext cx="7251344" cy="4902855"/>
          </a:xfrm>
        </p:spPr>
      </p:pic>
      <p:sp>
        <p:nvSpPr>
          <p:cNvPr id="7" name="TextBox 6">
            <a:extLst>
              <a:ext uri="{FF2B5EF4-FFF2-40B4-BE49-F238E27FC236}">
                <a16:creationId xmlns:a16="http://schemas.microsoft.com/office/drawing/2014/main" xmlns="" id="{8ACFAE0A-2DAF-47B8-B59C-5F4F23A4D6E1}"/>
              </a:ext>
            </a:extLst>
          </p:cNvPr>
          <p:cNvSpPr txBox="1"/>
          <p:nvPr/>
        </p:nvSpPr>
        <p:spPr>
          <a:xfrm>
            <a:off x="7620000" y="2343666"/>
            <a:ext cx="4155440" cy="1384995"/>
          </a:xfrm>
          <a:prstGeom prst="rect">
            <a:avLst/>
          </a:prstGeom>
          <a:noFill/>
        </p:spPr>
        <p:txBody>
          <a:bodyPr wrap="square">
            <a:spAutoFit/>
          </a:bodyPr>
          <a:lstStyle/>
          <a:p>
            <a:r>
              <a:rPr lang="en-IN" sz="2800" dirty="0"/>
              <a:t>there are no multi collinearity concerns in our dataset </a:t>
            </a:r>
          </a:p>
        </p:txBody>
      </p:sp>
    </p:spTree>
    <p:extLst>
      <p:ext uri="{BB962C8B-B14F-4D97-AF65-F5344CB8AC3E}">
        <p14:creationId xmlns:p14="http://schemas.microsoft.com/office/powerpoint/2010/main" xmlns="" val="1288769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19E5DE5-04F0-431C-B22A-ECBB42BDAC8D}"/>
              </a:ext>
            </a:extLst>
          </p:cNvPr>
          <p:cNvPicPr>
            <a:picLocks noGrp="1" noChangeAspect="1"/>
          </p:cNvPicPr>
          <p:nvPr>
            <p:ph idx="1"/>
          </p:nvPr>
        </p:nvPicPr>
        <p:blipFill>
          <a:blip r:embed="rId2" cstate="print"/>
          <a:stretch>
            <a:fillRect/>
          </a:stretch>
        </p:blipFill>
        <p:spPr>
          <a:xfrm>
            <a:off x="0" y="1556384"/>
            <a:ext cx="7564663" cy="4676775"/>
          </a:xfrm>
        </p:spPr>
      </p:pic>
      <p:sp>
        <p:nvSpPr>
          <p:cNvPr id="7" name="TextBox 6">
            <a:extLst>
              <a:ext uri="{FF2B5EF4-FFF2-40B4-BE49-F238E27FC236}">
                <a16:creationId xmlns:a16="http://schemas.microsoft.com/office/drawing/2014/main" xmlns="" id="{4AFE5AF1-E921-4CE4-AE2E-13023FBE160E}"/>
              </a:ext>
            </a:extLst>
          </p:cNvPr>
          <p:cNvSpPr txBox="1"/>
          <p:nvPr/>
        </p:nvSpPr>
        <p:spPr>
          <a:xfrm>
            <a:off x="7402102" y="672464"/>
            <a:ext cx="4500338" cy="5262979"/>
          </a:xfrm>
          <a:prstGeom prst="rect">
            <a:avLst/>
          </a:prstGeom>
          <a:noFill/>
        </p:spPr>
        <p:txBody>
          <a:bodyPr wrap="square">
            <a:spAutoFit/>
          </a:bodyPr>
          <a:lstStyle/>
          <a:p>
            <a:pPr algn="just"/>
            <a:r>
              <a:rPr lang="en-IN" sz="2400" dirty="0"/>
              <a:t>W</a:t>
            </a:r>
            <a:r>
              <a:rPr lang="en-IN" sz="2400" dirty="0" smtClean="0"/>
              <a:t>e </a:t>
            </a:r>
            <a:r>
              <a:rPr lang="en-IN" sz="2400" dirty="0"/>
              <a:t>can see that columns </a:t>
            </a:r>
            <a:r>
              <a:rPr lang="en-IN" sz="2400" b="1" dirty="0"/>
              <a:t>Date </a:t>
            </a:r>
            <a:r>
              <a:rPr lang="en-IN" sz="2400" b="1" dirty="0" err="1"/>
              <a:t>Month,DepartureminFlightname,arrival_hours</a:t>
            </a:r>
            <a:r>
              <a:rPr lang="en-IN" sz="2400" b="1" dirty="0"/>
              <a:t> and </a:t>
            </a:r>
            <a:r>
              <a:rPr lang="en-IN" sz="2400" b="1" dirty="0" err="1"/>
              <a:t>arrival_minutes</a:t>
            </a:r>
            <a:r>
              <a:rPr lang="en-IN" sz="2400" b="1" dirty="0"/>
              <a:t> </a:t>
            </a:r>
            <a:r>
              <a:rPr lang="en-IN" sz="2400" dirty="0"/>
              <a:t>are </a:t>
            </a:r>
            <a:r>
              <a:rPr lang="en-IN" sz="2400" u="sng" dirty="0"/>
              <a:t>positively correlated </a:t>
            </a:r>
            <a:r>
              <a:rPr lang="en-IN" sz="2400" dirty="0"/>
              <a:t>with our target.</a:t>
            </a:r>
          </a:p>
          <a:p>
            <a:pPr algn="just"/>
            <a:endParaRPr lang="en-IN" sz="2400" dirty="0"/>
          </a:p>
          <a:p>
            <a:pPr algn="just"/>
            <a:r>
              <a:rPr lang="en-IN" sz="2400" dirty="0"/>
              <a:t> </a:t>
            </a:r>
            <a:r>
              <a:rPr lang="en-IN" sz="2400" b="1" dirty="0"/>
              <a:t>Date </a:t>
            </a:r>
            <a:r>
              <a:rPr lang="en-IN" sz="2400" b="1" dirty="0" err="1"/>
              <a:t>Number,extra</a:t>
            </a:r>
            <a:r>
              <a:rPr lang="en-IN" sz="2400" b="1" dirty="0"/>
              <a:t> day and </a:t>
            </a:r>
            <a:r>
              <a:rPr lang="en-IN" sz="2400" b="1" dirty="0" err="1"/>
              <a:t>numberofstops</a:t>
            </a:r>
            <a:r>
              <a:rPr lang="en-IN" sz="2400" b="1" dirty="0"/>
              <a:t> </a:t>
            </a:r>
            <a:r>
              <a:rPr lang="en-IN" sz="2400" dirty="0"/>
              <a:t>are </a:t>
            </a:r>
            <a:r>
              <a:rPr lang="en-IN" sz="2400" u="sng" dirty="0"/>
              <a:t>negatively correlated</a:t>
            </a:r>
            <a:r>
              <a:rPr lang="en-IN" sz="2400" dirty="0"/>
              <a:t> where </a:t>
            </a:r>
            <a:r>
              <a:rPr lang="en-IN" sz="2400" dirty="0" err="1"/>
              <a:t>numberofstops</a:t>
            </a:r>
            <a:r>
              <a:rPr lang="en-IN" sz="2400" dirty="0"/>
              <a:t> is </a:t>
            </a:r>
            <a:r>
              <a:rPr lang="en-IN" sz="2400" u="sng" dirty="0"/>
              <a:t>highly negatively correlated </a:t>
            </a:r>
            <a:r>
              <a:rPr lang="en-IN" sz="2400" dirty="0"/>
              <a:t>indicating that as the number of total stops in an itinerary increases the price of that particular flight increases and vice a versa</a:t>
            </a:r>
          </a:p>
        </p:txBody>
      </p:sp>
    </p:spTree>
    <p:extLst>
      <p:ext uri="{BB962C8B-B14F-4D97-AF65-F5344CB8AC3E}">
        <p14:creationId xmlns:p14="http://schemas.microsoft.com/office/powerpoint/2010/main" xmlns="" val="133794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11232-9B63-45EE-ACB7-3C792DCE64EA}"/>
              </a:ext>
            </a:extLst>
          </p:cNvPr>
          <p:cNvSpPr>
            <a:spLocks noGrp="1"/>
          </p:cNvSpPr>
          <p:nvPr>
            <p:ph type="title"/>
          </p:nvPr>
        </p:nvSpPr>
        <p:spPr>
          <a:xfrm>
            <a:off x="365760" y="212725"/>
            <a:ext cx="10515600" cy="1325563"/>
          </a:xfrm>
        </p:spPr>
        <p:txBody>
          <a:bodyPr/>
          <a:lstStyle/>
          <a:p>
            <a:r>
              <a:rPr lang="en-IN" sz="4000" b="1" i="0" dirty="0">
                <a:solidFill>
                  <a:srgbClr val="000000"/>
                </a:solidFill>
                <a:effectLst/>
                <a:latin typeface="Helvetica Neue"/>
              </a:rPr>
              <a:t>Feature Importance</a:t>
            </a:r>
            <a:r>
              <a:rPr lang="en-IN" b="1" i="0" dirty="0">
                <a:solidFill>
                  <a:srgbClr val="000000"/>
                </a:solidFill>
                <a:effectLst/>
                <a:latin typeface="Helvetica Neue"/>
              </a:rPr>
              <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xmlns="" id="{98E2E136-7E4C-482D-9ABF-8334EF279122}"/>
              </a:ext>
            </a:extLst>
          </p:cNvPr>
          <p:cNvPicPr>
            <a:picLocks noGrp="1" noChangeAspect="1"/>
          </p:cNvPicPr>
          <p:nvPr>
            <p:ph idx="1"/>
          </p:nvPr>
        </p:nvPicPr>
        <p:blipFill>
          <a:blip r:embed="rId2" cstate="print"/>
          <a:stretch>
            <a:fillRect/>
          </a:stretch>
        </p:blipFill>
        <p:spPr>
          <a:xfrm>
            <a:off x="161455" y="1253331"/>
            <a:ext cx="7337730" cy="4351338"/>
          </a:xfrm>
        </p:spPr>
      </p:pic>
      <p:pic>
        <p:nvPicPr>
          <p:cNvPr id="7" name="Picture 6">
            <a:extLst>
              <a:ext uri="{FF2B5EF4-FFF2-40B4-BE49-F238E27FC236}">
                <a16:creationId xmlns:a16="http://schemas.microsoft.com/office/drawing/2014/main" xmlns="" id="{25497A79-652F-47F1-B0F0-FB68E26C3B84}"/>
              </a:ext>
            </a:extLst>
          </p:cNvPr>
          <p:cNvPicPr>
            <a:picLocks noChangeAspect="1"/>
          </p:cNvPicPr>
          <p:nvPr/>
        </p:nvPicPr>
        <p:blipFill>
          <a:blip r:embed="rId3" cstate="print"/>
          <a:stretch>
            <a:fillRect/>
          </a:stretch>
        </p:blipFill>
        <p:spPr>
          <a:xfrm>
            <a:off x="7711055" y="543938"/>
            <a:ext cx="3068705" cy="5218150"/>
          </a:xfrm>
          <a:prstGeom prst="rect">
            <a:avLst/>
          </a:prstGeom>
        </p:spPr>
      </p:pic>
      <p:sp>
        <p:nvSpPr>
          <p:cNvPr id="9" name="TextBox 8">
            <a:extLst>
              <a:ext uri="{FF2B5EF4-FFF2-40B4-BE49-F238E27FC236}">
                <a16:creationId xmlns:a16="http://schemas.microsoft.com/office/drawing/2014/main" xmlns="" id="{10101D14-8C11-4E9A-83C6-74FC0121B1EB}"/>
              </a:ext>
            </a:extLst>
          </p:cNvPr>
          <p:cNvSpPr txBox="1"/>
          <p:nvPr/>
        </p:nvSpPr>
        <p:spPr>
          <a:xfrm>
            <a:off x="1403185" y="5855454"/>
            <a:ext cx="6096000" cy="369332"/>
          </a:xfrm>
          <a:prstGeom prst="rect">
            <a:avLst/>
          </a:prstGeom>
          <a:noFill/>
        </p:spPr>
        <p:txBody>
          <a:bodyPr wrap="square">
            <a:spAutoFit/>
          </a:bodyPr>
          <a:lstStyle/>
          <a:p>
            <a:r>
              <a:rPr lang="en-IN" b="0" i="0" dirty="0">
                <a:solidFill>
                  <a:srgbClr val="000000"/>
                </a:solidFill>
                <a:effectLst/>
                <a:latin typeface="Helvetica Neue"/>
              </a:rPr>
              <a:t> weightage in predicting our </a:t>
            </a:r>
            <a:r>
              <a:rPr lang="en-IN" b="0" i="0" dirty="0" smtClean="0">
                <a:solidFill>
                  <a:srgbClr val="000000"/>
                </a:solidFill>
                <a:effectLst/>
                <a:latin typeface="Helvetica Neue"/>
              </a:rPr>
              <a:t>label.</a:t>
            </a:r>
            <a:endParaRPr lang="en-IN" dirty="0"/>
          </a:p>
        </p:txBody>
      </p:sp>
    </p:spTree>
    <p:extLst>
      <p:ext uri="{BB962C8B-B14F-4D97-AF65-F5344CB8AC3E}">
        <p14:creationId xmlns:p14="http://schemas.microsoft.com/office/powerpoint/2010/main" xmlns="" val="317112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97CF1-1B9B-44EA-9691-9B6D3D17CF01}"/>
              </a:ext>
            </a:extLst>
          </p:cNvPr>
          <p:cNvSpPr>
            <a:spLocks noGrp="1"/>
          </p:cNvSpPr>
          <p:nvPr>
            <p:ph type="title"/>
          </p:nvPr>
        </p:nvSpPr>
        <p:spPr/>
        <p:txBody>
          <a:bodyPr>
            <a:normAutofit fontScale="90000"/>
          </a:bodyPr>
          <a:lstStyle/>
          <a:p>
            <a:pPr algn="ctr"/>
            <a:r>
              <a:rPr lang="en-IN" b="1" i="0" dirty="0">
                <a:solidFill>
                  <a:srgbClr val="000000"/>
                </a:solidFill>
                <a:effectLst/>
                <a:latin typeface="Helvetica Neue"/>
              </a:rPr>
              <a:t>Machine Learning Models used for regression</a:t>
            </a:r>
            <a:br>
              <a:rPr lang="en-IN" b="1" i="0" dirty="0">
                <a:solidFill>
                  <a:srgbClr val="000000"/>
                </a:solidFill>
                <a:effectLst/>
                <a:latin typeface="Helvetica Neue"/>
              </a:rPr>
            </a:br>
            <a:endParaRPr lang="en-IN" dirty="0"/>
          </a:p>
        </p:txBody>
      </p:sp>
      <p:sp>
        <p:nvSpPr>
          <p:cNvPr id="4" name="Rectangle 3">
            <a:extLst>
              <a:ext uri="{FF2B5EF4-FFF2-40B4-BE49-F238E27FC236}">
                <a16:creationId xmlns:a16="http://schemas.microsoft.com/office/drawing/2014/main" xmlns="" id="{B5556F0A-1228-4E4B-8E82-5C7A0050D0D7}"/>
              </a:ext>
            </a:extLst>
          </p:cNvPr>
          <p:cNvSpPr/>
          <p:nvPr/>
        </p:nvSpPr>
        <p:spPr>
          <a:xfrm>
            <a:off x="594360" y="1711960"/>
            <a:ext cx="273304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Linear Regression Model</a:t>
            </a:r>
          </a:p>
        </p:txBody>
      </p:sp>
      <p:sp>
        <p:nvSpPr>
          <p:cNvPr id="6" name="Rectangle 5">
            <a:extLst>
              <a:ext uri="{FF2B5EF4-FFF2-40B4-BE49-F238E27FC236}">
                <a16:creationId xmlns:a16="http://schemas.microsoft.com/office/drawing/2014/main" xmlns="" id="{65ACD4B4-2C6A-497C-B93D-88929E6465FC}"/>
              </a:ext>
            </a:extLst>
          </p:cNvPr>
          <p:cNvSpPr/>
          <p:nvPr/>
        </p:nvSpPr>
        <p:spPr>
          <a:xfrm>
            <a:off x="553720" y="2797255"/>
            <a:ext cx="2768600"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Ridge Regression</a:t>
            </a:r>
          </a:p>
        </p:txBody>
      </p:sp>
      <p:sp>
        <p:nvSpPr>
          <p:cNvPr id="7" name="Rectangle 6">
            <a:extLst>
              <a:ext uri="{FF2B5EF4-FFF2-40B4-BE49-F238E27FC236}">
                <a16:creationId xmlns:a16="http://schemas.microsoft.com/office/drawing/2014/main" xmlns="" id="{B33972F1-C553-48CF-898E-5F277E3FBDE7}"/>
              </a:ext>
            </a:extLst>
          </p:cNvPr>
          <p:cNvSpPr/>
          <p:nvPr/>
        </p:nvSpPr>
        <p:spPr>
          <a:xfrm>
            <a:off x="548640" y="4206241"/>
            <a:ext cx="2814320"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Lasso Regression</a:t>
            </a:r>
          </a:p>
        </p:txBody>
      </p:sp>
      <p:sp>
        <p:nvSpPr>
          <p:cNvPr id="8" name="Rectangle 7">
            <a:extLst>
              <a:ext uri="{FF2B5EF4-FFF2-40B4-BE49-F238E27FC236}">
                <a16:creationId xmlns:a16="http://schemas.microsoft.com/office/drawing/2014/main" xmlns="" id="{3E8DA81B-0C2E-44DE-90BE-49DED330C884}"/>
              </a:ext>
            </a:extLst>
          </p:cNvPr>
          <p:cNvSpPr/>
          <p:nvPr/>
        </p:nvSpPr>
        <p:spPr>
          <a:xfrm>
            <a:off x="4480560" y="1566388"/>
            <a:ext cx="273304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Support Vector Regression</a:t>
            </a:r>
          </a:p>
        </p:txBody>
      </p:sp>
      <p:sp>
        <p:nvSpPr>
          <p:cNvPr id="9" name="Rectangle 8">
            <a:extLst>
              <a:ext uri="{FF2B5EF4-FFF2-40B4-BE49-F238E27FC236}">
                <a16:creationId xmlns:a16="http://schemas.microsoft.com/office/drawing/2014/main" xmlns="" id="{0CE0EFF8-7C12-4062-8E75-53E0D997E96A}"/>
              </a:ext>
            </a:extLst>
          </p:cNvPr>
          <p:cNvSpPr/>
          <p:nvPr/>
        </p:nvSpPr>
        <p:spPr>
          <a:xfrm>
            <a:off x="4480560" y="2797255"/>
            <a:ext cx="2733040" cy="92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Decision Tree Regressor</a:t>
            </a:r>
          </a:p>
        </p:txBody>
      </p:sp>
      <p:sp>
        <p:nvSpPr>
          <p:cNvPr id="10" name="Rectangle 9">
            <a:extLst>
              <a:ext uri="{FF2B5EF4-FFF2-40B4-BE49-F238E27FC236}">
                <a16:creationId xmlns:a16="http://schemas.microsoft.com/office/drawing/2014/main" xmlns="" id="{6BC82130-0A1D-45BD-8404-0D4D8D4231EC}"/>
              </a:ext>
            </a:extLst>
          </p:cNvPr>
          <p:cNvSpPr/>
          <p:nvPr/>
        </p:nvSpPr>
        <p:spPr>
          <a:xfrm>
            <a:off x="4414520" y="4251959"/>
            <a:ext cx="2839720" cy="90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 </a:t>
            </a:r>
            <a:r>
              <a:rPr lang="en-IN" dirty="0" err="1"/>
              <a:t>Regressor</a:t>
            </a:r>
            <a:endParaRPr lang="en-IN" dirty="0"/>
          </a:p>
        </p:txBody>
      </p:sp>
      <p:sp>
        <p:nvSpPr>
          <p:cNvPr id="13" name="Rectangle 12">
            <a:extLst>
              <a:ext uri="{FF2B5EF4-FFF2-40B4-BE49-F238E27FC236}">
                <a16:creationId xmlns:a16="http://schemas.microsoft.com/office/drawing/2014/main" xmlns="" id="{8D6C2AD6-243D-4789-8FC1-E11FC57B33B5}"/>
              </a:ext>
            </a:extLst>
          </p:cNvPr>
          <p:cNvSpPr/>
          <p:nvPr/>
        </p:nvSpPr>
        <p:spPr>
          <a:xfrm>
            <a:off x="8326120" y="1566388"/>
            <a:ext cx="2641600" cy="841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K Neighbors Regressor</a:t>
            </a:r>
          </a:p>
        </p:txBody>
      </p:sp>
      <p:sp>
        <p:nvSpPr>
          <p:cNvPr id="14" name="Rectangle 13">
            <a:extLst>
              <a:ext uri="{FF2B5EF4-FFF2-40B4-BE49-F238E27FC236}">
                <a16:creationId xmlns:a16="http://schemas.microsoft.com/office/drawing/2014/main" xmlns="" id="{DCE1F67A-F2F1-4E61-B06C-42CB9F77500E}"/>
              </a:ext>
            </a:extLst>
          </p:cNvPr>
          <p:cNvSpPr/>
          <p:nvPr/>
        </p:nvSpPr>
        <p:spPr>
          <a:xfrm>
            <a:off x="8356600" y="2798128"/>
            <a:ext cx="2733040" cy="935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Gradient Boosting </a:t>
            </a:r>
            <a:r>
              <a:rPr lang="en-IN" dirty="0" err="1"/>
              <a:t>Regressor</a:t>
            </a:r>
            <a:endParaRPr lang="en-IN" dirty="0"/>
          </a:p>
        </p:txBody>
      </p:sp>
      <p:sp>
        <p:nvSpPr>
          <p:cNvPr id="15" name="Rectangle 14">
            <a:extLst>
              <a:ext uri="{FF2B5EF4-FFF2-40B4-BE49-F238E27FC236}">
                <a16:creationId xmlns:a16="http://schemas.microsoft.com/office/drawing/2014/main" xmlns="" id="{90B9781D-2D56-447A-9339-D452A6D4251B}"/>
              </a:ext>
            </a:extLst>
          </p:cNvPr>
          <p:cNvSpPr/>
          <p:nvPr/>
        </p:nvSpPr>
        <p:spPr>
          <a:xfrm>
            <a:off x="8356600" y="4251959"/>
            <a:ext cx="2834640" cy="960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Ada Boost Regressor</a:t>
            </a:r>
          </a:p>
        </p:txBody>
      </p:sp>
      <p:sp>
        <p:nvSpPr>
          <p:cNvPr id="16" name="Rectangle 15">
            <a:extLst>
              <a:ext uri="{FF2B5EF4-FFF2-40B4-BE49-F238E27FC236}">
                <a16:creationId xmlns:a16="http://schemas.microsoft.com/office/drawing/2014/main" xmlns="" id="{64BAF19D-4914-42D1-9631-749B5AED892E}"/>
              </a:ext>
            </a:extLst>
          </p:cNvPr>
          <p:cNvSpPr/>
          <p:nvPr/>
        </p:nvSpPr>
        <p:spPr>
          <a:xfrm>
            <a:off x="548640" y="5471160"/>
            <a:ext cx="2727960" cy="90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 Trees </a:t>
            </a:r>
            <a:r>
              <a:rPr lang="en-IN" dirty="0" err="1"/>
              <a:t>Regressor</a:t>
            </a:r>
            <a:endParaRPr lang="en-IN" dirty="0"/>
          </a:p>
        </p:txBody>
      </p:sp>
      <p:sp>
        <p:nvSpPr>
          <p:cNvPr id="17" name="Rectangle 16">
            <a:extLst>
              <a:ext uri="{FF2B5EF4-FFF2-40B4-BE49-F238E27FC236}">
                <a16:creationId xmlns:a16="http://schemas.microsoft.com/office/drawing/2014/main" xmlns="" id="{0C171A81-F514-4217-A694-61F81FAB4A24}"/>
              </a:ext>
            </a:extLst>
          </p:cNvPr>
          <p:cNvSpPr/>
          <p:nvPr/>
        </p:nvSpPr>
        <p:spPr>
          <a:xfrm>
            <a:off x="4434840" y="5730240"/>
            <a:ext cx="2865120" cy="807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XGB Regressor</a:t>
            </a:r>
          </a:p>
        </p:txBody>
      </p:sp>
      <p:sp>
        <p:nvSpPr>
          <p:cNvPr id="18" name="Rectangle 17">
            <a:extLst>
              <a:ext uri="{FF2B5EF4-FFF2-40B4-BE49-F238E27FC236}">
                <a16:creationId xmlns:a16="http://schemas.microsoft.com/office/drawing/2014/main" xmlns="" id="{4FCEAC33-AA82-4B5F-B5F0-679899A1DA1B}"/>
              </a:ext>
            </a:extLst>
          </p:cNvPr>
          <p:cNvSpPr/>
          <p:nvPr/>
        </p:nvSpPr>
        <p:spPr>
          <a:xfrm>
            <a:off x="8437880" y="5684520"/>
            <a:ext cx="2651760" cy="92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LGBM Regressor</a:t>
            </a:r>
          </a:p>
        </p:txBody>
      </p:sp>
    </p:spTree>
    <p:extLst>
      <p:ext uri="{BB962C8B-B14F-4D97-AF65-F5344CB8AC3E}">
        <p14:creationId xmlns:p14="http://schemas.microsoft.com/office/powerpoint/2010/main" xmlns="" val="30063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0F9AA07-2988-48DF-99B6-F4E08E02970F}"/>
              </a:ext>
            </a:extLst>
          </p:cNvPr>
          <p:cNvSpPr>
            <a:spLocks noGrp="1"/>
          </p:cNvSpPr>
          <p:nvPr>
            <p:ph idx="1"/>
          </p:nvPr>
        </p:nvSpPr>
        <p:spPr>
          <a:xfrm>
            <a:off x="472440" y="792480"/>
            <a:ext cx="11216640" cy="2773681"/>
          </a:xfrm>
        </p:spPr>
        <p:txBody>
          <a:bodyPr>
            <a:noAutofit/>
          </a:bodyPr>
          <a:lstStyle/>
          <a:p>
            <a:pPr algn="just">
              <a:lnSpc>
                <a:spcPct val="150000"/>
              </a:lnSpc>
              <a:buNone/>
            </a:pPr>
            <a:r>
              <a:rPr lang="en-IN" sz="2400" dirty="0" smtClean="0"/>
              <a:t>	XGB </a:t>
            </a:r>
            <a:r>
              <a:rPr lang="en-IN" sz="2400" dirty="0"/>
              <a:t>regressor is chosen as best model since it is able to provide me the highest R2 score plus the model is doing better in Cross validation score too. However the LGBM model is not chosen even though it has high score and low difference between r2 score and cross </a:t>
            </a:r>
            <a:r>
              <a:rPr lang="en-IN" sz="2400" dirty="0" err="1"/>
              <a:t>val</a:t>
            </a:r>
            <a:r>
              <a:rPr lang="en-IN" sz="2400" dirty="0"/>
              <a:t> score is because LGBM algorithm is </a:t>
            </a:r>
            <a:r>
              <a:rPr lang="en-IN" sz="2400" dirty="0" smtClean="0"/>
              <a:t>better </a:t>
            </a:r>
            <a:r>
              <a:rPr lang="en-IN" sz="2400" dirty="0"/>
              <a:t>for datasets above 10,000 </a:t>
            </a:r>
            <a:r>
              <a:rPr lang="en-IN" sz="2400" dirty="0" smtClean="0"/>
              <a:t>rows </a:t>
            </a:r>
            <a:endParaRPr lang="en-IN" sz="2400" dirty="0"/>
          </a:p>
        </p:txBody>
      </p:sp>
      <p:pic>
        <p:nvPicPr>
          <p:cNvPr id="5" name="Picture 4">
            <a:extLst>
              <a:ext uri="{FF2B5EF4-FFF2-40B4-BE49-F238E27FC236}">
                <a16:creationId xmlns:a16="http://schemas.microsoft.com/office/drawing/2014/main" xmlns="" id="{349A46EF-6D7C-4315-AD61-9FC22E76C2D1}"/>
              </a:ext>
            </a:extLst>
          </p:cNvPr>
          <p:cNvPicPr>
            <a:picLocks noChangeAspect="1"/>
          </p:cNvPicPr>
          <p:nvPr/>
        </p:nvPicPr>
        <p:blipFill>
          <a:blip r:embed="rId2" cstate="print"/>
          <a:stretch>
            <a:fillRect/>
          </a:stretch>
        </p:blipFill>
        <p:spPr>
          <a:xfrm>
            <a:off x="1870566" y="3882629"/>
            <a:ext cx="8626667" cy="1456451"/>
          </a:xfrm>
          <a:prstGeom prst="rect">
            <a:avLst/>
          </a:prstGeom>
        </p:spPr>
      </p:pic>
    </p:spTree>
    <p:extLst>
      <p:ext uri="{BB962C8B-B14F-4D97-AF65-F5344CB8AC3E}">
        <p14:creationId xmlns:p14="http://schemas.microsoft.com/office/powerpoint/2010/main" xmlns="" val="2125675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61AD8-33DE-47B3-95A7-E8DB64813337}"/>
              </a:ext>
            </a:extLst>
          </p:cNvPr>
          <p:cNvSpPr>
            <a:spLocks noGrp="1"/>
          </p:cNvSpPr>
          <p:nvPr>
            <p:ph type="title"/>
          </p:nvPr>
        </p:nvSpPr>
        <p:spPr/>
        <p:txBody>
          <a:bodyPr/>
          <a:lstStyle/>
          <a:p>
            <a:pPr algn="ctr"/>
            <a:r>
              <a:rPr lang="en-US" b="1" dirty="0" err="1"/>
              <a:t>Hyperparameter</a:t>
            </a:r>
            <a:r>
              <a:rPr lang="en-US" b="1" dirty="0"/>
              <a:t> </a:t>
            </a:r>
            <a:r>
              <a:rPr lang="en-US" b="1" dirty="0" smtClean="0"/>
              <a:t> tuning  is  done  on  </a:t>
            </a:r>
            <a:r>
              <a:rPr lang="en-US" b="1" dirty="0"/>
              <a:t>best model </a:t>
            </a:r>
            <a:r>
              <a:rPr lang="en-US" b="1" dirty="0" smtClean="0"/>
              <a:t> and  82</a:t>
            </a:r>
            <a:r>
              <a:rPr lang="en-US" b="1" dirty="0"/>
              <a:t>% </a:t>
            </a:r>
            <a:r>
              <a:rPr lang="en-US" b="1" dirty="0" smtClean="0"/>
              <a:t> r2  score  obtained</a:t>
            </a:r>
            <a:endParaRPr lang="en-IN" b="1" dirty="0"/>
          </a:p>
        </p:txBody>
      </p:sp>
      <p:pic>
        <p:nvPicPr>
          <p:cNvPr id="5" name="Content Placeholder 4">
            <a:extLst>
              <a:ext uri="{FF2B5EF4-FFF2-40B4-BE49-F238E27FC236}">
                <a16:creationId xmlns:a16="http://schemas.microsoft.com/office/drawing/2014/main" xmlns="" id="{47658301-5315-4909-A662-5F27F09BF66E}"/>
              </a:ext>
            </a:extLst>
          </p:cNvPr>
          <p:cNvPicPr>
            <a:picLocks noGrp="1" noChangeAspect="1"/>
          </p:cNvPicPr>
          <p:nvPr>
            <p:ph idx="1"/>
          </p:nvPr>
        </p:nvPicPr>
        <p:blipFill>
          <a:blip r:embed="rId2" cstate="print"/>
          <a:stretch>
            <a:fillRect/>
          </a:stretch>
        </p:blipFill>
        <p:spPr>
          <a:xfrm>
            <a:off x="957783" y="1928505"/>
            <a:ext cx="6192114" cy="2133898"/>
          </a:xfrm>
        </p:spPr>
      </p:pic>
      <p:pic>
        <p:nvPicPr>
          <p:cNvPr id="7" name="Picture 6">
            <a:extLst>
              <a:ext uri="{FF2B5EF4-FFF2-40B4-BE49-F238E27FC236}">
                <a16:creationId xmlns:a16="http://schemas.microsoft.com/office/drawing/2014/main" xmlns="" id="{BA77C23F-1D86-4752-B1F6-35576D99F0A5}"/>
              </a:ext>
            </a:extLst>
          </p:cNvPr>
          <p:cNvPicPr>
            <a:picLocks noChangeAspect="1"/>
          </p:cNvPicPr>
          <p:nvPr/>
        </p:nvPicPr>
        <p:blipFill>
          <a:blip r:embed="rId3" cstate="print"/>
          <a:stretch>
            <a:fillRect/>
          </a:stretch>
        </p:blipFill>
        <p:spPr>
          <a:xfrm>
            <a:off x="1985588" y="4530451"/>
            <a:ext cx="9907383" cy="1962424"/>
          </a:xfrm>
          <a:prstGeom prst="rect">
            <a:avLst/>
          </a:prstGeom>
        </p:spPr>
      </p:pic>
    </p:spTree>
    <p:extLst>
      <p:ext uri="{BB962C8B-B14F-4D97-AF65-F5344CB8AC3E}">
        <p14:creationId xmlns:p14="http://schemas.microsoft.com/office/powerpoint/2010/main" xmlns="" val="1323760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0BF0C-3A93-4682-B471-CDEEE163AE29}"/>
              </a:ext>
            </a:extLst>
          </p:cNvPr>
          <p:cNvSpPr>
            <a:spLocks noGrp="1"/>
          </p:cNvSpPr>
          <p:nvPr>
            <p:ph type="title"/>
          </p:nvPr>
        </p:nvSpPr>
        <p:spPr/>
        <p:txBody>
          <a:bodyPr/>
          <a:lstStyle/>
          <a:p>
            <a:pPr algn="ctr"/>
            <a:r>
              <a:rPr lang="en-US" b="1" dirty="0" err="1" smtClean="0"/>
              <a:t>Finalised</a:t>
            </a:r>
            <a:r>
              <a:rPr lang="en-US" b="1" dirty="0" smtClean="0"/>
              <a:t>  </a:t>
            </a:r>
            <a:r>
              <a:rPr lang="en-US" b="1" dirty="0"/>
              <a:t>model </a:t>
            </a:r>
            <a:r>
              <a:rPr lang="en-US" b="1" dirty="0" smtClean="0"/>
              <a:t> with  82%  r2  </a:t>
            </a:r>
            <a:r>
              <a:rPr lang="en-US" b="1" dirty="0"/>
              <a:t>score</a:t>
            </a:r>
            <a:endParaRPr lang="en-IN" b="1" dirty="0"/>
          </a:p>
        </p:txBody>
      </p:sp>
      <p:pic>
        <p:nvPicPr>
          <p:cNvPr id="5" name="Content Placeholder 4">
            <a:extLst>
              <a:ext uri="{FF2B5EF4-FFF2-40B4-BE49-F238E27FC236}">
                <a16:creationId xmlns:a16="http://schemas.microsoft.com/office/drawing/2014/main" xmlns="" id="{1062219D-5908-4FED-B5F1-D32BDEFDC4EE}"/>
              </a:ext>
            </a:extLst>
          </p:cNvPr>
          <p:cNvPicPr>
            <a:picLocks noGrp="1" noChangeAspect="1"/>
          </p:cNvPicPr>
          <p:nvPr>
            <p:ph idx="1"/>
          </p:nvPr>
        </p:nvPicPr>
        <p:blipFill>
          <a:blip r:embed="rId2" cstate="print"/>
          <a:stretch>
            <a:fillRect/>
          </a:stretch>
        </p:blipFill>
        <p:spPr>
          <a:xfrm>
            <a:off x="2899916" y="2167475"/>
            <a:ext cx="6392167" cy="3667637"/>
          </a:xfrm>
        </p:spPr>
      </p:pic>
    </p:spTree>
    <p:extLst>
      <p:ext uri="{BB962C8B-B14F-4D97-AF65-F5344CB8AC3E}">
        <p14:creationId xmlns:p14="http://schemas.microsoft.com/office/powerpoint/2010/main" xmlns="" val="3237116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658513-8F80-4112-8468-0DC32EF20EDC}"/>
              </a:ext>
            </a:extLst>
          </p:cNvPr>
          <p:cNvSpPr>
            <a:spLocks noGrp="1"/>
          </p:cNvSpPr>
          <p:nvPr>
            <p:ph idx="1"/>
          </p:nvPr>
        </p:nvSpPr>
        <p:spPr/>
        <p:txBody>
          <a:bodyPr>
            <a:normAutofit/>
          </a:bodyPr>
          <a:lstStyle/>
          <a:p>
            <a:pPr algn="ctr">
              <a:buNone/>
            </a:pPr>
            <a:r>
              <a:rPr lang="en-US" sz="6600" dirty="0" smtClean="0">
                <a:latin typeface="Blackadder ITC" pitchFamily="82" charset="0"/>
              </a:rPr>
              <a:t>Thank  you</a:t>
            </a:r>
            <a:r>
              <a:rPr lang="en-US" sz="6600" dirty="0">
                <a:latin typeface="Blackadder ITC" pitchFamily="82" charset="0"/>
              </a:rPr>
              <a:t/>
            </a:r>
            <a:br>
              <a:rPr lang="en-US" sz="6600" dirty="0">
                <a:latin typeface="Blackadder ITC" pitchFamily="82" charset="0"/>
              </a:rPr>
            </a:br>
            <a:endParaRPr lang="en-US" sz="6600" dirty="0" smtClean="0">
              <a:latin typeface="Blackadder ITC" pitchFamily="82" charset="0"/>
            </a:endParaRPr>
          </a:p>
          <a:p>
            <a:pPr algn="ctr">
              <a:buNone/>
            </a:pPr>
            <a:r>
              <a:rPr lang="en-US" sz="6600" dirty="0" smtClean="0">
                <a:latin typeface="Blackadder ITC" pitchFamily="82" charset="0"/>
              </a:rPr>
              <a:t>Have   a   nice   day</a:t>
            </a:r>
            <a:endParaRPr lang="en-IN" sz="6600" dirty="0">
              <a:latin typeface="Blackadder ITC" pitchFamily="82" charset="0"/>
            </a:endParaRPr>
          </a:p>
          <a:p>
            <a:pPr marL="0" indent="0" algn="ctr">
              <a:buNone/>
            </a:pPr>
            <a:endParaRPr lang="en-IN" sz="6600" dirty="0">
              <a:latin typeface="Blackadder ITC" pitchFamily="82" charset="0"/>
            </a:endParaRPr>
          </a:p>
        </p:txBody>
      </p:sp>
    </p:spTree>
    <p:extLst>
      <p:ext uri="{BB962C8B-B14F-4D97-AF65-F5344CB8AC3E}">
        <p14:creationId xmlns:p14="http://schemas.microsoft.com/office/powerpoint/2010/main" xmlns="" val="90005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78DA59-D9C0-48A8-9595-AB0F39BBC791}"/>
              </a:ext>
            </a:extLst>
          </p:cNvPr>
          <p:cNvSpPr>
            <a:spLocks noGrp="1"/>
          </p:cNvSpPr>
          <p:nvPr>
            <p:ph idx="1"/>
          </p:nvPr>
        </p:nvSpPr>
        <p:spPr>
          <a:xfrm>
            <a:off x="1249680" y="3429000"/>
            <a:ext cx="10287000" cy="2707640"/>
          </a:xfrm>
        </p:spPr>
        <p:txBody>
          <a:bodyPr>
            <a:normAutofit lnSpcReduction="10000"/>
          </a:bodyPr>
          <a:lstStyle/>
          <a:p>
            <a:pPr marL="0" indent="0" algn="just">
              <a:buNone/>
            </a:pPr>
            <a:r>
              <a:rPr lang="en-IN" sz="3600" dirty="0"/>
              <a:t>Flight ticket prices can be something hard to guess, today we might see a price, check out the price of the same flight tomorrow, it will be a different story. </a:t>
            </a:r>
          </a:p>
          <a:p>
            <a:pPr marL="0" indent="0" algn="just">
              <a:buNone/>
            </a:pPr>
            <a:endParaRPr lang="en-IN" sz="3600" dirty="0" smtClean="0"/>
          </a:p>
          <a:p>
            <a:pPr marL="0" indent="0" algn="just">
              <a:buNone/>
            </a:pPr>
            <a:r>
              <a:rPr lang="en-IN" sz="3600" dirty="0" smtClean="0"/>
              <a:t>Our </a:t>
            </a:r>
            <a:r>
              <a:rPr lang="en-IN" sz="3600" dirty="0"/>
              <a:t>Aim is to address this unpredictability.</a:t>
            </a:r>
          </a:p>
        </p:txBody>
      </p:sp>
      <p:pic>
        <p:nvPicPr>
          <p:cNvPr id="4" name="Picture 3">
            <a:extLst>
              <a:ext uri="{FF2B5EF4-FFF2-40B4-BE49-F238E27FC236}">
                <a16:creationId xmlns:a16="http://schemas.microsoft.com/office/drawing/2014/main" xmlns="" id="{83E4FD99-1D9C-4C85-B1F2-61A2C321CF87}"/>
              </a:ext>
            </a:extLst>
          </p:cNvPr>
          <p:cNvPicPr>
            <a:picLocks noChangeAspect="1"/>
          </p:cNvPicPr>
          <p:nvPr/>
        </p:nvPicPr>
        <p:blipFill>
          <a:blip r:embed="rId2" cstate="print"/>
          <a:stretch>
            <a:fillRect/>
          </a:stretch>
        </p:blipFill>
        <p:spPr>
          <a:xfrm>
            <a:off x="3495040" y="367665"/>
            <a:ext cx="4318000" cy="2540000"/>
          </a:xfrm>
          <a:prstGeom prst="rect">
            <a:avLst/>
          </a:prstGeom>
        </p:spPr>
      </p:pic>
    </p:spTree>
    <p:extLst>
      <p:ext uri="{BB962C8B-B14F-4D97-AF65-F5344CB8AC3E}">
        <p14:creationId xmlns:p14="http://schemas.microsoft.com/office/powerpoint/2010/main" xmlns="" val="385824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5E462-D7FB-462A-9FAF-350D60ADB575}"/>
              </a:ext>
            </a:extLst>
          </p:cNvPr>
          <p:cNvSpPr>
            <a:spLocks noGrp="1"/>
          </p:cNvSpPr>
          <p:nvPr>
            <p:ph type="title"/>
          </p:nvPr>
        </p:nvSpPr>
        <p:spPr>
          <a:xfrm>
            <a:off x="2362200" y="243205"/>
            <a:ext cx="7614920" cy="1118235"/>
          </a:xfrm>
        </p:spPr>
        <p:txBody>
          <a:bodyPr/>
          <a:lstStyle/>
          <a:p>
            <a:r>
              <a:rPr lang="en-US" dirty="0"/>
              <a:t>Type of flight ticket purchasers</a:t>
            </a:r>
            <a:endParaRPr lang="en-IN" dirty="0"/>
          </a:p>
        </p:txBody>
      </p:sp>
      <p:sp>
        <p:nvSpPr>
          <p:cNvPr id="4" name="Rectangle 3">
            <a:extLst>
              <a:ext uri="{FF2B5EF4-FFF2-40B4-BE49-F238E27FC236}">
                <a16:creationId xmlns:a16="http://schemas.microsoft.com/office/drawing/2014/main" xmlns="" id="{D2CE0B5E-438B-4DE5-8AA0-FE96A892F551}"/>
              </a:ext>
            </a:extLst>
          </p:cNvPr>
          <p:cNvSpPr/>
          <p:nvPr/>
        </p:nvSpPr>
        <p:spPr>
          <a:xfrm>
            <a:off x="472440" y="2016760"/>
            <a:ext cx="370332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panose="020B0604020202020204" pitchFamily="34" charset="0"/>
              </a:rPr>
              <a:t>E</a:t>
            </a:r>
            <a:r>
              <a:rPr lang="en-IN" sz="2400" b="0" i="0" dirty="0" smtClean="0">
                <a:solidFill>
                  <a:schemeClr val="bg1"/>
                </a:solidFill>
                <a:effectLst/>
                <a:latin typeface="arial" panose="020B0604020202020204" pitchFamily="34" charset="0"/>
              </a:rPr>
              <a:t>arly </a:t>
            </a:r>
            <a:r>
              <a:rPr lang="en-IN" sz="2400" b="0" i="0" dirty="0">
                <a:solidFill>
                  <a:schemeClr val="bg1"/>
                </a:solidFill>
                <a:effectLst/>
                <a:latin typeface="arial" panose="020B0604020202020204" pitchFamily="34" charset="0"/>
              </a:rPr>
              <a:t>purchasers</a:t>
            </a:r>
            <a:endParaRPr lang="en-IN" sz="2400" dirty="0">
              <a:solidFill>
                <a:schemeClr val="bg1"/>
              </a:solidFill>
            </a:endParaRPr>
          </a:p>
        </p:txBody>
      </p:sp>
      <p:pic>
        <p:nvPicPr>
          <p:cNvPr id="5" name="Picture 4">
            <a:extLst>
              <a:ext uri="{FF2B5EF4-FFF2-40B4-BE49-F238E27FC236}">
                <a16:creationId xmlns:a16="http://schemas.microsoft.com/office/drawing/2014/main" xmlns="" id="{FD22B3D4-A976-4D57-BA0C-E541CC0B8C57}"/>
              </a:ext>
            </a:extLst>
          </p:cNvPr>
          <p:cNvPicPr>
            <a:picLocks noChangeAspect="1"/>
          </p:cNvPicPr>
          <p:nvPr/>
        </p:nvPicPr>
        <p:blipFill>
          <a:blip r:embed="rId2" cstate="print"/>
          <a:stretch>
            <a:fillRect/>
          </a:stretch>
        </p:blipFill>
        <p:spPr>
          <a:xfrm>
            <a:off x="1127761" y="3007360"/>
            <a:ext cx="2733040" cy="1820625"/>
          </a:xfrm>
          <a:prstGeom prst="rect">
            <a:avLst/>
          </a:prstGeom>
        </p:spPr>
      </p:pic>
      <p:sp>
        <p:nvSpPr>
          <p:cNvPr id="7" name="TextBox 6">
            <a:extLst>
              <a:ext uri="{FF2B5EF4-FFF2-40B4-BE49-F238E27FC236}">
                <a16:creationId xmlns:a16="http://schemas.microsoft.com/office/drawing/2014/main" xmlns="" id="{813A3FBA-658A-4C48-838D-AFFAD44A9854}"/>
              </a:ext>
            </a:extLst>
          </p:cNvPr>
          <p:cNvSpPr txBox="1"/>
          <p:nvPr/>
        </p:nvSpPr>
        <p:spPr>
          <a:xfrm>
            <a:off x="71120" y="5074921"/>
            <a:ext cx="6096000" cy="1323439"/>
          </a:xfrm>
          <a:prstGeom prst="rect">
            <a:avLst/>
          </a:prstGeom>
          <a:noFill/>
        </p:spPr>
        <p:txBody>
          <a:bodyPr wrap="square">
            <a:spAutoFit/>
          </a:bodyPr>
          <a:lstStyle/>
          <a:p>
            <a:pPr algn="just"/>
            <a:r>
              <a:rPr lang="en-IN" sz="2000" dirty="0"/>
              <a:t>G</a:t>
            </a:r>
            <a:r>
              <a:rPr lang="en-IN" sz="2000" dirty="0" smtClean="0"/>
              <a:t>enerally </a:t>
            </a:r>
            <a:r>
              <a:rPr lang="en-IN" sz="2000" dirty="0"/>
              <a:t>can wait some time to find the best deal on a flight, but often will simply buy a relatively affordable ticket, since predicting when the lowest price point is can be too difficult.</a:t>
            </a:r>
          </a:p>
        </p:txBody>
      </p:sp>
      <p:sp>
        <p:nvSpPr>
          <p:cNvPr id="8" name="Rectangle 7">
            <a:extLst>
              <a:ext uri="{FF2B5EF4-FFF2-40B4-BE49-F238E27FC236}">
                <a16:creationId xmlns:a16="http://schemas.microsoft.com/office/drawing/2014/main" xmlns="" id="{13361B3C-EB86-4C3A-AC84-6EFE6ABEC122}"/>
              </a:ext>
            </a:extLst>
          </p:cNvPr>
          <p:cNvSpPr/>
          <p:nvPr/>
        </p:nvSpPr>
        <p:spPr>
          <a:xfrm>
            <a:off x="7264400" y="1950720"/>
            <a:ext cx="4013200" cy="843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0" dirty="0">
                <a:solidFill>
                  <a:schemeClr val="bg1"/>
                </a:solidFill>
                <a:effectLst/>
                <a:latin typeface="arial" panose="020B0604020202020204" pitchFamily="34" charset="0"/>
              </a:rPr>
              <a:t>Last-minute purchasers</a:t>
            </a:r>
            <a:endParaRPr lang="en-IN" sz="2400" b="1" dirty="0">
              <a:solidFill>
                <a:schemeClr val="bg1"/>
              </a:solidFill>
            </a:endParaRPr>
          </a:p>
        </p:txBody>
      </p:sp>
      <p:pic>
        <p:nvPicPr>
          <p:cNvPr id="9" name="Picture 8">
            <a:extLst>
              <a:ext uri="{FF2B5EF4-FFF2-40B4-BE49-F238E27FC236}">
                <a16:creationId xmlns:a16="http://schemas.microsoft.com/office/drawing/2014/main" xmlns="" id="{6B83DAC6-78DD-4538-B3F0-7770D9AC0B40}"/>
              </a:ext>
            </a:extLst>
          </p:cNvPr>
          <p:cNvPicPr>
            <a:picLocks noChangeAspect="1"/>
          </p:cNvPicPr>
          <p:nvPr/>
        </p:nvPicPr>
        <p:blipFill>
          <a:blip r:embed="rId3" cstate="print"/>
          <a:stretch>
            <a:fillRect/>
          </a:stretch>
        </p:blipFill>
        <p:spPr>
          <a:xfrm>
            <a:off x="7169150" y="3007360"/>
            <a:ext cx="3403600" cy="1917521"/>
          </a:xfrm>
          <a:prstGeom prst="rect">
            <a:avLst/>
          </a:prstGeom>
        </p:spPr>
      </p:pic>
      <p:sp>
        <p:nvSpPr>
          <p:cNvPr id="11" name="TextBox 10">
            <a:extLst>
              <a:ext uri="{FF2B5EF4-FFF2-40B4-BE49-F238E27FC236}">
                <a16:creationId xmlns:a16="http://schemas.microsoft.com/office/drawing/2014/main" xmlns="" id="{CA68C45D-9DC8-4F8A-9BFE-EAC071CD6B39}"/>
              </a:ext>
            </a:extLst>
          </p:cNvPr>
          <p:cNvSpPr txBox="1"/>
          <p:nvPr/>
        </p:nvSpPr>
        <p:spPr>
          <a:xfrm>
            <a:off x="6675120" y="5013236"/>
            <a:ext cx="5288280" cy="1631216"/>
          </a:xfrm>
          <a:prstGeom prst="rect">
            <a:avLst/>
          </a:prstGeom>
          <a:noFill/>
        </p:spPr>
        <p:txBody>
          <a:bodyPr wrap="square">
            <a:spAutoFit/>
          </a:bodyPr>
          <a:lstStyle/>
          <a:p>
            <a:pPr algn="just"/>
            <a:r>
              <a:rPr lang="en-IN" sz="2000" dirty="0"/>
              <a:t>O</a:t>
            </a:r>
            <a:r>
              <a:rPr lang="en-IN" sz="2000" dirty="0" smtClean="0"/>
              <a:t>ften </a:t>
            </a:r>
            <a:r>
              <a:rPr lang="en-IN" sz="2000" dirty="0"/>
              <a:t>pay full price for a ticket and do not have the flexibility of waiting for cheaper deals. As a result, prices will tend to spike radically within a few days of a flight, since airlines know some consumers have no other option</a:t>
            </a:r>
          </a:p>
        </p:txBody>
      </p:sp>
      <p:cxnSp>
        <p:nvCxnSpPr>
          <p:cNvPr id="13" name="Straight Arrow Connector 12">
            <a:extLst>
              <a:ext uri="{FF2B5EF4-FFF2-40B4-BE49-F238E27FC236}">
                <a16:creationId xmlns:a16="http://schemas.microsoft.com/office/drawing/2014/main" xmlns="" id="{BA7258F7-5EFD-40E2-BAD8-E0052454F2A9}"/>
              </a:ext>
            </a:extLst>
          </p:cNvPr>
          <p:cNvCxnSpPr>
            <a:stCxn id="2" idx="2"/>
            <a:endCxn id="4" idx="3"/>
          </p:cNvCxnSpPr>
          <p:nvPr/>
        </p:nvCxnSpPr>
        <p:spPr>
          <a:xfrm flipH="1">
            <a:off x="4175760" y="1361440"/>
            <a:ext cx="1993900" cy="103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2FFDF09F-FBC4-44C6-89CC-6760EDFB7A76}"/>
              </a:ext>
            </a:extLst>
          </p:cNvPr>
          <p:cNvCxnSpPr>
            <a:stCxn id="2" idx="2"/>
            <a:endCxn id="8" idx="1"/>
          </p:cNvCxnSpPr>
          <p:nvPr/>
        </p:nvCxnSpPr>
        <p:spPr>
          <a:xfrm>
            <a:off x="6169660" y="1361440"/>
            <a:ext cx="1094740" cy="101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081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06524-660C-46B6-AF1D-7093BB280A8E}"/>
              </a:ext>
            </a:extLst>
          </p:cNvPr>
          <p:cNvSpPr>
            <a:spLocks noGrp="1"/>
          </p:cNvSpPr>
          <p:nvPr>
            <p:ph type="title"/>
          </p:nvPr>
        </p:nvSpPr>
        <p:spPr/>
        <p:txBody>
          <a:bodyPr>
            <a:normAutofit/>
          </a:bodyPr>
          <a:lstStyle/>
          <a:p>
            <a:pPr algn="ctr"/>
            <a:r>
              <a:rPr lang="en-US" sz="4800" b="1" u="sng" dirty="0" smtClean="0">
                <a:effectLst>
                  <a:outerShdw blurRad="38100" dist="38100" dir="2700000" algn="tl">
                    <a:srgbClr val="000000">
                      <a:alpha val="43137"/>
                    </a:srgbClr>
                  </a:outerShdw>
                </a:effectLst>
              </a:rPr>
              <a:t>Factors  </a:t>
            </a:r>
            <a:r>
              <a:rPr lang="en-US" sz="4800" b="1" u="sng" dirty="0">
                <a:effectLst>
                  <a:outerShdw blurRad="38100" dist="38100" dir="2700000" algn="tl">
                    <a:srgbClr val="000000">
                      <a:alpha val="43137"/>
                    </a:srgbClr>
                  </a:outerShdw>
                </a:effectLst>
              </a:rPr>
              <a:t>affecting </a:t>
            </a:r>
            <a:r>
              <a:rPr lang="en-US" sz="4800" b="1" u="sng" dirty="0" smtClean="0">
                <a:effectLst>
                  <a:outerShdw blurRad="38100" dist="38100" dir="2700000" algn="tl">
                    <a:srgbClr val="000000">
                      <a:alpha val="43137"/>
                    </a:srgbClr>
                  </a:outerShdw>
                </a:effectLst>
              </a:rPr>
              <a:t> Price  fluctuations</a:t>
            </a:r>
            <a:endParaRPr lang="en-IN" sz="4800" b="1" u="sng"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xmlns="" id="{3D585F81-794E-4760-ABF7-36191981298D}"/>
              </a:ext>
            </a:extLst>
          </p:cNvPr>
          <p:cNvSpPr/>
          <p:nvPr/>
        </p:nvSpPr>
        <p:spPr>
          <a:xfrm>
            <a:off x="325120" y="2011680"/>
            <a:ext cx="5252720" cy="1026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Keeping the flight as full as they want it </a:t>
            </a:r>
          </a:p>
        </p:txBody>
      </p:sp>
      <p:sp>
        <p:nvSpPr>
          <p:cNvPr id="6" name="TextBox 5">
            <a:extLst>
              <a:ext uri="{FF2B5EF4-FFF2-40B4-BE49-F238E27FC236}">
                <a16:creationId xmlns:a16="http://schemas.microsoft.com/office/drawing/2014/main" xmlns="" id="{D122C9B5-B577-470E-8674-EAE3D8ABF431}"/>
              </a:ext>
            </a:extLst>
          </p:cNvPr>
          <p:cNvSpPr txBox="1"/>
          <p:nvPr/>
        </p:nvSpPr>
        <p:spPr>
          <a:xfrm>
            <a:off x="248920" y="3912214"/>
            <a:ext cx="5298440" cy="1569660"/>
          </a:xfrm>
          <a:prstGeom prst="rect">
            <a:avLst/>
          </a:prstGeom>
          <a:noFill/>
        </p:spPr>
        <p:txBody>
          <a:bodyPr wrap="square">
            <a:spAutoFit/>
          </a:bodyPr>
          <a:lstStyle/>
          <a:p>
            <a:pPr algn="just"/>
            <a:r>
              <a:rPr lang="en-IN" sz="2400" dirty="0"/>
              <a:t>raising prices on a flight which is filling up in order to reduce sales and hold back inventory for those expensive last-minute expensive purchases)</a:t>
            </a:r>
          </a:p>
        </p:txBody>
      </p:sp>
      <p:sp>
        <p:nvSpPr>
          <p:cNvPr id="7" name="Arrow: Down 6">
            <a:extLst>
              <a:ext uri="{FF2B5EF4-FFF2-40B4-BE49-F238E27FC236}">
                <a16:creationId xmlns:a16="http://schemas.microsoft.com/office/drawing/2014/main" xmlns="" id="{8BD7DBA8-C5AD-485B-A3F9-F3AE6E288854}"/>
              </a:ext>
            </a:extLst>
          </p:cNvPr>
          <p:cNvSpPr/>
          <p:nvPr/>
        </p:nvSpPr>
        <p:spPr>
          <a:xfrm>
            <a:off x="2631440" y="3037840"/>
            <a:ext cx="18288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2BDEEB98-A437-4126-AA6C-BAFFE5F9AC4B}"/>
              </a:ext>
            </a:extLst>
          </p:cNvPr>
          <p:cNvSpPr/>
          <p:nvPr/>
        </p:nvSpPr>
        <p:spPr>
          <a:xfrm>
            <a:off x="6949440" y="2011680"/>
            <a:ext cx="4785360" cy="1026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0" dirty="0">
                <a:solidFill>
                  <a:schemeClr val="bg1"/>
                </a:solidFill>
                <a:effectLst/>
              </a:rPr>
              <a:t>Destination Popularity</a:t>
            </a:r>
          </a:p>
        </p:txBody>
      </p:sp>
      <p:sp>
        <p:nvSpPr>
          <p:cNvPr id="10" name="TextBox 9">
            <a:extLst>
              <a:ext uri="{FF2B5EF4-FFF2-40B4-BE49-F238E27FC236}">
                <a16:creationId xmlns:a16="http://schemas.microsoft.com/office/drawing/2014/main" xmlns="" id="{1ACCF9BF-557B-4E50-99E2-024491E90A2E}"/>
              </a:ext>
            </a:extLst>
          </p:cNvPr>
          <p:cNvSpPr txBox="1"/>
          <p:nvPr/>
        </p:nvSpPr>
        <p:spPr>
          <a:xfrm>
            <a:off x="6949440" y="3882288"/>
            <a:ext cx="4739640" cy="1200329"/>
          </a:xfrm>
          <a:prstGeom prst="rect">
            <a:avLst/>
          </a:prstGeom>
          <a:noFill/>
        </p:spPr>
        <p:txBody>
          <a:bodyPr wrap="square">
            <a:spAutoFit/>
          </a:bodyPr>
          <a:lstStyle/>
          <a:p>
            <a:pPr algn="just"/>
            <a:r>
              <a:rPr lang="en-IN" sz="2400" dirty="0"/>
              <a:t>Airlines always are trying to maximize their profit based on the forecast demand for a destination</a:t>
            </a:r>
          </a:p>
        </p:txBody>
      </p:sp>
      <p:sp>
        <p:nvSpPr>
          <p:cNvPr id="12" name="Arrow: Down 11">
            <a:extLst>
              <a:ext uri="{FF2B5EF4-FFF2-40B4-BE49-F238E27FC236}">
                <a16:creationId xmlns:a16="http://schemas.microsoft.com/office/drawing/2014/main" xmlns="" id="{B1E9C06B-9BBA-4CA2-A29F-FAC235474C16}"/>
              </a:ext>
            </a:extLst>
          </p:cNvPr>
          <p:cNvSpPr/>
          <p:nvPr/>
        </p:nvSpPr>
        <p:spPr>
          <a:xfrm>
            <a:off x="9387840" y="3022600"/>
            <a:ext cx="182880" cy="646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8381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B0B787A-8EED-4EE0-87AA-95CEDEAC30C0}"/>
              </a:ext>
            </a:extLst>
          </p:cNvPr>
          <p:cNvSpPr/>
          <p:nvPr/>
        </p:nvSpPr>
        <p:spPr>
          <a:xfrm>
            <a:off x="3520440" y="1971040"/>
            <a:ext cx="50292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0" i="0" dirty="0">
                <a:solidFill>
                  <a:schemeClr val="bg1"/>
                </a:solidFill>
                <a:effectLst/>
              </a:rPr>
              <a:t>Flight Closures</a:t>
            </a:r>
          </a:p>
        </p:txBody>
      </p:sp>
      <p:sp>
        <p:nvSpPr>
          <p:cNvPr id="5" name="Title 1">
            <a:extLst>
              <a:ext uri="{FF2B5EF4-FFF2-40B4-BE49-F238E27FC236}">
                <a16:creationId xmlns:a16="http://schemas.microsoft.com/office/drawing/2014/main" xmlns="" id="{B948AE7A-E780-4368-8FC5-0E2BBE6A2589}"/>
              </a:ext>
            </a:extLst>
          </p:cNvPr>
          <p:cNvSpPr>
            <a:spLocks noGrp="1"/>
          </p:cNvSpPr>
          <p:nvPr>
            <p:ph type="title"/>
          </p:nvPr>
        </p:nvSpPr>
        <p:spPr>
          <a:xfrm>
            <a:off x="838200" y="365125"/>
            <a:ext cx="10515600" cy="1325563"/>
          </a:xfrm>
        </p:spPr>
        <p:txBody>
          <a:bodyPr>
            <a:normAutofit/>
          </a:bodyPr>
          <a:lstStyle/>
          <a:p>
            <a:pPr algn="ctr"/>
            <a:r>
              <a:rPr lang="en-US" sz="4800" b="1" u="sng" dirty="0" smtClean="0">
                <a:effectLst>
                  <a:outerShdw blurRad="38100" dist="38100" dir="2700000" algn="tl">
                    <a:srgbClr val="000000">
                      <a:alpha val="43137"/>
                    </a:srgbClr>
                  </a:outerShdw>
                </a:effectLst>
              </a:rPr>
              <a:t>Factors  </a:t>
            </a:r>
            <a:r>
              <a:rPr lang="en-US" sz="4800" b="1" u="sng" dirty="0">
                <a:effectLst>
                  <a:outerShdw blurRad="38100" dist="38100" dir="2700000" algn="tl">
                    <a:srgbClr val="000000">
                      <a:alpha val="43137"/>
                    </a:srgbClr>
                  </a:outerShdw>
                </a:effectLst>
              </a:rPr>
              <a:t>affecting </a:t>
            </a:r>
            <a:r>
              <a:rPr lang="en-US" sz="4800" b="1" u="sng" dirty="0" smtClean="0">
                <a:effectLst>
                  <a:outerShdw blurRad="38100" dist="38100" dir="2700000" algn="tl">
                    <a:srgbClr val="000000">
                      <a:alpha val="43137"/>
                    </a:srgbClr>
                  </a:outerShdw>
                </a:effectLst>
              </a:rPr>
              <a:t> Price  fluctuations</a:t>
            </a:r>
            <a:endParaRPr lang="en-IN" sz="4800" b="1" u="sng"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xmlns="" id="{08E1C115-B435-4713-8566-C873ADCF5806}"/>
              </a:ext>
            </a:extLst>
          </p:cNvPr>
          <p:cNvSpPr txBox="1"/>
          <p:nvPr/>
        </p:nvSpPr>
        <p:spPr>
          <a:xfrm>
            <a:off x="1356360" y="4224913"/>
            <a:ext cx="9540240" cy="1569660"/>
          </a:xfrm>
          <a:prstGeom prst="rect">
            <a:avLst/>
          </a:prstGeom>
          <a:noFill/>
        </p:spPr>
        <p:txBody>
          <a:bodyPr wrap="square">
            <a:spAutoFit/>
          </a:bodyPr>
          <a:lstStyle/>
          <a:p>
            <a:pPr algn="just"/>
            <a:r>
              <a:rPr lang="en-IN" sz="2400" dirty="0"/>
              <a:t>Economic realities, airline mergers and global events can sometimes cause aircraft to be removed from service. When this happens, overall capacity for a route is reduced, leaving fewer seats to be filled. Airlines will thus suspect that flights will be fuller and will increase ticket prices.</a:t>
            </a:r>
          </a:p>
        </p:txBody>
      </p:sp>
      <p:sp>
        <p:nvSpPr>
          <p:cNvPr id="8" name="Arrow: Down 7">
            <a:extLst>
              <a:ext uri="{FF2B5EF4-FFF2-40B4-BE49-F238E27FC236}">
                <a16:creationId xmlns:a16="http://schemas.microsoft.com/office/drawing/2014/main" xmlns="" id="{7306EAA7-B3F2-404A-A53B-81DF2FC0284F}"/>
              </a:ext>
            </a:extLst>
          </p:cNvPr>
          <p:cNvSpPr/>
          <p:nvPr/>
        </p:nvSpPr>
        <p:spPr>
          <a:xfrm>
            <a:off x="5831840" y="3103880"/>
            <a:ext cx="396240" cy="980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38636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19FD3-DF55-4864-9015-51CB0E96DC67}"/>
              </a:ext>
            </a:extLst>
          </p:cNvPr>
          <p:cNvSpPr>
            <a:spLocks noGrp="1"/>
          </p:cNvSpPr>
          <p:nvPr>
            <p:ph type="title"/>
          </p:nvPr>
        </p:nvSpPr>
        <p:spPr>
          <a:xfrm>
            <a:off x="441960" y="243840"/>
            <a:ext cx="4374931" cy="1137854"/>
          </a:xfrm>
        </p:spPr>
        <p:txBody>
          <a:bodyPr/>
          <a:lstStyle/>
          <a:p>
            <a:r>
              <a:rPr lang="en-US" b="1" dirty="0" smtClean="0">
                <a:effectLst>
                  <a:outerShdw blurRad="38100" dist="38100" dir="2700000" algn="tl">
                    <a:srgbClr val="000000">
                      <a:alpha val="43137"/>
                    </a:srgbClr>
                  </a:outerShdw>
                </a:effectLst>
              </a:rPr>
              <a:t>Problem  </a:t>
            </a:r>
            <a:r>
              <a:rPr lang="en-US" b="1" dirty="0">
                <a:effectLst>
                  <a:outerShdw blurRad="38100" dist="38100" dir="2700000" algn="tl">
                    <a:srgbClr val="000000">
                      <a:alpha val="43137"/>
                    </a:srgbClr>
                  </a:outerShdw>
                </a:effectLst>
              </a:rPr>
              <a:t>in </a:t>
            </a:r>
            <a:r>
              <a:rPr lang="en-US" b="1" dirty="0" smtClean="0">
                <a:effectLst>
                  <a:outerShdw blurRad="38100" dist="38100" dir="2700000" algn="tl">
                    <a:srgbClr val="000000">
                      <a:alpha val="43137"/>
                    </a:srgbClr>
                  </a:outerShdw>
                </a:effectLst>
              </a:rPr>
              <a:t> hand</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xmlns="" id="{71A5AAAA-DFF8-422F-BF72-6338E3EA5F1F}"/>
              </a:ext>
            </a:extLst>
          </p:cNvPr>
          <p:cNvPicPr>
            <a:picLocks noChangeAspect="1"/>
          </p:cNvPicPr>
          <p:nvPr/>
        </p:nvPicPr>
        <p:blipFill>
          <a:blip r:embed="rId2" cstate="print"/>
          <a:stretch>
            <a:fillRect/>
          </a:stretch>
        </p:blipFill>
        <p:spPr>
          <a:xfrm>
            <a:off x="579120" y="1770380"/>
            <a:ext cx="3693477" cy="2526507"/>
          </a:xfrm>
          <a:prstGeom prst="rect">
            <a:avLst/>
          </a:prstGeom>
        </p:spPr>
      </p:pic>
      <p:sp>
        <p:nvSpPr>
          <p:cNvPr id="5" name="TextBox 4">
            <a:extLst>
              <a:ext uri="{FF2B5EF4-FFF2-40B4-BE49-F238E27FC236}">
                <a16:creationId xmlns:a16="http://schemas.microsoft.com/office/drawing/2014/main" xmlns="" id="{8A48E181-CFF6-4053-BBE8-940016B3CBF9}"/>
              </a:ext>
            </a:extLst>
          </p:cNvPr>
          <p:cNvSpPr txBox="1"/>
          <p:nvPr/>
        </p:nvSpPr>
        <p:spPr>
          <a:xfrm>
            <a:off x="4754880" y="640080"/>
            <a:ext cx="7437120" cy="5632311"/>
          </a:xfrm>
          <a:prstGeom prst="rect">
            <a:avLst/>
          </a:prstGeom>
          <a:noFill/>
        </p:spPr>
        <p:txBody>
          <a:bodyPr wrap="square" rtlCol="0">
            <a:spAutoFit/>
          </a:bodyPr>
          <a:lstStyle/>
          <a:p>
            <a:r>
              <a:rPr lang="en-US" sz="2400" b="1" dirty="0"/>
              <a:t>1.Analysing the data to find out</a:t>
            </a:r>
            <a:r>
              <a:rPr lang="en-US" sz="2400" b="1" dirty="0" smtClean="0"/>
              <a:t>:</a:t>
            </a:r>
          </a:p>
          <a:p>
            <a:endParaRPr lang="en-US" sz="2400" b="1" dirty="0"/>
          </a:p>
          <a:p>
            <a:pPr marL="285750" indent="-285750" algn="just">
              <a:buClr>
                <a:srgbClr val="FF0000"/>
              </a:buClr>
              <a:buFont typeface="Wingdings" pitchFamily="2" charset="2"/>
              <a:buChar char="Ø"/>
            </a:pPr>
            <a:r>
              <a:rPr lang="en-IN" sz="2400" dirty="0"/>
              <a:t>Frequency of change in Air flight </a:t>
            </a:r>
            <a:r>
              <a:rPr lang="en-IN" sz="2400" dirty="0" smtClean="0"/>
              <a:t>prices</a:t>
            </a:r>
          </a:p>
          <a:p>
            <a:pPr marL="285750" indent="-285750" algn="just">
              <a:buClr>
                <a:srgbClr val="FF0000"/>
              </a:buClr>
              <a:buFont typeface="Wingdings" pitchFamily="2" charset="2"/>
              <a:buChar char="Ø"/>
            </a:pPr>
            <a:r>
              <a:rPr lang="en-IN" sz="2400" dirty="0" smtClean="0"/>
              <a:t>Movement </a:t>
            </a:r>
            <a:r>
              <a:rPr lang="en-IN" sz="2400" dirty="0"/>
              <a:t>of fare is in small increments or in large </a:t>
            </a:r>
            <a:r>
              <a:rPr lang="en-IN" sz="2400" dirty="0" smtClean="0"/>
              <a:t>jumps</a:t>
            </a:r>
          </a:p>
          <a:p>
            <a:pPr marL="285750" indent="-285750" algn="just">
              <a:buClr>
                <a:srgbClr val="FF0000"/>
              </a:buClr>
              <a:buFont typeface="Wingdings" pitchFamily="2" charset="2"/>
              <a:buChar char="Ø"/>
            </a:pPr>
            <a:r>
              <a:rPr lang="en-IN" sz="2400" dirty="0" smtClean="0"/>
              <a:t>Movement </a:t>
            </a:r>
            <a:r>
              <a:rPr lang="en-IN" sz="2400" dirty="0"/>
              <a:t>goes up or down over </a:t>
            </a:r>
            <a:r>
              <a:rPr lang="en-IN" sz="2400" dirty="0" smtClean="0"/>
              <a:t>time.</a:t>
            </a:r>
            <a:endParaRPr lang="en-IN" sz="2400" dirty="0"/>
          </a:p>
          <a:p>
            <a:pPr marL="285750" indent="-285750" algn="just">
              <a:buClr>
                <a:srgbClr val="FF0000"/>
              </a:buClr>
              <a:buFont typeface="Wingdings" pitchFamily="2" charset="2"/>
              <a:buChar char="Ø"/>
            </a:pPr>
            <a:r>
              <a:rPr lang="en-IN" sz="2400" dirty="0"/>
              <a:t>the best time to buy so that the consumer can save the most by taking the least risk</a:t>
            </a:r>
            <a:r>
              <a:rPr lang="en-IN" sz="2400" dirty="0" smtClean="0"/>
              <a:t>?</a:t>
            </a:r>
          </a:p>
          <a:p>
            <a:pPr marL="285750" indent="-285750" algn="just">
              <a:buClr>
                <a:srgbClr val="FF0000"/>
              </a:buClr>
              <a:buFont typeface="Wingdings" pitchFamily="2" charset="2"/>
              <a:buChar char="Ø"/>
            </a:pPr>
            <a:r>
              <a:rPr lang="en-IN" sz="2400" dirty="0" smtClean="0"/>
              <a:t>Relation </a:t>
            </a:r>
            <a:r>
              <a:rPr lang="en-IN" sz="2400" dirty="0"/>
              <a:t>of booking date to departure </a:t>
            </a:r>
            <a:r>
              <a:rPr lang="en-IN" sz="2400" dirty="0" smtClean="0"/>
              <a:t>date</a:t>
            </a:r>
          </a:p>
          <a:p>
            <a:pPr marL="285750" indent="-285750" algn="just">
              <a:buClr>
                <a:srgbClr val="FF0000"/>
              </a:buClr>
              <a:buFont typeface="Wingdings" pitchFamily="2" charset="2"/>
              <a:buChar char="Ø"/>
            </a:pPr>
            <a:r>
              <a:rPr lang="en-IN" sz="2400" dirty="0" smtClean="0"/>
              <a:t> </a:t>
            </a:r>
            <a:r>
              <a:rPr lang="en-IN" sz="2400" dirty="0"/>
              <a:t>Is Indigo cheaper than Jet </a:t>
            </a:r>
            <a:r>
              <a:rPr lang="en-IN" sz="2400" dirty="0" smtClean="0"/>
              <a:t>Airways</a:t>
            </a:r>
          </a:p>
          <a:p>
            <a:pPr marL="285750" indent="-285750" algn="just">
              <a:buClr>
                <a:srgbClr val="FF0000"/>
              </a:buClr>
              <a:buFont typeface="Wingdings" pitchFamily="2" charset="2"/>
              <a:buChar char="Ø"/>
            </a:pPr>
            <a:r>
              <a:rPr lang="en-IN" sz="2400" dirty="0" smtClean="0"/>
              <a:t> </a:t>
            </a:r>
            <a:r>
              <a:rPr lang="en-IN" sz="2400" dirty="0"/>
              <a:t>Are morning flights expensive</a:t>
            </a:r>
          </a:p>
          <a:p>
            <a:pPr marL="285750" indent="-285750">
              <a:buFont typeface="Wingdings" panose="05000000000000000000" pitchFamily="2" charset="2"/>
              <a:buChar char="q"/>
            </a:pPr>
            <a:endParaRPr lang="en-IN" sz="2400" dirty="0" smtClean="0"/>
          </a:p>
          <a:p>
            <a:pPr marL="285750" indent="-285750">
              <a:buFont typeface="Wingdings" panose="05000000000000000000" pitchFamily="2" charset="2"/>
              <a:buChar char="q"/>
            </a:pPr>
            <a:endParaRPr lang="en-IN" sz="2400" dirty="0"/>
          </a:p>
          <a:p>
            <a:r>
              <a:rPr lang="en-IN" sz="2400" b="1" dirty="0"/>
              <a:t>2.Building a model to predict the Air Fare of various Flights for Early purchasers, to find the cheapest prices</a:t>
            </a:r>
          </a:p>
        </p:txBody>
      </p:sp>
    </p:spTree>
    <p:extLst>
      <p:ext uri="{BB962C8B-B14F-4D97-AF65-F5344CB8AC3E}">
        <p14:creationId xmlns:p14="http://schemas.microsoft.com/office/powerpoint/2010/main" xmlns="" val="313333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720" y="197485"/>
            <a:ext cx="10515600" cy="1325563"/>
          </a:xfrm>
        </p:spPr>
        <p:txBody>
          <a:bodyPr/>
          <a:lstStyle/>
          <a:p>
            <a:pPr algn="ctr"/>
            <a:r>
              <a:rPr lang="en-US" b="1" u="sng" dirty="0"/>
              <a:t>Technology </a:t>
            </a:r>
            <a:r>
              <a:rPr lang="en-US" b="1" u="sng" dirty="0" smtClean="0"/>
              <a:t> Used  </a:t>
            </a:r>
            <a:r>
              <a:rPr lang="en-US" b="1" u="sng" dirty="0"/>
              <a:t>for </a:t>
            </a:r>
            <a:r>
              <a:rPr lang="en-US" b="1" u="sng" dirty="0" smtClean="0"/>
              <a:t> the  </a:t>
            </a:r>
            <a:r>
              <a:rPr lang="en-US" b="1" u="sng" dirty="0"/>
              <a:t>Project</a:t>
            </a:r>
          </a:p>
        </p:txBody>
      </p:sp>
      <p:sp>
        <p:nvSpPr>
          <p:cNvPr id="2" name="Content Placeholder 1"/>
          <p:cNvSpPr>
            <a:spLocks noGrp="1"/>
          </p:cNvSpPr>
          <p:nvPr>
            <p:ph idx="1"/>
          </p:nvPr>
        </p:nvSpPr>
        <p:spPr>
          <a:xfrm>
            <a:off x="838200" y="1325880"/>
            <a:ext cx="10500360" cy="5349240"/>
          </a:xfrm>
        </p:spPr>
        <p:txBody>
          <a:bodyPr>
            <a:normAutofit fontScale="92500" lnSpcReduction="10000"/>
          </a:bodyPr>
          <a:lstStyle/>
          <a:p>
            <a:pPr algn="just"/>
            <a:r>
              <a:rPr lang="en-US" dirty="0"/>
              <a:t>Hardware technology being used</a:t>
            </a:r>
            <a:r>
              <a:rPr lang="en-US" dirty="0" smtClean="0"/>
              <a:t>.</a:t>
            </a:r>
          </a:p>
          <a:p>
            <a:pPr algn="just"/>
            <a:endParaRPr lang="en-US" dirty="0"/>
          </a:p>
          <a:p>
            <a:pPr lvl="1" algn="just"/>
            <a:r>
              <a:rPr lang="en-US" dirty="0"/>
              <a:t>RAM : 8 GB</a:t>
            </a:r>
          </a:p>
          <a:p>
            <a:pPr lvl="1" algn="just"/>
            <a:r>
              <a:rPr lang="en-US" dirty="0"/>
              <a:t>CPU  :Intel® Core™ i7-10510U CPU @ 1.80GHz</a:t>
            </a:r>
          </a:p>
          <a:p>
            <a:pPr marL="457200" lvl="1" indent="0" algn="just">
              <a:buNone/>
            </a:pPr>
            <a:endParaRPr lang="en-US" dirty="0"/>
          </a:p>
          <a:p>
            <a:pPr algn="just"/>
            <a:r>
              <a:rPr lang="en-US" dirty="0"/>
              <a:t>Software technology being used</a:t>
            </a:r>
            <a:r>
              <a:rPr lang="en-US" dirty="0" smtClean="0"/>
              <a:t>.</a:t>
            </a:r>
          </a:p>
          <a:p>
            <a:pPr algn="just"/>
            <a:endParaRPr lang="en-US" dirty="0"/>
          </a:p>
          <a:p>
            <a:pPr lvl="1" algn="just"/>
            <a:r>
              <a:rPr lang="en-US" dirty="0"/>
              <a:t>Programming language            </a:t>
            </a:r>
            <a:r>
              <a:rPr lang="en-US" dirty="0" smtClean="0"/>
              <a:t>	: </a:t>
            </a:r>
            <a:r>
              <a:rPr lang="en-US" dirty="0"/>
              <a:t>Python</a:t>
            </a:r>
          </a:p>
          <a:p>
            <a:pPr lvl="1" algn="just"/>
            <a:r>
              <a:rPr lang="en-US" dirty="0"/>
              <a:t>Distribution                                </a:t>
            </a:r>
            <a:r>
              <a:rPr lang="en-US" dirty="0" smtClean="0"/>
              <a:t>	: </a:t>
            </a:r>
            <a:r>
              <a:rPr lang="en-US" dirty="0"/>
              <a:t>Anaconda Navigator</a:t>
            </a:r>
          </a:p>
          <a:p>
            <a:pPr lvl="1" algn="just"/>
            <a:r>
              <a:rPr lang="en-US" dirty="0"/>
              <a:t>Browser based language shell </a:t>
            </a:r>
            <a:r>
              <a:rPr lang="en-US" dirty="0" smtClean="0"/>
              <a:t>	: </a:t>
            </a:r>
            <a:r>
              <a:rPr lang="en-US" dirty="0" err="1"/>
              <a:t>Jupyter</a:t>
            </a:r>
            <a:r>
              <a:rPr lang="en-US" dirty="0"/>
              <a:t> Notebook</a:t>
            </a:r>
          </a:p>
          <a:p>
            <a:pPr marL="457200" lvl="1" indent="0" algn="just">
              <a:buNone/>
            </a:pPr>
            <a:endParaRPr lang="en-US" dirty="0"/>
          </a:p>
          <a:p>
            <a:pPr algn="just"/>
            <a:r>
              <a:rPr lang="en-US" dirty="0"/>
              <a:t>Libraries/Packages specifically being used</a:t>
            </a:r>
            <a:r>
              <a:rPr lang="en-US" dirty="0" smtClean="0"/>
              <a:t>.</a:t>
            </a:r>
          </a:p>
          <a:p>
            <a:pPr algn="just"/>
            <a:endParaRPr lang="en-US" dirty="0"/>
          </a:p>
          <a:p>
            <a:pPr lvl="1" algn="just"/>
            <a:r>
              <a:rPr lang="en-US" dirty="0"/>
              <a:t>Pandas , NumPy, matplotlib, seaborn, scikit-learn, pandas-profiling, missingno</a:t>
            </a:r>
          </a:p>
        </p:txBody>
      </p:sp>
    </p:spTree>
    <p:extLst>
      <p:ext uri="{BB962C8B-B14F-4D97-AF65-F5344CB8AC3E}">
        <p14:creationId xmlns:p14="http://schemas.microsoft.com/office/powerpoint/2010/main" xmlns="" val="35190107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1A272-5F6D-4112-AD0F-BE88D94B816A}"/>
              </a:ext>
            </a:extLst>
          </p:cNvPr>
          <p:cNvSpPr>
            <a:spLocks noGrp="1"/>
          </p:cNvSpPr>
          <p:nvPr>
            <p:ph type="title"/>
          </p:nvPr>
        </p:nvSpPr>
        <p:spPr>
          <a:xfrm>
            <a:off x="640080" y="212725"/>
            <a:ext cx="3733800" cy="1260475"/>
          </a:xfrm>
        </p:spPr>
        <p:txBody>
          <a:bodyPr/>
          <a:lstStyle/>
          <a:p>
            <a:pPr algn="ctr"/>
            <a:r>
              <a:rPr lang="en-US" b="1" u="sng" dirty="0">
                <a:effectLst>
                  <a:outerShdw blurRad="38100" dist="38100" dir="2700000" algn="tl">
                    <a:srgbClr val="000000">
                      <a:alpha val="43137"/>
                    </a:srgbClr>
                  </a:outerShdw>
                </a:effectLst>
              </a:rPr>
              <a:t>Data Mining</a:t>
            </a:r>
            <a:endParaRPr lang="en-IN" b="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xmlns="" id="{9A9A970A-D0F8-4FB3-B7F3-CBA4D08BBB65}"/>
              </a:ext>
            </a:extLst>
          </p:cNvPr>
          <p:cNvPicPr>
            <a:picLocks noGrp="1" noChangeAspect="1"/>
          </p:cNvPicPr>
          <p:nvPr>
            <p:ph idx="1"/>
          </p:nvPr>
        </p:nvPicPr>
        <p:blipFill>
          <a:blip r:embed="rId2" cstate="print"/>
          <a:stretch>
            <a:fillRect/>
          </a:stretch>
        </p:blipFill>
        <p:spPr>
          <a:xfrm>
            <a:off x="257697" y="1320800"/>
            <a:ext cx="4291247" cy="5217160"/>
          </a:xfrm>
        </p:spPr>
      </p:pic>
      <p:sp>
        <p:nvSpPr>
          <p:cNvPr id="6" name="TextBox 5">
            <a:extLst>
              <a:ext uri="{FF2B5EF4-FFF2-40B4-BE49-F238E27FC236}">
                <a16:creationId xmlns:a16="http://schemas.microsoft.com/office/drawing/2014/main" xmlns="" id="{ACBDA177-E74A-4FFC-AD76-19B8E9E4B3A8}"/>
              </a:ext>
            </a:extLst>
          </p:cNvPr>
          <p:cNvSpPr txBox="1"/>
          <p:nvPr/>
        </p:nvSpPr>
        <p:spPr>
          <a:xfrm>
            <a:off x="5259183" y="568960"/>
            <a:ext cx="6333377" cy="2246769"/>
          </a:xfrm>
          <a:prstGeom prst="rect">
            <a:avLst/>
          </a:prstGeom>
          <a:noFill/>
        </p:spPr>
        <p:txBody>
          <a:bodyPr wrap="square" rtlCol="0">
            <a:spAutoFit/>
          </a:bodyPr>
          <a:lstStyle/>
          <a:p>
            <a:pPr marL="285750" indent="-285750" algn="just">
              <a:buFont typeface="Wingdings" panose="05000000000000000000" pitchFamily="2" charset="2"/>
              <a:buChar char="q"/>
            </a:pPr>
            <a:r>
              <a:rPr lang="en-US" sz="2800" dirty="0"/>
              <a:t>Data mined from Yatra.com</a:t>
            </a:r>
          </a:p>
          <a:p>
            <a:pPr marL="285750" indent="-285750" algn="just">
              <a:buFont typeface="Wingdings" panose="05000000000000000000" pitchFamily="2" charset="2"/>
              <a:buChar char="q"/>
            </a:pPr>
            <a:r>
              <a:rPr lang="en-US" sz="2800" dirty="0"/>
              <a:t>New Delhi to Mumbai flights were chosen as it’s the busiest route</a:t>
            </a:r>
          </a:p>
          <a:p>
            <a:pPr marL="285750" indent="-285750" algn="just">
              <a:buFont typeface="Wingdings" panose="05000000000000000000" pitchFamily="2" charset="2"/>
              <a:buChar char="q"/>
            </a:pPr>
            <a:r>
              <a:rPr lang="en-US" sz="2800" dirty="0"/>
              <a:t>Data was mined and stored in Excel sheet</a:t>
            </a:r>
            <a:endParaRPr lang="en-IN" sz="2800" dirty="0"/>
          </a:p>
        </p:txBody>
      </p:sp>
      <p:pic>
        <p:nvPicPr>
          <p:cNvPr id="8" name="Picture 7">
            <a:extLst>
              <a:ext uri="{FF2B5EF4-FFF2-40B4-BE49-F238E27FC236}">
                <a16:creationId xmlns:a16="http://schemas.microsoft.com/office/drawing/2014/main" xmlns="" id="{9351E4E6-1F38-4AA0-AFC3-FCD9FAEF75A3}"/>
              </a:ext>
            </a:extLst>
          </p:cNvPr>
          <p:cNvPicPr>
            <a:picLocks noChangeAspect="1"/>
          </p:cNvPicPr>
          <p:nvPr/>
        </p:nvPicPr>
        <p:blipFill>
          <a:blip r:embed="rId3" cstate="print"/>
          <a:stretch>
            <a:fillRect/>
          </a:stretch>
        </p:blipFill>
        <p:spPr>
          <a:xfrm>
            <a:off x="5059679" y="3048000"/>
            <a:ext cx="6689167" cy="3520221"/>
          </a:xfrm>
          <a:prstGeom prst="rect">
            <a:avLst/>
          </a:prstGeom>
        </p:spPr>
      </p:pic>
    </p:spTree>
    <p:extLst>
      <p:ext uri="{BB962C8B-B14F-4D97-AF65-F5344CB8AC3E}">
        <p14:creationId xmlns:p14="http://schemas.microsoft.com/office/powerpoint/2010/main" xmlns="" val="82895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859</Words>
  <Application>Microsoft Office PowerPoint</Application>
  <PresentationFormat>Custom</PresentationFormat>
  <Paragraphs>116</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FLIGHT PRICE PREDICTION</vt:lpstr>
      <vt:lpstr>Problem Statement</vt:lpstr>
      <vt:lpstr>Slide 3</vt:lpstr>
      <vt:lpstr>Type of flight ticket purchasers</vt:lpstr>
      <vt:lpstr>Factors  affecting  Price  fluctuations</vt:lpstr>
      <vt:lpstr>Factors  affecting  Price  fluctuations</vt:lpstr>
      <vt:lpstr>Problem  in  hand</vt:lpstr>
      <vt:lpstr>Technology  Used  for  the  Project</vt:lpstr>
      <vt:lpstr>Data Mining</vt:lpstr>
      <vt:lpstr>Feature engineering </vt:lpstr>
      <vt:lpstr>Exploratory data Analysis</vt:lpstr>
      <vt:lpstr>Data  visualization  and  analysis </vt:lpstr>
      <vt:lpstr>Price of the Fare</vt:lpstr>
      <vt:lpstr>Flights</vt:lpstr>
      <vt:lpstr>Slide 15</vt:lpstr>
      <vt:lpstr>Slide 16</vt:lpstr>
      <vt:lpstr>Morning vs Afternoon vs Evening</vt:lpstr>
      <vt:lpstr>Slide 18</vt:lpstr>
      <vt:lpstr>Slide 19</vt:lpstr>
      <vt:lpstr>Number  of  stops</vt:lpstr>
      <vt:lpstr>Slide 21</vt:lpstr>
      <vt:lpstr>Heat map</vt:lpstr>
      <vt:lpstr>Slide 23</vt:lpstr>
      <vt:lpstr>Feature Importance </vt:lpstr>
      <vt:lpstr>Machine Learning Models used for regression </vt:lpstr>
      <vt:lpstr>Slide 26</vt:lpstr>
      <vt:lpstr>Hyperparameter  tuning  is  done  on  best model  and  82%  r2  score  obtained</vt:lpstr>
      <vt:lpstr>Finalised  model  with  82%  r2  score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Aneesha B Soman</dc:creator>
  <cp:lastModifiedBy>Anish</cp:lastModifiedBy>
  <cp:revision>17</cp:revision>
  <dcterms:created xsi:type="dcterms:W3CDTF">2021-11-03T09:52:40Z</dcterms:created>
  <dcterms:modified xsi:type="dcterms:W3CDTF">2021-11-03T17:07:53Z</dcterms:modified>
</cp:coreProperties>
</file>