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57" r:id="rId10"/>
    <p:sldId id="258" r:id="rId11"/>
    <p:sldId id="259" r:id="rId12"/>
    <p:sldId id="260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788C-0212-423A-847F-7F73AC8D1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928A2-96CF-48E9-AD33-A67F6AE44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E4D3-CB06-439C-8EA8-497C4D88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BA1D-9D50-428D-8616-5E6A31DE7EE1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C2A64-AC9F-43CD-8DE0-1798E3EC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F42F1-4C3F-4DD4-BB1E-F59B12B5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48E7-B237-435B-A76F-167A481E4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28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9E90-29B2-4405-9932-90FE1DF6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4CCB4-0009-4FDD-A956-DCFBD2CAE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F41BD-F866-47DA-91F0-61E11E2C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BA1D-9D50-428D-8616-5E6A31DE7EE1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603C5-58DF-49C0-B8A6-A434FE35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4A8F1-F59A-4786-86FE-1CB0CCD3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48E7-B237-435B-A76F-167A481E4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52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648B6-E606-4CD0-8E73-C169C9529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B0AC2-0E48-451A-80CC-3D9211D2D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078EB-AAC9-4298-9DC1-230CB94F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BA1D-9D50-428D-8616-5E6A31DE7EE1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B5DF2-948F-44F9-9E04-11D6F334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19A86-AD2D-4EF2-B5E0-4014ACDF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48E7-B237-435B-A76F-167A481E4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15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0483-35B5-4C90-95E3-D8272C62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ED160-DF6F-4418-9EE5-D2C7FB700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A749F-C32B-4336-81A5-7383988F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BA1D-9D50-428D-8616-5E6A31DE7EE1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DB873-1BC0-436A-A4FC-EC82C5A0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951BA-8626-49E5-9818-A53E6A63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48E7-B237-435B-A76F-167A481E4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50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EA73-430C-4DCA-B567-00F05162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F18CB-38E5-4FDE-A977-F4FF019DF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9D5C5-677D-422C-9094-DEF33946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BA1D-9D50-428D-8616-5E6A31DE7EE1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1C87F-5687-4524-AC6F-D7ED2BCB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9C738-38D0-4E47-B5C6-91364E4E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48E7-B237-435B-A76F-167A481E4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9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69F9-A8F9-41CB-9D7C-9AD6B127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C725-5B92-4DCF-9FF6-FA65EE459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7FC57-2DA8-4BB7-9740-057C91F66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D4281-6587-46AB-9F2C-C17320AD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BA1D-9D50-428D-8616-5E6A31DE7EE1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EB810-427D-4977-ABF9-A6FC967B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C63DE-C097-4161-8368-3151A1C4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48E7-B237-435B-A76F-167A481E4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76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B654-41B8-4790-A9DC-1BEC7179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E165D-B8FA-4151-8FA8-A8239538F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347B4-F857-46A7-B722-A2B336DB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6EB84-DFFF-43B6-B0AC-68406E9B6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B2442-0E62-4A5F-AFF0-63F364D16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17D66-9207-4151-B0BF-CA83D3B9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BA1D-9D50-428D-8616-5E6A31DE7EE1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60071-47D9-4AB0-91FF-28B03037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7AA7C-36A9-492F-A6AB-B8413B90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48E7-B237-435B-A76F-167A481E4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83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1BEB-4955-4129-9FBC-884B44E7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89D20-801A-4D0E-BB96-F7756610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BA1D-9D50-428D-8616-5E6A31DE7EE1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F5567-BC25-4D7E-A905-89634483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0C7E8-64B2-4966-BDB6-A4F7BFC1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48E7-B237-435B-A76F-167A481E4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10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E3883-27F5-4773-8223-9FFEC36D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BA1D-9D50-428D-8616-5E6A31DE7EE1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3386D-88A3-4EB3-9DC1-0C297E5C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DBE36-8C5E-4445-A23B-4D99534F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48E7-B237-435B-A76F-167A481E4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02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D736-C207-4656-8B86-015AF93B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8DD69-75D5-4DAA-8832-9675B3AB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A491B-CDF3-49DC-8D06-A4405B19B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83A85-52A9-4E0A-9A20-9C79FB08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BA1D-9D50-428D-8616-5E6A31DE7EE1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383F5-0BFE-456E-A49C-F9D288B3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38623-8DCB-4DB0-BABC-63A02E42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48E7-B237-435B-A76F-167A481E4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95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B9CE3-D45D-4E52-8F5E-7DCCA667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B8B4A-C507-4F94-AA74-40FEE3CFD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3686A-3FA6-49D5-8807-02F7C4A55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E5608-DDA0-4377-9C91-1A012D78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BA1D-9D50-428D-8616-5E6A31DE7EE1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F5D57-BDD6-437E-A386-EE3C2083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9FF19-3254-42D0-8810-85A09274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48E7-B237-435B-A76F-167A481E4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82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8B700-149B-46AA-993B-B28C809F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86029-02AD-460D-9965-8935AFB40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97753-A633-4932-8161-EE1D3B63A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BBA1D-9D50-428D-8616-5E6A31DE7EE1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3F7BB-DC4A-4BBF-91FB-46A270F97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00307-6B54-47D8-A077-A8D5C49AC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248E7-B237-435B-A76F-167A481E4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04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8BEE-B7C8-4D40-8235-6E1C20BDE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MALIGNANT COMMENTS CLASSIFICATION</a:t>
            </a:r>
            <a:endParaRPr lang="en-IN" sz="13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01E1D-EE70-4D30-9F50-6A0A936E86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966" y="2688075"/>
            <a:ext cx="4962985" cy="3880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861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146C-DD29-454C-967E-65325274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640" y="115253"/>
            <a:ext cx="5674360" cy="1209675"/>
          </a:xfrm>
        </p:spPr>
        <p:txBody>
          <a:bodyPr>
            <a:normAutofit/>
          </a:bodyPr>
          <a:lstStyle/>
          <a:p>
            <a:r>
              <a:rPr lang="en-IN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IN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r>
              <a:rPr lang="en-IN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9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9AABF-8BE5-427E-A819-FEA9FC8259CD}"/>
              </a:ext>
            </a:extLst>
          </p:cNvPr>
          <p:cNvSpPr/>
          <p:nvPr/>
        </p:nvSpPr>
        <p:spPr>
          <a:xfrm>
            <a:off x="3088640" y="1324928"/>
            <a:ext cx="492760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Checking null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85D42E-3A02-4C5A-8E93-77E3D20C9FDC}"/>
              </a:ext>
            </a:extLst>
          </p:cNvPr>
          <p:cNvSpPr/>
          <p:nvPr/>
        </p:nvSpPr>
        <p:spPr>
          <a:xfrm>
            <a:off x="3088640" y="2621280"/>
            <a:ext cx="4927600" cy="93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Calculating number of comments in each category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308D3B-D38E-4854-8615-9867410C11D3}"/>
              </a:ext>
            </a:extLst>
          </p:cNvPr>
          <p:cNvSpPr/>
          <p:nvPr/>
        </p:nvSpPr>
        <p:spPr>
          <a:xfrm>
            <a:off x="3088640" y="3942080"/>
            <a:ext cx="4927600" cy="102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counting the number of comments having multiple labels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5CFE8-F9D2-405C-9149-AF5F7A75520B}"/>
              </a:ext>
            </a:extLst>
          </p:cNvPr>
          <p:cNvSpPr/>
          <p:nvPr/>
        </p:nvSpPr>
        <p:spPr>
          <a:xfrm>
            <a:off x="3149600" y="5405120"/>
            <a:ext cx="4805680" cy="944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dropping id as its unique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440214-C593-4839-91C2-3BCA7BF58B77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552440" y="2168208"/>
            <a:ext cx="0" cy="45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A12BBB-1C7B-4CC2-8365-ED5FE64B0C2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552440" y="3556000"/>
            <a:ext cx="0" cy="38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B09F41-2885-4BFC-8FF1-94DFFB43D07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552440" y="4968240"/>
            <a:ext cx="0" cy="43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3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EE1BBA-CA25-4506-B59E-A9C0A0035729}"/>
              </a:ext>
            </a:extLst>
          </p:cNvPr>
          <p:cNvSpPr/>
          <p:nvPr/>
        </p:nvSpPr>
        <p:spPr>
          <a:xfrm>
            <a:off x="1991360" y="416560"/>
            <a:ext cx="7132320" cy="78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400" b="1" i="0" dirty="0" err="1">
                <a:solidFill>
                  <a:schemeClr val="bg1"/>
                </a:solidFill>
                <a:effectLst/>
                <a:latin typeface="Helvetica Neue"/>
              </a:rPr>
              <a:t>WordCloud</a:t>
            </a:r>
            <a:r>
              <a:rPr lang="en-IN" sz="2400" b="1" i="0" dirty="0">
                <a:solidFill>
                  <a:schemeClr val="bg1"/>
                </a:solidFill>
                <a:effectLst/>
                <a:latin typeface="Helvetica Neue"/>
              </a:rPr>
              <a:t> representation of most used words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AB599F-F9FB-4A08-A414-E1E668AF8E57}"/>
              </a:ext>
            </a:extLst>
          </p:cNvPr>
          <p:cNvSpPr/>
          <p:nvPr/>
        </p:nvSpPr>
        <p:spPr>
          <a:xfrm>
            <a:off x="2428240" y="1706880"/>
            <a:ext cx="6055360" cy="187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Processing data removing</a:t>
            </a:r>
          </a:p>
          <a:p>
            <a:pPr algn="ctr"/>
            <a:r>
              <a:rPr lang="en-US" sz="2800" dirty="0"/>
              <a:t>1.Tabs</a:t>
            </a:r>
          </a:p>
          <a:p>
            <a:pPr algn="ctr"/>
            <a:r>
              <a:rPr lang="en-US" sz="2800" dirty="0"/>
              <a:t>2.Stop words</a:t>
            </a:r>
          </a:p>
          <a:p>
            <a:pPr algn="ctr"/>
            <a:r>
              <a:rPr lang="en-US" sz="2800" dirty="0"/>
              <a:t>3.Punctuation</a:t>
            </a:r>
          </a:p>
          <a:p>
            <a:pPr algn="ctr"/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9D2285-3011-4B2A-BBD6-42D4DB97F787}"/>
              </a:ext>
            </a:extLst>
          </p:cNvPr>
          <p:cNvSpPr/>
          <p:nvPr/>
        </p:nvSpPr>
        <p:spPr>
          <a:xfrm>
            <a:off x="1991360" y="4145280"/>
            <a:ext cx="6847840" cy="78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Making text into lower case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5638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84D4-ACD9-487A-AEAE-0ED229B6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520" y="426085"/>
            <a:ext cx="3327400" cy="803275"/>
          </a:xfrm>
        </p:spPr>
        <p:txBody>
          <a:bodyPr/>
          <a:lstStyle/>
          <a:p>
            <a:r>
              <a:rPr lang="en-US" dirty="0"/>
              <a:t>Training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551F38-2FEA-4829-98E9-F3D17C07DA36}"/>
              </a:ext>
            </a:extLst>
          </p:cNvPr>
          <p:cNvSpPr/>
          <p:nvPr/>
        </p:nvSpPr>
        <p:spPr>
          <a:xfrm>
            <a:off x="3078480" y="1788160"/>
            <a:ext cx="4272281" cy="858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Multilabel classifiers used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F07B6-1B64-460F-A1AF-0020D0FF89F7}"/>
              </a:ext>
            </a:extLst>
          </p:cNvPr>
          <p:cNvSpPr txBox="1"/>
          <p:nvPr/>
        </p:nvSpPr>
        <p:spPr>
          <a:xfrm>
            <a:off x="487680" y="3241224"/>
            <a:ext cx="2346960" cy="1380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 Relevance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39E24-E349-4AA8-945F-F9CB95B28BC3}"/>
              </a:ext>
            </a:extLst>
          </p:cNvPr>
          <p:cNvSpPr txBox="1"/>
          <p:nvPr/>
        </p:nvSpPr>
        <p:spPr>
          <a:xfrm>
            <a:off x="2722880" y="4392895"/>
            <a:ext cx="2174240" cy="203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 Chain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A00895-FB09-4F6B-A8D1-60AD8315AEBE}"/>
              </a:ext>
            </a:extLst>
          </p:cNvPr>
          <p:cNvSpPr txBox="1"/>
          <p:nvPr/>
        </p:nvSpPr>
        <p:spPr>
          <a:xfrm>
            <a:off x="5638802" y="5310915"/>
            <a:ext cx="374903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LabelPowerset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B9721A-0D99-492A-A96D-2A2AA231D0ED}"/>
              </a:ext>
            </a:extLst>
          </p:cNvPr>
          <p:cNvSpPr txBox="1"/>
          <p:nvPr/>
        </p:nvSpPr>
        <p:spPr>
          <a:xfrm>
            <a:off x="7922260" y="3550411"/>
            <a:ext cx="2550160" cy="1251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Adapted algorithm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BE9302-4CAC-4D5A-B76C-33643E149B2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956561" y="2646681"/>
            <a:ext cx="2258060" cy="90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B6DF2F-84A7-4F4C-B6D1-C1A7A14CB466}"/>
              </a:ext>
            </a:extLst>
          </p:cNvPr>
          <p:cNvCxnSpPr>
            <a:stCxn id="4" idx="2"/>
          </p:cNvCxnSpPr>
          <p:nvPr/>
        </p:nvCxnSpPr>
        <p:spPr>
          <a:xfrm flipH="1">
            <a:off x="3931920" y="2646681"/>
            <a:ext cx="1282701" cy="174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5D0B02-A3E6-4684-A4CF-E4D8E2767F71}"/>
              </a:ext>
            </a:extLst>
          </p:cNvPr>
          <p:cNvCxnSpPr>
            <a:stCxn id="4" idx="2"/>
          </p:cNvCxnSpPr>
          <p:nvPr/>
        </p:nvCxnSpPr>
        <p:spPr>
          <a:xfrm>
            <a:off x="5214621" y="2646681"/>
            <a:ext cx="1602739" cy="215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8642C6-A5D9-463D-B369-EE6F595B817B}"/>
              </a:ext>
            </a:extLst>
          </p:cNvPr>
          <p:cNvCxnSpPr>
            <a:stCxn id="4" idx="2"/>
          </p:cNvCxnSpPr>
          <p:nvPr/>
        </p:nvCxnSpPr>
        <p:spPr>
          <a:xfrm>
            <a:off x="5214621" y="2646681"/>
            <a:ext cx="2811779" cy="87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827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CCAB-5E91-4A9F-B43E-1DC48D29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74440" cy="3434715"/>
          </a:xfrm>
        </p:spPr>
        <p:txBody>
          <a:bodyPr/>
          <a:lstStyle/>
          <a:p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obtained: accuracy scores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3C3A5D-6DE4-45D9-811F-15F563CE5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1236"/>
              </p:ext>
            </p:extLst>
          </p:nvPr>
        </p:nvGraphicFramePr>
        <p:xfrm>
          <a:off x="5262881" y="452246"/>
          <a:ext cx="5252720" cy="609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2864">
                  <a:extLst>
                    <a:ext uri="{9D8B030D-6E8A-4147-A177-3AD203B41FA5}">
                      <a16:colId xmlns:a16="http://schemas.microsoft.com/office/drawing/2014/main" val="3499625546"/>
                    </a:ext>
                  </a:extLst>
                </a:gridCol>
                <a:gridCol w="3729856">
                  <a:extLst>
                    <a:ext uri="{9D8B030D-6E8A-4147-A177-3AD203B41FA5}">
                      <a16:colId xmlns:a16="http://schemas.microsoft.com/office/drawing/2014/main" val="528594888"/>
                    </a:ext>
                  </a:extLst>
                </a:gridCol>
              </a:tblGrid>
              <a:tr h="36393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Multiple Binary Classifications</a:t>
                      </a:r>
                      <a:endParaRPr lang="en-IN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One Vs Rest Classifier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</a:rPr>
                        <a:t> malignant comments</a:t>
                      </a:r>
                      <a:endParaRPr lang="en-IN" sz="1200">
                        <a:effectLst/>
                      </a:endParaRPr>
                    </a:p>
                    <a:p>
                      <a:r>
                        <a:rPr lang="en-IN" sz="1200">
                          <a:effectLst/>
                        </a:rPr>
                        <a:t> 0.9283333333333333</a:t>
                      </a:r>
                    </a:p>
                    <a:p>
                      <a:r>
                        <a:rPr lang="en-IN" sz="1200">
                          <a:effectLst/>
                        </a:rPr>
                        <a:t> </a:t>
                      </a:r>
                    </a:p>
                    <a:p>
                      <a:r>
                        <a:rPr lang="en-IN" sz="1200">
                          <a:effectLst/>
                        </a:rPr>
                        <a:t> </a:t>
                      </a:r>
                    </a:p>
                    <a:p>
                      <a:r>
                        <a:rPr lang="en-IN" sz="1100">
                          <a:effectLst/>
                        </a:rPr>
                        <a:t>highly_malignant comments</a:t>
                      </a:r>
                      <a:endParaRPr lang="en-IN" sz="1200">
                        <a:effectLst/>
                      </a:endParaRPr>
                    </a:p>
                    <a:p>
                      <a:r>
                        <a:rPr lang="en-IN" sz="1200">
                          <a:effectLst/>
                        </a:rPr>
                        <a:t> 0.9916666666666667</a:t>
                      </a:r>
                    </a:p>
                    <a:p>
                      <a:r>
                        <a:rPr lang="en-IN" sz="1200">
                          <a:effectLst/>
                        </a:rPr>
                        <a:t> </a:t>
                      </a:r>
                    </a:p>
                    <a:p>
                      <a:r>
                        <a:rPr lang="en-IN" sz="1200">
                          <a:effectLst/>
                        </a:rPr>
                        <a:t> </a:t>
                      </a:r>
                    </a:p>
                    <a:p>
                      <a:r>
                        <a:rPr lang="en-IN" sz="1100">
                          <a:effectLst/>
                        </a:rPr>
                        <a:t>rude comments</a:t>
                      </a:r>
                      <a:endParaRPr lang="en-IN" sz="1200">
                        <a:effectLst/>
                      </a:endParaRPr>
                    </a:p>
                    <a:p>
                      <a:r>
                        <a:rPr lang="en-IN" sz="1200">
                          <a:effectLst/>
                        </a:rPr>
                        <a:t>9583333333333334</a:t>
                      </a:r>
                    </a:p>
                    <a:p>
                      <a:r>
                        <a:rPr lang="en-IN" sz="1200">
                          <a:effectLst/>
                        </a:rPr>
                        <a:t> </a:t>
                      </a:r>
                    </a:p>
                    <a:p>
                      <a:r>
                        <a:rPr lang="en-IN" sz="1200">
                          <a:effectLst/>
                        </a:rPr>
                        <a:t> </a:t>
                      </a:r>
                    </a:p>
                    <a:p>
                      <a:r>
                        <a:rPr lang="en-IN" sz="1100">
                          <a:effectLst/>
                        </a:rPr>
                        <a:t>threat comments</a:t>
                      </a:r>
                      <a:endParaRPr lang="en-IN" sz="1200">
                        <a:effectLst/>
                      </a:endParaRPr>
                    </a:p>
                    <a:p>
                      <a:r>
                        <a:rPr lang="en-IN" sz="1200">
                          <a:effectLst/>
                        </a:rPr>
                        <a:t> 0.9933333333333333</a:t>
                      </a:r>
                    </a:p>
                    <a:p>
                      <a:r>
                        <a:rPr lang="en-IN" sz="1200">
                          <a:effectLst/>
                        </a:rPr>
                        <a:t> </a:t>
                      </a:r>
                    </a:p>
                    <a:p>
                      <a:r>
                        <a:rPr lang="en-IN" sz="1100">
                          <a:effectLst/>
                        </a:rPr>
                        <a:t>abuse comments</a:t>
                      </a:r>
                      <a:endParaRPr lang="en-IN" sz="1200">
                        <a:effectLst/>
                      </a:endParaRPr>
                    </a:p>
                    <a:p>
                      <a:r>
                        <a:rPr lang="en-IN" sz="1200">
                          <a:effectLst/>
                        </a:rPr>
                        <a:t> 0.96</a:t>
                      </a:r>
                    </a:p>
                    <a:p>
                      <a:r>
                        <a:rPr lang="en-IN" sz="1100">
                          <a:effectLst/>
                        </a:rPr>
                        <a:t> loathe comments</a:t>
                      </a:r>
                      <a:endParaRPr lang="en-IN" sz="1200">
                        <a:effectLst/>
                      </a:endParaRPr>
                    </a:p>
                    <a:p>
                      <a:r>
                        <a:rPr lang="en-IN" sz="1200">
                          <a:effectLst/>
                        </a:rPr>
                        <a:t> 0.99</a:t>
                      </a:r>
                    </a:p>
                    <a:p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/>
                </a:tc>
                <a:extLst>
                  <a:ext uri="{0D108BD9-81ED-4DB2-BD59-A6C34878D82A}">
                    <a16:rowId xmlns:a16="http://schemas.microsoft.com/office/drawing/2014/main" val="3197204885"/>
                  </a:ext>
                </a:extLst>
              </a:tr>
              <a:tr h="571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Binary Relevance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89.83</a:t>
                      </a:r>
                    </a:p>
                    <a:p>
                      <a:r>
                        <a:rPr lang="en-IN" sz="24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/>
                </a:tc>
                <a:extLst>
                  <a:ext uri="{0D108BD9-81ED-4DB2-BD59-A6C34878D82A}">
                    <a16:rowId xmlns:a16="http://schemas.microsoft.com/office/drawing/2014/main" val="1094629000"/>
                  </a:ext>
                </a:extLst>
              </a:tr>
              <a:tr h="571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Classifier Chains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92.16</a:t>
                      </a:r>
                    </a:p>
                    <a:p>
                      <a:r>
                        <a:rPr lang="en-IN" sz="24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/>
                </a:tc>
                <a:extLst>
                  <a:ext uri="{0D108BD9-81ED-4DB2-BD59-A6C34878D82A}">
                    <a16:rowId xmlns:a16="http://schemas.microsoft.com/office/drawing/2014/main" val="1163101186"/>
                  </a:ext>
                </a:extLst>
              </a:tr>
              <a:tr h="571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Label Powerset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92.16</a:t>
                      </a:r>
                    </a:p>
                    <a:p>
                      <a:r>
                        <a:rPr lang="en-IN" sz="24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/>
                </a:tc>
                <a:extLst>
                  <a:ext uri="{0D108BD9-81ED-4DB2-BD59-A6C34878D82A}">
                    <a16:rowId xmlns:a16="http://schemas.microsoft.com/office/drawing/2014/main" val="3212801207"/>
                  </a:ext>
                </a:extLst>
              </a:tr>
              <a:tr h="571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Adapted Algorithm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91.66</a:t>
                      </a:r>
                    </a:p>
                    <a:p>
                      <a:r>
                        <a:rPr lang="en-IN" sz="24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49" marR="60249" marT="0" marB="0"/>
                </a:tc>
                <a:extLst>
                  <a:ext uri="{0D108BD9-81ED-4DB2-BD59-A6C34878D82A}">
                    <a16:rowId xmlns:a16="http://schemas.microsoft.com/office/drawing/2014/main" val="2362535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251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8D82-B812-41BA-AA4F-1555D380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7640" cy="1158875"/>
          </a:xfrm>
        </p:spPr>
        <p:txBody>
          <a:bodyPr>
            <a:noAutofit/>
          </a:bodyPr>
          <a:lstStyle/>
          <a:p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Maximum comments have one label</a:t>
            </a:r>
            <a:endParaRPr lang="en-IN" sz="7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24369B-07BC-41C7-B95E-D72E7121A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82" y="1690688"/>
            <a:ext cx="8372196" cy="457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21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A9E2-0898-492F-8944-F9B9D3E3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comments are for malignant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D5CE50-241D-4D77-B63E-E9BD3508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27" y="1468861"/>
            <a:ext cx="9023033" cy="502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31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2A6E-240C-4A63-9C62-14B386D5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r>
              <a:rPr lang="en-IN" sz="32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representation of most used words </a:t>
            </a:r>
            <a:endParaRPr lang="en-IN"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CB2C03-A873-4149-A310-1953744B1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64" y="1690688"/>
            <a:ext cx="7991553" cy="462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58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021C-398D-4DA0-84D5-B65A1E2C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415925"/>
            <a:ext cx="5877560" cy="1483995"/>
          </a:xfrm>
        </p:spPr>
        <p:txBody>
          <a:bodyPr/>
          <a:lstStyle/>
          <a:p>
            <a:r>
              <a:rPr lang="en-US" b="1" dirty="0"/>
              <a:t>Finalized model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05D46-326F-45B9-B4BB-AB5B1E14F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470" y="2236656"/>
            <a:ext cx="9076020" cy="272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79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6B90-9FE3-4A8E-9BD6-1CF02B2DD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896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/>
              <a:t>Thankyou</a:t>
            </a:r>
            <a:br>
              <a:rPr lang="en-US" sz="4400" b="1" dirty="0"/>
            </a:br>
            <a:r>
              <a:rPr lang="en-US" sz="4400" b="1" dirty="0"/>
              <a:t>Have a nice day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1551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4D2F-972F-45F3-B028-6B0AD10B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680" y="365125"/>
            <a:ext cx="8072120" cy="1325563"/>
          </a:xfrm>
        </p:spPr>
        <p:txBody>
          <a:bodyPr>
            <a:normAutofit/>
          </a:bodyPr>
          <a:lstStyle/>
          <a:p>
            <a:r>
              <a:rPr lang="en-IN" sz="4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Problem </a:t>
            </a:r>
            <a:endParaRPr lang="en-IN" sz="9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8C0831-DEE3-489E-820C-39F27C4C2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163" y="1866424"/>
            <a:ext cx="6135031" cy="31251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BEFF02-9386-4EC8-944F-73F0C5B8485C}"/>
              </a:ext>
            </a:extLst>
          </p:cNvPr>
          <p:cNvSpPr txBox="1"/>
          <p:nvPr/>
        </p:nvSpPr>
        <p:spPr>
          <a:xfrm>
            <a:off x="2814320" y="5266174"/>
            <a:ext cx="7792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online hate and abuse comment</a:t>
            </a:r>
          </a:p>
        </p:txBody>
      </p:sp>
    </p:spTree>
    <p:extLst>
      <p:ext uri="{BB962C8B-B14F-4D97-AF65-F5344CB8AC3E}">
        <p14:creationId xmlns:p14="http://schemas.microsoft.com/office/powerpoint/2010/main" val="378840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untering Online Hate Speech | The News Media (and) Development Network">
            <a:extLst>
              <a:ext uri="{FF2B5EF4-FFF2-40B4-BE49-F238E27FC236}">
                <a16:creationId xmlns:a16="http://schemas.microsoft.com/office/drawing/2014/main" id="{B2FD1605-7FA2-42AB-A4DE-120643699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" y="1884680"/>
            <a:ext cx="4027603" cy="294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E1AD80-AACC-4B87-86F9-C792DF00B19F}"/>
              </a:ext>
            </a:extLst>
          </p:cNvPr>
          <p:cNvSpPr txBox="1"/>
          <p:nvPr/>
        </p:nvSpPr>
        <p:spPr>
          <a:xfrm>
            <a:off x="4978400" y="1608574"/>
            <a:ext cx="653224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/>
              <a:t>Hate speeches can be in the form of:</a:t>
            </a:r>
          </a:p>
          <a:p>
            <a:r>
              <a:rPr lang="en-IN" sz="3200" dirty="0"/>
              <a:t>Racism</a:t>
            </a:r>
          </a:p>
          <a:p>
            <a:r>
              <a:rPr lang="en-IN" sz="3200" dirty="0"/>
              <a:t>discrimination </a:t>
            </a:r>
          </a:p>
          <a:p>
            <a:r>
              <a:rPr lang="en-IN" sz="3200" dirty="0"/>
              <a:t>Class</a:t>
            </a:r>
          </a:p>
          <a:p>
            <a:r>
              <a:rPr lang="en-IN" sz="3200" dirty="0"/>
              <a:t>Nationality</a:t>
            </a:r>
          </a:p>
          <a:p>
            <a:r>
              <a:rPr lang="en-IN" sz="3200" dirty="0"/>
              <a:t>Religion </a:t>
            </a:r>
          </a:p>
          <a:p>
            <a:r>
              <a:rPr lang="en-IN" sz="3200" dirty="0"/>
              <a:t>Sexual orientation</a:t>
            </a:r>
          </a:p>
          <a:p>
            <a:r>
              <a:rPr lang="en-IN" sz="3200" dirty="0"/>
              <a:t>Interests</a:t>
            </a:r>
          </a:p>
        </p:txBody>
      </p:sp>
    </p:spTree>
    <p:extLst>
      <p:ext uri="{BB962C8B-B14F-4D97-AF65-F5344CB8AC3E}">
        <p14:creationId xmlns:p14="http://schemas.microsoft.com/office/powerpoint/2010/main" val="60299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 Wrote a Song Using Only Hate Comments 2 - YouTube">
            <a:extLst>
              <a:ext uri="{FF2B5EF4-FFF2-40B4-BE49-F238E27FC236}">
                <a16:creationId xmlns:a16="http://schemas.microsoft.com/office/drawing/2014/main" id="{515C3446-4C9C-4B72-B8B9-283949AFB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670" y="1849120"/>
            <a:ext cx="4623929" cy="260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CCB962-E8AE-4855-8D58-02BCDE049516}"/>
              </a:ext>
            </a:extLst>
          </p:cNvPr>
          <p:cNvSpPr txBox="1"/>
          <p:nvPr/>
        </p:nvSpPr>
        <p:spPr>
          <a:xfrm>
            <a:off x="1148080" y="1391920"/>
            <a:ext cx="53441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Online hate can discourage good innovation, talent or budding children </a:t>
            </a:r>
          </a:p>
          <a:p>
            <a:endParaRPr lang="en-US" sz="3600" dirty="0"/>
          </a:p>
          <a:p>
            <a:r>
              <a:rPr lang="en-US" sz="3600" dirty="0"/>
              <a:t>It can attack Children who are growing and are In the formative years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7871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veryone seems to hate online reader comments. Here&amp;#39;s why I treasure them.  - The Washington Post">
            <a:extLst>
              <a:ext uri="{FF2B5EF4-FFF2-40B4-BE49-F238E27FC236}">
                <a16:creationId xmlns:a16="http://schemas.microsoft.com/office/drawing/2014/main" id="{61F8160B-336A-4596-95E2-07E4997A9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" y="1794510"/>
            <a:ext cx="45720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9EF0AF-8C35-4397-87A8-ABB4534A8890}"/>
              </a:ext>
            </a:extLst>
          </p:cNvPr>
          <p:cNvSpPr txBox="1"/>
          <p:nvPr/>
        </p:nvSpPr>
        <p:spPr>
          <a:xfrm>
            <a:off x="5936826" y="1443841"/>
            <a:ext cx="62551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An attacker being anonymous</a:t>
            </a:r>
          </a:p>
          <a:p>
            <a:r>
              <a:rPr lang="en-US" sz="3600" dirty="0"/>
              <a:t>Can create hurt, depression</a:t>
            </a:r>
          </a:p>
          <a:p>
            <a:r>
              <a:rPr lang="en-US" sz="3600" dirty="0"/>
              <a:t>And lower self confidence of</a:t>
            </a:r>
          </a:p>
          <a:p>
            <a:r>
              <a:rPr lang="en-US" sz="3600" dirty="0"/>
              <a:t>People without even facing</a:t>
            </a:r>
          </a:p>
          <a:p>
            <a:r>
              <a:rPr lang="en-US" sz="3600" dirty="0"/>
              <a:t>Any consequences, which </a:t>
            </a:r>
          </a:p>
          <a:p>
            <a:r>
              <a:rPr lang="en-US" sz="3600" dirty="0"/>
              <a:t>Further motivates them towards</a:t>
            </a:r>
          </a:p>
          <a:p>
            <a:r>
              <a:rPr lang="en-US" sz="3600" dirty="0"/>
              <a:t>Such hate comment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4571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7DC5DE-2C64-412E-A819-E8FBDAFE3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015" y="1887220"/>
            <a:ext cx="5021680" cy="28270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3C7377-2896-4878-B702-98A6B6A9B704}"/>
              </a:ext>
            </a:extLst>
          </p:cNvPr>
          <p:cNvSpPr txBox="1"/>
          <p:nvPr/>
        </p:nvSpPr>
        <p:spPr>
          <a:xfrm>
            <a:off x="756921" y="975360"/>
            <a:ext cx="45669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 this age where people gain confidence through social media, these same social media can bully and harass them through hate comments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2193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5249-D5AB-4450-9320-65D843D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320" y="619125"/>
            <a:ext cx="2575560" cy="1504315"/>
          </a:xfrm>
        </p:spPr>
        <p:txBody>
          <a:bodyPr/>
          <a:lstStyle/>
          <a:p>
            <a:r>
              <a:rPr lang="en-US" dirty="0"/>
              <a:t>MODEL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F2819B-A6E3-49E1-A747-ED83DAE95351}"/>
              </a:ext>
            </a:extLst>
          </p:cNvPr>
          <p:cNvSpPr/>
          <p:nvPr/>
        </p:nvSpPr>
        <p:spPr>
          <a:xfrm>
            <a:off x="711200" y="2682240"/>
            <a:ext cx="2733040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Feature</a:t>
            </a:r>
            <a:endParaRPr lang="en-IN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E4352F-66C6-4598-9D66-A2CA237AEBFF}"/>
              </a:ext>
            </a:extLst>
          </p:cNvPr>
          <p:cNvSpPr/>
          <p:nvPr/>
        </p:nvSpPr>
        <p:spPr>
          <a:xfrm>
            <a:off x="6979920" y="2682240"/>
            <a:ext cx="287528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Extend of offensiveness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64333-A812-4AFD-89FC-2F347CE8939C}"/>
              </a:ext>
            </a:extLst>
          </p:cNvPr>
          <p:cNvSpPr txBox="1"/>
          <p:nvPr/>
        </p:nvSpPr>
        <p:spPr>
          <a:xfrm>
            <a:off x="1036320" y="431470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Comment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B485DA-90B5-49CA-B84F-5AA8E77D13B5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214880" y="2123440"/>
            <a:ext cx="3284220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321EE7-FA98-42D0-9351-46B3C5EFF6B9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5499100" y="2123440"/>
            <a:ext cx="2918460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Down 9">
            <a:extLst>
              <a:ext uri="{FF2B5EF4-FFF2-40B4-BE49-F238E27FC236}">
                <a16:creationId xmlns:a16="http://schemas.microsoft.com/office/drawing/2014/main" id="{43FF8EB5-D74A-4CF4-A609-5B5BC2E7F0C2}"/>
              </a:ext>
            </a:extLst>
          </p:cNvPr>
          <p:cNvSpPr/>
          <p:nvPr/>
        </p:nvSpPr>
        <p:spPr>
          <a:xfrm>
            <a:off x="1676400" y="3429000"/>
            <a:ext cx="426720" cy="719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096F1B5-DC4E-40AE-A75D-40A926D02E6C}"/>
              </a:ext>
            </a:extLst>
          </p:cNvPr>
          <p:cNvSpPr/>
          <p:nvPr/>
        </p:nvSpPr>
        <p:spPr>
          <a:xfrm>
            <a:off x="8158480" y="3647440"/>
            <a:ext cx="426720" cy="6672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E0BF3F6-C013-4941-ADAF-931912EBC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646482"/>
              </p:ext>
            </p:extLst>
          </p:nvPr>
        </p:nvGraphicFramePr>
        <p:xfrm>
          <a:off x="7524750" y="4314706"/>
          <a:ext cx="2330450" cy="2288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4004243706"/>
                    </a:ext>
                  </a:extLst>
                </a:gridCol>
              </a:tblGrid>
              <a:tr h="386121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malignant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0406409"/>
                  </a:ext>
                </a:extLst>
              </a:tr>
              <a:tr h="386121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err="1">
                          <a:effectLst/>
                        </a:rPr>
                        <a:t>highly_malignant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99414327"/>
                  </a:ext>
                </a:extLst>
              </a:tr>
              <a:tr h="386121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rude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82587131"/>
                  </a:ext>
                </a:extLst>
              </a:tr>
              <a:tr h="386121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threat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0667387"/>
                  </a:ext>
                </a:extLst>
              </a:tr>
              <a:tr h="24697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abuse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98796589"/>
                  </a:ext>
                </a:extLst>
              </a:tr>
              <a:tr h="20628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loathe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003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55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D17D-4D02-4312-835D-54CE378E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9685"/>
            <a:ext cx="3672840" cy="1148715"/>
          </a:xfrm>
        </p:spPr>
        <p:txBody>
          <a:bodyPr>
            <a:normAutofit/>
          </a:bodyPr>
          <a:lstStyle/>
          <a:p>
            <a:r>
              <a:rPr lang="en-US" sz="6000" b="1" u="sng" dirty="0"/>
              <a:t>Data</a:t>
            </a:r>
            <a:endParaRPr lang="en-IN" sz="60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23F81-5BCC-4C86-AB84-6DDBD2281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267" y="223976"/>
            <a:ext cx="5948633" cy="2933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7213C8-77F6-4CE6-A35E-3616AE061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57" y="3298548"/>
            <a:ext cx="6675063" cy="314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1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B64359-F05B-4541-A653-229803D68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51916"/>
            <a:ext cx="6668431" cy="67541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244190-C325-49BD-993C-6874A20C94E6}"/>
              </a:ext>
            </a:extLst>
          </p:cNvPr>
          <p:cNvSpPr txBox="1"/>
          <p:nvPr/>
        </p:nvSpPr>
        <p:spPr>
          <a:xfrm>
            <a:off x="162560" y="457200"/>
            <a:ext cx="3393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Model training and testing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5970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272</Words>
  <Application>Microsoft Office PowerPoint</Application>
  <PresentationFormat>Widescreen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Helvetica Neue</vt:lpstr>
      <vt:lpstr>Office Theme</vt:lpstr>
      <vt:lpstr>MALIGNANT COMMENTS CLASSIFICATION</vt:lpstr>
      <vt:lpstr>Business Problem </vt:lpstr>
      <vt:lpstr>PowerPoint Presentation</vt:lpstr>
      <vt:lpstr>PowerPoint Presentation</vt:lpstr>
      <vt:lpstr>PowerPoint Presentation</vt:lpstr>
      <vt:lpstr>PowerPoint Presentation</vt:lpstr>
      <vt:lpstr>MODEL</vt:lpstr>
      <vt:lpstr>Data</vt:lpstr>
      <vt:lpstr>PowerPoint Presentation</vt:lpstr>
      <vt:lpstr>Data Preprocessing </vt:lpstr>
      <vt:lpstr>PowerPoint Presentation</vt:lpstr>
      <vt:lpstr>Training</vt:lpstr>
      <vt:lpstr>Metrics obtained: accuracy scores </vt:lpstr>
      <vt:lpstr>Maximum comments have one label</vt:lpstr>
      <vt:lpstr>Highest comments are for malignant </vt:lpstr>
      <vt:lpstr>WordCloud representation of most used words </vt:lpstr>
      <vt:lpstr>Finalized model</vt:lpstr>
      <vt:lpstr>Thankyou Have a nice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MALIGNANT COMMENTS CLASSIFICATION</dc:title>
  <dc:creator>Aneesha B Soman</dc:creator>
  <cp:lastModifiedBy>Aneesha B Soman</cp:lastModifiedBy>
  <cp:revision>1</cp:revision>
  <dcterms:created xsi:type="dcterms:W3CDTF">2021-10-20T11:01:43Z</dcterms:created>
  <dcterms:modified xsi:type="dcterms:W3CDTF">2021-10-20T15:40:08Z</dcterms:modified>
</cp:coreProperties>
</file>