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3" d="100"/>
          <a:sy n="93" d="100"/>
        </p:scale>
        <p:origin x="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0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6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6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1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A69DD-72DB-47A2-AB5E-B604D88E3B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C17D-085B-49D4-AE25-8A5CC4B2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418"/>
            <a:ext cx="115824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SimpylCellCounter Protocol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Aneesh Bal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379622"/>
            <a:ext cx="11582400" cy="4952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179" y="1244081"/>
            <a:ext cx="111733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u="sng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Python Initiation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Download Anaconda (1)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Create Virtual Environment (2)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Install Jupyter Notebook (3)</a:t>
            </a:r>
          </a:p>
          <a:p>
            <a:endParaRPr lang="en-US" sz="16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u="sng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Package Installation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Install Required Packages (4)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u="sng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Adjust Directories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Arrange Images (5)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Run SimpylCellCounter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Open Jupyter Notebook (6)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Set Paths (7)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Run Code (8)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Find Output (9)</a:t>
            </a:r>
          </a:p>
        </p:txBody>
      </p:sp>
    </p:spTree>
    <p:extLst>
      <p:ext uri="{BB962C8B-B14F-4D97-AF65-F5344CB8AC3E}">
        <p14:creationId xmlns:p14="http://schemas.microsoft.com/office/powerpoint/2010/main" val="254772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5150" y="113933"/>
            <a:ext cx="11807559" cy="6591667"/>
            <a:chOff x="445781" y="665498"/>
            <a:chExt cx="4244465" cy="6591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F1197-B309-402F-871F-4626CA5FA279}"/>
                </a:ext>
              </a:extLst>
            </p:cNvPr>
            <p:cNvSpPr/>
            <p:nvPr/>
          </p:nvSpPr>
          <p:spPr>
            <a:xfrm>
              <a:off x="524432" y="1342789"/>
              <a:ext cx="4092247" cy="57554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u="sng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Once PATH is Set</a:t>
              </a:r>
              <a:endParaRPr kumimoji="0" lang="en-US" sz="160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baseline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Find code block labeled “Main Processing” and execute the block by pressing Shift + Enter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6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781" y="665498"/>
              <a:ext cx="4244465" cy="65916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C0804A-88D7-4F04-88BA-963A22E57EAB}"/>
                </a:ext>
              </a:extLst>
            </p:cNvPr>
            <p:cNvSpPr txBox="1"/>
            <p:nvPr/>
          </p:nvSpPr>
          <p:spPr>
            <a:xfrm>
              <a:off x="457541" y="722648"/>
              <a:ext cx="4219180" cy="4770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500" dirty="0">
                  <a:solidFill>
                    <a:schemeClr val="bg1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Run SimpylCellCounter – Run Code (8)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086D1D6-824E-4331-981B-1BEA72C7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90" y="1596722"/>
            <a:ext cx="9010686" cy="467749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78127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5150" y="113933"/>
            <a:ext cx="11807559" cy="6591667"/>
            <a:chOff x="445781" y="665498"/>
            <a:chExt cx="4244465" cy="6591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F1197-B309-402F-871F-4626CA5FA279}"/>
                </a:ext>
              </a:extLst>
            </p:cNvPr>
            <p:cNvSpPr/>
            <p:nvPr/>
          </p:nvSpPr>
          <p:spPr>
            <a:xfrm>
              <a:off x="524432" y="1342789"/>
              <a:ext cx="4092247" cy="57554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u="sng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Once “Main Run” is Executed</a:t>
              </a:r>
              <a:endParaRPr kumimoji="0" lang="en-US" sz="160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baseline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Find code block labeled “Output”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Run code block by clicking Shift+Enter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A CSV file with cell counts should now be located in the folder that was designated…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That’s all!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6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781" y="665498"/>
              <a:ext cx="4244465" cy="65916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C0804A-88D7-4F04-88BA-963A22E57EAB}"/>
                </a:ext>
              </a:extLst>
            </p:cNvPr>
            <p:cNvSpPr txBox="1"/>
            <p:nvPr/>
          </p:nvSpPr>
          <p:spPr>
            <a:xfrm>
              <a:off x="457541" y="722648"/>
              <a:ext cx="4219180" cy="4770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500" dirty="0">
                  <a:solidFill>
                    <a:schemeClr val="bg1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Run SimpylCellCounter – Find Output (9)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99D3467-BB1F-4DFE-B693-016CE6C0C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01"/>
          <a:stretch/>
        </p:blipFill>
        <p:spPr>
          <a:xfrm>
            <a:off x="1389174" y="2295341"/>
            <a:ext cx="7617324" cy="222885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19649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5150" y="113933"/>
            <a:ext cx="11807559" cy="6591667"/>
            <a:chOff x="445781" y="665498"/>
            <a:chExt cx="4244465" cy="6591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F1197-B309-402F-871F-4626CA5FA279}"/>
                </a:ext>
              </a:extLst>
            </p:cNvPr>
            <p:cNvSpPr/>
            <p:nvPr/>
          </p:nvSpPr>
          <p:spPr>
            <a:xfrm>
              <a:off x="524432" y="1278621"/>
              <a:ext cx="4092247" cy="5909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500" u="sng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Download Python with Anaconda</a:t>
              </a:r>
              <a:endParaRPr kumimoji="0" 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lvl="0" defTabSz="457200">
                <a:defRPr/>
              </a:pPr>
              <a:r>
                <a:rPr lang="en-US" sz="1500" i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Visit </a:t>
              </a:r>
              <a:r>
                <a:rPr lang="en-US" sz="1500" i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  <a:hlinkClick r:id="rId2"/>
                </a:rPr>
                <a:t>https://www.anaconda.com/distribution/</a:t>
              </a:r>
              <a:r>
                <a:rPr lang="en-US" sz="1500" i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 </a:t>
              </a:r>
              <a:endParaRPr kumimoji="0" lang="en-US" sz="15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Find “Windows” installation option</a:t>
              </a:r>
              <a:endParaRPr kumimoji="0" 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sz="1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rlin Sans FB" panose="020E0602020502020306" pitchFamily="34" charset="0"/>
                  <a:cs typeface="Calibri" panose="020F0502020204030204" pitchFamily="34" charset="0"/>
                </a:rPr>
                <a:t>Click “Download” on “Python</a:t>
              </a:r>
              <a:r>
                <a:rPr kumimoji="0" lang="en-US" sz="15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rlin Sans FB" panose="020E0602020502020306" pitchFamily="34" charset="0"/>
                  <a:cs typeface="Calibri" panose="020F0502020204030204" pitchFamily="34" charset="0"/>
                </a:rPr>
                <a:t> 3.7 Version” as shown in the image</a:t>
              </a:r>
            </a:p>
            <a:p>
              <a:pPr marL="285750" marR="0" lvl="0" indent="-2857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Run the downloaded application</a:t>
              </a:r>
              <a:endParaRPr lang="en-US" sz="1500" noProof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defTabSz="457200">
                <a:defRPr/>
              </a:pPr>
              <a:endParaRPr lang="en-US" sz="1500" u="sng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defTabSz="457200">
                <a:defRPr/>
              </a:pPr>
              <a:endParaRPr lang="en-US" sz="1500" u="sng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defTabSz="457200">
                <a:defRPr/>
              </a:pPr>
              <a:endParaRPr lang="en-US" sz="1500" u="sng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defTabSz="457200">
                <a:defRPr/>
              </a:pPr>
              <a:endParaRPr lang="en-US" sz="1500" u="sng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defTabSz="457200">
                <a:defRPr/>
              </a:pPr>
              <a:r>
                <a:rPr lang="en-US" sz="1500" u="sng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Anaconda Set-Up</a:t>
              </a:r>
              <a:endParaRPr kumimoji="0" 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defTabSz="457200">
                <a:defRPr/>
              </a:pPr>
              <a:r>
                <a:rPr lang="en-US" sz="1500" i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Inside Installation Wizard</a:t>
              </a:r>
            </a:p>
            <a:p>
              <a:pPr marL="285750" indent="-285750" defTabSz="457200">
                <a:buFont typeface="Wingdings" panose="05000000000000000000" pitchFamily="2" charset="2"/>
                <a:buChar char="q"/>
                <a:defRPr/>
              </a:pPr>
              <a:r>
                <a:rPr lang="en-US" sz="1500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Do </a:t>
              </a:r>
              <a:r>
                <a:rPr lang="en-US" sz="1500" b="1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NOT</a:t>
              </a:r>
              <a:r>
                <a:rPr lang="en-US" sz="1500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 select “Add </a:t>
              </a:r>
              <a:r>
                <a:rPr lang="en-US" sz="1500" noProof="0" dirty="0" err="1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Anacond</a:t>
              </a: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a to PATH environment variable”</a:t>
              </a:r>
            </a:p>
            <a:p>
              <a:pPr marL="285750" indent="-285750" defTabSz="457200">
                <a:buFont typeface="Wingdings" panose="05000000000000000000" pitchFamily="2" charset="2"/>
                <a:buChar char="q"/>
                <a:defRPr/>
              </a:pPr>
              <a:r>
                <a:rPr lang="en-US" sz="1500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Select “Register Anaconda as my default Python 3.7” and </a:t>
              </a:r>
              <a:r>
                <a:rPr lang="en-US" sz="1500" b="1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Install</a:t>
              </a:r>
            </a:p>
            <a:p>
              <a:pPr marL="285750" indent="-285750" defTabSz="457200">
                <a:buFont typeface="Wingdings" panose="05000000000000000000" pitchFamily="2" charset="2"/>
                <a:buChar char="q"/>
                <a:defRPr/>
              </a:pPr>
              <a:r>
                <a:rPr lang="en-US" sz="1500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Once installed, select </a:t>
              </a:r>
              <a:r>
                <a:rPr lang="en-US" sz="1500" b="1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Finish</a:t>
              </a:r>
            </a:p>
            <a:p>
              <a:pPr marL="285750" indent="-285750" defTabSz="457200">
                <a:buFont typeface="Wingdings" panose="05000000000000000000" pitchFamily="2" charset="2"/>
                <a:buChar char="q"/>
                <a:defRPr/>
              </a:pPr>
              <a:endParaRPr lang="en-US" sz="1500" u="sng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500" b="1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5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Anaconda and Python are now installed successfully on the computer! Next we must create a virtual environment…</a:t>
              </a: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781" y="665498"/>
              <a:ext cx="4244465" cy="65916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C0804A-88D7-4F04-88BA-963A22E57EAB}"/>
                </a:ext>
              </a:extLst>
            </p:cNvPr>
            <p:cNvSpPr txBox="1"/>
            <p:nvPr/>
          </p:nvSpPr>
          <p:spPr>
            <a:xfrm>
              <a:off x="457541" y="722648"/>
              <a:ext cx="4219180" cy="47705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500" dirty="0">
                  <a:solidFill>
                    <a:schemeClr val="bg1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Python Initiation – Download Anaconda (1)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913327" y="785026"/>
            <a:ext cx="3297836" cy="1143000"/>
            <a:chOff x="6360877" y="785026"/>
            <a:chExt cx="3297836" cy="1143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22187" t="42333" r="22812" b="27167"/>
            <a:stretch/>
          </p:blipFill>
          <p:spPr>
            <a:xfrm>
              <a:off x="6360877" y="785026"/>
              <a:ext cx="3297836" cy="1143000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sp>
          <p:nvSpPr>
            <p:cNvPr id="4" name="Rectangle 3"/>
            <p:cNvSpPr/>
            <p:nvPr/>
          </p:nvSpPr>
          <p:spPr>
            <a:xfrm>
              <a:off x="6742706" y="1105231"/>
              <a:ext cx="962108" cy="485029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3327" y="2840687"/>
            <a:ext cx="3304067" cy="1817038"/>
            <a:chOff x="3790950" y="2823212"/>
            <a:chExt cx="2951756" cy="16403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37396" t="34166" r="37500" b="43513"/>
            <a:stretch/>
          </p:blipFill>
          <p:spPr>
            <a:xfrm>
              <a:off x="3790950" y="2823212"/>
              <a:ext cx="2951756" cy="1640307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sp>
          <p:nvSpPr>
            <p:cNvPr id="7" name="Multiply 6"/>
            <p:cNvSpPr/>
            <p:nvPr/>
          </p:nvSpPr>
          <p:spPr>
            <a:xfrm>
              <a:off x="5439868" y="3186369"/>
              <a:ext cx="1160328" cy="93519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073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5150" y="113933"/>
            <a:ext cx="11807559" cy="6591667"/>
            <a:chOff x="445781" y="665498"/>
            <a:chExt cx="4244465" cy="6591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F1197-B309-402F-871F-4626CA5FA279}"/>
                </a:ext>
              </a:extLst>
            </p:cNvPr>
            <p:cNvSpPr/>
            <p:nvPr/>
          </p:nvSpPr>
          <p:spPr>
            <a:xfrm>
              <a:off x="524432" y="1278621"/>
              <a:ext cx="4092247" cy="58939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500" u="sng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Open Anaconda Prompt</a:t>
              </a:r>
              <a:endParaRPr kumimoji="0" 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In the Start Menu, locate “Anaconda Prompt”</a:t>
              </a:r>
            </a:p>
            <a:p>
              <a:pPr marL="742950" lvl="1" indent="-285750" defTabSz="457200">
                <a:lnSpc>
                  <a:spcPct val="150000"/>
                </a:lnSpc>
                <a:buFont typeface="Wingdings" panose="05000000000000000000" pitchFamily="2" charset="2"/>
                <a:buChar char="q"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Prompt should appear as shown, with the respective username</a:t>
              </a:r>
            </a:p>
            <a:p>
              <a:pPr lvl="1" defTabSz="457200">
                <a:lnSpc>
                  <a:spcPct val="150000"/>
                </a:lnSpc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lvl="1" defTabSz="457200">
                <a:lnSpc>
                  <a:spcPct val="150000"/>
                </a:lnSpc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defTabSz="457200">
                <a:lnSpc>
                  <a:spcPct val="150000"/>
                </a:lnSpc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indent="-285750" defTabSz="457200">
                <a:lnSpc>
                  <a:spcPct val="150000"/>
                </a:lnSpc>
                <a:buFont typeface="Wingdings" panose="05000000000000000000" pitchFamily="2" charset="2"/>
                <a:buChar char="q"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In the prompt, type the following...</a:t>
              </a:r>
              <a:r>
                <a:rPr lang="en-US" sz="15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“conda create –n myenv python=3.7 –y”</a:t>
              </a:r>
            </a:p>
            <a:p>
              <a:pPr marL="285750" indent="-285750" defTabSz="457200">
                <a:buFont typeface="Wingdings" panose="05000000000000000000" pitchFamily="2" charset="2"/>
                <a:buChar char="q"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Hit Enter on keyboard</a:t>
              </a:r>
            </a:p>
            <a:p>
              <a:pPr marL="285750" indent="-285750" defTabSz="457200">
                <a:buFont typeface="Wingdings" panose="05000000000000000000" pitchFamily="2" charset="2"/>
                <a:buChar char="q"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Once installation is complete, you should see an output similar to the image at right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Enter the following command into the prompt to activate the environment:</a:t>
              </a: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       </a:t>
              </a:r>
              <a:r>
                <a:rPr lang="en-US" sz="15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“conda activate myenv” </a:t>
              </a: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and hit Enter on keyboard</a:t>
              </a:r>
              <a:endParaRPr lang="en-US" sz="1500" b="1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The command prompt line should now look like the figure below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rlin Sans FB" panose="020E0602020502020306" pitchFamily="34" charset="0"/>
                  <a:cs typeface="Calibri" panose="020F0502020204030204" pitchFamily="34" charset="0"/>
                </a:rPr>
                <a:t>Your virtual environment is now</a:t>
              </a:r>
              <a:r>
                <a:rPr kumimoji="0" lang="en-US" sz="16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rlin Sans FB" panose="020E0602020502020306" pitchFamily="34" charset="0"/>
                  <a:cs typeface="Calibri" panose="020F0502020204030204" pitchFamily="34" charset="0"/>
                </a:rPr>
                <a:t> activated! Now we must install Jupyter Notebook… 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781" y="665498"/>
              <a:ext cx="4244465" cy="65916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C0804A-88D7-4F04-88BA-963A22E57EAB}"/>
                </a:ext>
              </a:extLst>
            </p:cNvPr>
            <p:cNvSpPr txBox="1"/>
            <p:nvPr/>
          </p:nvSpPr>
          <p:spPr>
            <a:xfrm>
              <a:off x="457541" y="722648"/>
              <a:ext cx="4219180" cy="47705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500" dirty="0">
                  <a:solidFill>
                    <a:schemeClr val="bg1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Python Initiation – Create Virtual Environment (2)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292" t="33667" r="55625" b="58999"/>
          <a:stretch/>
        </p:blipFill>
        <p:spPr>
          <a:xfrm>
            <a:off x="7684727" y="822748"/>
            <a:ext cx="2209800" cy="8382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2501" t="24167" r="52291" b="39500"/>
          <a:stretch/>
        </p:blipFill>
        <p:spPr>
          <a:xfrm>
            <a:off x="7684727" y="2125943"/>
            <a:ext cx="3602397" cy="232344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2632" t="56772" r="74035" b="40842"/>
          <a:stretch/>
        </p:blipFill>
        <p:spPr>
          <a:xfrm>
            <a:off x="7684727" y="5378770"/>
            <a:ext cx="2438400" cy="272715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55199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5150" y="113933"/>
            <a:ext cx="11807559" cy="6591667"/>
            <a:chOff x="445781" y="665498"/>
            <a:chExt cx="4244465" cy="6591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F1197-B309-402F-871F-4626CA5FA279}"/>
                </a:ext>
              </a:extLst>
            </p:cNvPr>
            <p:cNvSpPr/>
            <p:nvPr/>
          </p:nvSpPr>
          <p:spPr>
            <a:xfrm>
              <a:off x="524432" y="1286642"/>
              <a:ext cx="4092247" cy="58785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500" u="sng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Open Anaconda Navigator</a:t>
              </a:r>
              <a:endParaRPr kumimoji="0" 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In the Start Menu, locate “Anaconda Navigator”</a:t>
              </a:r>
            </a:p>
            <a:p>
              <a:pPr marL="285750" indent="-285750" defTabSz="457200">
                <a:buFont typeface="Wingdings" panose="05000000000000000000" pitchFamily="2" charset="2"/>
                <a:buChar char="q"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Select this and wait for it to initialize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Once open, find “Applications on” dropdown menu, and select </a:t>
              </a:r>
              <a:r>
                <a:rPr lang="en-US" sz="15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“myenv”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defTabSz="457200"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indent="-285750" defTabSz="457200">
                <a:buFont typeface="Wingdings" panose="05000000000000000000" pitchFamily="2" charset="2"/>
                <a:buChar char="q"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indent="-285750" defTabSz="457200">
                <a:buFont typeface="Wingdings" panose="05000000000000000000" pitchFamily="2" charset="2"/>
                <a:buChar char="q"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On the applications “Jupyter Lab” and “Notebook”, select </a:t>
              </a:r>
              <a:r>
                <a:rPr lang="en-US" sz="15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Install</a:t>
              </a: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Exit the navigator</a:t>
              </a: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500" u="sng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Go back to Anaconda Prompt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In the prompt, type in “jupyter notebook” (case-sensitive!!)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Select option to open in “Google Chrome”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Jupyter notebook should now be open in a Chrome tab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5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We have successfully opened Jupyter notebook! Now it is time to install our packages…</a:t>
              </a: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781" y="665498"/>
              <a:ext cx="4244465" cy="65916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C0804A-88D7-4F04-88BA-963A22E57EAB}"/>
                </a:ext>
              </a:extLst>
            </p:cNvPr>
            <p:cNvSpPr txBox="1"/>
            <p:nvPr/>
          </p:nvSpPr>
          <p:spPr>
            <a:xfrm>
              <a:off x="457541" y="722648"/>
              <a:ext cx="4219180" cy="47705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500" dirty="0">
                  <a:solidFill>
                    <a:schemeClr val="bg1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Python Initiation – Install Jupyter Notebook (3)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228" t="9895" r="65965" b="78877"/>
          <a:stretch/>
        </p:blipFill>
        <p:spPr>
          <a:xfrm>
            <a:off x="7283115" y="898358"/>
            <a:ext cx="4170948" cy="1283369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104" t="15167" r="47709" b="60333"/>
          <a:stretch/>
        </p:blipFill>
        <p:spPr>
          <a:xfrm>
            <a:off x="7283115" y="2490647"/>
            <a:ext cx="4174686" cy="235126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14" name="Rectangle 13"/>
          <p:cNvSpPr/>
          <p:nvPr/>
        </p:nvSpPr>
        <p:spPr>
          <a:xfrm>
            <a:off x="7994466" y="4350265"/>
            <a:ext cx="696686" cy="409303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080168" y="4354618"/>
            <a:ext cx="696686" cy="409303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6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5150" y="113933"/>
            <a:ext cx="11807559" cy="6591667"/>
            <a:chOff x="445781" y="665498"/>
            <a:chExt cx="4244465" cy="6591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F1197-B309-402F-871F-4626CA5FA279}"/>
                </a:ext>
              </a:extLst>
            </p:cNvPr>
            <p:cNvSpPr/>
            <p:nvPr/>
          </p:nvSpPr>
          <p:spPr>
            <a:xfrm>
              <a:off x="524432" y="1270600"/>
              <a:ext cx="4092247" cy="59246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500" u="sng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Open New Anaconda Prompt</a:t>
              </a:r>
              <a:endParaRPr kumimoji="0" 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Open a new Anaconda Prompt, same way as shown earlier, and activate our virtual environment (“conda activate myenv” in prompt)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Once inside virtual environment, we will need to install the following </a:t>
              </a:r>
              <a:r>
                <a:rPr lang="en-US" sz="15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ESSENTIAL</a:t>
              </a: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 packages</a:t>
              </a:r>
            </a:p>
            <a:p>
              <a:pPr marL="742950" lvl="1" indent="-285750" defTabSz="457200">
                <a:buFont typeface="Wingdings" panose="05000000000000000000" pitchFamily="2" charset="2"/>
                <a:buChar char="q"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openCV, numPy, </a:t>
              </a:r>
              <a:r>
                <a:rPr lang="en-US" sz="1500" dirty="0" err="1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os</a:t>
              </a: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, sys, pandas</a:t>
              </a:r>
            </a:p>
            <a:p>
              <a:pPr lvl="1" defTabSz="457200"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defTabSz="457200">
                <a:defRPr/>
              </a:pPr>
              <a:r>
                <a:rPr lang="en-US" sz="1500" i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To install packages, a general rule exists…Google it! Here, I will show installation of “openCV” package</a:t>
              </a: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Google “conda install (name of package)”… in this case “conda install openCV”</a:t>
              </a: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To install package, simply copy-paste text provided on the website into Anaconda Prompt inside your virtual environment and hit Enter</a:t>
              </a: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5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5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When asked to proceed, type “y” and hit Enter  </a:t>
              </a: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We have now successfully installed openCV! To install other packages, simply Google “conda install (package name)”, and follow same steps. To see a similar walk-through of installing the remaining packages, refer to the end of this protocol…</a:t>
              </a: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781" y="665498"/>
              <a:ext cx="4244465" cy="65916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C0804A-88D7-4F04-88BA-963A22E57EAB}"/>
                </a:ext>
              </a:extLst>
            </p:cNvPr>
            <p:cNvSpPr txBox="1"/>
            <p:nvPr/>
          </p:nvSpPr>
          <p:spPr>
            <a:xfrm>
              <a:off x="457541" y="722648"/>
              <a:ext cx="4219180" cy="4770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500" dirty="0">
                  <a:solidFill>
                    <a:schemeClr val="bg1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Package Installation – Install Required Packages (4)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437" t="19833" r="59896" b="71667"/>
          <a:stretch/>
        </p:blipFill>
        <p:spPr>
          <a:xfrm>
            <a:off x="851736" y="2750639"/>
            <a:ext cx="4530391" cy="760033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896" t="62000" r="49791" b="26000"/>
          <a:stretch/>
        </p:blipFill>
        <p:spPr>
          <a:xfrm>
            <a:off x="851736" y="4065363"/>
            <a:ext cx="3928811" cy="1164092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3958" t="50666" r="71771" b="47167"/>
          <a:stretch/>
        </p:blipFill>
        <p:spPr>
          <a:xfrm>
            <a:off x="4894347" y="5314178"/>
            <a:ext cx="2609850" cy="24765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53951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5150" y="113933"/>
            <a:ext cx="11807559" cy="6591667"/>
            <a:chOff x="445781" y="665498"/>
            <a:chExt cx="4244465" cy="6591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F1197-B309-402F-871F-4626CA5FA279}"/>
                </a:ext>
              </a:extLst>
            </p:cNvPr>
            <p:cNvSpPr/>
            <p:nvPr/>
          </p:nvSpPr>
          <p:spPr>
            <a:xfrm>
              <a:off x="524432" y="1342789"/>
              <a:ext cx="4092247" cy="57554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u="sng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Open Directories with Images</a:t>
              </a: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i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Directories is just a fancy name for folders!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sz="16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rlin Sans FB" panose="020E0602020502020306" pitchFamily="34" charset="0"/>
                  <a:cs typeface="Calibri" panose="020F0502020204030204" pitchFamily="34" charset="0"/>
                </a:rPr>
                <a:t>Structure</a:t>
              </a:r>
              <a:r>
                <a:rPr kumimoji="0" lang="en-US" sz="1600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rlin Sans FB" panose="020E0602020502020306" pitchFamily="34" charset="0"/>
                  <a:cs typeface="Calibri" panose="020F0502020204030204" pitchFamily="34" charset="0"/>
                </a:rPr>
                <a:t> the directories as shown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600" b="1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600" b="1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Now that we have our images arranged, we can run the code!</a:t>
              </a: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We need to open Jupyter Notebook again…</a:t>
              </a:r>
              <a:endParaRPr lang="en-US" sz="1600" b="1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kumimoji="0" lang="en-US" sz="160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6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781" y="665498"/>
              <a:ext cx="4244465" cy="65916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C0804A-88D7-4F04-88BA-963A22E57EAB}"/>
                </a:ext>
              </a:extLst>
            </p:cNvPr>
            <p:cNvSpPr txBox="1"/>
            <p:nvPr/>
          </p:nvSpPr>
          <p:spPr>
            <a:xfrm>
              <a:off x="457541" y="722648"/>
              <a:ext cx="4219180" cy="4770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500" dirty="0">
                  <a:solidFill>
                    <a:schemeClr val="bg1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Adjust Directories – Arrange Images (5)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59112" y="968626"/>
            <a:ext cx="5011594" cy="4316624"/>
            <a:chOff x="296779" y="625642"/>
            <a:chExt cx="5756166" cy="4957944"/>
          </a:xfrm>
        </p:grpSpPr>
        <p:grpSp>
          <p:nvGrpSpPr>
            <p:cNvPr id="53" name="Group 52"/>
            <p:cNvGrpSpPr/>
            <p:nvPr/>
          </p:nvGrpSpPr>
          <p:grpSpPr>
            <a:xfrm>
              <a:off x="296779" y="625642"/>
              <a:ext cx="1294010" cy="1066800"/>
              <a:chOff x="481263" y="695540"/>
              <a:chExt cx="2590800" cy="2135892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85" name="Rounded Rectangle 1"/>
              <p:cNvSpPr/>
              <p:nvPr/>
            </p:nvSpPr>
            <p:spPr>
              <a:xfrm>
                <a:off x="529389" y="845722"/>
                <a:ext cx="2498559" cy="1833309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2013284" y="695540"/>
                <a:ext cx="729917" cy="22688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ed Rectangle 1"/>
              <p:cNvSpPr/>
              <p:nvPr/>
            </p:nvSpPr>
            <p:spPr>
              <a:xfrm>
                <a:off x="481263" y="930442"/>
                <a:ext cx="2590800" cy="1900990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524001" y="1836822"/>
              <a:ext cx="1294010" cy="1066800"/>
              <a:chOff x="481263" y="695540"/>
              <a:chExt cx="2590800" cy="2135892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82" name="Rounded Rectangle 1"/>
              <p:cNvSpPr/>
              <p:nvPr/>
            </p:nvSpPr>
            <p:spPr>
              <a:xfrm>
                <a:off x="529389" y="845722"/>
                <a:ext cx="2498559" cy="1833309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013284" y="695540"/>
                <a:ext cx="729917" cy="22688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1"/>
              <p:cNvSpPr/>
              <p:nvPr/>
            </p:nvSpPr>
            <p:spPr>
              <a:xfrm>
                <a:off x="481263" y="930442"/>
                <a:ext cx="2590800" cy="1900990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22452" y="903218"/>
              <a:ext cx="856935" cy="636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Berlin Sans FB" panose="020E0602020502020306" pitchFamily="34" charset="0"/>
                </a:rPr>
                <a:t>Main Folder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24259" y="2268013"/>
              <a:ext cx="695137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Berlin Sans FB" panose="020E0602020502020306" pitchFamily="34" charset="0"/>
                </a:rPr>
                <a:t>2</a:t>
              </a:r>
              <a:r>
                <a:rPr lang="en-US" sz="1500" baseline="30000" dirty="0">
                  <a:latin typeface="Berlin Sans FB" panose="020E0602020502020306" pitchFamily="34" charset="0"/>
                </a:rPr>
                <a:t>nd</a:t>
              </a:r>
              <a:endParaRPr lang="en-US" sz="1500" dirty="0">
                <a:latin typeface="Berlin Sans FB" panose="020E0602020502020306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823519" y="3039982"/>
              <a:ext cx="1294010" cy="1066800"/>
              <a:chOff x="481263" y="695540"/>
              <a:chExt cx="2590800" cy="2135892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79" name="Rounded Rectangle 1"/>
              <p:cNvSpPr/>
              <p:nvPr/>
            </p:nvSpPr>
            <p:spPr>
              <a:xfrm>
                <a:off x="529389" y="845722"/>
                <a:ext cx="2498559" cy="1833309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013284" y="695540"/>
                <a:ext cx="729917" cy="22688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ounded Rectangle 1"/>
              <p:cNvSpPr/>
              <p:nvPr/>
            </p:nvSpPr>
            <p:spPr>
              <a:xfrm>
                <a:off x="481263" y="930442"/>
                <a:ext cx="2590800" cy="1900990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867574" y="3447109"/>
              <a:ext cx="1187209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Berlin Sans FB" panose="020E0602020502020306" pitchFamily="34" charset="0"/>
                </a:rPr>
                <a:t>Animal 1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740551" y="3039982"/>
              <a:ext cx="1294010" cy="1066800"/>
              <a:chOff x="481263" y="695540"/>
              <a:chExt cx="2590800" cy="2135892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76" name="Rounded Rectangle 1"/>
              <p:cNvSpPr/>
              <p:nvPr/>
            </p:nvSpPr>
            <p:spPr>
              <a:xfrm>
                <a:off x="529389" y="845722"/>
                <a:ext cx="2498559" cy="1833309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2013284" y="695540"/>
                <a:ext cx="729917" cy="22688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1"/>
              <p:cNvSpPr/>
              <p:nvPr/>
            </p:nvSpPr>
            <p:spPr>
              <a:xfrm>
                <a:off x="481263" y="930442"/>
                <a:ext cx="2590800" cy="1900990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784605" y="3447109"/>
              <a:ext cx="1187209" cy="37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Berlin Sans FB" panose="020E0602020502020306" pitchFamily="34" charset="0"/>
                </a:rPr>
                <a:t>Animal 2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56025" y="4209092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208425" y="4361492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360825" y="4513892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513225" y="4666292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665625" y="4818692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989095" y="4210020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41495" y="4362420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293895" y="4514820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446295" y="4667220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598695" y="4819620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Bent Arrow 70"/>
            <p:cNvSpPr/>
            <p:nvPr/>
          </p:nvSpPr>
          <p:spPr>
            <a:xfrm rot="10800000" flipH="1">
              <a:off x="858428" y="1768594"/>
              <a:ext cx="557489" cy="85343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Bent Arrow 71"/>
            <p:cNvSpPr/>
            <p:nvPr/>
          </p:nvSpPr>
          <p:spPr>
            <a:xfrm rot="5400000">
              <a:off x="3085416" y="2234438"/>
              <a:ext cx="557489" cy="85343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Bent Arrow 72"/>
            <p:cNvSpPr/>
            <p:nvPr/>
          </p:nvSpPr>
          <p:spPr>
            <a:xfrm rot="5400000">
              <a:off x="5032797" y="2234438"/>
              <a:ext cx="557489" cy="85343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3546343" y="5063775"/>
              <a:ext cx="695140" cy="282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Berlin Sans FB" panose="020E0602020502020306" pitchFamily="34" charset="0"/>
                </a:rPr>
                <a:t>Image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5462663" y="5063775"/>
              <a:ext cx="695140" cy="282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Berlin Sans FB" panose="020E0602020502020306" pitchFamily="34" charset="0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3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5150" y="113933"/>
            <a:ext cx="11807559" cy="6591667"/>
            <a:chOff x="445781" y="665498"/>
            <a:chExt cx="4244465" cy="6591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F1197-B309-402F-871F-4626CA5FA279}"/>
                </a:ext>
              </a:extLst>
            </p:cNvPr>
            <p:cNvSpPr/>
            <p:nvPr/>
          </p:nvSpPr>
          <p:spPr>
            <a:xfrm>
              <a:off x="524432" y="1342789"/>
              <a:ext cx="4092247" cy="57554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u="sng" noProof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Open Virtual Environment</a:t>
              </a:r>
              <a:endParaRPr kumimoji="0" lang="en-US" sz="160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baseline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Open Anaconda Prompt and type “conda activate myenv” 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Once inside virtual environment, in the prompt line type “jupyter notebook”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Now that Jupyter Notebook is open, find file called </a:t>
              </a:r>
              <a:r>
                <a:rPr lang="en-US" sz="16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“</a:t>
              </a:r>
              <a:r>
                <a:rPr lang="en-US" sz="1600" b="1" dirty="0" err="1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main_processing.ipynb</a:t>
              </a:r>
              <a:r>
                <a:rPr lang="en-US" sz="16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”</a:t>
              </a: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 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baseline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Open file within Jupyter Notebook</a:t>
              </a: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…SimpylCellCounter code should appear similar to the image 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Highlight first code block by clicking inside it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Press Shift+Enter to execute code block</a:t>
              </a: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i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Executing the first code block imports all the packages required for the algorithm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This block may take some time to execute since it is the first code block</a:t>
              </a: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600" b="1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Now that we have executed the first code block and imported all of our packages, it is time to set the PATH…</a:t>
              </a: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6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781" y="665498"/>
              <a:ext cx="4244465" cy="65916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C0804A-88D7-4F04-88BA-963A22E57EAB}"/>
                </a:ext>
              </a:extLst>
            </p:cNvPr>
            <p:cNvSpPr txBox="1"/>
            <p:nvPr/>
          </p:nvSpPr>
          <p:spPr>
            <a:xfrm>
              <a:off x="457541" y="722648"/>
              <a:ext cx="4219180" cy="4770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500" dirty="0">
                  <a:solidFill>
                    <a:schemeClr val="bg1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Run SimpylCellCounter – Open Jupyter Notebook (6)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09B4B5-A9BD-48F4-9AE7-5871B981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82" y="2716882"/>
            <a:ext cx="4255365" cy="189199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91445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5150" y="113933"/>
            <a:ext cx="11807559" cy="6591667"/>
            <a:chOff x="445781" y="665498"/>
            <a:chExt cx="4244465" cy="6591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F1197-B309-402F-871F-4626CA5FA279}"/>
                </a:ext>
              </a:extLst>
            </p:cNvPr>
            <p:cNvSpPr/>
            <p:nvPr/>
          </p:nvSpPr>
          <p:spPr>
            <a:xfrm>
              <a:off x="524432" y="1342789"/>
              <a:ext cx="4092247" cy="57554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u="sng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Once you are Inside SimpylCellCounter Code</a:t>
              </a:r>
              <a:endParaRPr kumimoji="0" lang="en-US" sz="160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In this same block, find the “path” variable…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For variable “path”, type in </a:t>
              </a:r>
              <a:r>
                <a:rPr lang="en-US" sz="1600" b="1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path</a:t>
              </a: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 for folder where one set of images is located, as shown in figure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baseline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For variable “save_path”, type in the path for a folde</a:t>
              </a: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r where you would like to .csv file with the final counts (output file)</a:t>
              </a: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6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781" y="665498"/>
              <a:ext cx="4244465" cy="65916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C0804A-88D7-4F04-88BA-963A22E57EAB}"/>
                </a:ext>
              </a:extLst>
            </p:cNvPr>
            <p:cNvSpPr txBox="1"/>
            <p:nvPr/>
          </p:nvSpPr>
          <p:spPr>
            <a:xfrm>
              <a:off x="457541" y="722648"/>
              <a:ext cx="4219180" cy="4770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500" dirty="0">
                  <a:solidFill>
                    <a:schemeClr val="bg1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Run SimpylCellCounter – Set Paths (7)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62067" y="2020218"/>
            <a:ext cx="5011594" cy="4316624"/>
            <a:chOff x="296779" y="625642"/>
            <a:chExt cx="5756166" cy="4957944"/>
          </a:xfrm>
        </p:grpSpPr>
        <p:grpSp>
          <p:nvGrpSpPr>
            <p:cNvPr id="8" name="Group 7"/>
            <p:cNvGrpSpPr/>
            <p:nvPr/>
          </p:nvGrpSpPr>
          <p:grpSpPr>
            <a:xfrm>
              <a:off x="296779" y="625642"/>
              <a:ext cx="1294010" cy="1066800"/>
              <a:chOff x="481263" y="695540"/>
              <a:chExt cx="2590800" cy="2135892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4" name="Rounded Rectangle 1"/>
              <p:cNvSpPr/>
              <p:nvPr/>
            </p:nvSpPr>
            <p:spPr>
              <a:xfrm>
                <a:off x="529389" y="845722"/>
                <a:ext cx="2498559" cy="1833309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013284" y="695540"/>
                <a:ext cx="729917" cy="22688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1"/>
              <p:cNvSpPr/>
              <p:nvPr/>
            </p:nvSpPr>
            <p:spPr>
              <a:xfrm>
                <a:off x="481263" y="930442"/>
                <a:ext cx="2590800" cy="1900990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524001" y="1836822"/>
              <a:ext cx="1294010" cy="1066800"/>
              <a:chOff x="481263" y="695540"/>
              <a:chExt cx="2590800" cy="2135892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1" name="Rounded Rectangle 1"/>
              <p:cNvSpPr/>
              <p:nvPr/>
            </p:nvSpPr>
            <p:spPr>
              <a:xfrm>
                <a:off x="529389" y="845722"/>
                <a:ext cx="2498559" cy="1833309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013284" y="695540"/>
                <a:ext cx="729917" cy="22688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1"/>
              <p:cNvSpPr/>
              <p:nvPr/>
            </p:nvSpPr>
            <p:spPr>
              <a:xfrm>
                <a:off x="481263" y="930442"/>
                <a:ext cx="2590800" cy="1900990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8983" y="958012"/>
              <a:ext cx="695140" cy="530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Berlin Sans FB" panose="020E0602020502020306" pitchFamily="34" charset="0"/>
                </a:rPr>
                <a:t>Main Folder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4259" y="2268013"/>
              <a:ext cx="695137" cy="31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Berlin Sans FB" panose="020E0602020502020306" pitchFamily="34" charset="0"/>
                </a:rPr>
                <a:t>2</a:t>
              </a:r>
              <a:r>
                <a:rPr lang="en-US" sz="1200" baseline="30000" dirty="0">
                  <a:latin typeface="Berlin Sans FB" panose="020E0602020502020306" pitchFamily="34" charset="0"/>
                </a:rPr>
                <a:t>nd</a:t>
              </a:r>
              <a:endParaRPr lang="en-US" sz="1200" dirty="0">
                <a:latin typeface="Berlin Sans FB" panose="020E0602020502020306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23519" y="3039982"/>
              <a:ext cx="1294010" cy="1066800"/>
              <a:chOff x="481263" y="695540"/>
              <a:chExt cx="2590800" cy="2135892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8" name="Rounded Rectangle 1"/>
              <p:cNvSpPr/>
              <p:nvPr/>
            </p:nvSpPr>
            <p:spPr>
              <a:xfrm>
                <a:off x="529389" y="845722"/>
                <a:ext cx="2498559" cy="1833309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013284" y="695540"/>
                <a:ext cx="729917" cy="22688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1"/>
              <p:cNvSpPr/>
              <p:nvPr/>
            </p:nvSpPr>
            <p:spPr>
              <a:xfrm>
                <a:off x="481263" y="930442"/>
                <a:ext cx="2590800" cy="1900990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867574" y="3447109"/>
              <a:ext cx="1187209" cy="31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Berlin Sans FB" panose="020E0602020502020306" pitchFamily="34" charset="0"/>
                </a:rPr>
                <a:t>Animal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40551" y="3039982"/>
              <a:ext cx="1294010" cy="1066800"/>
              <a:chOff x="481263" y="695540"/>
              <a:chExt cx="2590800" cy="2135892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5" name="Rounded Rectangle 1"/>
              <p:cNvSpPr/>
              <p:nvPr/>
            </p:nvSpPr>
            <p:spPr>
              <a:xfrm>
                <a:off x="529389" y="845722"/>
                <a:ext cx="2498559" cy="1833309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013284" y="695540"/>
                <a:ext cx="729917" cy="22688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1"/>
              <p:cNvSpPr/>
              <p:nvPr/>
            </p:nvSpPr>
            <p:spPr>
              <a:xfrm>
                <a:off x="481263" y="930442"/>
                <a:ext cx="2590800" cy="1900990"/>
              </a:xfrm>
              <a:custGeom>
                <a:avLst/>
                <a:gdLst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590800 w 2590800"/>
                  <a:gd name="connsiteY4" fmla="*/ 1584152 h 1900990"/>
                  <a:gd name="connsiteX5" fmla="*/ 2273962 w 2590800"/>
                  <a:gd name="connsiteY5" fmla="*/ 1900990 h 1900990"/>
                  <a:gd name="connsiteX6" fmla="*/ 316838 w 2590800"/>
                  <a:gd name="connsiteY6" fmla="*/ 1900990 h 1900990"/>
                  <a:gd name="connsiteX7" fmla="*/ 0 w 2590800"/>
                  <a:gd name="connsiteY7" fmla="*/ 1584152 h 1900990"/>
                  <a:gd name="connsiteX8" fmla="*/ 0 w 2590800"/>
                  <a:gd name="connsiteY8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1584152 h 1900990"/>
                  <a:gd name="connsiteX7" fmla="*/ 0 w 2590800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1584152 h 1900990"/>
                  <a:gd name="connsiteX7" fmla="*/ 3791 w 2594591"/>
                  <a:gd name="connsiteY7" fmla="*/ 316838 h 1900990"/>
                  <a:gd name="connsiteX0" fmla="*/ 3791 w 2594591"/>
                  <a:gd name="connsiteY0" fmla="*/ 316838 h 1900990"/>
                  <a:gd name="connsiteX1" fmla="*/ 320629 w 2594591"/>
                  <a:gd name="connsiteY1" fmla="*/ 0 h 1900990"/>
                  <a:gd name="connsiteX2" fmla="*/ 2277753 w 2594591"/>
                  <a:gd name="connsiteY2" fmla="*/ 0 h 1900990"/>
                  <a:gd name="connsiteX3" fmla="*/ 2594591 w 2594591"/>
                  <a:gd name="connsiteY3" fmla="*/ 316838 h 1900990"/>
                  <a:gd name="connsiteX4" fmla="*/ 2277753 w 2594591"/>
                  <a:gd name="connsiteY4" fmla="*/ 1900990 h 1900990"/>
                  <a:gd name="connsiteX5" fmla="*/ 320629 w 2594591"/>
                  <a:gd name="connsiteY5" fmla="*/ 1900990 h 1900990"/>
                  <a:gd name="connsiteX6" fmla="*/ 3791 w 2594591"/>
                  <a:gd name="connsiteY6" fmla="*/ 316838 h 1900990"/>
                  <a:gd name="connsiteX0" fmla="*/ 0 w 2590800"/>
                  <a:gd name="connsiteY0" fmla="*/ 316838 h 1900990"/>
                  <a:gd name="connsiteX1" fmla="*/ 316838 w 2590800"/>
                  <a:gd name="connsiteY1" fmla="*/ 0 h 1900990"/>
                  <a:gd name="connsiteX2" fmla="*/ 2273962 w 2590800"/>
                  <a:gd name="connsiteY2" fmla="*/ 0 h 1900990"/>
                  <a:gd name="connsiteX3" fmla="*/ 2590800 w 2590800"/>
                  <a:gd name="connsiteY3" fmla="*/ 316838 h 1900990"/>
                  <a:gd name="connsiteX4" fmla="*/ 2273962 w 2590800"/>
                  <a:gd name="connsiteY4" fmla="*/ 1900990 h 1900990"/>
                  <a:gd name="connsiteX5" fmla="*/ 316838 w 2590800"/>
                  <a:gd name="connsiteY5" fmla="*/ 1900990 h 1900990"/>
                  <a:gd name="connsiteX6" fmla="*/ 0 w 2590800"/>
                  <a:gd name="connsiteY6" fmla="*/ 316838 h 190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0" h="1900990">
                    <a:moveTo>
                      <a:pt x="0" y="316838"/>
                    </a:moveTo>
                    <a:cubicBezTo>
                      <a:pt x="0" y="141853"/>
                      <a:pt x="141853" y="0"/>
                      <a:pt x="316838" y="0"/>
                    </a:cubicBezTo>
                    <a:lnTo>
                      <a:pt x="2273962" y="0"/>
                    </a:lnTo>
                    <a:cubicBezTo>
                      <a:pt x="2448947" y="0"/>
                      <a:pt x="2590800" y="141853"/>
                      <a:pt x="2590800" y="316838"/>
                    </a:cubicBezTo>
                    <a:lnTo>
                      <a:pt x="2273962" y="1900990"/>
                    </a:lnTo>
                    <a:lnTo>
                      <a:pt x="316838" y="1900990"/>
                    </a:lnTo>
                    <a:cubicBezTo>
                      <a:pt x="210559" y="1460501"/>
                      <a:pt x="0" y="633670"/>
                      <a:pt x="0" y="316838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784605" y="3447109"/>
              <a:ext cx="1187209" cy="31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Berlin Sans FB" panose="020E0602020502020306" pitchFamily="34" charset="0"/>
                </a:rPr>
                <a:t>Animal 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056025" y="4209092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8425" y="4361492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60825" y="4513892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13225" y="4666292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65625" y="4818692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989095" y="4210020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141495" y="4362420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293895" y="4514820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46295" y="4667220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598695" y="4819620"/>
              <a:ext cx="454250" cy="763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ent Arrow 29"/>
            <p:cNvSpPr/>
            <p:nvPr/>
          </p:nvSpPr>
          <p:spPr>
            <a:xfrm rot="10800000" flipH="1">
              <a:off x="858428" y="1768594"/>
              <a:ext cx="557489" cy="85343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ent Arrow 30"/>
            <p:cNvSpPr/>
            <p:nvPr/>
          </p:nvSpPr>
          <p:spPr>
            <a:xfrm rot="5400000">
              <a:off x="3085416" y="2234438"/>
              <a:ext cx="557489" cy="85343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Bent Arrow 31"/>
            <p:cNvSpPr/>
            <p:nvPr/>
          </p:nvSpPr>
          <p:spPr>
            <a:xfrm rot="5400000">
              <a:off x="5032797" y="2234438"/>
              <a:ext cx="557489" cy="85343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546343" y="5063775"/>
              <a:ext cx="695140" cy="282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Berlin Sans FB" panose="020E0602020502020306" pitchFamily="34" charset="0"/>
                </a:rPr>
                <a:t>Image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5462663" y="5063775"/>
              <a:ext cx="695140" cy="282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Berlin Sans FB" panose="020E0602020502020306" pitchFamily="34" charset="0"/>
                </a:rPr>
                <a:t>Image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5785356" y="1884459"/>
            <a:ext cx="3331660" cy="220726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E47983-47BB-47A3-9F89-E80007ACB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15"/>
          <a:stretch/>
        </p:blipFill>
        <p:spPr>
          <a:xfrm>
            <a:off x="528865" y="2949025"/>
            <a:ext cx="5086350" cy="50112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5122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5150" y="113933"/>
            <a:ext cx="11807559" cy="6591667"/>
            <a:chOff x="445781" y="665498"/>
            <a:chExt cx="4244465" cy="6591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F1197-B309-402F-871F-4626CA5FA279}"/>
                </a:ext>
              </a:extLst>
            </p:cNvPr>
            <p:cNvSpPr/>
            <p:nvPr/>
          </p:nvSpPr>
          <p:spPr>
            <a:xfrm>
              <a:off x="524432" y="1342789"/>
              <a:ext cx="4092247" cy="57554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u="sng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Once PATH is Set</a:t>
              </a:r>
              <a:endParaRPr kumimoji="0" lang="en-US" sz="160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baseline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Find code block labeled “Set Parameters”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For variable “</a:t>
              </a:r>
              <a:r>
                <a:rPr lang="en-US" sz="1600" dirty="0" err="1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set_th_value</a:t>
              </a: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”, enter in desired threshold value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baseline="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For </a:t>
              </a: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variable “radius”, enter in the radius, in pixels, for the smallest cell to be counted</a:t>
              </a: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Do NOT change variable “</a:t>
              </a:r>
              <a:r>
                <a:rPr lang="en-US" sz="1600" dirty="0" err="1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circularity_parameter</a:t>
              </a: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”</a:t>
              </a: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Run code block by clicking </a:t>
              </a:r>
              <a:r>
                <a:rPr lang="en-US" sz="1600" dirty="0" err="1">
                  <a:solidFill>
                    <a:prstClr val="black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Shift+Enter</a:t>
              </a: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endParaRPr lang="en-US" sz="1600" baseline="0" dirty="0">
                <a:solidFill>
                  <a:prstClr val="black"/>
                </a:solidFill>
                <a:latin typeface="Berlin Sans FB" panose="020E0602020502020306" pitchFamily="34" charset="0"/>
                <a:cs typeface="Calibri" panose="020F0502020204030204" pitchFamily="34" charset="0"/>
              </a:endParaRPr>
            </a:p>
            <a:p>
              <a:pPr marR="0" lvl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6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781" y="665498"/>
              <a:ext cx="4244465" cy="65916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C0804A-88D7-4F04-88BA-963A22E57EAB}"/>
                </a:ext>
              </a:extLst>
            </p:cNvPr>
            <p:cNvSpPr txBox="1"/>
            <p:nvPr/>
          </p:nvSpPr>
          <p:spPr>
            <a:xfrm>
              <a:off x="457541" y="722648"/>
              <a:ext cx="4219180" cy="4770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500" dirty="0">
                  <a:solidFill>
                    <a:schemeClr val="bg1"/>
                  </a:solidFill>
                  <a:latin typeface="Berlin Sans FB" panose="020E0602020502020306" pitchFamily="34" charset="0"/>
                  <a:cs typeface="Calibri" panose="020F0502020204030204" pitchFamily="34" charset="0"/>
                </a:rPr>
                <a:t>Run SimpylCellCounter – Run Code (8)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234B748-5012-4708-9FF6-02D149B4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99" y="2835265"/>
            <a:ext cx="9679042" cy="2799526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18639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1003</Words>
  <Application>Microsoft Office PowerPoint</Application>
  <PresentationFormat>Widescreen</PresentationFormat>
  <Paragraphs>258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Berlin Sans FB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Gerena</dc:creator>
  <cp:lastModifiedBy>Aneesh Bal</cp:lastModifiedBy>
  <cp:revision>52</cp:revision>
  <dcterms:created xsi:type="dcterms:W3CDTF">2019-02-15T15:48:16Z</dcterms:created>
  <dcterms:modified xsi:type="dcterms:W3CDTF">2019-11-24T21:32:12Z</dcterms:modified>
</cp:coreProperties>
</file>