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 id="2147483657" r:id="rId5"/>
  </p:sldMasterIdLst>
  <p:notesMasterIdLst>
    <p:notesMasterId r:id="rId6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Lst>
  <p:sldSz cx="9144000" cy="5143500" type="screen16x9"/>
  <p:notesSz cx="6858000" cy="9144000"/>
  <p:embeddedFontLst>
    <p:embeddedFont>
      <p:font typeface="Proxima Nova" panose="020B0604020202020204" charset="0"/>
      <p:regular r:id="rId66"/>
      <p:bold r:id="rId67"/>
      <p:italic r:id="rId68"/>
      <p:boldItalic r:id="rId69"/>
    </p:embeddedFont>
    <p:embeddedFont>
      <p:font typeface="Proxima Nova Semibold" panose="020B0604020202020204" charset="0"/>
      <p:regular r:id="rId70"/>
      <p:bold r:id="rId71"/>
      <p:boldItalic r:id="rId7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4" roundtripDataSignature="AMtx7mg0SmSTOzQVgY3cUKzvbkrfsqnQ0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E719FA-41D3-46DC-A233-87DFE4A7D3E5}">
  <a:tblStyle styleId="{C5E719FA-41D3-46DC-A233-87DFE4A7D3E5}"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58FD3A2F-F06F-4555-9E40-FDD45DD93217}" styleName="Table_1">
    <a:wholeTbl>
      <a:tcTxStyle b="off" i="off">
        <a:font>
          <a:latin typeface="Arial"/>
          <a:ea typeface="Arial"/>
          <a:cs typeface="Arial"/>
        </a:font>
        <a:srgbClr val="000000"/>
      </a:tcTxStyle>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rgbClr val="4472C4"/>
              </a:solidFill>
              <a:prstDash val="solid"/>
              <a:round/>
              <a:headEnd type="none" w="sm" len="sm"/>
              <a:tailEnd type="none" w="sm" len="sm"/>
            </a:ln>
          </a:top>
          <a:bottom>
            <a:ln w="9525" cap="flat" cmpd="sng">
              <a:solidFill>
                <a:srgbClr val="4472C4"/>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1V>
    <a:band2V>
      <a:tcTxStyle b="off" i="off"/>
      <a:tcStyle>
        <a:tcBdr>
          <a:left>
            <a:ln w="9525" cap="flat" cmpd="sng">
              <a:solidFill>
                <a:srgbClr val="4472C4"/>
              </a:solidFill>
              <a:prstDash val="solid"/>
              <a:round/>
              <a:headEnd type="none" w="sm" len="sm"/>
              <a:tailEnd type="none" w="sm" len="sm"/>
            </a:ln>
          </a:left>
          <a:right>
            <a:ln w="9525" cap="flat" cmpd="sng">
              <a:solidFill>
                <a:srgbClr val="4472C4"/>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rgbClr val="4472C4"/>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rgbClr val="FFFFFF"/>
      </a:tcTxStyle>
      <a:tcStyle>
        <a:tcBdr/>
        <a:fill>
          <a:solidFill>
            <a:srgbClr val="4472C4"/>
          </a:solidFill>
        </a:fill>
      </a:tcStyle>
    </a:firstRow>
    <a:neCell>
      <a:tcTxStyle b="off" i="off"/>
      <a:tcStyle>
        <a:tcBdr/>
      </a:tcStyle>
    </a:neCell>
    <a:nwCell>
      <a:tcTxStyle b="off" i="off"/>
      <a:tcStyle>
        <a:tcBdr/>
      </a:tcStyle>
    </a:nwCell>
  </a:tblStyle>
  <a:tblStyle styleId="{80349CDB-74FE-4C09-9E39-F8CB2A8703F8}" styleName="Table_2">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4C60774-0C42-45B4-99F2-4EC8869DF397}" styleName="Table_3">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font" Target="fonts/font3.fntdata"/><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font" Target="fonts/font1.fntdata"/><Relationship Id="rId74" Type="http://customschemas.google.com/relationships/presentationmetadata" Target="metadata"/><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font" Target="fonts/font4.fntdata"/><Relationship Id="rId77"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font" Target="fonts/font7.fntdata"/><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font" Target="fonts/font2.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font" Target="fonts/font5.fntdata"/><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viewProps" Target="viewProps.xml"/><Relationship Id="rId7" Type="http://schemas.openxmlformats.org/officeDocument/2006/relationships/slide" Target="slides/slide2.xml"/><Relationship Id="rId71" Type="http://schemas.openxmlformats.org/officeDocument/2006/relationships/font" Target="fonts/font6.fntdata"/><Relationship Id="rId2" Type="http://schemas.openxmlformats.org/officeDocument/2006/relationships/customXml" Target="../customXml/item2.xml"/><Relationship Id="rId29"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3145513f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23145513f6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993aa9b22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2993aa9b22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312500db1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2312500db1f_0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608fa2bc2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2608fa2bc21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61a8a62f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261a8a62fa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608fa2bc21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2608fa2bc21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312500db1f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2312500db1f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eb2dfc0202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1eb2dfc0202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eb2dfc0202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1eb2dfc0202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312500db1f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2312500db1f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608fa2bc2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2608fa2bc21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608fa2bc2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4" name="Google Shape;264;g2608fa2bc21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608fa2bc2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2608fa2bc21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608fa2bc21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g2608fa2bc21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608fa2bc21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2608fa2bc21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993aa9b228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993aa9b228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993aa9b228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2993aa9b228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993aa9b22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0" name="Google Shape;300;g2993aa9b228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993aa9b22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2993aa9b228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993aa9b228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g2993aa9b228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993aa9b228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g2993aa9b228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993aa9b228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2993aa9b228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993aa9b228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0" name="Google Shape;330;g2993aa9b228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2993aa9b228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2993aa9b228_0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993aa9b228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g2993aa9b228_0_6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eb2dfc020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1eb2dfc02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993aa9b228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2993aa9b228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2993aa9b228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0" name="Google Shape;360;g2993aa9b228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993aa9b228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6" name="Google Shape;366;g2993aa9b228_0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61268e325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g261268e325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61268e325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8" name="Google Shape;378;g261268e3257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1eb2dfc020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4" name="Google Shape;384;g1eb2dfc020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eb2dfc020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g1eb2dfc020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eb2dfc020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6" name="Google Shape;396;g1eb2dfc0202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eb2dfc0202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2" name="Google Shape;402;g1eb2dfc0202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eb2dfc020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1eb2dfc020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eb2dfc0202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4" name="Google Shape;414;g1eb2dfc0202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eb473ddd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1eb473ddd3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eb473ddd3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g1eb473ddd34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1eb473ddd3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2" name="Google Shape;432;g1eb473ddd34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4a84ead391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24a84ead391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eb473ddd34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g1eb473ddd34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61a8a62fa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4" name="Google Shape;444;g261a8a62fa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61a8a62fa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0" name="Google Shape;450;g261a8a62fa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61a8a62faa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7" name="Google Shape;457;g261a8a62faa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261a8a62faa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4" name="Google Shape;464;g261a8a62faa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61a8a62faa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1" name="Google Shape;471;g261a8a62faa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7" name="Google Shape;47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5" name="Google Shape;48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1" name="Google Shape;49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97" name="Google Shape;49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4a84ead391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4a84ead391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4a84ead391_0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24a84ead391_0_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6f025e9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56f025e9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608fa2bc21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2608fa2bc21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2.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cognizant.com/" TargetMode="External"/><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hyperlink" Target="https://www.linkedin.com/company/relevantz/" TargetMode="External"/><Relationship Id="rId4" Type="http://schemas.openxmlformats.org/officeDocument/2006/relationships/hyperlink" Target="http://www.relevantz.com"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6"/>
        <p:cNvGrpSpPr/>
        <p:nvPr/>
      </p:nvGrpSpPr>
      <p:grpSpPr>
        <a:xfrm>
          <a:off x="0" y="0"/>
          <a:ext cx="0" cy="0"/>
          <a:chOff x="0" y="0"/>
          <a:chExt cx="0" cy="0"/>
        </a:xfrm>
      </p:grpSpPr>
      <p:sp>
        <p:nvSpPr>
          <p:cNvPr id="7" name="Google Shape;7;p19"/>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 name="Google Shape;8;p19"/>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9" name="Google Shape;9;p19"/>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10" name="Google Shape;10;p19"/>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 sz="800" b="0" i="0" u="none" strike="noStrike" cap="none">
                <a:solidFill>
                  <a:srgbClr val="999999"/>
                </a:solidFill>
                <a:latin typeface="Proxima Nova"/>
                <a:ea typeface="Proxima Nova"/>
                <a:cs typeface="Proxima Nova"/>
                <a:sym typeface="Proxima Nova"/>
              </a:rPr>
              <a:t>© 2022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11" name="Google Shape;11;p19"/>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Double line heading cover slide - White BG">
  <p:cSld name="TITLE_1">
    <p:spTree>
      <p:nvGrpSpPr>
        <p:cNvPr id="1" name="Shape 84"/>
        <p:cNvGrpSpPr/>
        <p:nvPr/>
      </p:nvGrpSpPr>
      <p:grpSpPr>
        <a:xfrm>
          <a:off x="0" y="0"/>
          <a:ext cx="0" cy="0"/>
          <a:chOff x="0" y="0"/>
          <a:chExt cx="0" cy="0"/>
        </a:xfrm>
      </p:grpSpPr>
      <p:sp>
        <p:nvSpPr>
          <p:cNvPr id="85" name="Google Shape;85;p29"/>
          <p:cNvSpPr txBox="1">
            <a:spLocks noGrp="1"/>
          </p:cNvSpPr>
          <p:nvPr>
            <p:ph type="title"/>
          </p:nvPr>
        </p:nvSpPr>
        <p:spPr>
          <a:xfrm>
            <a:off x="3613500" y="1606150"/>
            <a:ext cx="5073300" cy="137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400"/>
              <a:buFont typeface="Proxima Nova"/>
              <a:buNone/>
              <a:defRPr sz="4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4000"/>
              <a:buFont typeface="Proxima Nova"/>
              <a:buNone/>
              <a:defRPr sz="4000" b="1" i="0" u="none" strike="noStrike" cap="none">
                <a:solidFill>
                  <a:srgbClr val="000000"/>
                </a:solidFill>
                <a:latin typeface="Proxima Nova"/>
                <a:ea typeface="Proxima Nova"/>
                <a:cs typeface="Proxima Nova"/>
                <a:sym typeface="Proxima Nova"/>
              </a:defRPr>
            </a:lvl9pPr>
          </a:lstStyle>
          <a:p>
            <a:endParaRPr/>
          </a:p>
        </p:txBody>
      </p:sp>
      <p:pic>
        <p:nvPicPr>
          <p:cNvPr id="86" name="Google Shape;86;p29"/>
          <p:cNvPicPr preferRelativeResize="0"/>
          <p:nvPr/>
        </p:nvPicPr>
        <p:blipFill rotWithShape="1">
          <a:blip r:embed="rId2">
            <a:alphaModFix/>
          </a:blip>
          <a:srcRect/>
          <a:stretch/>
        </p:blipFill>
        <p:spPr>
          <a:xfrm>
            <a:off x="457200" y="495086"/>
            <a:ext cx="2751375" cy="640925"/>
          </a:xfrm>
          <a:prstGeom prst="rect">
            <a:avLst/>
          </a:prstGeom>
          <a:noFill/>
          <a:ln>
            <a:noFill/>
          </a:ln>
        </p:spPr>
      </p:pic>
      <p:sp>
        <p:nvSpPr>
          <p:cNvPr id="87" name="Google Shape;87;p29"/>
          <p:cNvSpPr txBox="1">
            <a:spLocks noGrp="1"/>
          </p:cNvSpPr>
          <p:nvPr>
            <p:ph type="subTitle" idx="1"/>
          </p:nvPr>
        </p:nvSpPr>
        <p:spPr>
          <a:xfrm>
            <a:off x="3651850" y="3111025"/>
            <a:ext cx="5034900" cy="3258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2pPr>
            <a:lvl3pPr marR="0" lvl="2"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3pPr>
            <a:lvl4pPr marR="0" lvl="3"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4pPr>
            <a:lvl5pPr marR="0" lvl="4"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5pPr>
            <a:lvl6pPr marR="0" lvl="5"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6pPr>
            <a:lvl7pPr marR="0" lvl="6"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7pPr>
            <a:lvl8pPr marR="0" lvl="7"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8pPr>
            <a:lvl9pPr marR="0" lvl="8" algn="l" rtl="0">
              <a:lnSpc>
                <a:spcPct val="100000"/>
              </a:lnSpc>
              <a:spcBef>
                <a:spcPts val="0"/>
              </a:spcBef>
              <a:spcAft>
                <a:spcPts val="0"/>
              </a:spcAft>
              <a:buClr>
                <a:srgbClr val="000000"/>
              </a:buClr>
              <a:buSzPts val="1800"/>
              <a:buFont typeface="Proxima Nova"/>
              <a:buNone/>
              <a:defRPr sz="1800" b="0" i="0" u="none" strike="noStrike" cap="none">
                <a:solidFill>
                  <a:srgbClr val="000000"/>
                </a:solidFill>
                <a:latin typeface="Proxima Nova"/>
                <a:ea typeface="Proxima Nova"/>
                <a:cs typeface="Proxima Nova"/>
                <a:sym typeface="Proxima Nova"/>
              </a:defRPr>
            </a:lvl9pPr>
          </a:lstStyle>
          <a:p>
            <a:endParaRPr/>
          </a:p>
        </p:txBody>
      </p:sp>
      <p:sp>
        <p:nvSpPr>
          <p:cNvPr id="88" name="Google Shape;88;p29"/>
          <p:cNvSpPr txBox="1"/>
          <p:nvPr/>
        </p:nvSpPr>
        <p:spPr>
          <a:xfrm>
            <a:off x="4258440" y="4657790"/>
            <a:ext cx="4428300" cy="307800"/>
          </a:xfrm>
          <a:prstGeom prst="rect">
            <a:avLst/>
          </a:prstGeom>
          <a:noFill/>
          <a:ln>
            <a:noFill/>
          </a:ln>
        </p:spPr>
        <p:txBody>
          <a:bodyPr spcFirstLastPara="1" wrap="square" lIns="0" tIns="0" rIns="0" bIns="0" anchor="t" anchorCtr="0">
            <a:noAutofit/>
          </a:bodyPr>
          <a:lstStyle/>
          <a:p>
            <a:pPr marL="0" marR="0" lvl="0" indent="0" algn="r" rtl="0">
              <a:lnSpc>
                <a:spcPct val="115000"/>
              </a:lnSpc>
              <a:spcBef>
                <a:spcPts val="0"/>
              </a:spcBef>
              <a:spcAft>
                <a:spcPts val="0"/>
              </a:spcAft>
              <a:buClr>
                <a:srgbClr val="000000"/>
              </a:buClr>
              <a:buSzPts val="800"/>
              <a:buFont typeface="Arial"/>
              <a:buNone/>
            </a:pPr>
            <a:r>
              <a:rPr lang="en" sz="800" b="0" i="0" u="none" strike="noStrike" cap="none">
                <a:solidFill>
                  <a:srgbClr val="999999"/>
                </a:solidFill>
                <a:latin typeface="Proxima Nova"/>
                <a:ea typeface="Proxima Nova"/>
                <a:cs typeface="Proxima Nova"/>
                <a:sym typeface="Proxima Nova"/>
              </a:rPr>
              <a:t>© 2022 Relevantz Technology Services, Inc. All rights reserved</a:t>
            </a:r>
            <a:endParaRPr sz="800" b="0" i="0" u="none" strike="noStrike" cap="none">
              <a:solidFill>
                <a:srgbClr val="999999"/>
              </a:solidFill>
              <a:latin typeface="Proxima Nova"/>
              <a:ea typeface="Proxima Nova"/>
              <a:cs typeface="Proxima Nova"/>
              <a:sym typeface="Proxima Nova"/>
            </a:endParaRPr>
          </a:p>
        </p:txBody>
      </p:sp>
      <p:pic>
        <p:nvPicPr>
          <p:cNvPr id="89" name="Google Shape;89;p29"/>
          <p:cNvPicPr preferRelativeResize="0"/>
          <p:nvPr/>
        </p:nvPicPr>
        <p:blipFill rotWithShape="1">
          <a:blip r:embed="rId3">
            <a:alphaModFix/>
          </a:blip>
          <a:srcRect/>
          <a:stretch/>
        </p:blipFill>
        <p:spPr>
          <a:xfrm>
            <a:off x="0" y="1440811"/>
            <a:ext cx="3184312" cy="3702689"/>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90"/>
        <p:cNvGrpSpPr/>
        <p:nvPr/>
      </p:nvGrpSpPr>
      <p:grpSpPr>
        <a:xfrm>
          <a:off x="0" y="0"/>
          <a:ext cx="0" cy="0"/>
          <a:chOff x="0" y="0"/>
          <a:chExt cx="0" cy="0"/>
        </a:xfrm>
      </p:grpSpPr>
      <p:sp>
        <p:nvSpPr>
          <p:cNvPr id="91" name="Google Shape;91;p30"/>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 name="Google Shape;92;p30"/>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Google Shape;93;p30"/>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94" name="Google Shape;94;p30"/>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95" name="Google Shape;95;p30"/>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96" name="Google Shape;96;p30"/>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97" name="Google Shape;97;p30"/>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Double coulmn">
  <p:cSld name="TITLE_1_1_1_1_1_1">
    <p:bg>
      <p:bgPr>
        <a:noFill/>
        <a:effectLst/>
      </p:bgPr>
    </p:bg>
    <p:spTree>
      <p:nvGrpSpPr>
        <p:cNvPr id="1" name="Shape 98"/>
        <p:cNvGrpSpPr/>
        <p:nvPr/>
      </p:nvGrpSpPr>
      <p:grpSpPr>
        <a:xfrm>
          <a:off x="0" y="0"/>
          <a:ext cx="0" cy="0"/>
          <a:chOff x="0" y="0"/>
          <a:chExt cx="0" cy="0"/>
        </a:xfrm>
      </p:grpSpPr>
      <p:sp>
        <p:nvSpPr>
          <p:cNvPr id="99" name="Google Shape;99;p31"/>
          <p:cNvSpPr txBox="1">
            <a:spLocks noGrp="1"/>
          </p:cNvSpPr>
          <p:nvPr>
            <p:ph type="subTitle" idx="1"/>
          </p:nvPr>
        </p:nvSpPr>
        <p:spPr>
          <a:xfrm>
            <a:off x="4600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0" name="Google Shape;100;p31"/>
          <p:cNvSpPr txBox="1">
            <a:spLocks noGrp="1"/>
          </p:cNvSpPr>
          <p:nvPr>
            <p:ph type="body" idx="2"/>
          </p:nvPr>
        </p:nvSpPr>
        <p:spPr>
          <a:xfrm>
            <a:off x="4505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101" name="Google Shape;101;p31"/>
          <p:cNvSpPr txBox="1">
            <a:spLocks noGrp="1"/>
          </p:cNvSpPr>
          <p:nvPr>
            <p:ph type="subTitle" idx="3"/>
          </p:nvPr>
        </p:nvSpPr>
        <p:spPr>
          <a:xfrm>
            <a:off x="48431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2" name="Google Shape;102;p31"/>
          <p:cNvSpPr txBox="1">
            <a:spLocks noGrp="1"/>
          </p:cNvSpPr>
          <p:nvPr>
            <p:ph type="body" idx="4"/>
          </p:nvPr>
        </p:nvSpPr>
        <p:spPr>
          <a:xfrm>
            <a:off x="48336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103" name="Google Shape;103;p31"/>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104" name="Google Shape;104;p31"/>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05" name="Google Shape;105;p31"/>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106" name="Google Shape;106;p31"/>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107" name="Google Shape;107;p31"/>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ingle column with image">
  <p:cSld name="TITLE_1_1_1_1_1_1_1">
    <p:bg>
      <p:bgPr>
        <a:noFill/>
        <a:effectLst/>
      </p:bgPr>
    </p:bg>
    <p:spTree>
      <p:nvGrpSpPr>
        <p:cNvPr id="1" name="Shape 108"/>
        <p:cNvGrpSpPr/>
        <p:nvPr/>
      </p:nvGrpSpPr>
      <p:grpSpPr>
        <a:xfrm>
          <a:off x="0" y="0"/>
          <a:ext cx="0" cy="0"/>
          <a:chOff x="0" y="0"/>
          <a:chExt cx="0" cy="0"/>
        </a:xfrm>
      </p:grpSpPr>
      <p:sp>
        <p:nvSpPr>
          <p:cNvPr id="109" name="Google Shape;109;p32"/>
          <p:cNvSpPr>
            <a:spLocks noGrp="1"/>
          </p:cNvSpPr>
          <p:nvPr>
            <p:ph type="pic" idx="2"/>
          </p:nvPr>
        </p:nvSpPr>
        <p:spPr>
          <a:xfrm>
            <a:off x="5027125" y="0"/>
            <a:ext cx="4116900" cy="5143500"/>
          </a:xfrm>
          <a:prstGeom prst="rect">
            <a:avLst/>
          </a:prstGeom>
          <a:noFill/>
          <a:ln>
            <a:noFill/>
          </a:ln>
        </p:spPr>
      </p:sp>
      <p:sp>
        <p:nvSpPr>
          <p:cNvPr id="110" name="Google Shape;110;p32"/>
          <p:cNvSpPr txBox="1"/>
          <p:nvPr/>
        </p:nvSpPr>
        <p:spPr>
          <a:xfrm>
            <a:off x="3423325"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sp>
        <p:nvSpPr>
          <p:cNvPr id="111" name="Google Shape;111;p32"/>
          <p:cNvSpPr txBox="1">
            <a:spLocks noGrp="1"/>
          </p:cNvSpPr>
          <p:nvPr>
            <p:ph type="subTitle" idx="1"/>
          </p:nvPr>
        </p:nvSpPr>
        <p:spPr>
          <a:xfrm>
            <a:off x="460075" y="10821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2" name="Google Shape;112;p32"/>
          <p:cNvSpPr txBox="1">
            <a:spLocks noGrp="1"/>
          </p:cNvSpPr>
          <p:nvPr>
            <p:ph type="body" idx="3"/>
          </p:nvPr>
        </p:nvSpPr>
        <p:spPr>
          <a:xfrm>
            <a:off x="450500" y="14463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113" name="Google Shape;113;p32"/>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114" name="Google Shape;114;p32"/>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115" name="Google Shape;115;p32"/>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116" name="Google Shape;116;p32"/>
          <p:cNvSpPr txBox="1">
            <a:spLocks noGrp="1"/>
          </p:cNvSpPr>
          <p:nvPr>
            <p:ph type="title"/>
          </p:nvPr>
        </p:nvSpPr>
        <p:spPr>
          <a:xfrm>
            <a:off x="469650" y="287550"/>
            <a:ext cx="42846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profile desciption">
  <p:cSld name="TITLE_1_1_1_1_1_1_1_1_1">
    <p:bg>
      <p:bgPr>
        <a:noFill/>
        <a:effectLst/>
      </p:bgPr>
    </p:bg>
    <p:spTree>
      <p:nvGrpSpPr>
        <p:cNvPr id="1" name="Shape 117"/>
        <p:cNvGrpSpPr/>
        <p:nvPr/>
      </p:nvGrpSpPr>
      <p:grpSpPr>
        <a:xfrm>
          <a:off x="0" y="0"/>
          <a:ext cx="0" cy="0"/>
          <a:chOff x="0" y="0"/>
          <a:chExt cx="0" cy="0"/>
        </a:xfrm>
      </p:grpSpPr>
      <p:sp>
        <p:nvSpPr>
          <p:cNvPr id="118" name="Google Shape;118;p33"/>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9" name="Google Shape;119;p33"/>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33"/>
          <p:cNvSpPr>
            <a:spLocks noGrp="1"/>
          </p:cNvSpPr>
          <p:nvPr>
            <p:ph type="pic" idx="2"/>
          </p:nvPr>
        </p:nvSpPr>
        <p:spPr>
          <a:xfrm>
            <a:off x="953750" y="1485825"/>
            <a:ext cx="1322700" cy="1322700"/>
          </a:xfrm>
          <a:prstGeom prst="ellipse">
            <a:avLst/>
          </a:prstGeom>
          <a:noFill/>
          <a:ln>
            <a:noFill/>
          </a:ln>
        </p:spPr>
      </p:sp>
      <p:sp>
        <p:nvSpPr>
          <p:cNvPr id="121" name="Google Shape;121;p33"/>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122" name="Google Shape;122;p33"/>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3"/>
          <p:cNvSpPr>
            <a:spLocks noGrp="1"/>
          </p:cNvSpPr>
          <p:nvPr>
            <p:ph type="pic" idx="4"/>
          </p:nvPr>
        </p:nvSpPr>
        <p:spPr>
          <a:xfrm>
            <a:off x="3916950" y="1485825"/>
            <a:ext cx="1322700" cy="1322700"/>
          </a:xfrm>
          <a:prstGeom prst="ellipse">
            <a:avLst/>
          </a:prstGeom>
          <a:noFill/>
          <a:ln>
            <a:noFill/>
          </a:ln>
        </p:spPr>
      </p:sp>
      <p:sp>
        <p:nvSpPr>
          <p:cNvPr id="124" name="Google Shape;124;p33"/>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125" name="Google Shape;125;p33"/>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3"/>
          <p:cNvSpPr>
            <a:spLocks noGrp="1"/>
          </p:cNvSpPr>
          <p:nvPr>
            <p:ph type="pic" idx="6"/>
          </p:nvPr>
        </p:nvSpPr>
        <p:spPr>
          <a:xfrm>
            <a:off x="6851425" y="1485825"/>
            <a:ext cx="1322700" cy="1322700"/>
          </a:xfrm>
          <a:prstGeom prst="ellipse">
            <a:avLst/>
          </a:prstGeom>
          <a:noFill/>
          <a:ln>
            <a:noFill/>
          </a:ln>
        </p:spPr>
      </p:sp>
      <p:sp>
        <p:nvSpPr>
          <p:cNvPr id="127" name="Google Shape;127;p33"/>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pic>
        <p:nvPicPr>
          <p:cNvPr id="128" name="Google Shape;128;p33"/>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129" name="Google Shape;129;p33"/>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130" name="Google Shape;130;p33"/>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131" name="Google Shape;131;p33"/>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132" name="Google Shape;132;p33"/>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133"/>
        <p:cNvGrpSpPr/>
        <p:nvPr/>
      </p:nvGrpSpPr>
      <p:grpSpPr>
        <a:xfrm>
          <a:off x="0" y="0"/>
          <a:ext cx="0" cy="0"/>
          <a:chOff x="0" y="0"/>
          <a:chExt cx="0" cy="0"/>
        </a:xfrm>
      </p:grpSpPr>
      <p:sp>
        <p:nvSpPr>
          <p:cNvPr id="134" name="Google Shape;134;p34"/>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135" name="Google Shape;135;p34"/>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136" name="Google Shape;136;p34"/>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137" name="Google Shape;137;p34"/>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 sz="1000" b="0" i="0" u="none" strike="noStrike" cap="none">
                <a:solidFill>
                  <a:srgbClr val="000000"/>
                </a:solidFill>
                <a:latin typeface="Proxima Nova"/>
                <a:ea typeface="Proxima Nova"/>
                <a:cs typeface="Proxima Nova"/>
                <a:sym typeface="Proxima Nova"/>
              </a:rPr>
              <a:t> or </a:t>
            </a:r>
            <a:r>
              <a:rPr lang="en"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 2022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138" name="Google Shape;138;p34"/>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39" name="Google Shape;139;p34"/>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12"/>
        <p:cNvGrpSpPr/>
        <p:nvPr/>
      </p:nvGrpSpPr>
      <p:grpSpPr>
        <a:xfrm>
          <a:off x="0" y="0"/>
          <a:ext cx="0" cy="0"/>
          <a:chOff x="0" y="0"/>
          <a:chExt cx="0" cy="0"/>
        </a:xfrm>
      </p:grpSpPr>
      <p:sp>
        <p:nvSpPr>
          <p:cNvPr id="13" name="Google Shape;13;p20"/>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4" name="Google Shape;14;p20"/>
          <p:cNvSpPr/>
          <p:nvPr/>
        </p:nvSpPr>
        <p:spPr>
          <a:xfrm rot="10800000" flipH="1">
            <a:off x="457200" y="809428"/>
            <a:ext cx="3276300" cy="1044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15" name="Google Shape;15;p20"/>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16" name="Google Shape;16;p20"/>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17" name="Google Shape;17;p20"/>
          <p:cNvPicPr preferRelativeResize="0"/>
          <p:nvPr/>
        </p:nvPicPr>
        <p:blipFill rotWithShape="1">
          <a:blip r:embed="rId4">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hank you 1">
  <p:cSld name="CUSTOM_2">
    <p:spTree>
      <p:nvGrpSpPr>
        <p:cNvPr id="1" name="Shape 18"/>
        <p:cNvGrpSpPr/>
        <p:nvPr/>
      </p:nvGrpSpPr>
      <p:grpSpPr>
        <a:xfrm>
          <a:off x="0" y="0"/>
          <a:ext cx="0" cy="0"/>
          <a:chOff x="0" y="0"/>
          <a:chExt cx="0" cy="0"/>
        </a:xfrm>
      </p:grpSpPr>
      <p:sp>
        <p:nvSpPr>
          <p:cNvPr id="19" name="Google Shape;19;p23"/>
          <p:cNvSpPr txBox="1"/>
          <p:nvPr/>
        </p:nvSpPr>
        <p:spPr>
          <a:xfrm>
            <a:off x="2099100" y="1456925"/>
            <a:ext cx="5262000" cy="800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4400"/>
              <a:buFont typeface="Arial"/>
              <a:buNone/>
            </a:pPr>
            <a:r>
              <a:rPr lang="en" sz="4400" b="0" i="0" u="none" strike="noStrike" cap="none">
                <a:solidFill>
                  <a:schemeClr val="accent1"/>
                </a:solidFill>
                <a:latin typeface="Proxima Nova"/>
                <a:ea typeface="Proxima Nova"/>
                <a:cs typeface="Proxima Nova"/>
                <a:sym typeface="Proxima Nova"/>
              </a:rPr>
              <a:t>THANK YOU</a:t>
            </a:r>
            <a:endParaRPr sz="4400" b="0" i="0" u="none" strike="noStrike" cap="none">
              <a:solidFill>
                <a:schemeClr val="accent1"/>
              </a:solidFill>
              <a:latin typeface="Proxima Nova"/>
              <a:ea typeface="Proxima Nova"/>
              <a:cs typeface="Proxima Nova"/>
              <a:sym typeface="Proxima Nova"/>
            </a:endParaRPr>
          </a:p>
        </p:txBody>
      </p:sp>
      <p:sp>
        <p:nvSpPr>
          <p:cNvPr id="20" name="Google Shape;20;p23"/>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2pPr>
            <a:lvl3pPr marR="0" lvl="2"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3pPr>
            <a:lvl4pPr marR="0" lvl="3"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4pPr>
            <a:lvl5pPr marR="0" lvl="4"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5pPr>
            <a:lvl6pPr marR="0" lvl="5"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6pPr>
            <a:lvl7pPr marR="0" lvl="6"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7pPr>
            <a:lvl8pPr marR="0" lvl="7"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8pPr>
            <a:lvl9pPr marR="0" lvl="8"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9pPr>
          </a:lstStyle>
          <a:p>
            <a:endParaRPr/>
          </a:p>
        </p:txBody>
      </p:sp>
      <p:pic>
        <p:nvPicPr>
          <p:cNvPr id="21" name="Google Shape;21;p23"/>
          <p:cNvPicPr preferRelativeResize="0"/>
          <p:nvPr/>
        </p:nvPicPr>
        <p:blipFill rotWithShape="1">
          <a:blip r:embed="rId2">
            <a:alphaModFix/>
          </a:blip>
          <a:srcRect l="75973" b="53060"/>
          <a:stretch/>
        </p:blipFill>
        <p:spPr>
          <a:xfrm>
            <a:off x="0" y="3412175"/>
            <a:ext cx="2049152" cy="1731325"/>
          </a:xfrm>
          <a:prstGeom prst="rect">
            <a:avLst/>
          </a:prstGeom>
          <a:noFill/>
          <a:ln>
            <a:noFill/>
          </a:ln>
        </p:spPr>
      </p:pic>
      <p:sp>
        <p:nvSpPr>
          <p:cNvPr id="22" name="Google Shape;22;p23"/>
          <p:cNvSpPr txBox="1"/>
          <p:nvPr/>
        </p:nvSpPr>
        <p:spPr>
          <a:xfrm>
            <a:off x="2166200" y="3363550"/>
            <a:ext cx="6489000" cy="11892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a:solidFill>
                  <a:schemeClr val="accent1"/>
                </a:solidFill>
                <a:latin typeface="Proxima Nova Semibold"/>
                <a:ea typeface="Proxima Nova Semibold"/>
                <a:cs typeface="Proxima Nova Semibold"/>
                <a:sym typeface="Proxima Nova Semibold"/>
              </a:rPr>
              <a:t>About Relevantz</a:t>
            </a:r>
            <a:endParaRPr sz="14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Relevantz Technology Services Inc. has been delivering relevant technology solutions to help improve lives for 25 years. Our team of 1200+ software engineers across 5 global offices serve customers across the finance, healthcare, insurance, media, telecom, retail, and technology sectors. Learn more at</a:t>
            </a:r>
            <a:r>
              <a:rPr lang="en" sz="1000" b="0" i="0" u="none" strike="noStrike" cap="none">
                <a:solidFill>
                  <a:srgbClr val="000000"/>
                </a:solidFill>
                <a:uFill>
                  <a:noFill/>
                </a:uFill>
                <a:latin typeface="Proxima Nova"/>
                <a:ea typeface="Proxima Nova"/>
                <a:cs typeface="Proxima Nova"/>
                <a:sym typeface="Proxima Nova"/>
                <a:hlinkClick r:id="rId3">
                  <a:extLst>
                    <a:ext uri="{A12FA001-AC4F-418D-AE19-62706E023703}">
                      <ahyp:hlinkClr xmlns:ahyp="http://schemas.microsoft.com/office/drawing/2018/hyperlinkcolor" val="tx"/>
                    </a:ext>
                  </a:extLst>
                </a:hlinkClick>
              </a:rPr>
              <a:t> </a:t>
            </a:r>
            <a:r>
              <a:rPr lang="en" sz="1000" b="0" i="0" u="none" strike="noStrike" cap="none">
                <a:solidFill>
                  <a:schemeClr val="accent1"/>
                </a:solidFill>
                <a:uFill>
                  <a:noFill/>
                </a:uFill>
                <a:latin typeface="Proxima Nova Semibold"/>
                <a:ea typeface="Proxima Nova Semibold"/>
                <a:cs typeface="Proxima Nova Semibold"/>
                <a:sym typeface="Proxima Nova Semibold"/>
                <a:hlinkClick r:id="rId4">
                  <a:extLst>
                    <a:ext uri="{A12FA001-AC4F-418D-AE19-62706E023703}">
                      <ahyp:hlinkClr xmlns:ahyp="http://schemas.microsoft.com/office/drawing/2018/hyperlinkcolor" val="tx"/>
                    </a:ext>
                  </a:extLst>
                </a:hlinkClick>
              </a:rPr>
              <a:t>www.relevantz.com</a:t>
            </a:r>
            <a:r>
              <a:rPr lang="en" sz="1000" b="0" i="0" u="none" strike="noStrike" cap="none">
                <a:solidFill>
                  <a:srgbClr val="000000"/>
                </a:solidFill>
                <a:latin typeface="Proxima Nova"/>
                <a:ea typeface="Proxima Nova"/>
                <a:cs typeface="Proxima Nova"/>
                <a:sym typeface="Proxima Nova"/>
              </a:rPr>
              <a:t> or </a:t>
            </a:r>
            <a:r>
              <a:rPr lang="en" sz="1000" b="0" i="0" u="none" strike="noStrike" cap="none">
                <a:solidFill>
                  <a:schemeClr val="accent1"/>
                </a:solidFill>
                <a:uFill>
                  <a:noFill/>
                </a:uFill>
                <a:latin typeface="Proxima Nova"/>
                <a:ea typeface="Proxima Nova"/>
                <a:cs typeface="Proxima Nova"/>
                <a:sym typeface="Proxima Nova"/>
                <a:hlinkClick r:id="rId5">
                  <a:extLst>
                    <a:ext uri="{A12FA001-AC4F-418D-AE19-62706E023703}">
                      <ahyp:hlinkClr xmlns:ahyp="http://schemas.microsoft.com/office/drawing/2018/hyperlinkcolor" val="tx"/>
                    </a:ext>
                  </a:extLst>
                </a:hlinkClick>
              </a:rPr>
              <a:t>@relevantz</a:t>
            </a:r>
            <a:endParaRPr sz="1000" b="0" i="0" u="none" strike="noStrike" cap="none">
              <a:solidFill>
                <a:schemeClr val="accent1"/>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0"/>
              </a:spcAft>
              <a:buClr>
                <a:schemeClr val="dk1"/>
              </a:buClr>
              <a:buSzPts val="1100"/>
              <a:buFont typeface="Arial"/>
              <a:buNone/>
            </a:pPr>
            <a:endParaRPr sz="1000" b="0" i="0" u="none" strike="noStrike" cap="none">
              <a:solidFill>
                <a:srgbClr val="000000"/>
              </a:solidFill>
              <a:latin typeface="Proxima Nova Semibold"/>
              <a:ea typeface="Proxima Nova Semibold"/>
              <a:cs typeface="Proxima Nova Semibold"/>
              <a:sym typeface="Proxima Nova Semibold"/>
            </a:endParaRPr>
          </a:p>
          <a:p>
            <a:pPr marL="0" marR="0" lvl="0" indent="0" algn="l" rtl="0">
              <a:lnSpc>
                <a:spcPct val="100000"/>
              </a:lnSpc>
              <a:spcBef>
                <a:spcPts val="400"/>
              </a:spcBef>
              <a:spcAft>
                <a:spcPts val="400"/>
              </a:spcAft>
              <a:buClr>
                <a:schemeClr val="dk1"/>
              </a:buClr>
              <a:buSzPts val="1100"/>
              <a:buFont typeface="Arial"/>
              <a:buNone/>
            </a:pPr>
            <a:r>
              <a:rPr lang="en" sz="1000" b="0" i="0" u="none" strike="noStrike" cap="none">
                <a:solidFill>
                  <a:srgbClr val="000000"/>
                </a:solidFill>
                <a:latin typeface="Proxima Nova"/>
                <a:ea typeface="Proxima Nova"/>
                <a:cs typeface="Proxima Nova"/>
                <a:sym typeface="Proxima Nova"/>
              </a:rPr>
              <a:t>© 2022 Relevantz Technology Services, Inc. All rights reserved</a:t>
            </a:r>
            <a:endParaRPr sz="1000" b="0" i="0" u="none" strike="noStrike" cap="none">
              <a:solidFill>
                <a:srgbClr val="000000"/>
              </a:solidFill>
              <a:latin typeface="Proxima Nova"/>
              <a:ea typeface="Proxima Nova"/>
              <a:cs typeface="Proxima Nova"/>
              <a:sym typeface="Proxima Nova"/>
            </a:endParaRPr>
          </a:p>
        </p:txBody>
      </p:sp>
      <p:sp>
        <p:nvSpPr>
          <p:cNvPr id="23" name="Google Shape;23;p23"/>
          <p:cNvSpPr/>
          <p:nvPr/>
        </p:nvSpPr>
        <p:spPr>
          <a:xfrm>
            <a:off x="2166199" y="3057550"/>
            <a:ext cx="6492300" cy="279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24" name="Google Shape;24;p23"/>
          <p:cNvPicPr preferRelativeResize="0"/>
          <p:nvPr/>
        </p:nvPicPr>
        <p:blipFill rotWithShape="1">
          <a:blip r:embed="rId6">
            <a:alphaModFix/>
          </a:blip>
          <a:srcRect/>
          <a:stretch/>
        </p:blipFill>
        <p:spPr>
          <a:xfrm>
            <a:off x="6869500" y="422954"/>
            <a:ext cx="1785676" cy="4159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ingle column">
  <p:cSld name="TITLE_1_1_1_1_1">
    <p:bg>
      <p:bgPr>
        <a:noFill/>
        <a:effectLst/>
      </p:bgPr>
    </p:bg>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7" name="Google Shape;27;p24"/>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8" name="Google Shape;28;p24"/>
          <p:cNvSpPr txBox="1">
            <a:spLocks noGrp="1"/>
          </p:cNvSpPr>
          <p:nvPr>
            <p:ph type="body" idx="2"/>
          </p:nvPr>
        </p:nvSpPr>
        <p:spPr>
          <a:xfrm>
            <a:off x="450500" y="1293950"/>
            <a:ext cx="82173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29" name="Google Shape;29;p24"/>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0" name="Google Shape;30;p24"/>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24"/>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32" name="Google Shape;32;p24"/>
          <p:cNvPicPr preferRelativeResize="0"/>
          <p:nvPr/>
        </p:nvPicPr>
        <p:blipFill rotWithShape="1">
          <a:blip r:embed="rId3">
            <a:alphaModFix/>
          </a:blip>
          <a:srcRect/>
          <a:stretch/>
        </p:blipFill>
        <p:spPr>
          <a:xfrm>
            <a:off x="0" y="4689200"/>
            <a:ext cx="614619" cy="457200"/>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uble coulmn">
  <p:cSld name="TITLE_1_1_1_1_1_1">
    <p:bg>
      <p:bgPr>
        <a:noFill/>
        <a:effectLst/>
      </p:bgPr>
    </p:bg>
    <p:spTree>
      <p:nvGrpSpPr>
        <p:cNvPr id="1" name="Shape 33"/>
        <p:cNvGrpSpPr/>
        <p:nvPr/>
      </p:nvGrpSpPr>
      <p:grpSpPr>
        <a:xfrm>
          <a:off x="0" y="0"/>
          <a:ext cx="0" cy="0"/>
          <a:chOff x="0" y="0"/>
          <a:chExt cx="0" cy="0"/>
        </a:xfrm>
      </p:grpSpPr>
      <p:sp>
        <p:nvSpPr>
          <p:cNvPr id="34" name="Google Shape;34;p25"/>
          <p:cNvSpPr txBox="1">
            <a:spLocks noGrp="1"/>
          </p:cNvSpPr>
          <p:nvPr>
            <p:ph type="subTitle" idx="1"/>
          </p:nvPr>
        </p:nvSpPr>
        <p:spPr>
          <a:xfrm>
            <a:off x="4600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5" name="Google Shape;35;p25"/>
          <p:cNvSpPr txBox="1">
            <a:spLocks noGrp="1"/>
          </p:cNvSpPr>
          <p:nvPr>
            <p:ph type="body" idx="2"/>
          </p:nvPr>
        </p:nvSpPr>
        <p:spPr>
          <a:xfrm>
            <a:off x="4505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sp>
        <p:nvSpPr>
          <p:cNvPr id="36" name="Google Shape;36;p25"/>
          <p:cNvSpPr txBox="1">
            <a:spLocks noGrp="1"/>
          </p:cNvSpPr>
          <p:nvPr>
            <p:ph type="subTitle" idx="3"/>
          </p:nvPr>
        </p:nvSpPr>
        <p:spPr>
          <a:xfrm>
            <a:off x="4843175" y="9297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7" name="Google Shape;37;p25"/>
          <p:cNvSpPr txBox="1">
            <a:spLocks noGrp="1"/>
          </p:cNvSpPr>
          <p:nvPr>
            <p:ph type="body" idx="4"/>
          </p:nvPr>
        </p:nvSpPr>
        <p:spPr>
          <a:xfrm>
            <a:off x="4833600" y="12939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38" name="Google Shape;38;p25"/>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39" name="Google Shape;39;p25"/>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40" name="Google Shape;40;p25"/>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41" name="Google Shape;41;p25"/>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42" name="Google Shape;42;p25"/>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ingle column with image">
  <p:cSld name="TITLE_1_1_1_1_1_1_1">
    <p:bg>
      <p:bgPr>
        <a:noFill/>
        <a:effectLst/>
      </p:bgPr>
    </p:bg>
    <p:spTree>
      <p:nvGrpSpPr>
        <p:cNvPr id="1" name="Shape 43"/>
        <p:cNvGrpSpPr/>
        <p:nvPr/>
      </p:nvGrpSpPr>
      <p:grpSpPr>
        <a:xfrm>
          <a:off x="0" y="0"/>
          <a:ext cx="0" cy="0"/>
          <a:chOff x="0" y="0"/>
          <a:chExt cx="0" cy="0"/>
        </a:xfrm>
      </p:grpSpPr>
      <p:sp>
        <p:nvSpPr>
          <p:cNvPr id="44" name="Google Shape;44;p26"/>
          <p:cNvSpPr>
            <a:spLocks noGrp="1"/>
          </p:cNvSpPr>
          <p:nvPr>
            <p:ph type="pic" idx="2"/>
          </p:nvPr>
        </p:nvSpPr>
        <p:spPr>
          <a:xfrm>
            <a:off x="5027125" y="0"/>
            <a:ext cx="4116900" cy="5143500"/>
          </a:xfrm>
          <a:prstGeom prst="rect">
            <a:avLst/>
          </a:prstGeom>
          <a:noFill/>
          <a:ln>
            <a:noFill/>
          </a:ln>
        </p:spPr>
      </p:sp>
      <p:sp>
        <p:nvSpPr>
          <p:cNvPr id="45" name="Google Shape;45;p26"/>
          <p:cNvSpPr txBox="1"/>
          <p:nvPr/>
        </p:nvSpPr>
        <p:spPr>
          <a:xfrm>
            <a:off x="3423325"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sp>
        <p:nvSpPr>
          <p:cNvPr id="46" name="Google Shape;46;p26"/>
          <p:cNvSpPr txBox="1">
            <a:spLocks noGrp="1"/>
          </p:cNvSpPr>
          <p:nvPr>
            <p:ph type="subTitle" idx="1"/>
          </p:nvPr>
        </p:nvSpPr>
        <p:spPr>
          <a:xfrm>
            <a:off x="460075" y="1082125"/>
            <a:ext cx="37572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p26"/>
          <p:cNvSpPr txBox="1">
            <a:spLocks noGrp="1"/>
          </p:cNvSpPr>
          <p:nvPr>
            <p:ph type="body" idx="3"/>
          </p:nvPr>
        </p:nvSpPr>
        <p:spPr>
          <a:xfrm>
            <a:off x="450500" y="1446350"/>
            <a:ext cx="3853200" cy="3096000"/>
          </a:xfrm>
          <a:prstGeom prst="rect">
            <a:avLst/>
          </a:prstGeom>
          <a:noFill/>
          <a:ln>
            <a:noFill/>
          </a:ln>
        </p:spPr>
        <p:txBody>
          <a:bodyPr spcFirstLastPara="1" wrap="square" lIns="0" tIns="0" rIns="0" bIns="0" anchor="t" anchorCtr="0">
            <a:noAutofit/>
          </a:bodyPr>
          <a:lstStyle>
            <a:lvl1pPr marL="457200" marR="0" lvl="0" indent="-317500" algn="l" rtl="0">
              <a:lnSpc>
                <a:spcPct val="100000"/>
              </a:lnSpc>
              <a:spcBef>
                <a:spcPts val="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1pPr>
            <a:lvl2pPr marL="914400" marR="0" lvl="1"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2pPr>
            <a:lvl3pPr marL="1371600" marR="0" lvl="2"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3pPr>
            <a:lvl4pPr marL="1828800" marR="0" lvl="3"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4pPr>
            <a:lvl5pPr marL="2286000" marR="0" lvl="4"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5pPr>
            <a:lvl6pPr marL="2743200" marR="0" lvl="5"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6pPr>
            <a:lvl7pPr marL="3200400" marR="0" lvl="6"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7pPr>
            <a:lvl8pPr marL="3657600" marR="0" lvl="7" indent="-317500" algn="l" rtl="0">
              <a:lnSpc>
                <a:spcPct val="100000"/>
              </a:lnSpc>
              <a:spcBef>
                <a:spcPts val="400"/>
              </a:spcBef>
              <a:spcAft>
                <a:spcPts val="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8pPr>
            <a:lvl9pPr marL="4114800" marR="0" lvl="8" indent="-317500" algn="l" rtl="0">
              <a:lnSpc>
                <a:spcPct val="100000"/>
              </a:lnSpc>
              <a:spcBef>
                <a:spcPts val="400"/>
              </a:spcBef>
              <a:spcAft>
                <a:spcPts val="400"/>
              </a:spcAft>
              <a:buClr>
                <a:srgbClr val="000000"/>
              </a:buClr>
              <a:buSzPts val="1400"/>
              <a:buFont typeface="Proxima Nova"/>
              <a:buChar char="■"/>
              <a:defRPr sz="1400" b="0" i="0" u="none" strike="noStrike" cap="none">
                <a:solidFill>
                  <a:srgbClr val="000000"/>
                </a:solidFill>
                <a:latin typeface="Proxima Nova"/>
                <a:ea typeface="Proxima Nova"/>
                <a:cs typeface="Proxima Nova"/>
                <a:sym typeface="Proxima Nova"/>
              </a:defRPr>
            </a:lvl9pPr>
          </a:lstStyle>
          <a:p>
            <a:endParaRPr/>
          </a:p>
        </p:txBody>
      </p:sp>
      <p:pic>
        <p:nvPicPr>
          <p:cNvPr id="48" name="Google Shape;48;p26"/>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49" name="Google Shape;49;p26"/>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26"/>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51" name="Google Shape;51;p26"/>
          <p:cNvSpPr txBox="1">
            <a:spLocks noGrp="1"/>
          </p:cNvSpPr>
          <p:nvPr>
            <p:ph type="title"/>
          </p:nvPr>
        </p:nvSpPr>
        <p:spPr>
          <a:xfrm>
            <a:off x="469650" y="287550"/>
            <a:ext cx="42846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rofile desciption">
  <p:cSld name="TITLE_1_1_1_1_1_1_1_1_1">
    <p:bg>
      <p:bgPr>
        <a:noFill/>
        <a:effectLst/>
      </p:bgPr>
    </p:bg>
    <p:spTree>
      <p:nvGrpSpPr>
        <p:cNvPr id="1" name="Shape 52"/>
        <p:cNvGrpSpPr/>
        <p:nvPr/>
      </p:nvGrpSpPr>
      <p:grpSpPr>
        <a:xfrm>
          <a:off x="0" y="0"/>
          <a:ext cx="0" cy="0"/>
          <a:chOff x="0" y="0"/>
          <a:chExt cx="0" cy="0"/>
        </a:xfrm>
      </p:grpSpPr>
      <p:sp>
        <p:nvSpPr>
          <p:cNvPr id="53" name="Google Shape;53;p27"/>
          <p:cNvSpPr txBox="1">
            <a:spLocks noGrp="1"/>
          </p:cNvSpPr>
          <p:nvPr>
            <p:ph type="subTitle" idx="1"/>
          </p:nvPr>
        </p:nvSpPr>
        <p:spPr>
          <a:xfrm>
            <a:off x="460075" y="929725"/>
            <a:ext cx="8217300" cy="2781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800"/>
              <a:buFont typeface="Proxima Nova Semibold"/>
              <a:buNone/>
              <a:defRPr sz="1800" b="0" i="0" u="none" strike="noStrike" cap="none">
                <a:solidFill>
                  <a:srgbClr val="000000"/>
                </a:solidFill>
                <a:latin typeface="Proxima Nova Semibold"/>
                <a:ea typeface="Proxima Nova Semibold"/>
                <a:cs typeface="Proxima Nova Semibold"/>
                <a:sym typeface="Proxima Nova Semibold"/>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4" name="Google Shape;54;p27"/>
          <p:cNvSpPr/>
          <p:nvPr/>
        </p:nvSpPr>
        <p:spPr>
          <a:xfrm>
            <a:off x="8961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27"/>
          <p:cNvSpPr>
            <a:spLocks noGrp="1"/>
          </p:cNvSpPr>
          <p:nvPr>
            <p:ph type="pic" idx="2"/>
          </p:nvPr>
        </p:nvSpPr>
        <p:spPr>
          <a:xfrm>
            <a:off x="953750" y="1485825"/>
            <a:ext cx="1322700" cy="1322700"/>
          </a:xfrm>
          <a:prstGeom prst="ellipse">
            <a:avLst/>
          </a:prstGeom>
          <a:noFill/>
          <a:ln>
            <a:noFill/>
          </a:ln>
        </p:spPr>
      </p:sp>
      <p:sp>
        <p:nvSpPr>
          <p:cNvPr id="56" name="Google Shape;56;p27"/>
          <p:cNvSpPr txBox="1">
            <a:spLocks noGrp="1"/>
          </p:cNvSpPr>
          <p:nvPr>
            <p:ph type="body" idx="3"/>
          </p:nvPr>
        </p:nvSpPr>
        <p:spPr>
          <a:xfrm>
            <a:off x="4505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57" name="Google Shape;57;p27"/>
          <p:cNvSpPr/>
          <p:nvPr/>
        </p:nvSpPr>
        <p:spPr>
          <a:xfrm>
            <a:off x="3859350"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27"/>
          <p:cNvSpPr>
            <a:spLocks noGrp="1"/>
          </p:cNvSpPr>
          <p:nvPr>
            <p:ph type="pic" idx="4"/>
          </p:nvPr>
        </p:nvSpPr>
        <p:spPr>
          <a:xfrm>
            <a:off x="3916950" y="1485825"/>
            <a:ext cx="1322700" cy="1322700"/>
          </a:xfrm>
          <a:prstGeom prst="ellipse">
            <a:avLst/>
          </a:prstGeom>
          <a:noFill/>
          <a:ln>
            <a:noFill/>
          </a:ln>
        </p:spPr>
      </p:sp>
      <p:sp>
        <p:nvSpPr>
          <p:cNvPr id="59" name="Google Shape;59;p27"/>
          <p:cNvSpPr txBox="1">
            <a:spLocks noGrp="1"/>
          </p:cNvSpPr>
          <p:nvPr>
            <p:ph type="body" idx="5"/>
          </p:nvPr>
        </p:nvSpPr>
        <p:spPr>
          <a:xfrm>
            <a:off x="3413700"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sp>
        <p:nvSpPr>
          <p:cNvPr id="60" name="Google Shape;60;p27"/>
          <p:cNvSpPr/>
          <p:nvPr/>
        </p:nvSpPr>
        <p:spPr>
          <a:xfrm>
            <a:off x="6793825" y="1428175"/>
            <a:ext cx="1437900" cy="1437900"/>
          </a:xfrm>
          <a:prstGeom prst="donut">
            <a:avLst>
              <a:gd name="adj" fmla="val 5329"/>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Google Shape;61;p27"/>
          <p:cNvSpPr>
            <a:spLocks noGrp="1"/>
          </p:cNvSpPr>
          <p:nvPr>
            <p:ph type="pic" idx="6"/>
          </p:nvPr>
        </p:nvSpPr>
        <p:spPr>
          <a:xfrm>
            <a:off x="6851425" y="1485825"/>
            <a:ext cx="1322700" cy="1322700"/>
          </a:xfrm>
          <a:prstGeom prst="ellipse">
            <a:avLst/>
          </a:prstGeom>
          <a:noFill/>
          <a:ln>
            <a:noFill/>
          </a:ln>
        </p:spPr>
      </p:sp>
      <p:sp>
        <p:nvSpPr>
          <p:cNvPr id="62" name="Google Shape;62;p27"/>
          <p:cNvSpPr txBox="1">
            <a:spLocks noGrp="1"/>
          </p:cNvSpPr>
          <p:nvPr>
            <p:ph type="body" idx="7"/>
          </p:nvPr>
        </p:nvSpPr>
        <p:spPr>
          <a:xfrm>
            <a:off x="6348175" y="2952050"/>
            <a:ext cx="2329200" cy="1437900"/>
          </a:xfrm>
          <a:prstGeom prst="rect">
            <a:avLst/>
          </a:prstGeom>
          <a:noFill/>
          <a:ln>
            <a:noFill/>
          </a:ln>
        </p:spPr>
        <p:txBody>
          <a:bodyPr spcFirstLastPara="1" wrap="square" lIns="0" tIns="0" rIns="0" bIns="0" anchor="t" anchorCtr="0">
            <a:noAutofit/>
          </a:bodyPr>
          <a:lstStyle>
            <a:lvl1pPr marL="457200" marR="0" lvl="0" indent="-304800" algn="ctr" rtl="0">
              <a:lnSpc>
                <a:spcPct val="100000"/>
              </a:lnSpc>
              <a:spcBef>
                <a:spcPts val="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1pPr>
            <a:lvl2pPr marL="914400" marR="0" lvl="1"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2pPr>
            <a:lvl3pPr marL="1371600" marR="0" lvl="2"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3pPr>
            <a:lvl4pPr marL="1828800" marR="0" lvl="3"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4pPr>
            <a:lvl5pPr marL="2286000" marR="0" lvl="4"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5pPr>
            <a:lvl6pPr marL="2743200" marR="0" lvl="5"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6pPr>
            <a:lvl7pPr marL="3200400" marR="0" lvl="6"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7pPr>
            <a:lvl8pPr marL="3657600" marR="0" lvl="7" indent="-304800" algn="ctr" rtl="0">
              <a:lnSpc>
                <a:spcPct val="100000"/>
              </a:lnSpc>
              <a:spcBef>
                <a:spcPts val="400"/>
              </a:spcBef>
              <a:spcAft>
                <a:spcPts val="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8pPr>
            <a:lvl9pPr marL="4114800" marR="0" lvl="8" indent="-304800" algn="ctr" rtl="0">
              <a:lnSpc>
                <a:spcPct val="100000"/>
              </a:lnSpc>
              <a:spcBef>
                <a:spcPts val="400"/>
              </a:spcBef>
              <a:spcAft>
                <a:spcPts val="400"/>
              </a:spcAft>
              <a:buClr>
                <a:srgbClr val="000000"/>
              </a:buClr>
              <a:buSzPts val="1200"/>
              <a:buFont typeface="Proxima Nova"/>
              <a:buChar char="■"/>
              <a:defRPr sz="1200" b="0" i="0" u="none" strike="noStrike" cap="none">
                <a:solidFill>
                  <a:srgbClr val="000000"/>
                </a:solidFill>
                <a:latin typeface="Proxima Nova"/>
                <a:ea typeface="Proxima Nova"/>
                <a:cs typeface="Proxima Nova"/>
                <a:sym typeface="Proxima Nova"/>
              </a:defRPr>
            </a:lvl9pPr>
          </a:lstStyle>
          <a:p>
            <a:endParaRPr/>
          </a:p>
        </p:txBody>
      </p:sp>
      <p:pic>
        <p:nvPicPr>
          <p:cNvPr id="63" name="Google Shape;63;p27"/>
          <p:cNvPicPr preferRelativeResize="0"/>
          <p:nvPr/>
        </p:nvPicPr>
        <p:blipFill rotWithShape="1">
          <a:blip r:embed="rId2">
            <a:alphaModFix/>
          </a:blip>
          <a:srcRect/>
          <a:stretch/>
        </p:blipFill>
        <p:spPr>
          <a:xfrm>
            <a:off x="665082" y="4769500"/>
            <a:ext cx="858651" cy="164500"/>
          </a:xfrm>
          <a:prstGeom prst="rect">
            <a:avLst/>
          </a:prstGeom>
          <a:noFill/>
          <a:ln>
            <a:noFill/>
          </a:ln>
        </p:spPr>
      </p:pic>
      <p:sp>
        <p:nvSpPr>
          <p:cNvPr id="64" name="Google Shape;64;p27"/>
          <p:cNvSpPr txBox="1">
            <a:spLocks noGrp="1"/>
          </p:cNvSpPr>
          <p:nvPr>
            <p:ph type="sldNum" idx="12"/>
          </p:nvPr>
        </p:nvSpPr>
        <p:spPr>
          <a:xfrm>
            <a:off x="8472450" y="4712700"/>
            <a:ext cx="548700" cy="2781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25235B"/>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27"/>
          <p:cNvSpPr txBox="1"/>
          <p:nvPr/>
        </p:nvSpPr>
        <p:spPr>
          <a:xfrm>
            <a:off x="3763400" y="4731900"/>
            <a:ext cx="1603800" cy="239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 sz="800" b="0" i="0" u="none" strike="noStrike" cap="none">
                <a:solidFill>
                  <a:srgbClr val="999999"/>
                </a:solidFill>
                <a:highlight>
                  <a:srgbClr val="FFFFFF"/>
                </a:highlight>
                <a:latin typeface="Proxima Nova"/>
                <a:ea typeface="Proxima Nova"/>
                <a:cs typeface="Proxima Nova"/>
                <a:sym typeface="Proxima Nova"/>
              </a:rPr>
              <a:t>   For Internal use only      </a:t>
            </a:r>
            <a:endParaRPr sz="800" b="0" i="0" u="none" strike="noStrike" cap="none">
              <a:solidFill>
                <a:srgbClr val="999999"/>
              </a:solidFill>
              <a:highlight>
                <a:srgbClr val="FFFFFF"/>
              </a:highlight>
              <a:latin typeface="Proxima Nova"/>
              <a:ea typeface="Proxima Nova"/>
              <a:cs typeface="Proxima Nova"/>
              <a:sym typeface="Proxima Nova"/>
            </a:endParaRPr>
          </a:p>
        </p:txBody>
      </p:sp>
      <p:pic>
        <p:nvPicPr>
          <p:cNvPr id="66" name="Google Shape;66;p27"/>
          <p:cNvPicPr preferRelativeResize="0"/>
          <p:nvPr/>
        </p:nvPicPr>
        <p:blipFill rotWithShape="1">
          <a:blip r:embed="rId3">
            <a:alphaModFix/>
          </a:blip>
          <a:srcRect/>
          <a:stretch/>
        </p:blipFill>
        <p:spPr>
          <a:xfrm>
            <a:off x="0" y="4689200"/>
            <a:ext cx="614619" cy="457200"/>
          </a:xfrm>
          <a:prstGeom prst="rect">
            <a:avLst/>
          </a:prstGeom>
          <a:noFill/>
          <a:ln>
            <a:noFill/>
          </a:ln>
        </p:spPr>
      </p:pic>
      <p:sp>
        <p:nvSpPr>
          <p:cNvPr id="67" name="Google Shape;67;p27"/>
          <p:cNvSpPr txBox="1">
            <a:spLocks noGrp="1"/>
          </p:cNvSpPr>
          <p:nvPr>
            <p:ph type="title"/>
          </p:nvPr>
        </p:nvSpPr>
        <p:spPr>
          <a:xfrm>
            <a:off x="469650" y="287550"/>
            <a:ext cx="8217300" cy="6270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Proxima Nova"/>
              <a:buNone/>
              <a:defRPr sz="2400" b="1"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Pre -Test">
    <p:bg>
      <p:bgPr>
        <a:blipFill>
          <a:blip r:embed="rId2">
            <a:alphaModFix/>
          </a:blip>
          <a:stretch>
            <a:fillRect/>
          </a:stretch>
        </a:blipFill>
        <a:effectLst/>
      </p:bgPr>
    </p:bg>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424543" y="143088"/>
            <a:ext cx="8319300" cy="4977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rgbClr val="000000"/>
              </a:buClr>
              <a:buSzPts val="1100"/>
              <a:buFont typeface="Arial"/>
              <a:buNone/>
              <a:defRPr sz="2400" b="1" i="0" u="none" strike="noStrike" cap="none">
                <a:solidFill>
                  <a:srgbClr val="323F4F"/>
                </a:solidFill>
                <a:latin typeface="Calibri"/>
                <a:ea typeface="Calibri"/>
                <a:cs typeface="Calibri"/>
                <a:sym typeface="Calibri"/>
              </a:defRPr>
            </a:lvl1pPr>
            <a:lvl2pPr marR="0" lvl="1"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2pPr>
            <a:lvl3pPr marR="0" lvl="2"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3pPr>
            <a:lvl4pPr marR="0" lvl="3"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4pPr>
            <a:lvl5pPr marR="0" lvl="4"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5pPr>
            <a:lvl6pPr marR="0" lvl="5"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6pPr>
            <a:lvl7pPr marR="0" lvl="6"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7pPr>
            <a:lvl8pPr marR="0" lvl="7"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8pPr>
            <a:lvl9pPr marR="0" lvl="8" algn="l" rtl="0">
              <a:lnSpc>
                <a:spcPct val="90000"/>
              </a:lnSpc>
              <a:spcBef>
                <a:spcPts val="0"/>
              </a:spcBef>
              <a:spcAft>
                <a:spcPts val="0"/>
              </a:spcAft>
              <a:buClr>
                <a:srgbClr val="000000"/>
              </a:buClr>
              <a:buSzPts val="1100"/>
              <a:buFont typeface="Arial"/>
              <a:buNone/>
              <a:defRPr sz="3300" b="0" i="0" u="none" strike="noStrike" cap="none">
                <a:solidFill>
                  <a:schemeClr val="dk1"/>
                </a:solidFill>
                <a:latin typeface="Calibri"/>
                <a:ea typeface="Calibri"/>
                <a:cs typeface="Calibri"/>
                <a:sym typeface="Calibri"/>
              </a:defRPr>
            </a:lvl9pPr>
          </a:lstStyle>
          <a:p>
            <a:endParaRPr/>
          </a:p>
        </p:txBody>
      </p:sp>
      <p:sp>
        <p:nvSpPr>
          <p:cNvPr id="70" name="Google Shape;70;p2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1" name="Google Shape;71;p2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888888"/>
              </a:buClr>
              <a:buSzPts val="1100"/>
              <a:buFont typeface="Calibri"/>
              <a:buNone/>
              <a:defRPr sz="11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chemeClr val="dk1"/>
              </a:buClr>
              <a:buSzPts val="1100"/>
              <a:buFont typeface="Calibri"/>
              <a:buNone/>
              <a:defRPr sz="1100" b="0" i="0" u="none" strike="noStrike" cap="none">
                <a:solidFill>
                  <a:srgbClr val="000000"/>
                </a:solidFill>
                <a:latin typeface="Arial"/>
                <a:ea typeface="Arial"/>
                <a:cs typeface="Arial"/>
                <a:sym typeface="Arial"/>
              </a:defRPr>
            </a:lvl9pPr>
          </a:lstStyle>
          <a:p>
            <a:endParaRPr/>
          </a:p>
        </p:txBody>
      </p:sp>
      <p:sp>
        <p:nvSpPr>
          <p:cNvPr id="72" name="Google Shape;72;p28"/>
          <p:cNvSpPr txBox="1">
            <a:spLocks noGrp="1"/>
          </p:cNvSpPr>
          <p:nvPr>
            <p:ph type="sldNum" idx="12"/>
          </p:nvPr>
        </p:nvSpPr>
        <p:spPr>
          <a:xfrm>
            <a:off x="689491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898989"/>
              </a:buClr>
              <a:buSzPts val="900"/>
              <a:buFont typeface="Calibri"/>
              <a:buNone/>
              <a:defRPr sz="9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73" name="Google Shape;73;p28" descr="C:\Users\rajthilaks\Desktop\LogoPNG.png"/>
          <p:cNvPicPr preferRelativeResize="0"/>
          <p:nvPr/>
        </p:nvPicPr>
        <p:blipFill rotWithShape="1">
          <a:blip r:embed="rId3">
            <a:alphaModFix/>
          </a:blip>
          <a:srcRect b="23652"/>
          <a:stretch/>
        </p:blipFill>
        <p:spPr>
          <a:xfrm>
            <a:off x="8398669" y="139151"/>
            <a:ext cx="579129" cy="236405"/>
          </a:xfrm>
          <a:prstGeom prst="rect">
            <a:avLst/>
          </a:prstGeom>
          <a:noFill/>
          <a:ln>
            <a:noFill/>
          </a:ln>
        </p:spPr>
      </p:pic>
      <p:graphicFrame>
        <p:nvGraphicFramePr>
          <p:cNvPr id="74" name="Google Shape;74;p28"/>
          <p:cNvGraphicFramePr/>
          <p:nvPr/>
        </p:nvGraphicFramePr>
        <p:xfrm>
          <a:off x="1317713" y="833000"/>
          <a:ext cx="6221200" cy="3742000"/>
        </p:xfrm>
        <a:graphic>
          <a:graphicData uri="http://schemas.openxmlformats.org/drawingml/2006/table">
            <a:tbl>
              <a:tblPr firstRow="1" bandRow="1">
                <a:noFill/>
                <a:tableStyleId>{C5E719FA-41D3-46DC-A233-87DFE4A7D3E5}</a:tableStyleId>
              </a:tblPr>
              <a:tblGrid>
                <a:gridCol w="592250">
                  <a:extLst>
                    <a:ext uri="{9D8B030D-6E8A-4147-A177-3AD203B41FA5}">
                      <a16:colId xmlns:a16="http://schemas.microsoft.com/office/drawing/2014/main" val="20000"/>
                    </a:ext>
                  </a:extLst>
                </a:gridCol>
                <a:gridCol w="2702325">
                  <a:extLst>
                    <a:ext uri="{9D8B030D-6E8A-4147-A177-3AD203B41FA5}">
                      <a16:colId xmlns:a16="http://schemas.microsoft.com/office/drawing/2014/main" val="20001"/>
                    </a:ext>
                  </a:extLst>
                </a:gridCol>
                <a:gridCol w="2926625">
                  <a:extLst>
                    <a:ext uri="{9D8B030D-6E8A-4147-A177-3AD203B41FA5}">
                      <a16:colId xmlns:a16="http://schemas.microsoft.com/office/drawing/2014/main" val="20002"/>
                    </a:ext>
                  </a:extLst>
                </a:gridCol>
              </a:tblGrid>
              <a:tr h="467750">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S.No.</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Question </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t>Answer Options</a:t>
                      </a:r>
                      <a:endParaRPr sz="1100" u="none" strike="noStrike" cap="none"/>
                    </a:p>
                  </a:txBody>
                  <a:tcPr marL="68600" marR="68600" marT="34300" marB="34300"/>
                </a:tc>
                <a:extLst>
                  <a:ext uri="{0D108BD9-81ED-4DB2-BD59-A6C34878D82A}">
                    <a16:rowId xmlns:a16="http://schemas.microsoft.com/office/drawing/2014/main" val="10000"/>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1"/>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2"/>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3"/>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4"/>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5"/>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6"/>
                  </a:ext>
                </a:extLst>
              </a:tr>
              <a:tr h="467750">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100"/>
                        <a:buFont typeface="Arial"/>
                        <a:buNone/>
                      </a:pPr>
                      <a:endParaRPr sz="1100" u="none" strike="noStrike" cap="none"/>
                    </a:p>
                  </a:txBody>
                  <a:tcPr marL="68600" marR="68600" marT="34300" marB="34300"/>
                </a:tc>
                <a:extLst>
                  <a:ext uri="{0D108BD9-81ED-4DB2-BD59-A6C34878D82A}">
                    <a16:rowId xmlns:a16="http://schemas.microsoft.com/office/drawing/2014/main" val="10007"/>
                  </a:ext>
                </a:extLst>
              </a:tr>
            </a:tbl>
          </a:graphicData>
        </a:graphic>
      </p:graphicFrame>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break  - White ">
  <p:cSld name="TITLE_1_1_1_1_1_1_1_1_1_1_1_1_1_2">
    <p:bg>
      <p:bgPr>
        <a:noFill/>
        <a:effectLst/>
      </p:bgPr>
    </p:bg>
    <p:spTree>
      <p:nvGrpSpPr>
        <p:cNvPr id="1" name="Shape 76"/>
        <p:cNvGrpSpPr/>
        <p:nvPr/>
      </p:nvGrpSpPr>
      <p:grpSpPr>
        <a:xfrm>
          <a:off x="0" y="0"/>
          <a:ext cx="0" cy="0"/>
          <a:chOff x="0" y="0"/>
          <a:chExt cx="0" cy="0"/>
        </a:xfrm>
      </p:grpSpPr>
      <p:sp>
        <p:nvSpPr>
          <p:cNvPr id="77" name="Google Shape;77;p22"/>
          <p:cNvSpPr txBox="1">
            <a:spLocks noGrp="1"/>
          </p:cNvSpPr>
          <p:nvPr>
            <p:ph type="title"/>
          </p:nvPr>
        </p:nvSpPr>
        <p:spPr>
          <a:xfrm>
            <a:off x="457200" y="1070150"/>
            <a:ext cx="4769100" cy="2555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4000"/>
              <a:buFont typeface="Proxima Nova"/>
              <a:buNone/>
              <a:defRPr sz="4000" b="0" i="0" u="none" strike="noStrike" cap="none">
                <a:solidFill>
                  <a:schemeClr val="accent1"/>
                </a:solidFill>
                <a:latin typeface="Proxima Nova"/>
                <a:ea typeface="Proxima Nova"/>
                <a:cs typeface="Proxima Nova"/>
                <a:sym typeface="Proxima Nova"/>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pic>
        <p:nvPicPr>
          <p:cNvPr id="78" name="Google Shape;78;p22"/>
          <p:cNvPicPr preferRelativeResize="0"/>
          <p:nvPr/>
        </p:nvPicPr>
        <p:blipFill rotWithShape="1">
          <a:blip r:embed="rId2">
            <a:alphaModFix/>
          </a:blip>
          <a:srcRect t="835" b="835"/>
          <a:stretch/>
        </p:blipFill>
        <p:spPr>
          <a:xfrm>
            <a:off x="7828161" y="4769500"/>
            <a:ext cx="858649" cy="164500"/>
          </a:xfrm>
          <a:prstGeom prst="rect">
            <a:avLst/>
          </a:prstGeom>
          <a:noFill/>
          <a:ln>
            <a:noFill/>
          </a:ln>
        </p:spPr>
      </p:pic>
      <p:pic>
        <p:nvPicPr>
          <p:cNvPr id="79" name="Google Shape;79;p22"/>
          <p:cNvPicPr preferRelativeResize="0"/>
          <p:nvPr/>
        </p:nvPicPr>
        <p:blipFill rotWithShape="1">
          <a:blip r:embed="rId3">
            <a:alphaModFix/>
          </a:blip>
          <a:srcRect/>
          <a:stretch/>
        </p:blipFill>
        <p:spPr>
          <a:xfrm>
            <a:off x="665082" y="4769500"/>
            <a:ext cx="858651" cy="164500"/>
          </a:xfrm>
          <a:prstGeom prst="rect">
            <a:avLst/>
          </a:prstGeom>
          <a:noFill/>
          <a:ln>
            <a:noFill/>
          </a:ln>
        </p:spPr>
      </p:pic>
      <p:pic>
        <p:nvPicPr>
          <p:cNvPr id="80" name="Google Shape;80;p22"/>
          <p:cNvPicPr preferRelativeResize="0"/>
          <p:nvPr/>
        </p:nvPicPr>
        <p:blipFill rotWithShape="1">
          <a:blip r:embed="rId4">
            <a:alphaModFix/>
          </a:blip>
          <a:srcRect/>
          <a:stretch/>
        </p:blipFill>
        <p:spPr>
          <a:xfrm>
            <a:off x="0" y="4689200"/>
            <a:ext cx="614619" cy="457200"/>
          </a:xfrm>
          <a:prstGeom prst="rect">
            <a:avLst/>
          </a:prstGeom>
          <a:noFill/>
          <a:ln>
            <a:noFill/>
          </a:ln>
        </p:spPr>
      </p:pic>
      <p:grpSp>
        <p:nvGrpSpPr>
          <p:cNvPr id="81" name="Google Shape;81;p22"/>
          <p:cNvGrpSpPr/>
          <p:nvPr/>
        </p:nvGrpSpPr>
        <p:grpSpPr>
          <a:xfrm>
            <a:off x="6588505" y="-28"/>
            <a:ext cx="2555491" cy="5143634"/>
            <a:chOff x="6484825" y="114035"/>
            <a:chExt cx="2659200" cy="5029465"/>
          </a:xfrm>
        </p:grpSpPr>
        <p:sp>
          <p:nvSpPr>
            <p:cNvPr id="82" name="Google Shape;82;p22"/>
            <p:cNvSpPr/>
            <p:nvPr/>
          </p:nvSpPr>
          <p:spPr>
            <a:xfrm rot="10800000">
              <a:off x="7629606" y="114035"/>
              <a:ext cx="1514400" cy="2285100"/>
            </a:xfrm>
            <a:prstGeom prst="rtTriangle">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22"/>
            <p:cNvSpPr/>
            <p:nvPr/>
          </p:nvSpPr>
          <p:spPr>
            <a:xfrm rot="-5400000">
              <a:off x="5810725" y="1810200"/>
              <a:ext cx="4007400" cy="2659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extLst>
    <p:ext uri="{DCECCB84-F9BA-43D5-87BE-67443E8EF086}">
      <p15:sldGuideLst xmlns:p15="http://schemas.microsoft.com/office/powerpoint/2012/main">
        <p15:guide id="1" orient="horz" pos="1656">
          <p15:clr>
            <a:srgbClr val="FA7B17"/>
          </p15:clr>
        </p15:guide>
        <p15:guide id="2" pos="2880">
          <p15:clr>
            <a:srgbClr val="FA7B17"/>
          </p15:clr>
        </p15:guide>
        <p15:guide id="3" pos="288">
          <p15:clr>
            <a:srgbClr val="FA7B17"/>
          </p15:clr>
        </p15:guide>
        <p15:guide id="4" pos="5472">
          <p15:clr>
            <a:srgbClr val="FA7B17"/>
          </p15:clr>
        </p15:guide>
        <p15:guide id="5" orient="horz" pos="2952">
          <p15:clr>
            <a:srgbClr val="FA7B17"/>
          </p15:clr>
        </p15:guide>
        <p15:guide id="6" orient="horz" pos="576">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7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geeksforgeeks.org/introduction-to-linux-operating-system/"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hyperlink" Target="https://phoenixnap.com/kb/linux-shells" TargetMode="External"/><Relationship Id="rId4" Type="http://schemas.openxmlformats.org/officeDocument/2006/relationships/hyperlink" Target="https://www.geeksforgeeks.org/basic-shell-commands-in-linux/" TargetMode="Externa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subTitle" idx="1"/>
          </p:nvPr>
        </p:nvSpPr>
        <p:spPr>
          <a:xfrm>
            <a:off x="3139175" y="2780450"/>
            <a:ext cx="5352600" cy="465300"/>
          </a:xfrm>
          <a:prstGeom prst="rect">
            <a:avLst/>
          </a:prstGeom>
          <a:noFill/>
          <a:ln>
            <a:noFill/>
          </a:ln>
        </p:spPr>
        <p:txBody>
          <a:bodyPr spcFirstLastPara="1" wrap="square" lIns="0" tIns="0" rIns="0" bIns="0" anchor="t" anchorCtr="0">
            <a:noAutofit/>
          </a:bodyPr>
          <a:lstStyle/>
          <a:p>
            <a:pPr marL="457200" lvl="0" indent="-228600" algn="l" rtl="0">
              <a:lnSpc>
                <a:spcPct val="90000"/>
              </a:lnSpc>
              <a:spcBef>
                <a:spcPts val="1000"/>
              </a:spcBef>
              <a:spcAft>
                <a:spcPts val="0"/>
              </a:spcAft>
              <a:buClr>
                <a:schemeClr val="dk1"/>
              </a:buClr>
              <a:buSzPts val="1100"/>
              <a:buFont typeface="Arial"/>
              <a:buNone/>
            </a:pPr>
            <a:r>
              <a:rPr lang="en" sz="1600">
                <a:solidFill>
                  <a:schemeClr val="dk1"/>
                </a:solidFill>
                <a:latin typeface="Proxima Nova Semibold"/>
                <a:ea typeface="Proxima Nova Semibold"/>
                <a:cs typeface="Proxima Nova Semibold"/>
                <a:sym typeface="Proxima Nova Semibold"/>
              </a:rPr>
              <a:t>Course Level – Intermediate </a:t>
            </a:r>
            <a:endParaRPr sz="1600">
              <a:latin typeface="Proxima Nova Semibold"/>
              <a:ea typeface="Proxima Nova Semibold"/>
              <a:cs typeface="Proxima Nova Semibold"/>
              <a:sym typeface="Proxima Nova Semibold"/>
            </a:endParaRPr>
          </a:p>
        </p:txBody>
      </p:sp>
      <p:sp>
        <p:nvSpPr>
          <p:cNvPr id="145" name="Google Shape;145;p1"/>
          <p:cNvSpPr txBox="1"/>
          <p:nvPr/>
        </p:nvSpPr>
        <p:spPr>
          <a:xfrm>
            <a:off x="2856700" y="1348625"/>
            <a:ext cx="60621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4400"/>
              <a:buFont typeface="Arial"/>
              <a:buNone/>
            </a:pPr>
            <a:r>
              <a:rPr lang="en" sz="4000" b="1">
                <a:solidFill>
                  <a:schemeClr val="accent1"/>
                </a:solidFill>
                <a:latin typeface="Proxima Nova"/>
                <a:ea typeface="Proxima Nova"/>
                <a:cs typeface="Proxima Nova"/>
                <a:sym typeface="Proxima Nova"/>
              </a:rPr>
              <a:t>Introduction to Linux and Shell Commands</a:t>
            </a:r>
            <a:endParaRPr sz="4000" b="1" i="0" u="none" strike="noStrike" cap="none">
              <a:solidFill>
                <a:schemeClr val="accen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23145513f6f_0_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Architecture of Linux Operating System</a:t>
            </a:r>
            <a:endParaRPr sz="2400" b="1" i="0" u="none" strike="noStrike" cap="none">
              <a:solidFill>
                <a:srgbClr val="323F4F"/>
              </a:solidFill>
              <a:latin typeface="Proxima Nova"/>
              <a:ea typeface="Proxima Nova"/>
              <a:cs typeface="Proxima Nova"/>
              <a:sym typeface="Proxima Nova"/>
            </a:endParaRPr>
          </a:p>
        </p:txBody>
      </p:sp>
      <p:pic>
        <p:nvPicPr>
          <p:cNvPr id="200" name="Google Shape;200;g23145513f6f_0_0"/>
          <p:cNvPicPr preferRelativeResize="0"/>
          <p:nvPr/>
        </p:nvPicPr>
        <p:blipFill>
          <a:blip r:embed="rId3">
            <a:alphaModFix/>
          </a:blip>
          <a:stretch>
            <a:fillRect/>
          </a:stretch>
        </p:blipFill>
        <p:spPr>
          <a:xfrm>
            <a:off x="2490275" y="1236550"/>
            <a:ext cx="3325075" cy="3027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2993aa9b228_0_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User Space and Kernel Space</a:t>
            </a:r>
            <a:endParaRPr sz="2400" b="1" i="0" u="none" strike="noStrike" cap="none">
              <a:solidFill>
                <a:srgbClr val="323F4F"/>
              </a:solidFill>
              <a:latin typeface="Proxima Nova"/>
              <a:ea typeface="Proxima Nova"/>
              <a:cs typeface="Proxima Nova"/>
              <a:sym typeface="Proxima Nova"/>
            </a:endParaRPr>
          </a:p>
        </p:txBody>
      </p:sp>
      <p:pic>
        <p:nvPicPr>
          <p:cNvPr id="206" name="Google Shape;206;g2993aa9b228_0_0"/>
          <p:cNvPicPr preferRelativeResize="0"/>
          <p:nvPr/>
        </p:nvPicPr>
        <p:blipFill>
          <a:blip r:embed="rId3">
            <a:alphaModFix/>
          </a:blip>
          <a:stretch>
            <a:fillRect/>
          </a:stretch>
        </p:blipFill>
        <p:spPr>
          <a:xfrm>
            <a:off x="1157575" y="1148475"/>
            <a:ext cx="6565150" cy="2181425"/>
          </a:xfrm>
          <a:prstGeom prst="rect">
            <a:avLst/>
          </a:prstGeom>
          <a:noFill/>
          <a:ln>
            <a:noFill/>
          </a:ln>
        </p:spPr>
      </p:pic>
      <p:sp>
        <p:nvSpPr>
          <p:cNvPr id="207" name="Google Shape;207;g2993aa9b228_0_0"/>
          <p:cNvSpPr txBox="1">
            <a:spLocks noGrp="1"/>
          </p:cNvSpPr>
          <p:nvPr>
            <p:ph type="title"/>
          </p:nvPr>
        </p:nvSpPr>
        <p:spPr>
          <a:xfrm>
            <a:off x="381000" y="3253700"/>
            <a:ext cx="4353900" cy="1060200"/>
          </a:xfrm>
          <a:prstGeom prst="rect">
            <a:avLst/>
          </a:prstGeom>
          <a:noFill/>
          <a:ln>
            <a:noFill/>
          </a:ln>
        </p:spPr>
        <p:txBody>
          <a:bodyPr spcFirstLastPara="1" wrap="square" lIns="0" tIns="0" rIns="0" bIns="0" anchor="t" anchorCtr="0">
            <a:noAutofit/>
          </a:bodyPr>
          <a:lstStyle/>
          <a:p>
            <a:pPr marL="457200" marR="0" lvl="0" indent="-330200" algn="l" rtl="0">
              <a:lnSpc>
                <a:spcPct val="150000"/>
              </a:lnSpc>
              <a:spcBef>
                <a:spcPts val="1200"/>
              </a:spcBef>
              <a:spcAft>
                <a:spcPts val="0"/>
              </a:spcAft>
              <a:buClr>
                <a:schemeClr val="dk1"/>
              </a:buClr>
              <a:buSzPts val="1600"/>
              <a:buChar char="●"/>
            </a:pPr>
            <a:r>
              <a:rPr lang="en" sz="1600" b="1">
                <a:solidFill>
                  <a:schemeClr val="dk1"/>
                </a:solidFill>
                <a:highlight>
                  <a:srgbClr val="FFFFFF"/>
                </a:highlight>
              </a:rPr>
              <a:t>User space is the area of memory for running user processes (non-kernel applications). </a:t>
            </a:r>
            <a:endParaRPr sz="1600" b="1">
              <a:solidFill>
                <a:schemeClr val="dk1"/>
              </a:solidFill>
              <a:highlight>
                <a:srgbClr val="FFFFFF"/>
              </a:highlight>
            </a:endParaRPr>
          </a:p>
          <a:p>
            <a:pPr marL="457200" marR="0" lvl="0" indent="-330200" algn="l" rtl="0">
              <a:lnSpc>
                <a:spcPct val="150000"/>
              </a:lnSpc>
              <a:spcBef>
                <a:spcPts val="0"/>
              </a:spcBef>
              <a:spcAft>
                <a:spcPts val="0"/>
              </a:spcAft>
              <a:buClr>
                <a:schemeClr val="dk1"/>
              </a:buClr>
              <a:buSzPts val="1600"/>
              <a:buChar char="●"/>
            </a:pPr>
            <a:r>
              <a:rPr lang="en" sz="1600" b="1">
                <a:solidFill>
                  <a:schemeClr val="dk1"/>
                </a:solidFill>
                <a:highlight>
                  <a:srgbClr val="FFFFFF"/>
                </a:highlight>
              </a:rPr>
              <a:t>Runs in Non-privileged execution mode </a:t>
            </a:r>
            <a:endParaRPr sz="1600" b="1">
              <a:solidFill>
                <a:schemeClr val="dk1"/>
              </a:solidFill>
              <a:highlight>
                <a:srgbClr val="FFFFFF"/>
              </a:highlight>
            </a:endParaRPr>
          </a:p>
          <a:p>
            <a:pPr marL="0" marR="0" lvl="0" indent="0" algn="l" rtl="0">
              <a:lnSpc>
                <a:spcPct val="100000"/>
              </a:lnSpc>
              <a:spcBef>
                <a:spcPts val="1200"/>
              </a:spcBef>
              <a:spcAft>
                <a:spcPts val="0"/>
              </a:spcAft>
              <a:buClr>
                <a:srgbClr val="000000"/>
              </a:buClr>
              <a:buSzPts val="4000"/>
              <a:buFont typeface="Arial"/>
              <a:buNone/>
            </a:pPr>
            <a:endParaRPr sz="1600" b="1">
              <a:solidFill>
                <a:schemeClr val="dk1"/>
              </a:solidFill>
              <a:highlight>
                <a:srgbClr val="FFFFFF"/>
              </a:highlight>
            </a:endParaRPr>
          </a:p>
          <a:p>
            <a:pPr marL="0" marR="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08" name="Google Shape;208;g2993aa9b228_0_0"/>
          <p:cNvSpPr txBox="1">
            <a:spLocks noGrp="1"/>
          </p:cNvSpPr>
          <p:nvPr>
            <p:ph type="title"/>
          </p:nvPr>
        </p:nvSpPr>
        <p:spPr>
          <a:xfrm>
            <a:off x="4734900" y="3329900"/>
            <a:ext cx="4142700" cy="1060200"/>
          </a:xfrm>
          <a:prstGeom prst="rect">
            <a:avLst/>
          </a:prstGeom>
          <a:noFill/>
          <a:ln>
            <a:noFill/>
          </a:ln>
        </p:spPr>
        <p:txBody>
          <a:bodyPr spcFirstLastPara="1" wrap="square" lIns="0" tIns="0" rIns="0" bIns="0" anchor="t" anchorCtr="0">
            <a:noAutofit/>
          </a:bodyPr>
          <a:lstStyle/>
          <a:p>
            <a:pPr marL="457200" marR="0" lvl="0" indent="-330200" algn="l" rtl="0">
              <a:lnSpc>
                <a:spcPct val="150000"/>
              </a:lnSpc>
              <a:spcBef>
                <a:spcPts val="1200"/>
              </a:spcBef>
              <a:spcAft>
                <a:spcPts val="0"/>
              </a:spcAft>
              <a:buClr>
                <a:schemeClr val="dk1"/>
              </a:buClr>
              <a:buSzPts val="1600"/>
              <a:buChar char="●"/>
            </a:pPr>
            <a:r>
              <a:rPr lang="en" sz="1600" b="1">
                <a:solidFill>
                  <a:schemeClr val="dk1"/>
                </a:solidFill>
                <a:highlight>
                  <a:srgbClr val="FFFFFF"/>
                </a:highlight>
              </a:rPr>
              <a:t>Kernel space is the area of memory for running kernel mode instructions. </a:t>
            </a:r>
            <a:endParaRPr sz="1600" b="1">
              <a:solidFill>
                <a:schemeClr val="dk1"/>
              </a:solidFill>
              <a:highlight>
                <a:srgbClr val="FFFFFF"/>
              </a:highlight>
            </a:endParaRPr>
          </a:p>
          <a:p>
            <a:pPr marL="457200" marR="0" lvl="0" indent="-330200" algn="l" rtl="0">
              <a:lnSpc>
                <a:spcPct val="150000"/>
              </a:lnSpc>
              <a:spcBef>
                <a:spcPts val="0"/>
              </a:spcBef>
              <a:spcAft>
                <a:spcPts val="0"/>
              </a:spcAft>
              <a:buClr>
                <a:schemeClr val="dk1"/>
              </a:buClr>
              <a:buSzPts val="1600"/>
              <a:buChar char="●"/>
            </a:pPr>
            <a:r>
              <a:rPr lang="en" sz="1600" b="1">
                <a:solidFill>
                  <a:schemeClr val="dk1"/>
                </a:solidFill>
                <a:highlight>
                  <a:srgbClr val="FFFFFF"/>
                </a:highlight>
              </a:rPr>
              <a:t>Runs in Privileged (root -access) mode </a:t>
            </a:r>
            <a:endParaRPr sz="1600" b="1">
              <a:solidFill>
                <a:schemeClr val="dk1"/>
              </a:solidFill>
              <a:highlight>
                <a:srgbClr val="FFFFFF"/>
              </a:highlight>
            </a:endParaRPr>
          </a:p>
          <a:p>
            <a:pPr marL="0" marR="0" lvl="0" indent="0" algn="l" rtl="0">
              <a:lnSpc>
                <a:spcPct val="100000"/>
              </a:lnSpc>
              <a:spcBef>
                <a:spcPts val="1200"/>
              </a:spcBef>
              <a:spcAft>
                <a:spcPts val="0"/>
              </a:spcAft>
              <a:buClr>
                <a:srgbClr val="000000"/>
              </a:buClr>
              <a:buSzPts val="4000"/>
              <a:buFont typeface="Arial"/>
              <a:buNone/>
            </a:pPr>
            <a:endParaRPr sz="1600" b="1">
              <a:solidFill>
                <a:schemeClr val="dk1"/>
              </a:solidFill>
              <a:highlight>
                <a:srgbClr val="FFFFFF"/>
              </a:highlight>
            </a:endParaRPr>
          </a:p>
          <a:p>
            <a:pPr marL="0" marR="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2312500db1f_0_27"/>
          <p:cNvSpPr txBox="1">
            <a:spLocks noGrp="1"/>
          </p:cNvSpPr>
          <p:nvPr>
            <p:ph type="title"/>
          </p:nvPr>
        </p:nvSpPr>
        <p:spPr>
          <a:xfrm>
            <a:off x="457200" y="1070150"/>
            <a:ext cx="7869000" cy="2555400"/>
          </a:xfrm>
          <a:prstGeom prst="rect">
            <a:avLst/>
          </a:prstGeom>
          <a:noFill/>
          <a:ln>
            <a:noFill/>
          </a:ln>
        </p:spPr>
        <p:txBody>
          <a:bodyPr spcFirstLastPara="1" wrap="square" lIns="0" tIns="0" rIns="0" bIns="0" anchor="t" anchorCtr="0">
            <a:noAutofit/>
          </a:bodyPr>
          <a:lstStyle/>
          <a:p>
            <a:pPr marL="457200" marR="0" lvl="0" indent="-330200" algn="l" rtl="0">
              <a:lnSpc>
                <a:spcPct val="150000"/>
              </a:lnSpc>
              <a:spcBef>
                <a:spcPts val="120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Free &amp; Open source</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Reliability </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Large community support</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High performance</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Supports large file systems</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Network friendly</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Stability</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Security</a:t>
            </a:r>
            <a:r>
              <a:rPr lang="en" sz="1600">
                <a:solidFill>
                  <a:schemeClr val="dk1"/>
                </a:solidFill>
                <a:highlight>
                  <a:srgbClr val="FFFFFF"/>
                </a:highlight>
                <a:latin typeface="Proxima Nova Semibold"/>
                <a:ea typeface="Proxima Nova Semibold"/>
                <a:cs typeface="Proxima Nova Semibold"/>
                <a:sym typeface="Proxima Nova Semibold"/>
              </a:rPr>
              <a:t> </a:t>
            </a:r>
            <a:endParaRPr sz="1600">
              <a:solidFill>
                <a:schemeClr val="dk1"/>
              </a:solidFill>
              <a:highlight>
                <a:srgbClr val="FFFFFF"/>
              </a:highlight>
              <a:latin typeface="Proxima Nova Semibold"/>
              <a:ea typeface="Proxima Nova Semibold"/>
              <a:cs typeface="Proxima Nova Semibold"/>
              <a:sym typeface="Proxima Nova Semibold"/>
            </a:endParaRPr>
          </a:p>
          <a:p>
            <a:pPr marL="0" marR="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14" name="Google Shape;214;g2312500db1f_0_27"/>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Advantages of Linux</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g2608fa2bc21_0_4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Linux Vs Unix</a:t>
            </a:r>
            <a:endParaRPr sz="2400" b="1" i="0" u="none" strike="noStrike" cap="none">
              <a:solidFill>
                <a:srgbClr val="323F4F"/>
              </a:solidFill>
              <a:latin typeface="Proxima Nova"/>
              <a:ea typeface="Proxima Nova"/>
              <a:cs typeface="Proxima Nova"/>
              <a:sym typeface="Proxima Nova"/>
            </a:endParaRPr>
          </a:p>
        </p:txBody>
      </p:sp>
      <p:graphicFrame>
        <p:nvGraphicFramePr>
          <p:cNvPr id="220" name="Google Shape;220;g2608fa2bc21_0_45"/>
          <p:cNvGraphicFramePr/>
          <p:nvPr/>
        </p:nvGraphicFramePr>
        <p:xfrm>
          <a:off x="824175" y="1090600"/>
          <a:ext cx="7862600" cy="3626910"/>
        </p:xfrm>
        <a:graphic>
          <a:graphicData uri="http://schemas.openxmlformats.org/drawingml/2006/table">
            <a:tbl>
              <a:tblPr>
                <a:noFill/>
                <a:tableStyleId>{34C60774-0C42-45B4-99F2-4EC8869DF397}</a:tableStyleId>
              </a:tblPr>
              <a:tblGrid>
                <a:gridCol w="1970450">
                  <a:extLst>
                    <a:ext uri="{9D8B030D-6E8A-4147-A177-3AD203B41FA5}">
                      <a16:colId xmlns:a16="http://schemas.microsoft.com/office/drawing/2014/main" val="20000"/>
                    </a:ext>
                  </a:extLst>
                </a:gridCol>
                <a:gridCol w="3457125">
                  <a:extLst>
                    <a:ext uri="{9D8B030D-6E8A-4147-A177-3AD203B41FA5}">
                      <a16:colId xmlns:a16="http://schemas.microsoft.com/office/drawing/2014/main" val="20001"/>
                    </a:ext>
                  </a:extLst>
                </a:gridCol>
                <a:gridCol w="2435025">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Linux</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Unix</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License Type</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Free and open source</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Commercial</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Usage</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All types of machines (from mobile devices to large enterprise servers)</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Servers, PCs and Workstations</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Variants</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Ubuntu, RedHat, OpenSUSE etc</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IBM AIX, HP-UX and Solaris</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File System Support</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Supports large file systems like Ext2, Ext3, Ext4, FAT, FAT32, NTFS etc </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fs, gpfs,hfs, hfs+,ufs,xfs,zfs</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Community Support</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Large community support for frequent software updates</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Limited community for specific goal</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GUI</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KDE and Gnome</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Initially Command based but later Gnome GUI</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261a8a62faa_0_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Linux Vs Windows</a:t>
            </a:r>
            <a:endParaRPr sz="2400" b="1" i="0" u="none" strike="noStrike" cap="none">
              <a:solidFill>
                <a:srgbClr val="323F4F"/>
              </a:solidFill>
              <a:latin typeface="Proxima Nova"/>
              <a:ea typeface="Proxima Nova"/>
              <a:cs typeface="Proxima Nova"/>
              <a:sym typeface="Proxima Nova"/>
            </a:endParaRPr>
          </a:p>
        </p:txBody>
      </p:sp>
      <p:graphicFrame>
        <p:nvGraphicFramePr>
          <p:cNvPr id="226" name="Google Shape;226;g261a8a62faa_0_0"/>
          <p:cNvGraphicFramePr/>
          <p:nvPr/>
        </p:nvGraphicFramePr>
        <p:xfrm>
          <a:off x="813675" y="938200"/>
          <a:ext cx="8184850" cy="3840270"/>
        </p:xfrm>
        <a:graphic>
          <a:graphicData uri="http://schemas.openxmlformats.org/drawingml/2006/table">
            <a:tbl>
              <a:tblPr>
                <a:noFill/>
                <a:tableStyleId>{34C60774-0C42-45B4-99F2-4EC8869DF397}</a:tableStyleId>
              </a:tblPr>
              <a:tblGrid>
                <a:gridCol w="1203850">
                  <a:extLst>
                    <a:ext uri="{9D8B030D-6E8A-4147-A177-3AD203B41FA5}">
                      <a16:colId xmlns:a16="http://schemas.microsoft.com/office/drawing/2014/main" val="20000"/>
                    </a:ext>
                  </a:extLst>
                </a:gridCol>
                <a:gridCol w="3279500">
                  <a:extLst>
                    <a:ext uri="{9D8B030D-6E8A-4147-A177-3AD203B41FA5}">
                      <a16:colId xmlns:a16="http://schemas.microsoft.com/office/drawing/2014/main" val="20001"/>
                    </a:ext>
                  </a:extLst>
                </a:gridCol>
                <a:gridCol w="3701500">
                  <a:extLst>
                    <a:ext uri="{9D8B030D-6E8A-4147-A177-3AD203B41FA5}">
                      <a16:colId xmlns:a16="http://schemas.microsoft.com/office/drawing/2014/main" val="20002"/>
                    </a:ext>
                  </a:extLst>
                </a:gridCol>
              </a:tblGrid>
              <a:tr h="381000">
                <a:tc>
                  <a:txBody>
                    <a:bodyPr/>
                    <a:lstStyle/>
                    <a:p>
                      <a:pPr marL="0" lvl="0" indent="0" algn="ctr" rtl="0">
                        <a:spcBef>
                          <a:spcPts val="0"/>
                        </a:spcBef>
                        <a:spcAft>
                          <a:spcPts val="0"/>
                        </a:spcAft>
                        <a:buNone/>
                      </a:pP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Linux</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Windows</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License Type</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Free and open source. </a:t>
                      </a:r>
                      <a:endParaRPr b="1">
                        <a:latin typeface="Proxima Nova"/>
                        <a:ea typeface="Proxima Nova"/>
                        <a:cs typeface="Proxima Nova"/>
                        <a:sym typeface="Proxima Nova"/>
                      </a:endParaRPr>
                    </a:p>
                    <a:p>
                      <a:pPr marL="0" lvl="0" indent="0" algn="ctr" rtl="0">
                        <a:spcBef>
                          <a:spcPts val="0"/>
                        </a:spcBef>
                        <a:spcAft>
                          <a:spcPts val="0"/>
                        </a:spcAft>
                        <a:buNone/>
                      </a:pPr>
                      <a:r>
                        <a:rPr lang="en" b="1">
                          <a:latin typeface="Proxima Nova"/>
                          <a:ea typeface="Proxima Nova"/>
                          <a:cs typeface="Proxima Nova"/>
                          <a:sym typeface="Proxima Nova"/>
                        </a:rPr>
                        <a:t>(written in Assembly language and C)</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Commercial</a:t>
                      </a:r>
                      <a:endParaRPr b="1">
                        <a:latin typeface="Proxima Nova"/>
                        <a:ea typeface="Proxima Nova"/>
                        <a:cs typeface="Proxima Nova"/>
                        <a:sym typeface="Proxima Nova"/>
                      </a:endParaRPr>
                    </a:p>
                    <a:p>
                      <a:pPr marL="0" lvl="0" indent="0" algn="ctr" rtl="0">
                        <a:spcBef>
                          <a:spcPts val="0"/>
                        </a:spcBef>
                        <a:spcAft>
                          <a:spcPts val="0"/>
                        </a:spcAft>
                        <a:buNone/>
                      </a:pPr>
                      <a:r>
                        <a:rPr lang="en" b="1">
                          <a:solidFill>
                            <a:schemeClr val="dk1"/>
                          </a:solidFill>
                          <a:latin typeface="Proxima Nova"/>
                          <a:ea typeface="Proxima Nova"/>
                          <a:cs typeface="Proxima Nova"/>
                          <a:sym typeface="Proxima Nova"/>
                        </a:rPr>
                        <a:t>(written in Assembly language and C++)</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Web server Usage</a:t>
                      </a:r>
                      <a:endParaRPr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70-80% of Web servers are using Linux OS</a:t>
                      </a:r>
                      <a:endParaRPr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20-30% </a:t>
                      </a:r>
                      <a:r>
                        <a:rPr lang="en" b="1">
                          <a:solidFill>
                            <a:schemeClr val="dk1"/>
                          </a:solidFill>
                          <a:latin typeface="Proxima Nova"/>
                          <a:ea typeface="Proxima Nova"/>
                          <a:cs typeface="Proxima Nova"/>
                          <a:sym typeface="Proxima Nova"/>
                        </a:rPr>
                        <a:t>Web servers are only using Windows OS</a:t>
                      </a:r>
                      <a:endParaRPr b="1">
                        <a:latin typeface="Proxima Nova"/>
                        <a:ea typeface="Proxima Nova"/>
                        <a:cs typeface="Proxima Nova"/>
                        <a:sym typeface="Proxima Nova"/>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File System Support</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Supports large file systems like Ext2, Ext3, Ext4, FAT, FAT32, NTFS etc </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NTFS, FAT,ISO 9660,UDF, HFS</a:t>
                      </a:r>
                      <a:endParaRPr b="1">
                        <a:latin typeface="Proxima Nova"/>
                        <a:ea typeface="Proxima Nova"/>
                        <a:cs typeface="Proxima Nova"/>
                        <a:sym typeface="Proxima Nova"/>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Security</a:t>
                      </a:r>
                      <a:endParaRPr b="1">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Linux is more secured and hard to breakthrough</a:t>
                      </a:r>
                      <a:endParaRPr b="1">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tcPr>
                </a:tc>
                <a:tc>
                  <a:txBody>
                    <a:bodyPr/>
                    <a:lstStyle/>
                    <a:p>
                      <a:pPr marL="0" lvl="0" indent="0" algn="ctr" rtl="0">
                        <a:spcBef>
                          <a:spcPts val="0"/>
                        </a:spcBef>
                        <a:spcAft>
                          <a:spcPts val="0"/>
                        </a:spcAft>
                        <a:buNone/>
                      </a:pPr>
                      <a:r>
                        <a:rPr lang="en" b="1">
                          <a:latin typeface="Proxima Nova"/>
                          <a:ea typeface="Proxima Nova"/>
                          <a:cs typeface="Proxima Nova"/>
                          <a:sym typeface="Proxima Nova"/>
                        </a:rPr>
                        <a:t>Windows is less secure. Attackers primarily target the Windows for malware and virus. </a:t>
                      </a:r>
                      <a:endParaRPr b="1">
                        <a:latin typeface="Proxima Nova"/>
                        <a:ea typeface="Proxima Nova"/>
                        <a:cs typeface="Proxima Nova"/>
                        <a:sym typeface="Proxima Nova"/>
                      </a:endParaRPr>
                    </a:p>
                  </a:txBody>
                  <a:tcPr marL="91425" marR="91425" marT="91425" marB="91425">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Reliability</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Highly reliable and secure</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Not much reliable as Linux</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 b="1">
                          <a:latin typeface="Proxima Nova"/>
                          <a:ea typeface="Proxima Nova"/>
                          <a:cs typeface="Proxima Nova"/>
                          <a:sym typeface="Proxima Nova"/>
                        </a:rPr>
                        <a:t>Ease of Use</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Linux is meant to be for Technical users</a:t>
                      </a:r>
                      <a:endParaRPr b="1">
                        <a:latin typeface="Proxima Nova"/>
                        <a:ea typeface="Proxima Nova"/>
                        <a:cs typeface="Proxima Nova"/>
                        <a:sym typeface="Proxima Nova"/>
                      </a:endParaRPr>
                    </a:p>
                  </a:txBody>
                  <a:tcPr marL="91425" marR="91425" marT="91425" marB="91425"/>
                </a:tc>
                <a:tc>
                  <a:txBody>
                    <a:bodyPr/>
                    <a:lstStyle/>
                    <a:p>
                      <a:pPr marL="0" lvl="0" indent="0" algn="ctr" rtl="0">
                        <a:spcBef>
                          <a:spcPts val="0"/>
                        </a:spcBef>
                        <a:spcAft>
                          <a:spcPts val="0"/>
                        </a:spcAft>
                        <a:buNone/>
                      </a:pPr>
                      <a:r>
                        <a:rPr lang="en" b="1">
                          <a:latin typeface="Proxima Nova"/>
                          <a:ea typeface="Proxima Nova"/>
                          <a:cs typeface="Proxima Nova"/>
                          <a:sym typeface="Proxima Nova"/>
                        </a:rPr>
                        <a:t>It comes with simple &amp; rich GUI options</a:t>
                      </a:r>
                      <a:endParaRPr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g2608fa2bc21_0_54"/>
          <p:cNvSpPr txBox="1"/>
          <p:nvPr/>
        </p:nvSpPr>
        <p:spPr>
          <a:xfrm>
            <a:off x="7023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a:solidFill>
                  <a:schemeClr val="lt1"/>
                </a:solidFill>
                <a:latin typeface="Proxima Nova"/>
                <a:ea typeface="Proxima Nova"/>
                <a:cs typeface="Proxima Nova"/>
                <a:sym typeface="Proxima Nova"/>
              </a:rPr>
              <a:t>Basic Shell Commands</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2312500db1f_0_20"/>
          <p:cNvSpPr txBox="1">
            <a:spLocks noGrp="1"/>
          </p:cNvSpPr>
          <p:nvPr>
            <p:ph type="title"/>
          </p:nvPr>
        </p:nvSpPr>
        <p:spPr>
          <a:xfrm>
            <a:off x="457200" y="1070150"/>
            <a:ext cx="7869000" cy="25554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b="1">
                <a:solidFill>
                  <a:schemeClr val="dk1"/>
                </a:solidFill>
                <a:highlight>
                  <a:srgbClr val="F9FAFC"/>
                </a:highlight>
              </a:rPr>
              <a:t>Shell</a:t>
            </a:r>
            <a:r>
              <a:rPr lang="en" sz="1600">
                <a:solidFill>
                  <a:schemeClr val="dk1"/>
                </a:solidFill>
                <a:highlight>
                  <a:srgbClr val="F9FAFC"/>
                </a:highlight>
                <a:latin typeface="Proxima Nova Semibold"/>
                <a:ea typeface="Proxima Nova Semibold"/>
                <a:cs typeface="Proxima Nova Semibold"/>
                <a:sym typeface="Proxima Nova Semibold"/>
              </a:rPr>
              <a:t> is a program which allows the user to interact and use operating system services.</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9FAFC"/>
                </a:highlight>
                <a:latin typeface="Proxima Nova Semibold"/>
                <a:ea typeface="Proxima Nova Semibold"/>
                <a:cs typeface="Proxima Nova Semibold"/>
                <a:sym typeface="Proxima Nova Semibold"/>
              </a:rPr>
              <a:t>It acts an </a:t>
            </a:r>
            <a:r>
              <a:rPr lang="en" sz="1600" b="1">
                <a:solidFill>
                  <a:schemeClr val="dk1"/>
                </a:solidFill>
                <a:highlight>
                  <a:srgbClr val="F9FAFC"/>
                </a:highlight>
              </a:rPr>
              <a:t>interface</a:t>
            </a:r>
            <a:r>
              <a:rPr lang="en" sz="1600">
                <a:solidFill>
                  <a:schemeClr val="dk1"/>
                </a:solidFill>
                <a:highlight>
                  <a:srgbClr val="F9FAFC"/>
                </a:highlight>
                <a:latin typeface="Proxima Nova Semibold"/>
                <a:ea typeface="Proxima Nova Semibold"/>
                <a:cs typeface="Proxima Nova Semibold"/>
                <a:sym typeface="Proxima Nova Semibold"/>
              </a:rPr>
              <a:t> between the user and the operating system.</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9FAFC"/>
                </a:highlight>
                <a:latin typeface="Proxima Nova Semibold"/>
                <a:ea typeface="Proxima Nova Semibold"/>
                <a:cs typeface="Proxima Nova Semibold"/>
                <a:sym typeface="Proxima Nova Semibold"/>
              </a:rPr>
              <a:t>It </a:t>
            </a:r>
            <a:r>
              <a:rPr lang="en" sz="1600" b="1">
                <a:solidFill>
                  <a:schemeClr val="dk1"/>
                </a:solidFill>
                <a:highlight>
                  <a:srgbClr val="F9FAFC"/>
                </a:highlight>
              </a:rPr>
              <a:t>accepts</a:t>
            </a:r>
            <a:r>
              <a:rPr lang="en" sz="1600">
                <a:solidFill>
                  <a:schemeClr val="dk1"/>
                </a:solidFill>
                <a:highlight>
                  <a:srgbClr val="F9FAFC"/>
                </a:highlight>
                <a:latin typeface="Proxima Nova Semibold"/>
                <a:ea typeface="Proxima Nova Semibold"/>
                <a:cs typeface="Proxima Nova Semibold"/>
                <a:sym typeface="Proxima Nova Semibold"/>
              </a:rPr>
              <a:t> the user commands and </a:t>
            </a:r>
            <a:r>
              <a:rPr lang="en" sz="1600" b="1">
                <a:solidFill>
                  <a:schemeClr val="dk1"/>
                </a:solidFill>
                <a:highlight>
                  <a:srgbClr val="F9FAFC"/>
                </a:highlight>
              </a:rPr>
              <a:t>converts</a:t>
            </a:r>
            <a:r>
              <a:rPr lang="en" sz="1600">
                <a:solidFill>
                  <a:schemeClr val="dk1"/>
                </a:solidFill>
                <a:highlight>
                  <a:srgbClr val="F9FAFC"/>
                </a:highlight>
                <a:latin typeface="Proxima Nova Semibold"/>
                <a:ea typeface="Proxima Nova Semibold"/>
                <a:cs typeface="Proxima Nova Semibold"/>
                <a:sym typeface="Proxima Nova Semibold"/>
              </a:rPr>
              <a:t> them into kernel understandable form for execution</a:t>
            </a: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37" name="Google Shape;237;g2312500db1f_0_20"/>
          <p:cNvSpPr txBox="1"/>
          <p:nvPr/>
        </p:nvSpPr>
        <p:spPr>
          <a:xfrm>
            <a:off x="381000" y="321000"/>
            <a:ext cx="77694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What is a Shell?</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1eb2dfc0202_0_30"/>
          <p:cNvSpPr txBox="1">
            <a:spLocks noGrp="1"/>
          </p:cNvSpPr>
          <p:nvPr>
            <p:ph type="title"/>
          </p:nvPr>
        </p:nvSpPr>
        <p:spPr>
          <a:xfrm>
            <a:off x="457200" y="1070150"/>
            <a:ext cx="7869000" cy="2964900"/>
          </a:xfrm>
          <a:prstGeom prst="rect">
            <a:avLst/>
          </a:prstGeom>
          <a:noFill/>
          <a:ln>
            <a:noFill/>
          </a:ln>
        </p:spPr>
        <p:txBody>
          <a:bodyPr spcFirstLastPara="1" wrap="square" lIns="0" tIns="0" rIns="0" bIns="0" anchor="t" anchorCtr="0">
            <a:noAutofit/>
          </a:bodyPr>
          <a:lstStyle/>
          <a:p>
            <a:pPr marL="0" lvl="0" indent="0" algn="l" rtl="0">
              <a:lnSpc>
                <a:spcPct val="150000"/>
              </a:lnSpc>
              <a:spcBef>
                <a:spcPts val="0"/>
              </a:spcBef>
              <a:spcAft>
                <a:spcPts val="0"/>
              </a:spcAft>
              <a:buNone/>
            </a:pPr>
            <a:r>
              <a:rPr lang="en" sz="1600" b="1">
                <a:solidFill>
                  <a:schemeClr val="dk1"/>
                </a:solidFill>
                <a:highlight>
                  <a:srgbClr val="F9FAFC"/>
                </a:highlight>
              </a:rPr>
              <a:t>Linux has different variety of shells.</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Bourne Shell </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C Shell </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Korn Shell</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Debian </a:t>
            </a:r>
            <a:r>
              <a:rPr lang="en" sz="1600" b="1">
                <a:solidFill>
                  <a:schemeClr val="dk1"/>
                </a:solidFill>
              </a:rPr>
              <a:t>almquist shell </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Bourne Again Shell</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Z Shell</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Fish Shell</a:t>
            </a:r>
            <a:endParaRPr sz="1600" b="1">
              <a:solidFill>
                <a:schemeClr val="dk1"/>
              </a:solidFill>
              <a:highlight>
                <a:srgbClr val="F9FAFC"/>
              </a:highlight>
            </a:endParaRPr>
          </a:p>
          <a:p>
            <a:pPr marL="457200" lvl="0" indent="0" algn="l" rtl="0">
              <a:lnSpc>
                <a:spcPct val="150000"/>
              </a:lnSpc>
              <a:spcBef>
                <a:spcPts val="0"/>
              </a:spcBef>
              <a:spcAft>
                <a:spcPts val="0"/>
              </a:spcAft>
              <a:buNone/>
            </a:pPr>
            <a:endParaRPr sz="1600" b="1">
              <a:solidFill>
                <a:schemeClr val="dk1"/>
              </a:solidFill>
              <a:highlight>
                <a:srgbClr val="F9FAFC"/>
              </a:highlight>
            </a:endParaRPr>
          </a:p>
        </p:txBody>
      </p:sp>
      <p:sp>
        <p:nvSpPr>
          <p:cNvPr id="243" name="Google Shape;243;g1eb2dfc0202_0_30"/>
          <p:cNvSpPr txBox="1"/>
          <p:nvPr/>
        </p:nvSpPr>
        <p:spPr>
          <a:xfrm>
            <a:off x="381000" y="321000"/>
            <a:ext cx="77694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Different Shells in Linux	</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g1eb2dfc0202_0_35"/>
          <p:cNvSpPr txBox="1"/>
          <p:nvPr/>
        </p:nvSpPr>
        <p:spPr>
          <a:xfrm>
            <a:off x="381000" y="321000"/>
            <a:ext cx="77694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Different Shells in Linux	</a:t>
            </a:r>
            <a:endParaRPr sz="2400" b="1" i="0" u="none" strike="noStrike" cap="none">
              <a:solidFill>
                <a:srgbClr val="323F4F"/>
              </a:solidFill>
              <a:latin typeface="Proxima Nova"/>
              <a:ea typeface="Proxima Nova"/>
              <a:cs typeface="Proxima Nova"/>
              <a:sym typeface="Proxima Nova"/>
            </a:endParaRPr>
          </a:p>
        </p:txBody>
      </p:sp>
      <p:graphicFrame>
        <p:nvGraphicFramePr>
          <p:cNvPr id="249" name="Google Shape;249;g1eb2dfc0202_0_35"/>
          <p:cNvGraphicFramePr/>
          <p:nvPr/>
        </p:nvGraphicFramePr>
        <p:xfrm>
          <a:off x="795050" y="1013150"/>
          <a:ext cx="7724950" cy="3840330"/>
        </p:xfrm>
        <a:graphic>
          <a:graphicData uri="http://schemas.openxmlformats.org/drawingml/2006/table">
            <a:tbl>
              <a:tblPr>
                <a:noFill/>
                <a:tableStyleId>{34C60774-0C42-45B4-99F2-4EC8869DF397}</a:tableStyleId>
              </a:tblPr>
              <a:tblGrid>
                <a:gridCol w="1467125">
                  <a:extLst>
                    <a:ext uri="{9D8B030D-6E8A-4147-A177-3AD203B41FA5}">
                      <a16:colId xmlns:a16="http://schemas.microsoft.com/office/drawing/2014/main" val="20000"/>
                    </a:ext>
                  </a:extLst>
                </a:gridCol>
                <a:gridCol w="4193600">
                  <a:extLst>
                    <a:ext uri="{9D8B030D-6E8A-4147-A177-3AD203B41FA5}">
                      <a16:colId xmlns:a16="http://schemas.microsoft.com/office/drawing/2014/main" val="20001"/>
                    </a:ext>
                  </a:extLst>
                </a:gridCol>
                <a:gridCol w="2064225">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 sz="1600" b="1">
                          <a:latin typeface="Proxima Nova"/>
                          <a:ea typeface="Proxima Nova"/>
                          <a:cs typeface="Proxima Nova"/>
                          <a:sym typeface="Proxima Nova"/>
                        </a:rPr>
                        <a:t>Bourne Shell (sh)</a:t>
                      </a:r>
                      <a:endParaRPr sz="1600" b="1">
                        <a:latin typeface="Proxima Nova"/>
                        <a:ea typeface="Proxima Nova"/>
                        <a:cs typeface="Proxima Nova"/>
                        <a:sym typeface="Proxima Nova"/>
                      </a:endParaRPr>
                    </a:p>
                  </a:txBody>
                  <a:tcPr marL="91425" marR="351450" marT="91425" marB="91425"/>
                </a:tc>
                <a:tc>
                  <a:txBody>
                    <a:bodyPr/>
                    <a:lstStyle/>
                    <a:p>
                      <a:pPr marL="0" lvl="0" indent="0" algn="l" rtl="0">
                        <a:spcBef>
                          <a:spcPts val="0"/>
                        </a:spcBef>
                        <a:spcAft>
                          <a:spcPts val="0"/>
                        </a:spcAft>
                        <a:buNone/>
                      </a:pPr>
                      <a:r>
                        <a:rPr lang="en" sz="1600" b="1">
                          <a:solidFill>
                            <a:schemeClr val="dk1"/>
                          </a:solidFill>
                          <a:latin typeface="Proxima Nova"/>
                          <a:ea typeface="Proxima Nova"/>
                          <a:cs typeface="Proxima Nova"/>
                          <a:sym typeface="Proxima Nova"/>
                        </a:rPr>
                        <a:t>First default shell. </a:t>
                      </a:r>
                      <a:r>
                        <a:rPr lang="en" sz="1600" b="1">
                          <a:latin typeface="Proxima Nova"/>
                          <a:ea typeface="Proxima Nova"/>
                          <a:cs typeface="Proxima Nova"/>
                          <a:sym typeface="Proxima Nova"/>
                        </a:rPr>
                        <a:t>Compact and fast but lacks in standard features</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600" b="1">
                          <a:latin typeface="Proxima Nova"/>
                          <a:ea typeface="Proxima Nova"/>
                          <a:cs typeface="Proxima Nova"/>
                          <a:sym typeface="Proxima Nova"/>
                        </a:rPr>
                        <a:t>Root prompt - #</a:t>
                      </a:r>
                      <a:endParaRPr sz="1600" b="1">
                        <a:latin typeface="Proxima Nova"/>
                        <a:ea typeface="Proxima Nova"/>
                        <a:cs typeface="Proxima Nova"/>
                        <a:sym typeface="Proxima Nova"/>
                      </a:endParaRPr>
                    </a:p>
                    <a:p>
                      <a:pPr marL="0" lvl="0" indent="0" algn="l" rtl="0">
                        <a:spcBef>
                          <a:spcPts val="0"/>
                        </a:spcBef>
                        <a:spcAft>
                          <a:spcPts val="0"/>
                        </a:spcAft>
                        <a:buNone/>
                      </a:pPr>
                      <a:r>
                        <a:rPr lang="en" sz="1600" b="1">
                          <a:latin typeface="Proxima Nova"/>
                          <a:ea typeface="Proxima Nova"/>
                          <a:cs typeface="Proxima Nova"/>
                          <a:sym typeface="Proxima Nova"/>
                        </a:rPr>
                        <a:t>User prompt - $</a:t>
                      </a:r>
                      <a:endParaRPr sz="1600"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b="1">
                          <a:latin typeface="Proxima Nova"/>
                          <a:ea typeface="Proxima Nova"/>
                          <a:cs typeface="Proxima Nova"/>
                          <a:sym typeface="Proxima Nova"/>
                        </a:rPr>
                        <a:t>C Shell (csh)</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600" b="1">
                          <a:latin typeface="Proxima Nova"/>
                          <a:ea typeface="Proxima Nova"/>
                          <a:cs typeface="Proxima Nova"/>
                          <a:sym typeface="Proxima Nova"/>
                        </a:rPr>
                        <a:t>Interactive but has syntax inconsistencies</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b="1">
                          <a:solidFill>
                            <a:schemeClr val="dk1"/>
                          </a:solidFill>
                          <a:latin typeface="Proxima Nova"/>
                          <a:ea typeface="Proxima Nova"/>
                          <a:cs typeface="Proxima Nova"/>
                          <a:sym typeface="Proxima Nova"/>
                        </a:rPr>
                        <a:t>Root prompt - #</a:t>
                      </a:r>
                      <a:endParaRPr sz="1600" b="1">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600" b="1">
                          <a:solidFill>
                            <a:schemeClr val="dk1"/>
                          </a:solidFill>
                          <a:latin typeface="Proxima Nova"/>
                          <a:ea typeface="Proxima Nova"/>
                          <a:cs typeface="Proxima Nova"/>
                          <a:sym typeface="Proxima Nova"/>
                        </a:rPr>
                        <a:t>User prompt - %</a:t>
                      </a:r>
                      <a:endParaRPr sz="1600"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600" b="1">
                          <a:latin typeface="Proxima Nova"/>
                          <a:ea typeface="Proxima Nova"/>
                          <a:cs typeface="Proxima Nova"/>
                          <a:sym typeface="Proxima Nova"/>
                        </a:rPr>
                        <a:t>Korn Shell (ksh)</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600" b="1">
                          <a:latin typeface="Proxima Nova"/>
                          <a:ea typeface="Proxima Nova"/>
                          <a:cs typeface="Proxima Nova"/>
                          <a:sym typeface="Proxima Nova"/>
                        </a:rPr>
                        <a:t>Includes features of sh and csh. Supports programming features.</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b="1">
                          <a:solidFill>
                            <a:schemeClr val="dk1"/>
                          </a:solidFill>
                          <a:latin typeface="Proxima Nova"/>
                          <a:ea typeface="Proxima Nova"/>
                          <a:cs typeface="Proxima Nova"/>
                          <a:sym typeface="Proxima Nova"/>
                        </a:rPr>
                        <a:t>Root prompt - #</a:t>
                      </a:r>
                      <a:endParaRPr sz="1600" b="1">
                        <a:solidFill>
                          <a:schemeClr val="dk1"/>
                        </a:solidFill>
                        <a:latin typeface="Proxima Nova"/>
                        <a:ea typeface="Proxima Nova"/>
                        <a:cs typeface="Proxima Nova"/>
                        <a:sym typeface="Proxima Nova"/>
                      </a:endParaRPr>
                    </a:p>
                    <a:p>
                      <a:pPr marL="0" lvl="0" indent="0" algn="l" rtl="0">
                        <a:spcBef>
                          <a:spcPts val="0"/>
                        </a:spcBef>
                        <a:spcAft>
                          <a:spcPts val="0"/>
                        </a:spcAft>
                        <a:buNone/>
                      </a:pPr>
                      <a:r>
                        <a:rPr lang="en" sz="1600" b="1">
                          <a:solidFill>
                            <a:schemeClr val="dk1"/>
                          </a:solidFill>
                          <a:latin typeface="Proxima Nova"/>
                          <a:ea typeface="Proxima Nova"/>
                          <a:cs typeface="Proxima Nova"/>
                          <a:sym typeface="Proxima Nova"/>
                        </a:rPr>
                        <a:t>User prompt - $</a:t>
                      </a:r>
                      <a:endParaRPr sz="1600"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600" b="1">
                          <a:latin typeface="Proxima Nova"/>
                          <a:ea typeface="Proxima Nova"/>
                          <a:cs typeface="Proxima Nova"/>
                          <a:sym typeface="Proxima Nova"/>
                        </a:rPr>
                        <a:t>Debian almquist shell (dash)</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600" b="1">
                          <a:latin typeface="Proxima Nova"/>
                          <a:ea typeface="Proxima Nova"/>
                          <a:cs typeface="Proxima Nova"/>
                          <a:sym typeface="Proxima Nova"/>
                        </a:rPr>
                        <a:t>Famous default shell for Ubuntu and Debian. 4x faster than other shells. Requires minimal memory space</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b="1">
                          <a:solidFill>
                            <a:schemeClr val="dk1"/>
                          </a:solidFill>
                          <a:latin typeface="Proxima Nova"/>
                          <a:ea typeface="Proxima Nova"/>
                          <a:cs typeface="Proxima Nova"/>
                          <a:sym typeface="Proxima Nova"/>
                        </a:rPr>
                        <a:t>Root prompt - #</a:t>
                      </a:r>
                      <a:endParaRPr sz="1600" b="1">
                        <a:solidFill>
                          <a:schemeClr val="dk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600" b="1">
                          <a:solidFill>
                            <a:schemeClr val="dk1"/>
                          </a:solidFill>
                          <a:latin typeface="Proxima Nova"/>
                          <a:ea typeface="Proxima Nova"/>
                          <a:cs typeface="Proxima Nova"/>
                          <a:sym typeface="Proxima Nova"/>
                        </a:rPr>
                        <a:t>User prompt - $</a:t>
                      </a:r>
                      <a:endParaRPr sz="16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600"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r>
                        <a:rPr lang="en" sz="1600" b="1">
                          <a:latin typeface="Proxima Nova"/>
                          <a:ea typeface="Proxima Nova"/>
                          <a:cs typeface="Proxima Nova"/>
                          <a:sym typeface="Proxima Nova"/>
                        </a:rPr>
                        <a:t>Bourne Again Shell (bash)</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None/>
                      </a:pPr>
                      <a:r>
                        <a:rPr lang="en" sz="1600" b="1">
                          <a:latin typeface="Proxima Nova"/>
                          <a:ea typeface="Proxima Nova"/>
                          <a:cs typeface="Proxima Nova"/>
                          <a:sym typeface="Proxima Nova"/>
                        </a:rPr>
                        <a:t>Default shell for many Linux distributions. Incorporated useful features of Korn Shell and C Shell</a:t>
                      </a:r>
                      <a:endParaRPr sz="1600" b="1">
                        <a:latin typeface="Proxima Nova"/>
                        <a:ea typeface="Proxima Nova"/>
                        <a:cs typeface="Proxima Nova"/>
                        <a:sym typeface="Proxima Nova"/>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sz="1600" b="1">
                          <a:solidFill>
                            <a:schemeClr val="dk1"/>
                          </a:solidFill>
                          <a:latin typeface="Proxima Nova"/>
                          <a:ea typeface="Proxima Nova"/>
                          <a:cs typeface="Proxima Nova"/>
                          <a:sym typeface="Proxima Nova"/>
                        </a:rPr>
                        <a:t>Root prompt - #</a:t>
                      </a:r>
                      <a:endParaRPr sz="1600" b="1">
                        <a:solidFill>
                          <a:schemeClr val="dk1"/>
                        </a:solidFill>
                        <a:latin typeface="Proxima Nova"/>
                        <a:ea typeface="Proxima Nova"/>
                        <a:cs typeface="Proxima Nova"/>
                        <a:sym typeface="Proxima Nova"/>
                      </a:endParaRPr>
                    </a:p>
                    <a:p>
                      <a:pPr marL="0" lvl="0" indent="0" algn="l" rtl="0">
                        <a:spcBef>
                          <a:spcPts val="0"/>
                        </a:spcBef>
                        <a:spcAft>
                          <a:spcPts val="0"/>
                        </a:spcAft>
                        <a:buClr>
                          <a:schemeClr val="dk1"/>
                        </a:buClr>
                        <a:buSzPts val="1100"/>
                        <a:buFont typeface="Arial"/>
                        <a:buNone/>
                      </a:pPr>
                      <a:r>
                        <a:rPr lang="en" sz="1600" b="1">
                          <a:solidFill>
                            <a:schemeClr val="dk1"/>
                          </a:solidFill>
                          <a:latin typeface="Proxima Nova"/>
                          <a:ea typeface="Proxima Nova"/>
                          <a:cs typeface="Proxima Nova"/>
                          <a:sym typeface="Proxima Nova"/>
                        </a:rPr>
                        <a:t>User prompt - $</a:t>
                      </a:r>
                      <a:endParaRPr sz="1600" b="1">
                        <a:solidFill>
                          <a:schemeClr val="dk1"/>
                        </a:solidFill>
                        <a:latin typeface="Proxima Nova"/>
                        <a:ea typeface="Proxima Nova"/>
                        <a:cs typeface="Proxima Nova"/>
                        <a:sym typeface="Proxima Nova"/>
                      </a:endParaRPr>
                    </a:p>
                    <a:p>
                      <a:pPr marL="0" lvl="0" indent="0" algn="l" rtl="0">
                        <a:spcBef>
                          <a:spcPts val="0"/>
                        </a:spcBef>
                        <a:spcAft>
                          <a:spcPts val="0"/>
                        </a:spcAft>
                        <a:buNone/>
                      </a:pPr>
                      <a:endParaRPr sz="1600" b="1">
                        <a:latin typeface="Proxima Nova"/>
                        <a:ea typeface="Proxima Nova"/>
                        <a:cs typeface="Proxima Nova"/>
                        <a:sym typeface="Proxima Nova"/>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2312500db1f_0_7"/>
          <p:cNvSpPr txBox="1">
            <a:spLocks noGrp="1"/>
          </p:cNvSpPr>
          <p:nvPr>
            <p:ph type="title"/>
          </p:nvPr>
        </p:nvSpPr>
        <p:spPr>
          <a:xfrm>
            <a:off x="457200" y="1070150"/>
            <a:ext cx="7869000" cy="2555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ls command</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The ls command lists files and directories in your system.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ls [/directory/folder/path]</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-R – lists all the files in the subdirectories.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-a – shows all files, including hidden ones.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-lh – converts sizes to readable formats, such as MB, GB, and TB.</a:t>
            </a: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55" name="Google Shape;255;g2312500db1f_0_7"/>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
          <p:cNvSpPr txBox="1">
            <a:spLocks noGrp="1"/>
          </p:cNvSpPr>
          <p:nvPr>
            <p:ph type="title"/>
          </p:nvPr>
        </p:nvSpPr>
        <p:spPr>
          <a:xfrm>
            <a:off x="457200" y="396000"/>
            <a:ext cx="4769100" cy="518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4000"/>
              <a:buNone/>
            </a:pPr>
            <a:r>
              <a:rPr lang="en" sz="2400">
                <a:solidFill>
                  <a:srgbClr val="323F4F"/>
                </a:solidFill>
                <a:latin typeface="Proxima Nova Semibold"/>
                <a:ea typeface="Proxima Nova Semibold"/>
                <a:cs typeface="Proxima Nova Semibold"/>
                <a:sym typeface="Proxima Nova Semibold"/>
              </a:rPr>
              <a:t>A</a:t>
            </a:r>
            <a:r>
              <a:rPr lang="en" sz="2400" b="1">
                <a:solidFill>
                  <a:srgbClr val="323F4F"/>
                </a:solidFill>
              </a:rPr>
              <a:t>bout the Course Creators</a:t>
            </a:r>
            <a:endParaRPr sz="2400" b="1">
              <a:solidFill>
                <a:srgbClr val="323F4F"/>
              </a:solidFill>
            </a:endParaRPr>
          </a:p>
          <a:p>
            <a:pPr marL="0" lvl="0" indent="0" algn="l" rtl="0">
              <a:lnSpc>
                <a:spcPct val="100000"/>
              </a:lnSpc>
              <a:spcBef>
                <a:spcPts val="0"/>
              </a:spcBef>
              <a:spcAft>
                <a:spcPts val="0"/>
              </a:spcAft>
              <a:buSzPts val="4000"/>
              <a:buNone/>
            </a:pPr>
            <a:endParaRPr sz="2400"/>
          </a:p>
        </p:txBody>
      </p:sp>
      <p:graphicFrame>
        <p:nvGraphicFramePr>
          <p:cNvPr id="151" name="Google Shape;151;p2"/>
          <p:cNvGraphicFramePr/>
          <p:nvPr/>
        </p:nvGraphicFramePr>
        <p:xfrm>
          <a:off x="345452" y="1249740"/>
          <a:ext cx="7054700" cy="1845450"/>
        </p:xfrm>
        <a:graphic>
          <a:graphicData uri="http://schemas.openxmlformats.org/drawingml/2006/table">
            <a:tbl>
              <a:tblPr firstRow="1" bandRow="1">
                <a:noFill/>
                <a:tableStyleId>{58FD3A2F-F06F-4555-9E40-FDD45DD93217}</a:tableStyleId>
              </a:tblPr>
              <a:tblGrid>
                <a:gridCol w="2306625">
                  <a:extLst>
                    <a:ext uri="{9D8B030D-6E8A-4147-A177-3AD203B41FA5}">
                      <a16:colId xmlns:a16="http://schemas.microsoft.com/office/drawing/2014/main" val="20000"/>
                    </a:ext>
                  </a:extLst>
                </a:gridCol>
                <a:gridCol w="4748075">
                  <a:extLst>
                    <a:ext uri="{9D8B030D-6E8A-4147-A177-3AD203B41FA5}">
                      <a16:colId xmlns:a16="http://schemas.microsoft.com/office/drawing/2014/main" val="20001"/>
                    </a:ext>
                  </a:extLst>
                </a:gridCol>
              </a:tblGrid>
              <a:tr h="448025">
                <a:tc>
                  <a:txBody>
                    <a:bodyPr/>
                    <a:lstStyle/>
                    <a:p>
                      <a:pPr marL="0" marR="0" lvl="0" indent="0" algn="ctr" rtl="0">
                        <a:lnSpc>
                          <a:spcPct val="100000"/>
                        </a:lnSpc>
                        <a:spcBef>
                          <a:spcPts val="0"/>
                        </a:spcBef>
                        <a:spcAft>
                          <a:spcPts val="0"/>
                        </a:spcAft>
                        <a:buClr>
                          <a:srgbClr val="000000"/>
                        </a:buClr>
                        <a:buSzPts val="1800"/>
                        <a:buFont typeface="Arial"/>
                        <a:buNone/>
                      </a:pPr>
                      <a:r>
                        <a:rPr lang="en" sz="1800" b="0" u="none" strike="noStrike" cap="none">
                          <a:solidFill>
                            <a:schemeClr val="lt1"/>
                          </a:solidFill>
                          <a:latin typeface="Proxima Nova Semibold"/>
                          <a:ea typeface="Proxima Nova Semibold"/>
                          <a:cs typeface="Proxima Nova Semibold"/>
                          <a:sym typeface="Proxima Nova Semibold"/>
                        </a:rPr>
                        <a:t>Course Name</a:t>
                      </a:r>
                      <a:endParaRPr sz="1400" b="0" u="none" strike="noStrike" cap="none">
                        <a:latin typeface="Proxima Nova Semibold"/>
                        <a:ea typeface="Proxima Nova Semibold"/>
                        <a:cs typeface="Proxima Nova Semibold"/>
                        <a:sym typeface="Proxima Nova Semibold"/>
                      </a:endParaRPr>
                    </a:p>
                  </a:txBody>
                  <a:tcPr marL="91450" marR="91450" marT="45725" marB="45725">
                    <a:solidFill>
                      <a:srgbClr val="741B47"/>
                    </a:solidFill>
                  </a:tcPr>
                </a:tc>
                <a:tc>
                  <a:txBody>
                    <a:bodyPr/>
                    <a:lstStyle/>
                    <a:p>
                      <a:pPr marL="0" marR="0" lvl="0" indent="0" algn="ctr" rtl="0">
                        <a:lnSpc>
                          <a:spcPct val="100000"/>
                        </a:lnSpc>
                        <a:spcBef>
                          <a:spcPts val="0"/>
                        </a:spcBef>
                        <a:spcAft>
                          <a:spcPts val="0"/>
                        </a:spcAft>
                        <a:buClr>
                          <a:schemeClr val="dk1"/>
                        </a:buClr>
                        <a:buSzPts val="1800"/>
                        <a:buFont typeface="Arial"/>
                        <a:buNone/>
                      </a:pPr>
                      <a:r>
                        <a:rPr lang="en" sz="1800" b="0">
                          <a:solidFill>
                            <a:schemeClr val="lt1"/>
                          </a:solidFill>
                          <a:latin typeface="Proxima Nova Semibold"/>
                          <a:ea typeface="Proxima Nova Semibold"/>
                          <a:cs typeface="Proxima Nova Semibold"/>
                          <a:sym typeface="Proxima Nova Semibold"/>
                        </a:rPr>
                        <a:t>Introduction to Linux and Shell Commands</a:t>
                      </a:r>
                      <a:endParaRPr sz="1800" u="none" strike="noStrike" cap="none">
                        <a:latin typeface="Calibri"/>
                        <a:ea typeface="Calibri"/>
                        <a:cs typeface="Calibri"/>
                        <a:sym typeface="Calibri"/>
                      </a:endParaRPr>
                    </a:p>
                  </a:txBody>
                  <a:tcPr marL="91450" marR="91450" marT="45725" marB="45725">
                    <a:solidFill>
                      <a:srgbClr val="25235B"/>
                    </a:solidFill>
                  </a:tcPr>
                </a:tc>
                <a:extLst>
                  <a:ext uri="{0D108BD9-81ED-4DB2-BD59-A6C34878D82A}">
                    <a16:rowId xmlns:a16="http://schemas.microsoft.com/office/drawing/2014/main" val="10000"/>
                  </a:ext>
                </a:extLst>
              </a:tr>
              <a:tr h="474700">
                <a:tc>
                  <a:txBody>
                    <a:bodyPr/>
                    <a:lstStyle/>
                    <a:p>
                      <a:pPr marL="0" marR="0" lvl="0" indent="0" algn="ctr" rtl="0">
                        <a:lnSpc>
                          <a:spcPct val="100000"/>
                        </a:lnSpc>
                        <a:spcBef>
                          <a:spcPts val="0"/>
                        </a:spcBef>
                        <a:spcAft>
                          <a:spcPts val="0"/>
                        </a:spcAft>
                        <a:buClr>
                          <a:srgbClr val="000000"/>
                        </a:buClr>
                        <a:buSzPts val="1400"/>
                        <a:buFont typeface="Arial"/>
                        <a:buNone/>
                      </a:pPr>
                      <a:r>
                        <a:rPr lang="en" sz="1600" u="none" strike="noStrike" cap="none">
                          <a:latin typeface="Proxima Nova Semibold"/>
                          <a:ea typeface="Proxima Nova Semibold"/>
                          <a:cs typeface="Proxima Nova Semibold"/>
                          <a:sym typeface="Proxima Nova Semibold"/>
                        </a:rPr>
                        <a:t> Course Author Name : </a:t>
                      </a:r>
                      <a:endParaRPr sz="1600" u="none" strike="noStrike" cap="none">
                        <a:latin typeface="Proxima Nova Semibold"/>
                        <a:ea typeface="Proxima Nova Semibold"/>
                        <a:cs typeface="Proxima Nova Semibold"/>
                        <a:sym typeface="Proxima Nova Semibold"/>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Arial"/>
                        <a:buNone/>
                      </a:pPr>
                      <a:r>
                        <a:rPr lang="en" sz="1600">
                          <a:solidFill>
                            <a:schemeClr val="dk1"/>
                          </a:solidFill>
                          <a:latin typeface="Proxima Nova Semibold"/>
                          <a:ea typeface="Proxima Nova Semibold"/>
                          <a:cs typeface="Proxima Nova Semibold"/>
                          <a:sym typeface="Proxima Nova Semibold"/>
                        </a:rPr>
                        <a:t>Senathipathi K</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1"/>
                  </a:ext>
                </a:extLst>
              </a:tr>
              <a:tr h="474700">
                <a:tc>
                  <a:txBody>
                    <a:bodyPr/>
                    <a:lstStyle/>
                    <a:p>
                      <a:pPr marL="0" marR="0" lvl="0" indent="0" algn="ctr" rtl="0">
                        <a:lnSpc>
                          <a:spcPct val="100000"/>
                        </a:lnSpc>
                        <a:spcBef>
                          <a:spcPts val="0"/>
                        </a:spcBef>
                        <a:spcAft>
                          <a:spcPts val="0"/>
                        </a:spcAft>
                        <a:buClr>
                          <a:srgbClr val="000000"/>
                        </a:buClr>
                        <a:buSzPts val="1400"/>
                        <a:buFont typeface="Arial"/>
                        <a:buNone/>
                      </a:pPr>
                      <a:r>
                        <a:rPr lang="en" sz="1600" u="none" strike="noStrike" cap="none">
                          <a:latin typeface="Proxima Nova Semibold"/>
                          <a:ea typeface="Proxima Nova Semibold"/>
                          <a:cs typeface="Proxima Nova Semibold"/>
                          <a:sym typeface="Proxima Nova Semibold"/>
                        </a:rPr>
                        <a:t>About the Author : </a:t>
                      </a:r>
                      <a:endParaRPr sz="1600" u="none" strike="noStrike" cap="none">
                        <a:latin typeface="Proxima Nova Semibold"/>
                        <a:ea typeface="Proxima Nova Semibold"/>
                        <a:cs typeface="Proxima Nova Semibold"/>
                        <a:sym typeface="Proxima Nova Semibold"/>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Arial"/>
                        <a:buNone/>
                      </a:pPr>
                      <a:r>
                        <a:rPr lang="en" sz="1600" u="none" strike="noStrike" cap="none">
                          <a:solidFill>
                            <a:schemeClr val="dk1"/>
                          </a:solidFill>
                          <a:latin typeface="Proxima Nova Semibold"/>
                          <a:ea typeface="Proxima Nova Semibold"/>
                          <a:cs typeface="Proxima Nova Semibold"/>
                          <a:sym typeface="Proxima Nova Semibold"/>
                        </a:rPr>
                        <a:t>Senior Technical Trainer- L&amp;D</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2"/>
                  </a:ext>
                </a:extLst>
              </a:tr>
              <a:tr h="448025">
                <a:tc>
                  <a:txBody>
                    <a:bodyPr/>
                    <a:lstStyle/>
                    <a:p>
                      <a:pPr marL="0" marR="0" lvl="0" indent="0" algn="ctr" rtl="0">
                        <a:lnSpc>
                          <a:spcPct val="100000"/>
                        </a:lnSpc>
                        <a:spcBef>
                          <a:spcPts val="0"/>
                        </a:spcBef>
                        <a:spcAft>
                          <a:spcPts val="0"/>
                        </a:spcAft>
                        <a:buClr>
                          <a:srgbClr val="000000"/>
                        </a:buClr>
                        <a:buSzPts val="1400"/>
                        <a:buFont typeface="Arial"/>
                        <a:buNone/>
                      </a:pPr>
                      <a:r>
                        <a:rPr lang="en" sz="1600" u="none" strike="noStrike" cap="none">
                          <a:latin typeface="Proxima Nova Semibold"/>
                          <a:ea typeface="Proxima Nova Semibold"/>
                          <a:cs typeface="Proxima Nova Semibold"/>
                          <a:sym typeface="Proxima Nova Semibold"/>
                        </a:rPr>
                        <a:t> Date of Creation  </a:t>
                      </a:r>
                      <a:endParaRPr sz="1600" u="none" strike="noStrike" cap="none">
                        <a:latin typeface="Proxima Nova Semibold"/>
                        <a:ea typeface="Proxima Nova Semibold"/>
                        <a:cs typeface="Proxima Nova Semibold"/>
                        <a:sym typeface="Proxima Nova Semibold"/>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400"/>
                        <a:buFont typeface="Arial"/>
                        <a:buNone/>
                      </a:pPr>
                      <a:r>
                        <a:rPr lang="en" sz="1600">
                          <a:solidFill>
                            <a:schemeClr val="dk1"/>
                          </a:solidFill>
                          <a:latin typeface="Proxima Nova Semibold"/>
                          <a:ea typeface="Proxima Nova Semibold"/>
                          <a:cs typeface="Proxima Nova Semibold"/>
                          <a:sym typeface="Proxima Nova Semibold"/>
                        </a:rPr>
                        <a:t>09</a:t>
                      </a:r>
                      <a:r>
                        <a:rPr lang="en" sz="1600" u="none" strike="noStrike" cap="none">
                          <a:solidFill>
                            <a:schemeClr val="dk1"/>
                          </a:solidFill>
                          <a:latin typeface="Proxima Nova Semibold"/>
                          <a:ea typeface="Proxima Nova Semibold"/>
                          <a:cs typeface="Proxima Nova Semibold"/>
                          <a:sym typeface="Proxima Nova Semibold"/>
                        </a:rPr>
                        <a:t>-</a:t>
                      </a:r>
                      <a:r>
                        <a:rPr lang="en" sz="1600">
                          <a:solidFill>
                            <a:schemeClr val="dk1"/>
                          </a:solidFill>
                          <a:latin typeface="Proxima Nova Semibold"/>
                          <a:ea typeface="Proxima Nova Semibold"/>
                          <a:cs typeface="Proxima Nova Semibold"/>
                          <a:sym typeface="Proxima Nova Semibold"/>
                        </a:rPr>
                        <a:t>Nov</a:t>
                      </a:r>
                      <a:r>
                        <a:rPr lang="en" sz="1600" u="none" strike="noStrike" cap="none">
                          <a:solidFill>
                            <a:schemeClr val="dk1"/>
                          </a:solidFill>
                          <a:latin typeface="Proxima Nova Semibold"/>
                          <a:ea typeface="Proxima Nova Semibold"/>
                          <a:cs typeface="Proxima Nova Semibold"/>
                          <a:sym typeface="Proxima Nova Semibold"/>
                        </a:rPr>
                        <a:t>-2023</a:t>
                      </a:r>
                      <a:endParaRPr sz="1800" u="none" strike="noStrike" cap="none">
                        <a:latin typeface="Calibri"/>
                        <a:ea typeface="Calibri"/>
                        <a:cs typeface="Calibri"/>
                        <a:sym typeface="Calibri"/>
                      </a:endParaRPr>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2608fa2bc21_0_10"/>
          <p:cNvSpPr txBox="1">
            <a:spLocks noGrp="1"/>
          </p:cNvSpPr>
          <p:nvPr>
            <p:ph type="title"/>
          </p:nvPr>
        </p:nvSpPr>
        <p:spPr>
          <a:xfrm>
            <a:off x="457200" y="1070150"/>
            <a:ext cx="7869000" cy="2555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pwd command</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Prints present working directory.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pwd [option]</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-L or -logical – prints environment variable content including symbolic links.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-P or -physical  – prints the current directory’s actual path.</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61" name="Google Shape;261;g2608fa2bc21_0_1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2608fa2bc21_0_15"/>
          <p:cNvSpPr txBox="1">
            <a:spLocks noGrp="1"/>
          </p:cNvSpPr>
          <p:nvPr>
            <p:ph type="title"/>
          </p:nvPr>
        </p:nvSpPr>
        <p:spPr>
          <a:xfrm>
            <a:off x="457200" y="1070150"/>
            <a:ext cx="7869000" cy="25554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cd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Used to move from current working directory to different directory.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cd [directoryname]</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67" name="Google Shape;267;g2608fa2bc21_0_1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2608fa2bc21_0_2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mkdir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Used to create a new directory if not already exists.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mkdir [option] [directoryname]</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Clr>
                <a:schemeClr val="dk1"/>
              </a:buClr>
              <a:buSzPts val="1100"/>
              <a:buFont typeface="Arial"/>
              <a:buNone/>
            </a:pPr>
            <a:r>
              <a:rPr lang="en" sz="1600">
                <a:solidFill>
                  <a:schemeClr val="dk1"/>
                </a:solidFill>
                <a:highlight>
                  <a:srgbClr val="F9FAFC"/>
                </a:highlight>
                <a:latin typeface="Proxima Nova Semibold"/>
                <a:ea typeface="Proxima Nova Semibold"/>
                <a:cs typeface="Proxima Nova Semibold"/>
                <a:sym typeface="Proxima Nova Semibold"/>
              </a:rPr>
              <a:t>Options: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Clr>
                <a:schemeClr val="dk1"/>
              </a:buClr>
              <a:buSzPts val="1100"/>
              <a:buFont typeface="Arial"/>
              <a:buNone/>
            </a:pPr>
            <a:r>
              <a:rPr lang="en" sz="1600">
                <a:solidFill>
                  <a:schemeClr val="dk1"/>
                </a:solidFill>
                <a:highlight>
                  <a:srgbClr val="F9FAFC"/>
                </a:highlight>
                <a:latin typeface="Proxima Nova Semibold"/>
                <a:ea typeface="Proxima Nova Semibold"/>
                <a:cs typeface="Proxima Nova Semibold"/>
                <a:sym typeface="Proxima Nova Semibold"/>
              </a:rPr>
              <a:t>-p – creates a directory between two existing folders.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-m  – sets the folder permissions.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Clr>
                <a:schemeClr val="dk1"/>
              </a:buClr>
              <a:buSzPts val="1100"/>
              <a:buFont typeface="Arial"/>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73" name="Google Shape;273;g2608fa2bc21_0_2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2608fa2bc21_0_2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rmdir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Used to delete an empty directory.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rmdir [option] [directoryname]</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-p – removes directories and its ancestors.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79" name="Google Shape;279;g2608fa2bc21_0_2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g2608fa2bc21_0_3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rm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Used to permanently deletes an files.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rm [option] [filename1]  [filename2] [filename3]</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-i – prompts confirmation before deletion.</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-f - allows file removal without confirmation</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-r - deletes files and directories recursively</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85" name="Google Shape;285;g2608fa2bc21_0_3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993aa9b228_0_1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cp command:</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Copy the files and directories from 	source path to destination.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cp [option] source_file destination_file</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-i – prompts confirmation before overwriting.</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-b - creates backup of the file</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-r - allows to copy the entire directory</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91" name="Google Shape;291;g2993aa9b228_0_1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2993aa9b228_0_1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mv command:</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move or rename the files/directories.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mv [option] source_filename destination_filename</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-i – prompts confirmation before overwriting.</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-b - creates backup of the file.</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-f - overwrites the destination file forcefully and deletes the source file.</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297" name="Google Shape;297;g2993aa9b228_0_1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2993aa9b228_0_2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touch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create an empty file in the specified directory path.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touch path/file_name</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03" name="Google Shape;303;g2993aa9b228_0_2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g2993aa9b228_0_2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file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check the file type whether it is image or text or binary.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file file_name</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09" name="Google Shape;309;g2993aa9b228_0_2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2993aa9b228_0_3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zip &amp; unzip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Zip is to compress the items into a zip file.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Unzip is to extract the files from the compressed file.</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zip zipfile file_name1 file_name2 file_name3 ….</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unzip zipfile.zip</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15" name="Google Shape;315;g2993aa9b228_0_3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
          <p:cNvSpPr txBox="1">
            <a:spLocks noGrp="1"/>
          </p:cNvSpPr>
          <p:nvPr>
            <p:ph type="title"/>
          </p:nvPr>
        </p:nvSpPr>
        <p:spPr>
          <a:xfrm>
            <a:off x="457200" y="1070150"/>
            <a:ext cx="7994100" cy="2901300"/>
          </a:xfrm>
          <a:prstGeom prst="rect">
            <a:avLst/>
          </a:prstGeom>
          <a:noFill/>
          <a:ln>
            <a:noFill/>
          </a:ln>
        </p:spPr>
        <p:txBody>
          <a:bodyPr spcFirstLastPara="1" wrap="square" lIns="0" tIns="0" rIns="0" bIns="0" anchor="t" anchorCtr="0">
            <a:noAutofit/>
          </a:bodyPr>
          <a:lstStyle/>
          <a:p>
            <a:pPr marL="508000" lvl="0" indent="-381000" algn="l" rtl="0">
              <a:lnSpc>
                <a:spcPct val="90000"/>
              </a:lnSpc>
              <a:spcBef>
                <a:spcPts val="1000"/>
              </a:spcBef>
              <a:spcAft>
                <a:spcPts val="0"/>
              </a:spcAft>
              <a:buClr>
                <a:srgbClr val="C00000"/>
              </a:buClr>
              <a:buSzPts val="1600"/>
              <a:buFont typeface="Proxima Nova Semibold"/>
              <a:buChar char="•"/>
            </a:pPr>
            <a:r>
              <a:rPr lang="en" sz="1600">
                <a:solidFill>
                  <a:srgbClr val="222A35"/>
                </a:solidFill>
                <a:latin typeface="Proxima Nova Semibold"/>
                <a:ea typeface="Proxima Nova Semibold"/>
                <a:cs typeface="Proxima Nova Semibold"/>
                <a:sym typeface="Proxima Nova Semibold"/>
              </a:rPr>
              <a:t>After completing this course, the participants will be able:</a:t>
            </a: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5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914400" lvl="1" indent="-330200" algn="l" rtl="0">
              <a:lnSpc>
                <a:spcPct val="90000"/>
              </a:lnSpc>
              <a:spcBef>
                <a:spcPts val="500"/>
              </a:spcBef>
              <a:spcAft>
                <a:spcPts val="0"/>
              </a:spcAft>
              <a:buClr>
                <a:srgbClr val="548135"/>
              </a:buClr>
              <a:buSzPts val="1600"/>
              <a:buFont typeface="Proxima Nova Semibold"/>
              <a:buChar char="▪"/>
            </a:pPr>
            <a:r>
              <a:rPr lang="en" sz="1600">
                <a:solidFill>
                  <a:srgbClr val="222A35"/>
                </a:solidFill>
                <a:latin typeface="Proxima Nova Semibold"/>
                <a:ea typeface="Proxima Nova Semibold"/>
                <a:cs typeface="Proxima Nova Semibold"/>
                <a:sym typeface="Proxima Nova Semibold"/>
              </a:rPr>
              <a:t>to understand What is Linux.</a:t>
            </a: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5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914400" lvl="1" indent="-330200" algn="l" rtl="0">
              <a:lnSpc>
                <a:spcPct val="90000"/>
              </a:lnSpc>
              <a:spcBef>
                <a:spcPts val="500"/>
              </a:spcBef>
              <a:spcAft>
                <a:spcPts val="0"/>
              </a:spcAft>
              <a:buClr>
                <a:srgbClr val="548135"/>
              </a:buClr>
              <a:buSzPts val="1600"/>
              <a:buFont typeface="Proxima Nova Semibold"/>
              <a:buChar char="▪"/>
            </a:pPr>
            <a:r>
              <a:rPr lang="en" sz="1600">
                <a:solidFill>
                  <a:srgbClr val="222A35"/>
                </a:solidFill>
                <a:latin typeface="Proxima Nova Semibold"/>
                <a:ea typeface="Proxima Nova Semibold"/>
                <a:cs typeface="Proxima Nova Semibold"/>
                <a:sym typeface="Proxima Nova Semibold"/>
              </a:rPr>
              <a:t>to understand the Architecture of Linux operating System.</a:t>
            </a: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5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914400" lvl="1" indent="-330200" algn="l" rtl="0">
              <a:lnSpc>
                <a:spcPct val="90000"/>
              </a:lnSpc>
              <a:spcBef>
                <a:spcPts val="500"/>
              </a:spcBef>
              <a:spcAft>
                <a:spcPts val="0"/>
              </a:spcAft>
              <a:buClr>
                <a:srgbClr val="222A35"/>
              </a:buClr>
              <a:buSzPts val="1600"/>
              <a:buFont typeface="Proxima Nova Semibold"/>
              <a:buChar char="▪"/>
            </a:pPr>
            <a:r>
              <a:rPr lang="en" sz="1600">
                <a:solidFill>
                  <a:srgbClr val="222A35"/>
                </a:solidFill>
                <a:latin typeface="Proxima Nova Semibold"/>
                <a:ea typeface="Proxima Nova Semibold"/>
                <a:cs typeface="Proxima Nova Semibold"/>
                <a:sym typeface="Proxima Nova Semibold"/>
              </a:rPr>
              <a:t>to understand How Linux differs from other operating Systems.</a:t>
            </a: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5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914400" lvl="1" indent="-330200" algn="l" rtl="0">
              <a:lnSpc>
                <a:spcPct val="90000"/>
              </a:lnSpc>
              <a:spcBef>
                <a:spcPts val="500"/>
              </a:spcBef>
              <a:spcAft>
                <a:spcPts val="0"/>
              </a:spcAft>
              <a:buClr>
                <a:srgbClr val="222A35"/>
              </a:buClr>
              <a:buSzPts val="1600"/>
              <a:buFont typeface="Proxima Nova Semibold"/>
              <a:buChar char="▪"/>
            </a:pPr>
            <a:r>
              <a:rPr lang="en" sz="1600">
                <a:solidFill>
                  <a:srgbClr val="222A35"/>
                </a:solidFill>
                <a:latin typeface="Proxima Nova Semibold"/>
                <a:ea typeface="Proxima Nova Semibold"/>
                <a:cs typeface="Proxima Nova Semibold"/>
                <a:sym typeface="Proxima Nova Semibold"/>
              </a:rPr>
              <a:t>To understand the different shell commands and its use.</a:t>
            </a:r>
            <a:endParaRPr sz="1600">
              <a:solidFill>
                <a:srgbClr val="222A35"/>
              </a:solidFill>
              <a:latin typeface="Proxima Nova Semibold"/>
              <a:ea typeface="Proxima Nova Semibold"/>
              <a:cs typeface="Proxima Nova Semibold"/>
              <a:sym typeface="Proxima Nova Semibold"/>
            </a:endParaRPr>
          </a:p>
          <a:p>
            <a:pPr marL="0" lvl="0" indent="0" algn="l" rtl="0">
              <a:lnSpc>
                <a:spcPct val="90000"/>
              </a:lnSpc>
              <a:spcBef>
                <a:spcPts val="500"/>
              </a:spcBef>
              <a:spcAft>
                <a:spcPts val="0"/>
              </a:spcAft>
              <a:buSzPts val="4000"/>
              <a:buNone/>
            </a:pPr>
            <a:endParaRPr sz="1600">
              <a:solidFill>
                <a:srgbClr val="222A35"/>
              </a:solidFill>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SzPts val="4000"/>
              <a:buNone/>
            </a:pPr>
            <a:endParaRPr sz="1600">
              <a:latin typeface="Proxima Nova Semibold"/>
              <a:ea typeface="Proxima Nova Semibold"/>
              <a:cs typeface="Proxima Nova Semibold"/>
              <a:sym typeface="Proxima Nova Semibold"/>
            </a:endParaRPr>
          </a:p>
        </p:txBody>
      </p:sp>
      <p:sp>
        <p:nvSpPr>
          <p:cNvPr id="157" name="Google Shape;157;p3"/>
          <p:cNvSpPr txBox="1"/>
          <p:nvPr/>
        </p:nvSpPr>
        <p:spPr>
          <a:xfrm>
            <a:off x="336175" y="286500"/>
            <a:ext cx="51855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Course Learning Objectives</a:t>
            </a:r>
            <a:endParaRPr sz="2400" b="1" i="0" u="none" strike="noStrike" cap="none">
              <a:solidFill>
                <a:srgbClr val="323F4F"/>
              </a:solidFill>
              <a:latin typeface="Proxima Nova"/>
              <a:ea typeface="Proxima Nova"/>
              <a:cs typeface="Proxima Nova"/>
              <a:sym typeface="Proxima Nova"/>
            </a:endParaRPr>
          </a:p>
        </p:txBody>
      </p:sp>
      <p:sp>
        <p:nvSpPr>
          <p:cNvPr id="158" name="Google Shape;158;p3"/>
          <p:cNvSpPr txBox="1"/>
          <p:nvPr/>
        </p:nvSpPr>
        <p:spPr>
          <a:xfrm>
            <a:off x="460075" y="929725"/>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Proxima Nova Semibold"/>
              <a:ea typeface="Proxima Nova Semibold"/>
              <a:cs typeface="Proxima Nova Semibold"/>
              <a:sym typeface="Proxima Nova Semibold"/>
            </a:endParaRPr>
          </a:p>
        </p:txBody>
      </p:sp>
      <p:sp>
        <p:nvSpPr>
          <p:cNvPr id="159" name="Google Shape;159;p3"/>
          <p:cNvSpPr txBox="1"/>
          <p:nvPr/>
        </p:nvSpPr>
        <p:spPr>
          <a:xfrm>
            <a:off x="612475" y="1082125"/>
            <a:ext cx="8217300" cy="2781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g2993aa9b228_0_4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tar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archive multiple items into a TAR file.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tar [options] archive_file file_name1 file_name2…</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Option:</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-c - creates archive with files and directories.</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-x - extracts files and directories from existing archive file.</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-u - adds new files and directories within an archive.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21" name="Google Shape;321;g2993aa9b228_0_4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2993aa9b228_0_4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nano &amp; vi commands: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edit the text files using nano/vi text editors.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nano file_name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vi file_name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27" name="Google Shape;327;g2993aa9b228_0_4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g2993aa9b228_0_5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cat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list or combine or write contents.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cat &gt; file_name 						- to create a new file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cat file_name1 file_name2 &gt; merged_file	- to combine files</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cat or tac file_name						- to display file contents</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33" name="Google Shape;333;g2993aa9b228_0_5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2993aa9b228_0_6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grep (global regular expression)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search search a string from the contents of the file .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grep search_text filename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39" name="Google Shape;339;g2993aa9b228_0_6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993aa9b228_0_6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head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print first 10 lines of the text file.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head [option] file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 </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-n - to specify number of lines to be printed</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45" name="Google Shape;345;g2993aa9b228_0_6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g1eb2dfc0202_0_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tail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print last 10 lines of the text file.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tail [option] file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 </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-n - to specify number of lines to be printed</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51" name="Google Shape;351;g1eb2dfc0202_0_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g2993aa9b228_0_7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sort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sort the contents of the file.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sort [option] file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 </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-o - output to a new file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-r  - reverse order</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-n - numerical order</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-u - sort and remove duplicates</a:t>
            </a:r>
            <a:endParaRPr sz="1600">
              <a:solidFill>
                <a:schemeClr val="dk1"/>
              </a:solidFill>
              <a:highlight>
                <a:srgbClr val="F9FAFC"/>
              </a:highlight>
              <a:latin typeface="Proxima Nova Semibold"/>
              <a:ea typeface="Proxima Nova Semibold"/>
              <a:cs typeface="Proxima Nova Semibold"/>
              <a:sym typeface="Proxima Nova Semibold"/>
            </a:endParaRPr>
          </a:p>
          <a:p>
            <a:pPr marL="914400" lvl="0" indent="0" algn="l" rtl="0">
              <a:lnSpc>
                <a:spcPct val="115000"/>
              </a:lnSpc>
              <a:spcBef>
                <a:spcPts val="120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57" name="Google Shape;357;g2993aa9b228_0_7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g2993aa9b228_0_7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wc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count the number of characters, words in the file.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wc [option] file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 </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-l - number of lines</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-w - number of words</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-c - number of bytes</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-m - number of characters</a:t>
            </a: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63" name="Google Shape;363;g2993aa9b228_0_7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2993aa9b228_0_8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locate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locate the a file in a linux system.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locate [option] [filename/pattern]</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 </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-i - ignore case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-c - number of matching entries</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-e - existing entries</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-w - whole name</a:t>
            </a: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69" name="Google Shape;369;g2993aa9b228_0_8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g261268e3257_0_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useradd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add a new user for Linux system.  This command requires sudo privileges.</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useradd [option] username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Option: </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-u - specify userid</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-g - specify groupid</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-e - expiry date for user account</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75" name="Google Shape;375;g261268e3257_0_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4"/>
          <p:cNvSpPr txBox="1">
            <a:spLocks noGrp="1"/>
          </p:cNvSpPr>
          <p:nvPr>
            <p:ph type="title"/>
          </p:nvPr>
        </p:nvSpPr>
        <p:spPr>
          <a:xfrm>
            <a:off x="457200" y="1070150"/>
            <a:ext cx="5931600" cy="3310800"/>
          </a:xfrm>
          <a:prstGeom prst="rect">
            <a:avLst/>
          </a:prstGeom>
          <a:noFill/>
          <a:ln>
            <a:noFill/>
          </a:ln>
        </p:spPr>
        <p:txBody>
          <a:bodyPr spcFirstLastPara="1" wrap="square" lIns="0" tIns="0" rIns="0" bIns="0" anchor="t" anchorCtr="0">
            <a:noAutofit/>
          </a:bodyPr>
          <a:lstStyle/>
          <a:p>
            <a:pPr marL="457200" lvl="0" indent="-101600" algn="l" rtl="0">
              <a:lnSpc>
                <a:spcPct val="150000"/>
              </a:lnSpc>
              <a:spcBef>
                <a:spcPts val="500"/>
              </a:spcBef>
              <a:spcAft>
                <a:spcPts val="0"/>
              </a:spcAft>
              <a:buClr>
                <a:srgbClr val="548135"/>
              </a:buClr>
              <a:buSzPts val="1600"/>
              <a:buFont typeface="Proxima Nova Semibold"/>
              <a:buAutoNum type="arabicPeriod"/>
            </a:pPr>
            <a:r>
              <a:rPr lang="en" sz="1600">
                <a:solidFill>
                  <a:srgbClr val="222A35"/>
                </a:solidFill>
                <a:latin typeface="Proxima Nova Semibold"/>
                <a:ea typeface="Proxima Nova Semibold"/>
                <a:cs typeface="Proxima Nova Semibold"/>
                <a:sym typeface="Proxima Nova Semibold"/>
              </a:rPr>
              <a:t>What is Linux?</a:t>
            </a:r>
            <a:endParaRPr sz="1600">
              <a:solidFill>
                <a:srgbClr val="222A35"/>
              </a:solidFill>
              <a:latin typeface="Proxima Nova Semibold"/>
              <a:ea typeface="Proxima Nova Semibold"/>
              <a:cs typeface="Proxima Nova Semibold"/>
              <a:sym typeface="Proxima Nova Semibold"/>
            </a:endParaRPr>
          </a:p>
          <a:p>
            <a:pPr marL="457200" lvl="0" indent="-101600" algn="l" rtl="0">
              <a:lnSpc>
                <a:spcPct val="150000"/>
              </a:lnSpc>
              <a:spcBef>
                <a:spcPts val="500"/>
              </a:spcBef>
              <a:spcAft>
                <a:spcPts val="0"/>
              </a:spcAft>
              <a:buClr>
                <a:srgbClr val="222A35"/>
              </a:buClr>
              <a:buSzPts val="1600"/>
              <a:buFont typeface="Proxima Nova Semibold"/>
              <a:buAutoNum type="arabicPeriod"/>
            </a:pPr>
            <a:r>
              <a:rPr lang="en" sz="1600">
                <a:solidFill>
                  <a:srgbClr val="222A35"/>
                </a:solidFill>
                <a:latin typeface="Proxima Nova Semibold"/>
                <a:ea typeface="Proxima Nova Semibold"/>
                <a:cs typeface="Proxima Nova Semibold"/>
                <a:sym typeface="Proxima Nova Semibold"/>
              </a:rPr>
              <a:t> What is the architecture of the Linux OS?</a:t>
            </a:r>
            <a:endParaRPr sz="1600">
              <a:solidFill>
                <a:srgbClr val="222A35"/>
              </a:solidFill>
              <a:latin typeface="Proxima Nova Semibold"/>
              <a:ea typeface="Proxima Nova Semibold"/>
              <a:cs typeface="Proxima Nova Semibold"/>
              <a:sym typeface="Proxima Nova Semibold"/>
            </a:endParaRPr>
          </a:p>
          <a:p>
            <a:pPr marL="457200" lvl="0" indent="-101600" algn="l" rtl="0">
              <a:lnSpc>
                <a:spcPct val="150000"/>
              </a:lnSpc>
              <a:spcBef>
                <a:spcPts val="500"/>
              </a:spcBef>
              <a:spcAft>
                <a:spcPts val="0"/>
              </a:spcAft>
              <a:buClr>
                <a:srgbClr val="222A35"/>
              </a:buClr>
              <a:buSzPts val="1600"/>
              <a:buFont typeface="Proxima Nova Semibold"/>
              <a:buAutoNum type="arabicPeriod"/>
            </a:pPr>
            <a:r>
              <a:rPr lang="en" sz="1600">
                <a:solidFill>
                  <a:srgbClr val="222A35"/>
                </a:solidFill>
                <a:latin typeface="Proxima Nova Semibold"/>
                <a:ea typeface="Proxima Nova Semibold"/>
                <a:cs typeface="Proxima Nova Semibold"/>
                <a:sym typeface="Proxima Nova Semibold"/>
              </a:rPr>
              <a:t>How Linux is different from Unix operating system?</a:t>
            </a:r>
            <a:endParaRPr sz="1600">
              <a:solidFill>
                <a:srgbClr val="222A35"/>
              </a:solidFill>
              <a:latin typeface="Proxima Nova Semibold"/>
              <a:ea typeface="Proxima Nova Semibold"/>
              <a:cs typeface="Proxima Nova Semibold"/>
              <a:sym typeface="Proxima Nova Semibold"/>
            </a:endParaRPr>
          </a:p>
          <a:p>
            <a:pPr marL="457200" lvl="0" indent="-101600" algn="l" rtl="0">
              <a:lnSpc>
                <a:spcPct val="150000"/>
              </a:lnSpc>
              <a:spcBef>
                <a:spcPts val="500"/>
              </a:spcBef>
              <a:spcAft>
                <a:spcPts val="0"/>
              </a:spcAft>
              <a:buClr>
                <a:srgbClr val="222A35"/>
              </a:buClr>
              <a:buSzPts val="1600"/>
              <a:buFont typeface="Proxima Nova Semibold"/>
              <a:buAutoNum type="arabicPeriod"/>
            </a:pPr>
            <a:r>
              <a:rPr lang="en" sz="1600">
                <a:solidFill>
                  <a:srgbClr val="222A35"/>
                </a:solidFill>
                <a:latin typeface="Proxima Nova Semibold"/>
                <a:ea typeface="Proxima Nova Semibold"/>
                <a:cs typeface="Proxima Nova Semibold"/>
                <a:sym typeface="Proxima Nova Semibold"/>
              </a:rPr>
              <a:t> What are the different shell commands and its use.	</a:t>
            </a:r>
            <a:endParaRPr sz="1600">
              <a:solidFill>
                <a:srgbClr val="222A35"/>
              </a:solidFill>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SzPts val="4000"/>
              <a:buNone/>
            </a:pPr>
            <a:endParaRPr sz="1600">
              <a:solidFill>
                <a:schemeClr val="dk1"/>
              </a:solidFill>
              <a:highlight>
                <a:srgbClr val="FFFFFF"/>
              </a:highlight>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SzPts val="4000"/>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165" name="Google Shape;165;p4"/>
          <p:cNvSpPr txBox="1"/>
          <p:nvPr/>
        </p:nvSpPr>
        <p:spPr>
          <a:xfrm>
            <a:off x="381000" y="321000"/>
            <a:ext cx="30000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Do You Know?</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g261268e3257_0_1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userdel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delete an user from the Linux system.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userdel username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81" name="Google Shape;381;g261268e3257_0_1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g1eb2dfc0202_0_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Sudo (superuser do)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run user commands with administrator or root privileges.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sudo command</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00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Example: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00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00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sudo useradd newuser</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87" name="Google Shape;387;g1eb2dfc0202_0_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1eb2dfc0202_0_1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su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switch to other user accounts.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su user_account  	- to switch to user account</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su -   			- to switch to root</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93" name="Google Shape;393;g1eb2dfc0202_0_1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g1eb2dfc0202_0_1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chmod command:   </a:t>
            </a:r>
            <a:endParaRPr sz="1600" b="1">
              <a:solidFill>
                <a:schemeClr val="dk1"/>
              </a:solidFill>
              <a:highlight>
                <a:srgbClr val="F9FAFC"/>
              </a:highlight>
            </a:endParaRPr>
          </a:p>
          <a:p>
            <a:pPr marL="0" lvl="0" indent="457200" algn="l" rtl="0">
              <a:lnSpc>
                <a:spcPct val="100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modify the permission for directory or file.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00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00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chmod [option] [permission] file_name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Permission:				</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r  - read</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w - write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x - execute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Users:</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	u - owner , g - group , o - others , a - all</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399" name="Google Shape;399;g1eb2dfc0202_0_1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g1eb2dfc0202_0_2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chown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change the ownership of the file.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chown owner_name file_name</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05" name="Google Shape;405;g1eb2dfc0202_0_2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g1eb2dfc0202_0_2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400"/>
              </a:spcBef>
              <a:spcAft>
                <a:spcPts val="0"/>
              </a:spcAft>
              <a:buNone/>
            </a:pPr>
            <a:r>
              <a:rPr lang="en" sz="1600" b="1">
                <a:solidFill>
                  <a:schemeClr val="dk1"/>
                </a:solidFill>
                <a:highlight>
                  <a:srgbClr val="F9FAFC"/>
                </a:highlight>
              </a:rPr>
              <a:t>chgrp command:   </a:t>
            </a:r>
            <a:endParaRPr sz="1600" b="1">
              <a:solidFill>
                <a:schemeClr val="dk1"/>
              </a:solidFill>
              <a:highlight>
                <a:srgbClr val="F9FAFC"/>
              </a:highlight>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To change the group ownership of the file or directory.  </a:t>
            </a: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Syntax:</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1200"/>
              </a:spcBef>
              <a:spcAft>
                <a:spcPts val="0"/>
              </a:spcAft>
              <a:buNone/>
            </a:pPr>
            <a:r>
              <a:rPr lang="en" sz="1600">
                <a:solidFill>
                  <a:schemeClr val="dk1"/>
                </a:solidFill>
                <a:highlight>
                  <a:srgbClr val="F9FAFC"/>
                </a:highlight>
                <a:latin typeface="Proxima Nova Semibold"/>
                <a:ea typeface="Proxima Nova Semibold"/>
                <a:cs typeface="Proxima Nova Semibold"/>
                <a:sym typeface="Proxima Nova Semibold"/>
              </a:rPr>
              <a:t>chgrp new_grp file/directory</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11" name="Google Shape;411;g1eb2dfc0202_0_2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Basic Shell commands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g1eb2dfc0202_0_42"/>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0"/>
              </a:spcBef>
              <a:spcAft>
                <a:spcPts val="0"/>
              </a:spcAft>
              <a:buClr>
                <a:schemeClr val="dk1"/>
              </a:buClr>
              <a:buSzPts val="1600"/>
              <a:buFont typeface="Proxima Nova Semibold"/>
              <a:buChar char="●"/>
            </a:pPr>
            <a:r>
              <a:rPr lang="en" sz="1600" b="1">
                <a:solidFill>
                  <a:schemeClr val="dk1"/>
                </a:solidFill>
                <a:highlight>
                  <a:srgbClr val="F9FAFC"/>
                </a:highlight>
              </a:rPr>
              <a:t>Shell uses pipes to connect input and output streams.</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No intermediate files need to be created. </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Data can be passed serially.</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Symbol “ | ” used as a connector between two commands</a:t>
            </a:r>
            <a:endParaRPr sz="1600" b="1">
              <a:solidFill>
                <a:schemeClr val="dk1"/>
              </a:solidFill>
              <a:highlight>
                <a:srgbClr val="F9FAFC"/>
              </a:highlight>
            </a:endParaRPr>
          </a:p>
          <a:p>
            <a:pPr marL="457200" lvl="0" indent="-330200" algn="l" rtl="0">
              <a:lnSpc>
                <a:spcPct val="150000"/>
              </a:lnSpc>
              <a:spcBef>
                <a:spcPts val="0"/>
              </a:spcBef>
              <a:spcAft>
                <a:spcPts val="0"/>
              </a:spcAft>
              <a:buClr>
                <a:schemeClr val="dk1"/>
              </a:buClr>
              <a:buSzPts val="1600"/>
              <a:buChar char="●"/>
            </a:pPr>
            <a:r>
              <a:rPr lang="en" sz="1600" b="1">
                <a:solidFill>
                  <a:schemeClr val="dk1"/>
                </a:solidFill>
                <a:highlight>
                  <a:srgbClr val="F9FAFC"/>
                </a:highlight>
              </a:rPr>
              <a:t>Output of one command is input to another command</a:t>
            </a:r>
            <a:endParaRPr sz="1600" b="1">
              <a:solidFill>
                <a:schemeClr val="dk1"/>
              </a:solidFill>
              <a:highlight>
                <a:srgbClr val="F9FAFC"/>
              </a:highlight>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00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45720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17" name="Google Shape;417;g1eb2dfc0202_0_42"/>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Pipes ( | )</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1eb473ddd34_0_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600" b="1">
                <a:solidFill>
                  <a:schemeClr val="dk1"/>
                </a:solidFill>
                <a:highlight>
                  <a:srgbClr val="F9FAFC"/>
                </a:highlight>
              </a:rPr>
              <a:t>Prerequisite:</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0" lvl="0" indent="0" algn="just" rtl="0">
              <a:lnSpc>
                <a:spcPct val="115000"/>
              </a:lnSpc>
              <a:spcBef>
                <a:spcPts val="0"/>
              </a:spcBef>
              <a:spcAft>
                <a:spcPts val="0"/>
              </a:spcAft>
              <a:buNone/>
            </a:pPr>
            <a:r>
              <a:rPr lang="en" sz="1600" b="1">
                <a:solidFill>
                  <a:srgbClr val="0A0C10"/>
                </a:solidFill>
                <a:highlight>
                  <a:srgbClr val="FFFFFF"/>
                </a:highlight>
              </a:rPr>
              <a:t>To run Java programs from the command line, a functional Java Runtime Environment is required.</a:t>
            </a:r>
            <a:endParaRPr sz="1600" b="1">
              <a:solidFill>
                <a:schemeClr val="dk1"/>
              </a:solidFill>
              <a:highlight>
                <a:srgbClr val="F9FAFC"/>
              </a:highlight>
            </a:endParaRPr>
          </a:p>
          <a:p>
            <a:pPr marL="45720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330200" algn="l" rtl="0">
              <a:lnSpc>
                <a:spcPct val="100000"/>
              </a:lnSpc>
              <a:spcBef>
                <a:spcPts val="0"/>
              </a:spcBef>
              <a:spcAft>
                <a:spcPts val="0"/>
              </a:spcAft>
              <a:buClr>
                <a:schemeClr val="dk1"/>
              </a:buClr>
              <a:buSzPts val="1600"/>
              <a:buChar char="●"/>
            </a:pPr>
            <a:r>
              <a:rPr lang="en" sz="1600" b="1">
                <a:solidFill>
                  <a:schemeClr val="dk1"/>
                </a:solidFill>
                <a:highlight>
                  <a:srgbClr val="FFFFFF"/>
                </a:highlight>
              </a:rPr>
              <a:t>To install Java Runtime Environment on Ubuntu/Debian based systems:</a:t>
            </a:r>
            <a:endParaRPr sz="1600" b="1">
              <a:solidFill>
                <a:schemeClr val="dk1"/>
              </a:solidFill>
              <a:highlight>
                <a:srgbClr val="FFFFFF"/>
              </a:highlight>
            </a:endParaRPr>
          </a:p>
          <a:p>
            <a:pPr marL="457200" lvl="0" indent="457200" algn="l" rtl="0">
              <a:lnSpc>
                <a:spcPct val="100000"/>
              </a:lnSpc>
              <a:spcBef>
                <a:spcPts val="2400"/>
              </a:spcBef>
              <a:spcAft>
                <a:spcPts val="0"/>
              </a:spcAft>
              <a:buNone/>
            </a:pPr>
            <a:r>
              <a:rPr lang="en" sz="1600" b="1">
                <a:solidFill>
                  <a:schemeClr val="dk1"/>
                </a:solidFill>
              </a:rPr>
              <a:t>sudo</a:t>
            </a:r>
            <a:r>
              <a:rPr lang="en" sz="1600" b="1">
                <a:solidFill>
                  <a:schemeClr val="dk1"/>
                </a:solidFill>
                <a:highlight>
                  <a:srgbClr val="F5F6F9"/>
                </a:highlight>
              </a:rPr>
              <a:t> </a:t>
            </a:r>
            <a:r>
              <a:rPr lang="en" sz="1600" b="1">
                <a:solidFill>
                  <a:schemeClr val="dk1"/>
                </a:solidFill>
              </a:rPr>
              <a:t>apt install</a:t>
            </a:r>
            <a:r>
              <a:rPr lang="en" sz="1600" b="1">
                <a:solidFill>
                  <a:schemeClr val="dk1"/>
                </a:solidFill>
                <a:highlight>
                  <a:srgbClr val="F5F6F9"/>
                </a:highlight>
              </a:rPr>
              <a:t> </a:t>
            </a:r>
            <a:r>
              <a:rPr lang="en" sz="1600" b="1">
                <a:solidFill>
                  <a:schemeClr val="dk1"/>
                </a:solidFill>
              </a:rPr>
              <a:t>default-jdk</a:t>
            </a:r>
            <a:endParaRPr sz="1600" b="1">
              <a:solidFill>
                <a:schemeClr val="dk1"/>
              </a:solidFill>
            </a:endParaRPr>
          </a:p>
          <a:p>
            <a:pPr marL="0" lvl="0" indent="0" algn="l" rtl="0">
              <a:lnSpc>
                <a:spcPct val="100000"/>
              </a:lnSpc>
              <a:spcBef>
                <a:spcPts val="0"/>
              </a:spcBef>
              <a:spcAft>
                <a:spcPts val="0"/>
              </a:spcAft>
              <a:buNone/>
            </a:pPr>
            <a:endParaRPr sz="1600" b="1">
              <a:solidFill>
                <a:schemeClr val="dk1"/>
              </a:solidFill>
            </a:endParaRPr>
          </a:p>
          <a:p>
            <a:pPr marL="457200" lvl="0" indent="-330200" algn="l" rtl="0">
              <a:lnSpc>
                <a:spcPct val="100000"/>
              </a:lnSpc>
              <a:spcBef>
                <a:spcPts val="0"/>
              </a:spcBef>
              <a:spcAft>
                <a:spcPts val="0"/>
              </a:spcAft>
              <a:buClr>
                <a:schemeClr val="dk1"/>
              </a:buClr>
              <a:buSzPts val="1600"/>
              <a:buChar char="●"/>
            </a:pPr>
            <a:r>
              <a:rPr lang="en" sz="1600" b="1">
                <a:solidFill>
                  <a:schemeClr val="dk1"/>
                </a:solidFill>
                <a:highlight>
                  <a:srgbClr val="FFFFFF"/>
                </a:highlight>
              </a:rPr>
              <a:t>To install Java Runtime Environment on CentOS/RHEL based systems:</a:t>
            </a:r>
            <a:endParaRPr sz="1600" b="1">
              <a:solidFill>
                <a:schemeClr val="dk1"/>
              </a:solidFill>
            </a:endParaRPr>
          </a:p>
          <a:p>
            <a:pPr marL="0" lvl="0" indent="0" algn="l" rtl="0">
              <a:lnSpc>
                <a:spcPct val="100000"/>
              </a:lnSpc>
              <a:spcBef>
                <a:spcPts val="0"/>
              </a:spcBef>
              <a:spcAft>
                <a:spcPts val="0"/>
              </a:spcAft>
              <a:buNone/>
            </a:pPr>
            <a:endParaRPr sz="1600" b="1">
              <a:solidFill>
                <a:schemeClr val="dk1"/>
              </a:solidFill>
            </a:endParaRPr>
          </a:p>
          <a:p>
            <a:pPr marL="457200" lvl="0" indent="457200" algn="l" rtl="0">
              <a:lnSpc>
                <a:spcPct val="160000"/>
              </a:lnSpc>
              <a:spcBef>
                <a:spcPts val="0"/>
              </a:spcBef>
              <a:spcAft>
                <a:spcPts val="0"/>
              </a:spcAft>
              <a:buNone/>
            </a:pPr>
            <a:r>
              <a:rPr lang="en" sz="1600" b="1">
                <a:solidFill>
                  <a:schemeClr val="dk1"/>
                </a:solidFill>
                <a:highlight>
                  <a:srgbClr val="F5F6F9"/>
                </a:highlight>
              </a:rPr>
              <a:t>sudo yum install java-1.8.0-openjdk</a:t>
            </a:r>
            <a:endParaRPr sz="1600" b="1">
              <a:solidFill>
                <a:schemeClr val="dk1"/>
              </a:solidFill>
              <a:highlight>
                <a:srgbClr val="F5F6F9"/>
              </a:highlight>
            </a:endParaRPr>
          </a:p>
          <a:p>
            <a:pPr marL="0" lvl="0" indent="0" algn="l" rtl="0">
              <a:lnSpc>
                <a:spcPct val="100000"/>
              </a:lnSpc>
              <a:spcBef>
                <a:spcPts val="0"/>
              </a:spcBef>
              <a:spcAft>
                <a:spcPts val="0"/>
              </a:spcAft>
              <a:buNone/>
            </a:pPr>
            <a:endParaRPr sz="1200">
              <a:solidFill>
                <a:srgbClr val="2A2A2A"/>
              </a:solidFill>
              <a:latin typeface="Courier New"/>
              <a:ea typeface="Courier New"/>
              <a:cs typeface="Courier New"/>
              <a:sym typeface="Courier New"/>
            </a:endParaRPr>
          </a:p>
          <a:p>
            <a:pPr marL="0" lvl="0" indent="0" algn="l" rtl="0">
              <a:lnSpc>
                <a:spcPct val="100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23" name="Google Shape;423;g1eb473ddd34_0_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Running Java applications through Shell</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1eb473ddd34_0_1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600" b="1">
                <a:solidFill>
                  <a:schemeClr val="dk1"/>
                </a:solidFill>
                <a:highlight>
                  <a:srgbClr val="F9FAFC"/>
                </a:highlight>
              </a:rPr>
              <a:t>Step 1: Write a Java program	</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457200" lvl="0" indent="-330200" algn="just" rtl="0">
              <a:lnSpc>
                <a:spcPct val="115000"/>
              </a:lnSpc>
              <a:spcBef>
                <a:spcPts val="0"/>
              </a:spcBef>
              <a:spcAft>
                <a:spcPts val="0"/>
              </a:spcAft>
              <a:buClr>
                <a:srgbClr val="0A0C10"/>
              </a:buClr>
              <a:buSzPts val="1600"/>
              <a:buChar char="●"/>
            </a:pPr>
            <a:r>
              <a:rPr lang="en" sz="1600" b="1">
                <a:solidFill>
                  <a:srgbClr val="0A0C10"/>
                </a:solidFill>
                <a:highlight>
                  <a:srgbClr val="FFFFFF"/>
                </a:highlight>
              </a:rPr>
              <a:t>Use text editors like vi or nano for creating new java console application.</a:t>
            </a:r>
            <a:endParaRPr sz="1600" b="1">
              <a:solidFill>
                <a:srgbClr val="0A0C10"/>
              </a:solidFill>
              <a:highlight>
                <a:srgbClr val="FFFFFF"/>
              </a:highlight>
            </a:endParaRPr>
          </a:p>
          <a:p>
            <a:pPr marL="1371600" lvl="0" indent="0" algn="just" rtl="0">
              <a:lnSpc>
                <a:spcPct val="115000"/>
              </a:lnSpc>
              <a:spcBef>
                <a:spcPts val="0"/>
              </a:spcBef>
              <a:spcAft>
                <a:spcPts val="0"/>
              </a:spcAft>
              <a:buNone/>
            </a:pPr>
            <a:endParaRPr sz="1600" b="1">
              <a:solidFill>
                <a:srgbClr val="0A0C10"/>
              </a:solidFill>
              <a:highlight>
                <a:srgbClr val="FFFFFF"/>
              </a:highlight>
            </a:endParaRPr>
          </a:p>
          <a:p>
            <a:pPr marL="1371600" lvl="0" indent="0" algn="just" rtl="0">
              <a:lnSpc>
                <a:spcPct val="115000"/>
              </a:lnSpc>
              <a:spcBef>
                <a:spcPts val="0"/>
              </a:spcBef>
              <a:spcAft>
                <a:spcPts val="0"/>
              </a:spcAft>
              <a:buNone/>
            </a:pPr>
            <a:r>
              <a:rPr lang="en" sz="1600" b="1">
                <a:solidFill>
                  <a:srgbClr val="0A0C10"/>
                </a:solidFill>
                <a:highlight>
                  <a:srgbClr val="FFFFFF"/>
                </a:highlight>
              </a:rPr>
              <a:t> vi file_name.java </a:t>
            </a:r>
            <a:endParaRPr sz="1600" b="1">
              <a:solidFill>
                <a:srgbClr val="0A0C10"/>
              </a:solidFill>
              <a:highlight>
                <a:srgbClr val="FFFFFF"/>
              </a:highlight>
            </a:endParaRPr>
          </a:p>
          <a:p>
            <a:pPr marL="1371600" lvl="0" indent="0" algn="just" rtl="0">
              <a:lnSpc>
                <a:spcPct val="115000"/>
              </a:lnSpc>
              <a:spcBef>
                <a:spcPts val="0"/>
              </a:spcBef>
              <a:spcAft>
                <a:spcPts val="0"/>
              </a:spcAft>
              <a:buNone/>
            </a:pPr>
            <a:r>
              <a:rPr lang="en" sz="1600" b="1">
                <a:solidFill>
                  <a:srgbClr val="0A0C10"/>
                </a:solidFill>
                <a:highlight>
                  <a:srgbClr val="FFFFFF"/>
                </a:highlight>
              </a:rPr>
              <a:t>	   (or)</a:t>
            </a:r>
            <a:endParaRPr sz="1600" b="1">
              <a:solidFill>
                <a:srgbClr val="0A0C10"/>
              </a:solidFill>
              <a:highlight>
                <a:srgbClr val="FFFFFF"/>
              </a:highlight>
            </a:endParaRPr>
          </a:p>
          <a:p>
            <a:pPr marL="1371600" lvl="0" indent="0" algn="just" rtl="0">
              <a:lnSpc>
                <a:spcPct val="115000"/>
              </a:lnSpc>
              <a:spcBef>
                <a:spcPts val="0"/>
              </a:spcBef>
              <a:spcAft>
                <a:spcPts val="0"/>
              </a:spcAft>
              <a:buNone/>
            </a:pPr>
            <a:r>
              <a:rPr lang="en" sz="1600" b="1">
                <a:solidFill>
                  <a:srgbClr val="0A0C10"/>
                </a:solidFill>
                <a:highlight>
                  <a:srgbClr val="FFFFFF"/>
                </a:highlight>
              </a:rPr>
              <a:t>nano filename.java</a:t>
            </a:r>
            <a:endParaRPr sz="1600" b="1">
              <a:solidFill>
                <a:srgbClr val="0A0C10"/>
              </a:solidFill>
              <a:highlight>
                <a:srgbClr val="FFFFFF"/>
              </a:highlight>
            </a:endParaRPr>
          </a:p>
          <a:p>
            <a:pPr marL="1371600" lvl="0" indent="0" algn="just" rtl="0">
              <a:lnSpc>
                <a:spcPct val="115000"/>
              </a:lnSpc>
              <a:spcBef>
                <a:spcPts val="0"/>
              </a:spcBef>
              <a:spcAft>
                <a:spcPts val="0"/>
              </a:spcAft>
              <a:buNone/>
            </a:pPr>
            <a:endParaRPr sz="1600" b="1">
              <a:solidFill>
                <a:srgbClr val="0A0C10"/>
              </a:solidFill>
              <a:highlight>
                <a:srgbClr val="FFFFFF"/>
              </a:highlight>
            </a:endParaRPr>
          </a:p>
          <a:p>
            <a:pPr marL="457200" lvl="0" indent="-330200" algn="just" rtl="0">
              <a:lnSpc>
                <a:spcPct val="115000"/>
              </a:lnSpc>
              <a:spcBef>
                <a:spcPts val="0"/>
              </a:spcBef>
              <a:spcAft>
                <a:spcPts val="0"/>
              </a:spcAft>
              <a:buClr>
                <a:srgbClr val="0A0C10"/>
              </a:buClr>
              <a:buSzPts val="1600"/>
              <a:buChar char="●"/>
            </a:pPr>
            <a:r>
              <a:rPr lang="en" sz="1600" b="1">
                <a:solidFill>
                  <a:srgbClr val="0A0C10"/>
                </a:solidFill>
                <a:highlight>
                  <a:srgbClr val="FFFFFF"/>
                </a:highlight>
              </a:rPr>
              <a:t>Create a simple console based “HelloWorld.java” Application.</a:t>
            </a:r>
            <a:endParaRPr sz="1600" b="1">
              <a:solidFill>
                <a:srgbClr val="0A0C10"/>
              </a:solidFill>
              <a:highlight>
                <a:srgbClr val="FFFFFF"/>
              </a:highlight>
            </a:endParaRPr>
          </a:p>
          <a:p>
            <a:pPr marL="457200" lvl="0" indent="-330200" algn="just" rtl="0">
              <a:lnSpc>
                <a:spcPct val="115000"/>
              </a:lnSpc>
              <a:spcBef>
                <a:spcPts val="0"/>
              </a:spcBef>
              <a:spcAft>
                <a:spcPts val="0"/>
              </a:spcAft>
              <a:buClr>
                <a:srgbClr val="0A0C10"/>
              </a:buClr>
              <a:buSzPts val="1600"/>
              <a:buChar char="●"/>
            </a:pPr>
            <a:r>
              <a:rPr lang="en" sz="1600" b="1">
                <a:solidFill>
                  <a:srgbClr val="0A0C10"/>
                </a:solidFill>
                <a:highlight>
                  <a:srgbClr val="FFFFFF"/>
                </a:highlight>
              </a:rPr>
              <a:t>Save and exit from the editor</a:t>
            </a:r>
            <a:endParaRPr sz="1600" b="1">
              <a:solidFill>
                <a:srgbClr val="0A0C10"/>
              </a:solidFill>
              <a:highlight>
                <a:srgbClr val="FFFFFF"/>
              </a:highlight>
            </a:endParaRPr>
          </a:p>
          <a:p>
            <a:pPr marL="0" lvl="0" indent="0" algn="l" rtl="0">
              <a:lnSpc>
                <a:spcPct val="100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29" name="Google Shape;429;g1eb473ddd34_0_1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Running Java applications through Shell</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g1eb473ddd34_0_15"/>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600" b="1">
                <a:solidFill>
                  <a:schemeClr val="dk1"/>
                </a:solidFill>
                <a:highlight>
                  <a:srgbClr val="F9FAFC"/>
                </a:highlight>
              </a:rPr>
              <a:t>Step 2: Compile the Java program	</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457200" lvl="0" indent="-330200" algn="just" rtl="0">
              <a:lnSpc>
                <a:spcPct val="115000"/>
              </a:lnSpc>
              <a:spcBef>
                <a:spcPts val="0"/>
              </a:spcBef>
              <a:spcAft>
                <a:spcPts val="0"/>
              </a:spcAft>
              <a:buClr>
                <a:srgbClr val="0A0C10"/>
              </a:buClr>
              <a:buSzPts val="1600"/>
              <a:buChar char="●"/>
            </a:pPr>
            <a:r>
              <a:rPr lang="en" sz="1600" b="1">
                <a:solidFill>
                  <a:srgbClr val="0A0C10"/>
                </a:solidFill>
                <a:highlight>
                  <a:srgbClr val="FFFFFF"/>
                </a:highlight>
              </a:rPr>
              <a:t>To compile the java program source code in terminal, the “javac” command is used.</a:t>
            </a:r>
            <a:endParaRPr sz="1600" b="1">
              <a:solidFill>
                <a:srgbClr val="0A0C10"/>
              </a:solidFill>
              <a:highlight>
                <a:srgbClr val="FFFFFF"/>
              </a:highlight>
            </a:endParaRPr>
          </a:p>
          <a:p>
            <a:pPr marL="1371600" lvl="0" indent="0" algn="just" rtl="0">
              <a:lnSpc>
                <a:spcPct val="115000"/>
              </a:lnSpc>
              <a:spcBef>
                <a:spcPts val="0"/>
              </a:spcBef>
              <a:spcAft>
                <a:spcPts val="0"/>
              </a:spcAft>
              <a:buNone/>
            </a:pPr>
            <a:endParaRPr sz="1600" b="1">
              <a:solidFill>
                <a:srgbClr val="0A0C10"/>
              </a:solidFill>
              <a:highlight>
                <a:srgbClr val="FFFFFF"/>
              </a:highlight>
            </a:endParaRPr>
          </a:p>
          <a:p>
            <a:pPr marL="1371600" lvl="0" indent="0" algn="just" rtl="0">
              <a:lnSpc>
                <a:spcPct val="115000"/>
              </a:lnSpc>
              <a:spcBef>
                <a:spcPts val="0"/>
              </a:spcBef>
              <a:spcAft>
                <a:spcPts val="0"/>
              </a:spcAft>
              <a:buNone/>
            </a:pPr>
            <a:r>
              <a:rPr lang="en" sz="1600" b="1">
                <a:solidFill>
                  <a:srgbClr val="0A0C10"/>
                </a:solidFill>
                <a:highlight>
                  <a:srgbClr val="FFFFFF"/>
                </a:highlight>
              </a:rPr>
              <a:t> javac file_name.java </a:t>
            </a:r>
            <a:endParaRPr sz="1600" b="1">
              <a:solidFill>
                <a:srgbClr val="0A0C10"/>
              </a:solidFill>
              <a:highlight>
                <a:srgbClr val="FFFFFF"/>
              </a:highlight>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35" name="Google Shape;435;g1eb473ddd34_0_1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Running Java applications through Shell</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g24a84ead391_0_19"/>
          <p:cNvSpPr txBox="1"/>
          <p:nvPr/>
        </p:nvSpPr>
        <p:spPr>
          <a:xfrm>
            <a:off x="457200" y="277400"/>
            <a:ext cx="30000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200"/>
              <a:buFont typeface="Arial"/>
              <a:buNone/>
            </a:pPr>
            <a:r>
              <a:rPr lang="en" sz="2400" b="1" i="0" u="none" strike="noStrike" cap="none">
                <a:solidFill>
                  <a:srgbClr val="323F4F"/>
                </a:solidFill>
                <a:latin typeface="Proxima Nova"/>
                <a:ea typeface="Proxima Nova"/>
                <a:cs typeface="Proxima Nova"/>
                <a:sym typeface="Proxima Nova"/>
              </a:rPr>
              <a:t>Pre-Test</a:t>
            </a:r>
            <a:endParaRPr sz="2400" b="1" i="0" u="none" strike="noStrike" cap="none">
              <a:solidFill>
                <a:srgbClr val="323F4F"/>
              </a:solidFill>
              <a:latin typeface="Proxima Nova"/>
              <a:ea typeface="Proxima Nova"/>
              <a:cs typeface="Proxima Nova"/>
              <a:sym typeface="Proxima Nova"/>
            </a:endParaRPr>
          </a:p>
        </p:txBody>
      </p:sp>
      <p:graphicFrame>
        <p:nvGraphicFramePr>
          <p:cNvPr id="171" name="Google Shape;171;g24a84ead391_0_19"/>
          <p:cNvGraphicFramePr/>
          <p:nvPr/>
        </p:nvGraphicFramePr>
        <p:xfrm>
          <a:off x="457200" y="1121800"/>
          <a:ext cx="8447950" cy="3535680"/>
        </p:xfrm>
        <a:graphic>
          <a:graphicData uri="http://schemas.openxmlformats.org/drawingml/2006/table">
            <a:tbl>
              <a:tblPr>
                <a:noFill/>
                <a:tableStyleId>{80349CDB-74FE-4C09-9E39-F8CB2A8703F8}</a:tableStyleId>
              </a:tblPr>
              <a:tblGrid>
                <a:gridCol w="1084050">
                  <a:extLst>
                    <a:ext uri="{9D8B030D-6E8A-4147-A177-3AD203B41FA5}">
                      <a16:colId xmlns:a16="http://schemas.microsoft.com/office/drawing/2014/main" val="20000"/>
                    </a:ext>
                  </a:extLst>
                </a:gridCol>
                <a:gridCol w="3370625">
                  <a:extLst>
                    <a:ext uri="{9D8B030D-6E8A-4147-A177-3AD203B41FA5}">
                      <a16:colId xmlns:a16="http://schemas.microsoft.com/office/drawing/2014/main" val="20001"/>
                    </a:ext>
                  </a:extLst>
                </a:gridCol>
                <a:gridCol w="3993275">
                  <a:extLst>
                    <a:ext uri="{9D8B030D-6E8A-4147-A177-3AD203B41FA5}">
                      <a16:colId xmlns:a16="http://schemas.microsoft.com/office/drawing/2014/main" val="20002"/>
                    </a:ext>
                  </a:extLst>
                </a:gridCol>
              </a:tblGrid>
              <a:tr h="650475">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S.No</a:t>
                      </a:r>
                      <a:endParaRPr sz="1600" u="none" strike="noStrike" cap="none">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Question</a:t>
                      </a:r>
                      <a:endParaRPr sz="1600" u="none" strike="noStrike" cap="none">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Answer Options</a:t>
                      </a:r>
                      <a:endParaRPr sz="1600" u="none" strike="noStrike" cap="none">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endParaRPr sz="1600" u="none" strike="noStrike" cap="none">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extLst>
                  <a:ext uri="{0D108BD9-81ED-4DB2-BD59-A6C34878D82A}">
                    <a16:rowId xmlns:a16="http://schemas.microsoft.com/office/drawing/2014/main" val="10000"/>
                  </a:ext>
                </a:extLst>
              </a:tr>
              <a:tr h="1432575">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a:solidFill>
                            <a:schemeClr val="dk1"/>
                          </a:solidFill>
                          <a:latin typeface="Proxima Nova Semibold"/>
                          <a:ea typeface="Proxima Nova Semibold"/>
                          <a:cs typeface="Proxima Nova Semibold"/>
                          <a:sym typeface="Proxima Nova Semibold"/>
                        </a:rPr>
                        <a:t>1</a:t>
                      </a:r>
                      <a:endParaRPr sz="1600" u="none" strike="noStrike" cap="none">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a:solidFill>
                            <a:srgbClr val="3A3A3A"/>
                          </a:solidFill>
                          <a:highlight>
                            <a:srgbClr val="FFFFFF"/>
                          </a:highlight>
                          <a:latin typeface="Proxima Nova Semibold"/>
                          <a:ea typeface="Proxima Nova Semibold"/>
                          <a:cs typeface="Proxima Nova Semibold"/>
                          <a:sym typeface="Proxima Nova Semibold"/>
                        </a:rPr>
                        <a:t>Linux is a ________________ operating system.</a:t>
                      </a:r>
                      <a:endParaRPr sz="1600" u="none" strike="noStrike" cap="none">
                        <a:solidFill>
                          <a:srgbClr val="3A3A3A"/>
                        </a:solidFill>
                        <a:highlight>
                          <a:srgbClr val="FFFFFF"/>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rgbClr val="3A3A3A"/>
                          </a:solidFill>
                          <a:highlight>
                            <a:srgbClr val="FFFFFF"/>
                          </a:highlight>
                          <a:latin typeface="Proxima Nova Semibold"/>
                          <a:ea typeface="Proxima Nova Semibold"/>
                          <a:cs typeface="Proxima Nova Semibold"/>
                          <a:sym typeface="Proxima Nova Semibold"/>
                        </a:rPr>
                        <a:t>a) </a:t>
                      </a:r>
                      <a:r>
                        <a:rPr lang="en" sz="1600">
                          <a:solidFill>
                            <a:srgbClr val="3A3A3A"/>
                          </a:solidFill>
                          <a:highlight>
                            <a:srgbClr val="FFFFFF"/>
                          </a:highlight>
                          <a:latin typeface="Proxima Nova Semibold"/>
                          <a:ea typeface="Proxima Nova Semibold"/>
                          <a:cs typeface="Proxima Nova Semibold"/>
                          <a:sym typeface="Proxima Nova Semibold"/>
                        </a:rPr>
                        <a:t>Free &amp; Open source</a:t>
                      </a:r>
                      <a:endParaRPr sz="16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rgbClr val="3A3A3A"/>
                          </a:solidFill>
                          <a:highlight>
                            <a:srgbClr val="FFFFFF"/>
                          </a:highlight>
                          <a:latin typeface="Proxima Nova Semibold"/>
                          <a:ea typeface="Proxima Nova Semibold"/>
                          <a:cs typeface="Proxima Nova Semibold"/>
                          <a:sym typeface="Proxima Nova Semibold"/>
                        </a:rPr>
                        <a:t>b) </a:t>
                      </a:r>
                      <a:r>
                        <a:rPr lang="en" sz="1600">
                          <a:solidFill>
                            <a:srgbClr val="3A3A3A"/>
                          </a:solidFill>
                          <a:highlight>
                            <a:srgbClr val="FFFFFF"/>
                          </a:highlight>
                          <a:latin typeface="Proxima Nova Semibold"/>
                          <a:ea typeface="Proxima Nova Semibold"/>
                          <a:cs typeface="Proxima Nova Semibold"/>
                          <a:sym typeface="Proxima Nova Semibold"/>
                        </a:rPr>
                        <a:t>Proprietary </a:t>
                      </a:r>
                      <a:endParaRPr sz="16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rgbClr val="3A3A3A"/>
                          </a:solidFill>
                          <a:highlight>
                            <a:srgbClr val="FFFFFF"/>
                          </a:highlight>
                          <a:latin typeface="Proxima Nova Semibold"/>
                          <a:ea typeface="Proxima Nova Semibold"/>
                          <a:cs typeface="Proxima Nova Semibold"/>
                          <a:sym typeface="Proxima Nova Semibold"/>
                        </a:rPr>
                        <a:t>c) </a:t>
                      </a:r>
                      <a:r>
                        <a:rPr lang="en" sz="1600">
                          <a:solidFill>
                            <a:srgbClr val="3A3A3A"/>
                          </a:solidFill>
                          <a:highlight>
                            <a:srgbClr val="FFFFFF"/>
                          </a:highlight>
                          <a:latin typeface="Proxima Nova Semibold"/>
                          <a:ea typeface="Proxima Nova Semibold"/>
                          <a:cs typeface="Proxima Nova Semibold"/>
                          <a:sym typeface="Proxima Nova Semibold"/>
                        </a:rPr>
                        <a:t>Single User</a:t>
                      </a:r>
                      <a:endParaRPr sz="16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rgbClr val="3A3A3A"/>
                          </a:solidFill>
                          <a:highlight>
                            <a:srgbClr val="FFFFFF"/>
                          </a:highlight>
                          <a:latin typeface="Proxima Nova Semibold"/>
                          <a:ea typeface="Proxima Nova Semibold"/>
                          <a:cs typeface="Proxima Nova Semibold"/>
                          <a:sym typeface="Proxima Nova Semibold"/>
                        </a:rPr>
                        <a:t>d) None of the above</a:t>
                      </a:r>
                      <a:endParaRPr sz="1600" u="none" strike="noStrike" cap="none">
                        <a:solidFill>
                          <a:schemeClr val="dk1"/>
                        </a:solidFill>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1432575">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a:solidFill>
                            <a:schemeClr val="dk1"/>
                          </a:solidFill>
                          <a:latin typeface="Proxima Nova Semibold"/>
                          <a:ea typeface="Proxima Nova Semibold"/>
                          <a:cs typeface="Proxima Nova Semibold"/>
                          <a:sym typeface="Proxima Nova Semibold"/>
                        </a:rPr>
                        <a:t>2</a:t>
                      </a:r>
                      <a:endParaRPr sz="1600" u="none" strike="noStrike" cap="none">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a:solidFill>
                            <a:srgbClr val="3A3A3A"/>
                          </a:solidFill>
                          <a:highlight>
                            <a:srgbClr val="FFFFFF"/>
                          </a:highlight>
                          <a:latin typeface="Proxima Nova Semibold"/>
                          <a:ea typeface="Proxima Nova Semibold"/>
                          <a:cs typeface="Proxima Nova Semibold"/>
                          <a:sym typeface="Proxima Nova Semibold"/>
                        </a:rPr>
                        <a:t>Who developed Linux?</a:t>
                      </a:r>
                      <a:endParaRPr sz="1600" u="none" strike="noStrike" cap="none">
                        <a:solidFill>
                          <a:srgbClr val="3A3A3A"/>
                        </a:solidFill>
                        <a:highlight>
                          <a:srgbClr val="FFFFFF"/>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rgbClr val="3A3A3A"/>
                          </a:solidFill>
                          <a:highlight>
                            <a:srgbClr val="FFFFFF"/>
                          </a:highlight>
                          <a:latin typeface="Proxima Nova Semibold"/>
                          <a:ea typeface="Proxima Nova Semibold"/>
                          <a:cs typeface="Proxima Nova Semibold"/>
                          <a:sym typeface="Proxima Nova Semibold"/>
                        </a:rPr>
                        <a:t>a) </a:t>
                      </a:r>
                      <a:r>
                        <a:rPr lang="en" sz="1600">
                          <a:solidFill>
                            <a:srgbClr val="3A3A3A"/>
                          </a:solidFill>
                          <a:highlight>
                            <a:srgbClr val="FFFFFF"/>
                          </a:highlight>
                          <a:latin typeface="Proxima Nova Semibold"/>
                          <a:ea typeface="Proxima Nova Semibold"/>
                          <a:cs typeface="Proxima Nova Semibold"/>
                          <a:sym typeface="Proxima Nova Semibold"/>
                        </a:rPr>
                        <a:t>Dennis Ritchie</a:t>
                      </a:r>
                      <a:endParaRPr sz="16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rgbClr val="3A3A3A"/>
                          </a:solidFill>
                          <a:highlight>
                            <a:srgbClr val="FFFFFF"/>
                          </a:highlight>
                          <a:latin typeface="Proxima Nova Semibold"/>
                          <a:ea typeface="Proxima Nova Semibold"/>
                          <a:cs typeface="Proxima Nova Semibold"/>
                          <a:sym typeface="Proxima Nova Semibold"/>
                        </a:rPr>
                        <a:t>b) </a:t>
                      </a:r>
                      <a:r>
                        <a:rPr lang="en" sz="1600">
                          <a:solidFill>
                            <a:srgbClr val="3A3A3A"/>
                          </a:solidFill>
                          <a:highlight>
                            <a:srgbClr val="FFFFFF"/>
                          </a:highlight>
                          <a:latin typeface="Proxima Nova Semibold"/>
                          <a:ea typeface="Proxima Nova Semibold"/>
                          <a:cs typeface="Proxima Nova Semibold"/>
                          <a:sym typeface="Proxima Nova Semibold"/>
                        </a:rPr>
                        <a:t>Ken Thomson</a:t>
                      </a:r>
                      <a:endParaRPr sz="16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600" u="none" strike="noStrike" cap="none">
                          <a:solidFill>
                            <a:srgbClr val="3A3A3A"/>
                          </a:solidFill>
                          <a:highlight>
                            <a:srgbClr val="FFFFFF"/>
                          </a:highlight>
                          <a:latin typeface="Proxima Nova Semibold"/>
                          <a:ea typeface="Proxima Nova Semibold"/>
                          <a:cs typeface="Proxima Nova Semibold"/>
                          <a:sym typeface="Proxima Nova Semibold"/>
                        </a:rPr>
                        <a:t>c) </a:t>
                      </a:r>
                      <a:r>
                        <a:rPr lang="en" sz="1600">
                          <a:solidFill>
                            <a:srgbClr val="3A3A3A"/>
                          </a:solidFill>
                          <a:highlight>
                            <a:srgbClr val="FFFFFF"/>
                          </a:highlight>
                          <a:latin typeface="Proxima Nova Semibold"/>
                          <a:ea typeface="Proxima Nova Semibold"/>
                          <a:cs typeface="Proxima Nova Semibold"/>
                          <a:sym typeface="Proxima Nova Semibold"/>
                        </a:rPr>
                        <a:t>Linus Torvalds</a:t>
                      </a:r>
                      <a:endParaRPr sz="16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rgbClr val="3A3A3A"/>
                          </a:solidFill>
                          <a:highlight>
                            <a:srgbClr val="FFFFFF"/>
                          </a:highlight>
                          <a:latin typeface="Proxima Nova Semibold"/>
                          <a:ea typeface="Proxima Nova Semibold"/>
                          <a:cs typeface="Proxima Nova Semibold"/>
                          <a:sym typeface="Proxima Nova Semibold"/>
                        </a:rPr>
                        <a:t>d) </a:t>
                      </a:r>
                      <a:r>
                        <a:rPr lang="en" sz="1600">
                          <a:solidFill>
                            <a:srgbClr val="3A3A3A"/>
                          </a:solidFill>
                          <a:highlight>
                            <a:srgbClr val="FFFFFF"/>
                          </a:highlight>
                          <a:latin typeface="Proxima Nova Semibold"/>
                          <a:ea typeface="Proxima Nova Semibold"/>
                          <a:cs typeface="Proxima Nova Semibold"/>
                          <a:sym typeface="Proxima Nova Semibold"/>
                        </a:rPr>
                        <a:t>None of the above</a:t>
                      </a:r>
                      <a:endParaRPr sz="1600" u="none" strike="noStrike" cap="none">
                        <a:solidFill>
                          <a:schemeClr val="dk1"/>
                        </a:solidFill>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g1eb473ddd34_0_20"/>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600" b="1">
                <a:solidFill>
                  <a:schemeClr val="dk1"/>
                </a:solidFill>
                <a:highlight>
                  <a:srgbClr val="F9FAFC"/>
                </a:highlight>
              </a:rPr>
              <a:t>Step 3: Run the Java program	</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457200" lvl="0" indent="-330200" algn="just" rtl="0">
              <a:lnSpc>
                <a:spcPct val="115000"/>
              </a:lnSpc>
              <a:spcBef>
                <a:spcPts val="0"/>
              </a:spcBef>
              <a:spcAft>
                <a:spcPts val="0"/>
              </a:spcAft>
              <a:buClr>
                <a:srgbClr val="0A0C10"/>
              </a:buClr>
              <a:buSzPts val="1600"/>
              <a:buChar char="●"/>
            </a:pPr>
            <a:r>
              <a:rPr lang="en" sz="1600" b="1">
                <a:solidFill>
                  <a:srgbClr val="0A0C10"/>
                </a:solidFill>
                <a:highlight>
                  <a:srgbClr val="FFFFFF"/>
                </a:highlight>
              </a:rPr>
              <a:t>If no error is identified during the step 2 then it has been successfully compiled and ready for the execution. Now we can run the java program using “java” command.</a:t>
            </a:r>
            <a:endParaRPr sz="1600" b="1">
              <a:solidFill>
                <a:srgbClr val="0A0C10"/>
              </a:solidFill>
              <a:highlight>
                <a:srgbClr val="FFFFFF"/>
              </a:highlight>
            </a:endParaRPr>
          </a:p>
          <a:p>
            <a:pPr marL="1371600" lvl="0" indent="0" algn="just" rtl="0">
              <a:lnSpc>
                <a:spcPct val="115000"/>
              </a:lnSpc>
              <a:spcBef>
                <a:spcPts val="0"/>
              </a:spcBef>
              <a:spcAft>
                <a:spcPts val="0"/>
              </a:spcAft>
              <a:buNone/>
            </a:pPr>
            <a:endParaRPr sz="1600" b="1">
              <a:solidFill>
                <a:srgbClr val="0A0C10"/>
              </a:solidFill>
              <a:highlight>
                <a:srgbClr val="FFFFFF"/>
              </a:highlight>
            </a:endParaRPr>
          </a:p>
          <a:p>
            <a:pPr marL="1371600" lvl="0" indent="0" algn="just" rtl="0">
              <a:lnSpc>
                <a:spcPct val="115000"/>
              </a:lnSpc>
              <a:spcBef>
                <a:spcPts val="0"/>
              </a:spcBef>
              <a:spcAft>
                <a:spcPts val="0"/>
              </a:spcAft>
              <a:buNone/>
            </a:pPr>
            <a:r>
              <a:rPr lang="en" sz="1600" b="1">
                <a:solidFill>
                  <a:srgbClr val="0A0C10"/>
                </a:solidFill>
                <a:highlight>
                  <a:srgbClr val="FFFFFF"/>
                </a:highlight>
              </a:rPr>
              <a:t> java file_name </a:t>
            </a:r>
            <a:endParaRPr sz="1600" b="1">
              <a:solidFill>
                <a:srgbClr val="0A0C10"/>
              </a:solidFill>
              <a:highlight>
                <a:srgbClr val="FFFFFF"/>
              </a:highlight>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41" name="Google Shape;441;g1eb473ddd34_0_2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Running Java applications through Shell</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g261a8a62faa_0_7"/>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600" b="1">
                <a:solidFill>
                  <a:schemeClr val="dk1"/>
                </a:solidFill>
                <a:highlight>
                  <a:srgbClr val="F9FAFC"/>
                </a:highlight>
              </a:rPr>
              <a:t>Prerequisite:</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0" lvl="0" indent="0" algn="just" rtl="0">
              <a:lnSpc>
                <a:spcPct val="115000"/>
              </a:lnSpc>
              <a:spcBef>
                <a:spcPts val="0"/>
              </a:spcBef>
              <a:spcAft>
                <a:spcPts val="0"/>
              </a:spcAft>
              <a:buNone/>
            </a:pPr>
            <a:r>
              <a:rPr lang="en" sz="1600" b="1">
                <a:solidFill>
                  <a:srgbClr val="0A0C10"/>
                </a:solidFill>
                <a:highlight>
                  <a:srgbClr val="FFFFFF"/>
                </a:highlight>
              </a:rPr>
              <a:t>To run dotnet console applications from the command line, a .NET Core 3.1 SDK and Runtime is required.</a:t>
            </a:r>
            <a:endParaRPr sz="1600" b="1">
              <a:solidFill>
                <a:schemeClr val="dk1"/>
              </a:solidFill>
              <a:highlight>
                <a:srgbClr val="F9FAFC"/>
              </a:highlight>
            </a:endParaRPr>
          </a:p>
          <a:p>
            <a:pPr marL="457200" lvl="0" indent="0" algn="l" rtl="0">
              <a:lnSpc>
                <a:spcPct val="115000"/>
              </a:lnSpc>
              <a:spcBef>
                <a:spcPts val="0"/>
              </a:spcBef>
              <a:spcAft>
                <a:spcPts val="0"/>
              </a:spcAft>
              <a:buNone/>
            </a:pPr>
            <a:endParaRPr sz="1600" b="1">
              <a:solidFill>
                <a:srgbClr val="0A0C10"/>
              </a:solidFill>
              <a:highlight>
                <a:srgbClr val="FFFFFF"/>
              </a:highlight>
            </a:endParaRPr>
          </a:p>
          <a:p>
            <a:pPr marL="0" lvl="0" indent="0" algn="l" rtl="0">
              <a:lnSpc>
                <a:spcPct val="110000"/>
              </a:lnSpc>
              <a:spcBef>
                <a:spcPts val="0"/>
              </a:spcBef>
              <a:spcAft>
                <a:spcPts val="0"/>
              </a:spcAft>
              <a:buClr>
                <a:schemeClr val="dk1"/>
              </a:buClr>
              <a:buSzPts val="1100"/>
              <a:buFont typeface="Arial"/>
              <a:buNone/>
            </a:pPr>
            <a:r>
              <a:rPr lang="en" sz="1600" b="1">
                <a:solidFill>
                  <a:srgbClr val="0A0C10"/>
                </a:solidFill>
                <a:highlight>
                  <a:srgbClr val="FFFFFF"/>
                </a:highlight>
              </a:rPr>
              <a:t>SDK Installation:</a:t>
            </a:r>
            <a:endParaRPr sz="1600" b="1">
              <a:solidFill>
                <a:srgbClr val="0A0C1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endParaRPr sz="1600" b="1">
              <a:solidFill>
                <a:srgbClr val="0A0C10"/>
              </a:solidFill>
              <a:highlight>
                <a:srgbClr val="FFFFFF"/>
              </a:highlight>
            </a:endParaRPr>
          </a:p>
          <a:p>
            <a:pPr marL="0" lvl="0" indent="0" algn="l" rtl="0">
              <a:lnSpc>
                <a:spcPct val="115000"/>
              </a:lnSpc>
              <a:spcBef>
                <a:spcPts val="0"/>
              </a:spcBef>
              <a:spcAft>
                <a:spcPts val="0"/>
              </a:spcAft>
              <a:buClr>
                <a:schemeClr val="dk1"/>
              </a:buClr>
              <a:buSzPts val="1100"/>
              <a:buFont typeface="Arial"/>
              <a:buNone/>
            </a:pPr>
            <a:r>
              <a:rPr lang="en" sz="1600" b="1">
                <a:solidFill>
                  <a:srgbClr val="0A0C10"/>
                </a:solidFill>
                <a:highlight>
                  <a:srgbClr val="FFFFFF"/>
                </a:highlight>
              </a:rPr>
              <a:t>To install the .NET Core SDK:</a:t>
            </a:r>
            <a:endParaRPr sz="1600" b="1">
              <a:solidFill>
                <a:srgbClr val="0A0C10"/>
              </a:solidFill>
              <a:highlight>
                <a:srgbClr val="FFFFFF"/>
              </a:highlight>
            </a:endParaRPr>
          </a:p>
          <a:p>
            <a:pPr marL="0" lvl="0" indent="0" algn="l" rtl="0">
              <a:lnSpc>
                <a:spcPct val="115000"/>
              </a:lnSpc>
              <a:spcBef>
                <a:spcPts val="0"/>
              </a:spcBef>
              <a:spcAft>
                <a:spcPts val="0"/>
              </a:spcAft>
              <a:buNone/>
            </a:pPr>
            <a:r>
              <a:rPr lang="en" sz="1600" b="1">
                <a:solidFill>
                  <a:srgbClr val="0A0C10"/>
                </a:solidFill>
                <a:highlight>
                  <a:srgbClr val="FFFFFF"/>
                </a:highlight>
              </a:rPr>
              <a:t> 		sudo apt install dotnet-sdk-6.0</a:t>
            </a:r>
            <a:endParaRPr sz="1350">
              <a:solidFill>
                <a:srgbClr val="FFFFFF"/>
              </a:solidFill>
              <a:highlight>
                <a:srgbClr val="212529"/>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100">
              <a:solidFill>
                <a:schemeClr val="dk1"/>
              </a:solidFill>
              <a:latin typeface="Arial"/>
              <a:ea typeface="Arial"/>
              <a:cs typeface="Arial"/>
              <a:sym typeface="Arial"/>
            </a:endParaRPr>
          </a:p>
          <a:p>
            <a:pPr marL="0" lvl="0" indent="0" algn="l" rtl="0">
              <a:lnSpc>
                <a:spcPct val="115000"/>
              </a:lnSpc>
              <a:spcBef>
                <a:spcPts val="0"/>
              </a:spcBef>
              <a:spcAft>
                <a:spcPts val="0"/>
              </a:spcAft>
              <a:buNone/>
            </a:pPr>
            <a:r>
              <a:rPr lang="en" sz="1600" b="1">
                <a:solidFill>
                  <a:srgbClr val="0A0C10"/>
                </a:solidFill>
                <a:highlight>
                  <a:schemeClr val="lt1"/>
                </a:highlight>
              </a:rPr>
              <a:t>The following commands install ASP.NET Core Runtime, which is the most compatible runtime for .NET Core.</a:t>
            </a:r>
            <a:endParaRPr sz="1600" b="1">
              <a:solidFill>
                <a:srgbClr val="0A0C10"/>
              </a:solidFill>
              <a:highlight>
                <a:schemeClr val="lt1"/>
              </a:highlight>
            </a:endParaRPr>
          </a:p>
          <a:p>
            <a:pPr marL="457200" lvl="0" indent="457200" algn="l" rtl="0">
              <a:lnSpc>
                <a:spcPct val="115000"/>
              </a:lnSpc>
              <a:spcBef>
                <a:spcPts val="0"/>
              </a:spcBef>
              <a:spcAft>
                <a:spcPts val="0"/>
              </a:spcAft>
              <a:buNone/>
            </a:pPr>
            <a:r>
              <a:rPr lang="en" sz="1600" b="1">
                <a:solidFill>
                  <a:srgbClr val="0A0C10"/>
                </a:solidFill>
                <a:highlight>
                  <a:srgbClr val="FFFFFF"/>
                </a:highlight>
              </a:rPr>
              <a:t>sudo apt-get install aspnetcore-runtime-6.0</a:t>
            </a:r>
            <a:endParaRPr sz="1350">
              <a:solidFill>
                <a:srgbClr val="FFFFFF"/>
              </a:solidFill>
              <a:highlight>
                <a:srgbClr val="212529"/>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600" b="1">
              <a:solidFill>
                <a:srgbClr val="0A0C10"/>
              </a:solidFill>
              <a:highlight>
                <a:schemeClr val="lt1"/>
              </a:highlight>
            </a:endParaRPr>
          </a:p>
          <a:p>
            <a:pPr marL="0" lvl="0" indent="0" algn="l" rtl="0">
              <a:lnSpc>
                <a:spcPct val="115000"/>
              </a:lnSpc>
              <a:spcBef>
                <a:spcPts val="0"/>
              </a:spcBef>
              <a:spcAft>
                <a:spcPts val="0"/>
              </a:spcAft>
              <a:buClr>
                <a:schemeClr val="dk1"/>
              </a:buClr>
              <a:buSzPts val="1100"/>
              <a:buFont typeface="Arial"/>
              <a:buNone/>
            </a:pPr>
            <a:endParaRPr sz="1600" b="1">
              <a:solidFill>
                <a:srgbClr val="0A0C10"/>
              </a:solidFill>
              <a:highlight>
                <a:srgbClr val="FFFFFF"/>
              </a:highlight>
            </a:endParaRPr>
          </a:p>
          <a:p>
            <a:pPr marL="0" lvl="0" indent="0" algn="l" rtl="0">
              <a:lnSpc>
                <a:spcPct val="115000"/>
              </a:lnSpc>
              <a:spcBef>
                <a:spcPts val="0"/>
              </a:spcBef>
              <a:spcAft>
                <a:spcPts val="0"/>
              </a:spcAft>
              <a:buNone/>
            </a:pPr>
            <a:r>
              <a:rPr lang="en" sz="1600" b="1">
                <a:solidFill>
                  <a:srgbClr val="0A0C10"/>
                </a:solidFill>
                <a:highlight>
                  <a:srgbClr val="FFFFFF"/>
                </a:highlight>
              </a:rPr>
              <a:t> </a:t>
            </a: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47" name="Google Shape;447;g261a8a62faa_0_7"/>
          <p:cNvSpPr txBox="1"/>
          <p:nvPr/>
        </p:nvSpPr>
        <p:spPr>
          <a:xfrm>
            <a:off x="381000" y="321000"/>
            <a:ext cx="79452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2400"/>
              <a:buFont typeface="Arial"/>
              <a:buNone/>
            </a:pPr>
            <a:r>
              <a:rPr lang="en" sz="2400" b="1">
                <a:solidFill>
                  <a:srgbClr val="323F4F"/>
                </a:solidFill>
                <a:latin typeface="Proxima Nova"/>
                <a:ea typeface="Proxima Nova"/>
                <a:cs typeface="Proxima Nova"/>
                <a:sym typeface="Proxima Nova"/>
              </a:rPr>
              <a:t>Running Dotnet Console applications through Shell</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g261a8a62faa_0_12"/>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600" b="1">
                <a:solidFill>
                  <a:schemeClr val="dk1"/>
                </a:solidFill>
                <a:highlight>
                  <a:srgbClr val="F9FAFC"/>
                </a:highlight>
              </a:rPr>
              <a:t>Step 1: Create a simple Dotnet console application	</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457200" lvl="0" indent="-330200" algn="l" rtl="0">
              <a:lnSpc>
                <a:spcPct val="100000"/>
              </a:lnSpc>
              <a:spcBef>
                <a:spcPts val="0"/>
              </a:spcBef>
              <a:spcAft>
                <a:spcPts val="0"/>
              </a:spcAft>
              <a:buClr>
                <a:schemeClr val="dk1"/>
              </a:buClr>
              <a:buSzPts val="1600"/>
              <a:buFont typeface="Proxima Nova Semibold"/>
              <a:buChar char="●"/>
            </a:pPr>
            <a:r>
              <a:rPr lang="en" sz="1600" b="1">
                <a:solidFill>
                  <a:srgbClr val="0A0C10"/>
                </a:solidFill>
                <a:highlight>
                  <a:srgbClr val="FFFFFF"/>
                </a:highlight>
              </a:rPr>
              <a:t>Create a folder where we are going to execute our first application.</a:t>
            </a:r>
            <a:endParaRPr sz="1600" b="1">
              <a:solidFill>
                <a:srgbClr val="0A0C10"/>
              </a:solidFill>
              <a:highlight>
                <a:srgbClr val="FFFFFF"/>
              </a:highlight>
            </a:endParaRPr>
          </a:p>
          <a:p>
            <a:pPr marL="457200" lvl="0" indent="-330200" algn="l" rtl="0">
              <a:lnSpc>
                <a:spcPct val="100000"/>
              </a:lnSpc>
              <a:spcBef>
                <a:spcPts val="0"/>
              </a:spcBef>
              <a:spcAft>
                <a:spcPts val="0"/>
              </a:spcAft>
              <a:buClr>
                <a:srgbClr val="0A0C10"/>
              </a:buClr>
              <a:buSzPts val="1600"/>
              <a:buChar char="●"/>
            </a:pPr>
            <a:r>
              <a:rPr lang="en" sz="1600" b="1">
                <a:solidFill>
                  <a:srgbClr val="0A0C10"/>
                </a:solidFill>
                <a:highlight>
                  <a:srgbClr val="FFFFFF"/>
                </a:highlight>
              </a:rPr>
              <a:t>Run the following command inside the newly created directory</a:t>
            </a:r>
            <a:endParaRPr sz="1600" b="1">
              <a:solidFill>
                <a:srgbClr val="0A0C10"/>
              </a:solidFill>
              <a:highlight>
                <a:srgbClr val="FFFFFF"/>
              </a:highlight>
            </a:endParaRPr>
          </a:p>
          <a:p>
            <a:pPr marL="457200" lvl="0" indent="0" algn="l" rtl="0">
              <a:lnSpc>
                <a:spcPct val="100000"/>
              </a:lnSpc>
              <a:spcBef>
                <a:spcPts val="0"/>
              </a:spcBef>
              <a:spcAft>
                <a:spcPts val="0"/>
              </a:spcAft>
              <a:buNone/>
            </a:pPr>
            <a:endParaRPr sz="1600" b="1">
              <a:solidFill>
                <a:srgbClr val="0A0C10"/>
              </a:solidFill>
              <a:highlight>
                <a:srgbClr val="FFFFFF"/>
              </a:highlight>
            </a:endParaRPr>
          </a:p>
          <a:p>
            <a:pPr marL="457200" lvl="0" indent="0" algn="l" rtl="0">
              <a:lnSpc>
                <a:spcPct val="100000"/>
              </a:lnSpc>
              <a:spcBef>
                <a:spcPts val="0"/>
              </a:spcBef>
              <a:spcAft>
                <a:spcPts val="0"/>
              </a:spcAft>
              <a:buNone/>
            </a:pPr>
            <a:r>
              <a:rPr lang="en" sz="1600" b="1">
                <a:solidFill>
                  <a:srgbClr val="0A0C10"/>
                </a:solidFill>
                <a:highlight>
                  <a:srgbClr val="FFFFFF"/>
                </a:highlight>
              </a:rPr>
              <a:t>	$ dotnet new console</a:t>
            </a:r>
            <a:endParaRPr sz="1600" b="1">
              <a:solidFill>
                <a:srgbClr val="0A0C10"/>
              </a:solidFill>
              <a:highlight>
                <a:srgbClr val="FFFFFF"/>
              </a:highlight>
            </a:endParaRPr>
          </a:p>
          <a:p>
            <a:pPr marL="457200" lvl="0" indent="0" algn="l" rtl="0">
              <a:lnSpc>
                <a:spcPct val="100000"/>
              </a:lnSpc>
              <a:spcBef>
                <a:spcPts val="0"/>
              </a:spcBef>
              <a:spcAft>
                <a:spcPts val="0"/>
              </a:spcAft>
              <a:buNone/>
            </a:pPr>
            <a:r>
              <a:rPr lang="en" sz="1600" b="1">
                <a:solidFill>
                  <a:srgbClr val="0A0C10"/>
                </a:solidFill>
                <a:highlight>
                  <a:srgbClr val="FFFFFF"/>
                </a:highlight>
              </a:rPr>
              <a:t>	</a:t>
            </a:r>
            <a:endParaRPr sz="1600" b="1">
              <a:solidFill>
                <a:srgbClr val="0A0C10"/>
              </a:solidFill>
              <a:highlight>
                <a:srgbClr val="FFFFFF"/>
              </a:highlight>
            </a:endParaRPr>
          </a:p>
          <a:p>
            <a:pPr marL="0" lvl="0" indent="0" algn="l" rtl="0">
              <a:lnSpc>
                <a:spcPct val="100000"/>
              </a:lnSpc>
              <a:spcBef>
                <a:spcPts val="0"/>
              </a:spcBef>
              <a:spcAft>
                <a:spcPts val="0"/>
              </a:spcAft>
              <a:buNone/>
            </a:pPr>
            <a:endParaRPr sz="1600" b="1">
              <a:solidFill>
                <a:srgbClr val="0A0C10"/>
              </a:solidFill>
              <a:highlight>
                <a:srgbClr val="FFFFFF"/>
              </a:highlight>
            </a:endParaRPr>
          </a:p>
          <a:p>
            <a:pPr marL="457200" lvl="0" indent="0" algn="l" rtl="0">
              <a:lnSpc>
                <a:spcPct val="100000"/>
              </a:lnSpc>
              <a:spcBef>
                <a:spcPts val="0"/>
              </a:spcBef>
              <a:spcAft>
                <a:spcPts val="0"/>
              </a:spcAft>
              <a:buNone/>
            </a:pPr>
            <a:endParaRPr sz="1600" b="1">
              <a:solidFill>
                <a:srgbClr val="0A0C10"/>
              </a:solidFill>
              <a:highlight>
                <a:srgbClr val="FFFFFF"/>
              </a:highlight>
            </a:endParaRPr>
          </a:p>
          <a:p>
            <a:pPr marL="0" lvl="0" indent="0" algn="l" rtl="0">
              <a:lnSpc>
                <a:spcPct val="100000"/>
              </a:lnSpc>
              <a:spcBef>
                <a:spcPts val="0"/>
              </a:spcBef>
              <a:spcAft>
                <a:spcPts val="0"/>
              </a:spcAft>
              <a:buNone/>
            </a:pPr>
            <a:endParaRPr sz="1600" b="1">
              <a:solidFill>
                <a:srgbClr val="0A0C10"/>
              </a:solidFill>
              <a:highlight>
                <a:srgbClr val="FFFFFF"/>
              </a:highlight>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53" name="Google Shape;453;g261a8a62faa_0_12"/>
          <p:cNvSpPr txBox="1"/>
          <p:nvPr/>
        </p:nvSpPr>
        <p:spPr>
          <a:xfrm>
            <a:off x="381000" y="321000"/>
            <a:ext cx="79452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2400"/>
              <a:buFont typeface="Arial"/>
              <a:buNone/>
            </a:pPr>
            <a:r>
              <a:rPr lang="en" sz="2400" b="1">
                <a:solidFill>
                  <a:srgbClr val="323F4F"/>
                </a:solidFill>
                <a:latin typeface="Proxima Nova"/>
                <a:ea typeface="Proxima Nova"/>
                <a:cs typeface="Proxima Nova"/>
                <a:sym typeface="Proxima Nova"/>
              </a:rPr>
              <a:t>Running Dotnet Console applications through Shell</a:t>
            </a:r>
            <a:endParaRPr sz="2400" b="1" i="0" u="none" strike="noStrike" cap="none">
              <a:solidFill>
                <a:srgbClr val="323F4F"/>
              </a:solidFill>
              <a:latin typeface="Proxima Nova"/>
              <a:ea typeface="Proxima Nova"/>
              <a:cs typeface="Proxima Nova"/>
              <a:sym typeface="Proxima Nova"/>
            </a:endParaRPr>
          </a:p>
        </p:txBody>
      </p:sp>
      <p:pic>
        <p:nvPicPr>
          <p:cNvPr id="454" name="Google Shape;454;g261a8a62faa_0_12"/>
          <p:cNvPicPr preferRelativeResize="0"/>
          <p:nvPr/>
        </p:nvPicPr>
        <p:blipFill rotWithShape="1">
          <a:blip r:embed="rId3">
            <a:alphaModFix/>
          </a:blip>
          <a:srcRect t="9122" r="1107" b="48385"/>
          <a:stretch/>
        </p:blipFill>
        <p:spPr>
          <a:xfrm>
            <a:off x="1775350" y="2701900"/>
            <a:ext cx="5406649" cy="1617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g261a8a62faa_0_41"/>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600" b="1">
                <a:solidFill>
                  <a:schemeClr val="dk1"/>
                </a:solidFill>
                <a:highlight>
                  <a:srgbClr val="F9FAFC"/>
                </a:highlight>
              </a:rPr>
              <a:t>Step 2: Open nano or vi editor to edit the dotnet console application	</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0" lvl="0" indent="0" algn="l" rtl="0">
              <a:lnSpc>
                <a:spcPct val="100000"/>
              </a:lnSpc>
              <a:spcBef>
                <a:spcPts val="0"/>
              </a:spcBef>
              <a:spcAft>
                <a:spcPts val="0"/>
              </a:spcAft>
              <a:buNone/>
            </a:pPr>
            <a:r>
              <a:rPr lang="en" sz="1600" b="1">
                <a:solidFill>
                  <a:srgbClr val="0A0C10"/>
                </a:solidFill>
                <a:highlight>
                  <a:srgbClr val="FFFFFF"/>
                </a:highlight>
              </a:rPr>
              <a:t>		$ vi Program.cs</a:t>
            </a:r>
            <a:endParaRPr sz="1600" b="1">
              <a:solidFill>
                <a:srgbClr val="0A0C10"/>
              </a:solidFill>
              <a:highlight>
                <a:srgbClr val="FFFFFF"/>
              </a:highlight>
            </a:endParaRPr>
          </a:p>
          <a:p>
            <a:pPr marL="457200" lvl="0" indent="0" algn="l" rtl="0">
              <a:lnSpc>
                <a:spcPct val="100000"/>
              </a:lnSpc>
              <a:spcBef>
                <a:spcPts val="0"/>
              </a:spcBef>
              <a:spcAft>
                <a:spcPts val="0"/>
              </a:spcAft>
              <a:buNone/>
            </a:pPr>
            <a:endParaRPr sz="1600" b="1">
              <a:solidFill>
                <a:srgbClr val="0A0C10"/>
              </a:solidFill>
              <a:highlight>
                <a:srgbClr val="FFFFFF"/>
              </a:highlight>
            </a:endParaRPr>
          </a:p>
          <a:p>
            <a:pPr marL="457200" lvl="0" indent="0" algn="l" rtl="0">
              <a:lnSpc>
                <a:spcPct val="100000"/>
              </a:lnSpc>
              <a:spcBef>
                <a:spcPts val="0"/>
              </a:spcBef>
              <a:spcAft>
                <a:spcPts val="0"/>
              </a:spcAft>
              <a:buNone/>
            </a:pPr>
            <a:endParaRPr sz="1600" b="1">
              <a:solidFill>
                <a:srgbClr val="0A0C10"/>
              </a:solidFill>
              <a:highlight>
                <a:srgbClr val="FFFFFF"/>
              </a:highlight>
            </a:endParaRPr>
          </a:p>
          <a:p>
            <a:pPr marL="457200" lvl="0" indent="0" algn="l" rtl="0">
              <a:lnSpc>
                <a:spcPct val="100000"/>
              </a:lnSpc>
              <a:spcBef>
                <a:spcPts val="0"/>
              </a:spcBef>
              <a:spcAft>
                <a:spcPts val="0"/>
              </a:spcAft>
              <a:buNone/>
            </a:pPr>
            <a:r>
              <a:rPr lang="en" sz="1600" b="1">
                <a:solidFill>
                  <a:srgbClr val="0A0C10"/>
                </a:solidFill>
                <a:highlight>
                  <a:srgbClr val="FFFFFF"/>
                </a:highlight>
              </a:rPr>
              <a:t>	</a:t>
            </a:r>
            <a:endParaRPr sz="1600" b="1">
              <a:solidFill>
                <a:srgbClr val="0A0C10"/>
              </a:solidFill>
              <a:highlight>
                <a:srgbClr val="FFFFFF"/>
              </a:highlight>
            </a:endParaRPr>
          </a:p>
          <a:p>
            <a:pPr marL="0" lvl="0" indent="0" algn="l" rtl="0">
              <a:lnSpc>
                <a:spcPct val="100000"/>
              </a:lnSpc>
              <a:spcBef>
                <a:spcPts val="0"/>
              </a:spcBef>
              <a:spcAft>
                <a:spcPts val="0"/>
              </a:spcAft>
              <a:buNone/>
            </a:pPr>
            <a:endParaRPr sz="1600" b="1">
              <a:solidFill>
                <a:srgbClr val="0A0C10"/>
              </a:solidFill>
              <a:highlight>
                <a:srgbClr val="FFFFFF"/>
              </a:highlight>
            </a:endParaRPr>
          </a:p>
          <a:p>
            <a:pPr marL="457200" lvl="0" indent="0" algn="l" rtl="0">
              <a:lnSpc>
                <a:spcPct val="100000"/>
              </a:lnSpc>
              <a:spcBef>
                <a:spcPts val="0"/>
              </a:spcBef>
              <a:spcAft>
                <a:spcPts val="0"/>
              </a:spcAft>
              <a:buNone/>
            </a:pPr>
            <a:endParaRPr sz="1600" b="1">
              <a:solidFill>
                <a:srgbClr val="0A0C10"/>
              </a:solidFill>
              <a:highlight>
                <a:srgbClr val="FFFFFF"/>
              </a:highlight>
            </a:endParaRPr>
          </a:p>
          <a:p>
            <a:pPr marL="0" lvl="0" indent="0" algn="l" rtl="0">
              <a:lnSpc>
                <a:spcPct val="100000"/>
              </a:lnSpc>
              <a:spcBef>
                <a:spcPts val="0"/>
              </a:spcBef>
              <a:spcAft>
                <a:spcPts val="0"/>
              </a:spcAft>
              <a:buNone/>
            </a:pPr>
            <a:endParaRPr sz="1600" b="1">
              <a:solidFill>
                <a:srgbClr val="0A0C10"/>
              </a:solidFill>
              <a:highlight>
                <a:srgbClr val="FFFFFF"/>
              </a:highlight>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60" name="Google Shape;460;g261a8a62faa_0_41"/>
          <p:cNvSpPr txBox="1"/>
          <p:nvPr/>
        </p:nvSpPr>
        <p:spPr>
          <a:xfrm>
            <a:off x="381000" y="321000"/>
            <a:ext cx="79452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2400"/>
              <a:buFont typeface="Arial"/>
              <a:buNone/>
            </a:pPr>
            <a:r>
              <a:rPr lang="en" sz="2400" b="1">
                <a:solidFill>
                  <a:srgbClr val="323F4F"/>
                </a:solidFill>
                <a:latin typeface="Proxima Nova"/>
                <a:ea typeface="Proxima Nova"/>
                <a:cs typeface="Proxima Nova"/>
                <a:sym typeface="Proxima Nova"/>
              </a:rPr>
              <a:t>Running Dotnet Console applications through Shell</a:t>
            </a:r>
            <a:endParaRPr sz="2400" b="1" i="0" u="none" strike="noStrike" cap="none">
              <a:solidFill>
                <a:srgbClr val="323F4F"/>
              </a:solidFill>
              <a:latin typeface="Proxima Nova"/>
              <a:ea typeface="Proxima Nova"/>
              <a:cs typeface="Proxima Nova"/>
              <a:sym typeface="Proxima Nova"/>
            </a:endParaRPr>
          </a:p>
        </p:txBody>
      </p:sp>
      <p:pic>
        <p:nvPicPr>
          <p:cNvPr id="461" name="Google Shape;461;g261a8a62faa_0_41"/>
          <p:cNvPicPr preferRelativeResize="0"/>
          <p:nvPr/>
        </p:nvPicPr>
        <p:blipFill rotWithShape="1">
          <a:blip r:embed="rId3">
            <a:alphaModFix/>
          </a:blip>
          <a:srcRect t="15053" r="20829" b="29847"/>
          <a:stretch/>
        </p:blipFill>
        <p:spPr>
          <a:xfrm>
            <a:off x="1383850" y="2093100"/>
            <a:ext cx="6228525" cy="227785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g261a8a62faa_0_17"/>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600" b="1">
                <a:solidFill>
                  <a:schemeClr val="dk1"/>
                </a:solidFill>
                <a:highlight>
                  <a:srgbClr val="F9FAFC"/>
                </a:highlight>
              </a:rPr>
              <a:t>Step 3: Compile dotnet console application</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457200" lvl="0" indent="457200" algn="l" rtl="0">
              <a:lnSpc>
                <a:spcPct val="115000"/>
              </a:lnSpc>
              <a:spcBef>
                <a:spcPts val="0"/>
              </a:spcBef>
              <a:spcAft>
                <a:spcPts val="0"/>
              </a:spcAft>
              <a:buNone/>
            </a:pPr>
            <a:r>
              <a:rPr lang="en" sz="1600" b="1">
                <a:solidFill>
                  <a:schemeClr val="dk1"/>
                </a:solidFill>
                <a:highlight>
                  <a:srgbClr val="F9FAFC"/>
                </a:highlight>
              </a:rPr>
              <a:t>$ dotnet build	</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1371600" lvl="0" indent="0" algn="just" rtl="0">
              <a:lnSpc>
                <a:spcPct val="115000"/>
              </a:lnSpc>
              <a:spcBef>
                <a:spcPts val="0"/>
              </a:spcBef>
              <a:spcAft>
                <a:spcPts val="0"/>
              </a:spcAft>
              <a:buNone/>
            </a:pPr>
            <a:endParaRPr sz="1600" b="1">
              <a:solidFill>
                <a:srgbClr val="0A0C10"/>
              </a:solidFill>
              <a:highlight>
                <a:srgbClr val="FFFFFF"/>
              </a:highlight>
            </a:endParaRPr>
          </a:p>
          <a:p>
            <a:pPr marL="0" lvl="0" indent="0" algn="l" rtl="0">
              <a:lnSpc>
                <a:spcPct val="115000"/>
              </a:lnSpc>
              <a:spcBef>
                <a:spcPts val="0"/>
              </a:spcBef>
              <a:spcAft>
                <a:spcPts val="0"/>
              </a:spcAft>
              <a:buNone/>
            </a:pP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67" name="Google Shape;467;g261a8a62faa_0_17"/>
          <p:cNvSpPr txBox="1"/>
          <p:nvPr/>
        </p:nvSpPr>
        <p:spPr>
          <a:xfrm>
            <a:off x="381000" y="321000"/>
            <a:ext cx="7945200" cy="5172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Clr>
                <a:schemeClr val="dk1"/>
              </a:buClr>
              <a:buSzPts val="2400"/>
              <a:buFont typeface="Arial"/>
              <a:buNone/>
            </a:pPr>
            <a:r>
              <a:rPr lang="en" sz="2400" b="1">
                <a:solidFill>
                  <a:srgbClr val="323F4F"/>
                </a:solidFill>
                <a:latin typeface="Proxima Nova"/>
                <a:ea typeface="Proxima Nova"/>
                <a:cs typeface="Proxima Nova"/>
                <a:sym typeface="Proxima Nova"/>
              </a:rPr>
              <a:t>Running Dotnet Console applications through Shell</a:t>
            </a:r>
            <a:endParaRPr sz="2400" b="1" i="0" u="none" strike="noStrike" cap="none">
              <a:solidFill>
                <a:srgbClr val="323F4F"/>
              </a:solidFill>
              <a:latin typeface="Proxima Nova"/>
              <a:ea typeface="Proxima Nova"/>
              <a:cs typeface="Proxima Nova"/>
              <a:sym typeface="Proxima Nova"/>
            </a:endParaRPr>
          </a:p>
        </p:txBody>
      </p:sp>
      <p:pic>
        <p:nvPicPr>
          <p:cNvPr id="468" name="Google Shape;468;g261a8a62faa_0_17"/>
          <p:cNvPicPr preferRelativeResize="0"/>
          <p:nvPr/>
        </p:nvPicPr>
        <p:blipFill rotWithShape="1">
          <a:blip r:embed="rId3">
            <a:alphaModFix/>
          </a:blip>
          <a:srcRect t="11429" r="2458" b="9911"/>
          <a:stretch/>
        </p:blipFill>
        <p:spPr>
          <a:xfrm>
            <a:off x="1491925" y="2114075"/>
            <a:ext cx="5333175" cy="20679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g261a8a62faa_0_22"/>
          <p:cNvSpPr txBox="1">
            <a:spLocks noGrp="1"/>
          </p:cNvSpPr>
          <p:nvPr>
            <p:ph type="title"/>
          </p:nvPr>
        </p:nvSpPr>
        <p:spPr>
          <a:xfrm>
            <a:off x="457200" y="1070150"/>
            <a:ext cx="7869000" cy="34359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 sz="1600" b="1">
                <a:solidFill>
                  <a:schemeClr val="dk1"/>
                </a:solidFill>
                <a:highlight>
                  <a:srgbClr val="F9FAFC"/>
                </a:highlight>
              </a:rPr>
              <a:t>Step 4: Run the dotnet console application</a:t>
            </a:r>
            <a:endParaRPr sz="1600" b="1">
              <a:solidFill>
                <a:schemeClr val="dk1"/>
              </a:solidFill>
              <a:highlight>
                <a:srgbClr val="F9FAFC"/>
              </a:highlight>
            </a:endParaRPr>
          </a:p>
          <a:p>
            <a:pPr marL="0" lvl="0" indent="0" algn="l" rtl="0">
              <a:lnSpc>
                <a:spcPct val="115000"/>
              </a:lnSpc>
              <a:spcBef>
                <a:spcPts val="0"/>
              </a:spcBef>
              <a:spcAft>
                <a:spcPts val="0"/>
              </a:spcAft>
              <a:buNone/>
            </a:pPr>
            <a:endParaRPr sz="1600" b="1">
              <a:solidFill>
                <a:schemeClr val="dk1"/>
              </a:solidFill>
              <a:highlight>
                <a:srgbClr val="F9FAFC"/>
              </a:highlight>
            </a:endParaRPr>
          </a:p>
          <a:p>
            <a:pPr marL="0" lvl="0" indent="0" algn="l" rtl="0">
              <a:lnSpc>
                <a:spcPct val="115000"/>
              </a:lnSpc>
              <a:spcBef>
                <a:spcPts val="0"/>
              </a:spcBef>
              <a:spcAft>
                <a:spcPts val="0"/>
              </a:spcAft>
              <a:buNone/>
            </a:pPr>
            <a:r>
              <a:rPr lang="en" sz="1600" b="1">
                <a:solidFill>
                  <a:srgbClr val="0A0C10"/>
                </a:solidFill>
                <a:highlight>
                  <a:srgbClr val="FFFFFF"/>
                </a:highlight>
              </a:rPr>
              <a:t>		$ dotnet run</a:t>
            </a:r>
            <a:endParaRPr sz="1600">
              <a:solidFill>
                <a:schemeClr val="dk1"/>
              </a:solidFill>
              <a:highlight>
                <a:srgbClr val="F9FAFC"/>
              </a:highlight>
              <a:latin typeface="Proxima Nova Semibold"/>
              <a:ea typeface="Proxima Nova Semibold"/>
              <a:cs typeface="Proxima Nova Semibold"/>
              <a:sym typeface="Proxima Nova Semibold"/>
            </a:endParaRPr>
          </a:p>
          <a:p>
            <a:pPr marL="457200" lvl="0" indent="0" algn="l" rtl="0">
              <a:lnSpc>
                <a:spcPct val="115000"/>
              </a:lnSpc>
              <a:spcBef>
                <a:spcPts val="0"/>
              </a:spcBef>
              <a:spcAft>
                <a:spcPts val="0"/>
              </a:spcAft>
              <a:buNone/>
            </a:pPr>
            <a:endParaRPr sz="1100">
              <a:solidFill>
                <a:srgbClr val="000000"/>
              </a:solidFill>
              <a:latin typeface="Arial"/>
              <a:ea typeface="Arial"/>
              <a:cs typeface="Arial"/>
              <a:sym typeface="Arial"/>
            </a:endParaRPr>
          </a:p>
          <a:p>
            <a:pPr marL="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474" name="Google Shape;474;g261a8a62faa_0_22"/>
          <p:cNvSpPr txBox="1"/>
          <p:nvPr/>
        </p:nvSpPr>
        <p:spPr>
          <a:xfrm>
            <a:off x="381000" y="321000"/>
            <a:ext cx="77457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Running Dotnet Console applications through Shell</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10"/>
          <p:cNvSpPr txBox="1"/>
          <p:nvPr/>
        </p:nvSpPr>
        <p:spPr>
          <a:xfrm>
            <a:off x="226925" y="151275"/>
            <a:ext cx="4962000" cy="8496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Check Your Understanding </a:t>
            </a:r>
            <a:endParaRPr sz="2400" b="1" i="0" u="none" strike="noStrike" cap="none">
              <a:solidFill>
                <a:srgbClr val="323F4F"/>
              </a:solidFill>
              <a:latin typeface="Proxima Nova"/>
              <a:ea typeface="Proxima Nova"/>
              <a:cs typeface="Proxima Nova"/>
              <a:sym typeface="Proxima Nova"/>
            </a:endParaRPr>
          </a:p>
          <a:p>
            <a:pPr marL="0" marR="0" lvl="0" indent="0" algn="l" rtl="0">
              <a:lnSpc>
                <a:spcPct val="90000"/>
              </a:lnSpc>
              <a:spcBef>
                <a:spcPts val="0"/>
              </a:spcBef>
              <a:spcAft>
                <a:spcPts val="0"/>
              </a:spcAft>
              <a:buClr>
                <a:srgbClr val="000000"/>
              </a:buClr>
              <a:buSzPts val="2400"/>
              <a:buFont typeface="Arial"/>
              <a:buNone/>
            </a:pPr>
            <a:endParaRPr sz="2400" b="1" i="0" u="none" strike="noStrike" cap="none">
              <a:solidFill>
                <a:srgbClr val="323F4F"/>
              </a:solidFill>
              <a:latin typeface="Proxima Nova"/>
              <a:ea typeface="Proxima Nova"/>
              <a:cs typeface="Proxima Nova"/>
              <a:sym typeface="Proxima Nova"/>
            </a:endParaRPr>
          </a:p>
        </p:txBody>
      </p:sp>
      <p:sp>
        <p:nvSpPr>
          <p:cNvPr id="480" name="Google Shape;480;p10"/>
          <p:cNvSpPr/>
          <p:nvPr/>
        </p:nvSpPr>
        <p:spPr>
          <a:xfrm rot="10800000" flipH="1">
            <a:off x="305900" y="627875"/>
            <a:ext cx="3763500" cy="104400"/>
          </a:xfrm>
          <a:prstGeom prst="rect">
            <a:avLst/>
          </a:prstGeom>
          <a:gradFill>
            <a:gsLst>
              <a:gs pos="0">
                <a:srgbClr val="82297B"/>
              </a:gs>
              <a:gs pos="100000">
                <a:srgbClr val="BF2151"/>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roxima Nova"/>
              <a:ea typeface="Proxima Nova"/>
              <a:cs typeface="Proxima Nova"/>
              <a:sym typeface="Proxima Nova"/>
            </a:endParaRPr>
          </a:p>
        </p:txBody>
      </p:sp>
      <p:pic>
        <p:nvPicPr>
          <p:cNvPr id="481" name="Google Shape;481;p10" descr="check sign - Clip Art Library"/>
          <p:cNvPicPr preferRelativeResize="0"/>
          <p:nvPr/>
        </p:nvPicPr>
        <p:blipFill rotWithShape="1">
          <a:blip r:embed="rId3">
            <a:alphaModFix/>
          </a:blip>
          <a:srcRect/>
          <a:stretch/>
        </p:blipFill>
        <p:spPr>
          <a:xfrm>
            <a:off x="5975597" y="1075321"/>
            <a:ext cx="1768724" cy="1768724"/>
          </a:xfrm>
          <a:prstGeom prst="rect">
            <a:avLst/>
          </a:prstGeom>
          <a:noFill/>
          <a:ln>
            <a:noFill/>
          </a:ln>
        </p:spPr>
      </p:pic>
      <p:sp>
        <p:nvSpPr>
          <p:cNvPr id="482" name="Google Shape;482;p10"/>
          <p:cNvSpPr txBox="1"/>
          <p:nvPr/>
        </p:nvSpPr>
        <p:spPr>
          <a:xfrm>
            <a:off x="542200" y="1172300"/>
            <a:ext cx="5632200" cy="29631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500"/>
              </a:spcBef>
              <a:spcAft>
                <a:spcPts val="0"/>
              </a:spcAft>
              <a:buClr>
                <a:srgbClr val="548135"/>
              </a:buClr>
              <a:buSzPts val="1600"/>
              <a:buFont typeface="Proxima Nova Semibold"/>
              <a:buAutoNum type="arabicPeriod"/>
            </a:pPr>
            <a:r>
              <a:rPr lang="en" sz="1600">
                <a:solidFill>
                  <a:srgbClr val="222A35"/>
                </a:solidFill>
                <a:latin typeface="Proxima Nova Semibold"/>
                <a:ea typeface="Proxima Nova Semibold"/>
                <a:cs typeface="Proxima Nova Semibold"/>
                <a:sym typeface="Proxima Nova Semibold"/>
              </a:rPr>
              <a:t>What is Linux?</a:t>
            </a:r>
            <a:endParaRPr sz="1600">
              <a:solidFill>
                <a:srgbClr val="222A35"/>
              </a:solidFill>
              <a:latin typeface="Proxima Nova Semibold"/>
              <a:ea typeface="Proxima Nova Semibold"/>
              <a:cs typeface="Proxima Nova Semibold"/>
              <a:sym typeface="Proxima Nova Semibold"/>
            </a:endParaRPr>
          </a:p>
          <a:p>
            <a:pPr marL="457200" lvl="0" indent="-330200" algn="l" rtl="0">
              <a:lnSpc>
                <a:spcPct val="150000"/>
              </a:lnSpc>
              <a:spcBef>
                <a:spcPts val="500"/>
              </a:spcBef>
              <a:spcAft>
                <a:spcPts val="0"/>
              </a:spcAft>
              <a:buClr>
                <a:srgbClr val="222A35"/>
              </a:buClr>
              <a:buSzPts val="1600"/>
              <a:buFont typeface="Proxima Nova Semibold"/>
              <a:buAutoNum type="arabicPeriod"/>
            </a:pPr>
            <a:r>
              <a:rPr lang="en" sz="1600">
                <a:solidFill>
                  <a:srgbClr val="222A35"/>
                </a:solidFill>
                <a:latin typeface="Proxima Nova Semibold"/>
                <a:ea typeface="Proxima Nova Semibold"/>
                <a:cs typeface="Proxima Nova Semibold"/>
                <a:sym typeface="Proxima Nova Semibold"/>
              </a:rPr>
              <a:t> What is the architecture of the Linux OS?</a:t>
            </a:r>
            <a:endParaRPr sz="1600">
              <a:solidFill>
                <a:srgbClr val="222A35"/>
              </a:solidFill>
              <a:latin typeface="Proxima Nova Semibold"/>
              <a:ea typeface="Proxima Nova Semibold"/>
              <a:cs typeface="Proxima Nova Semibold"/>
              <a:sym typeface="Proxima Nova Semibold"/>
            </a:endParaRPr>
          </a:p>
          <a:p>
            <a:pPr marL="457200" lvl="0" indent="-330200" algn="l" rtl="0">
              <a:lnSpc>
                <a:spcPct val="150000"/>
              </a:lnSpc>
              <a:spcBef>
                <a:spcPts val="500"/>
              </a:spcBef>
              <a:spcAft>
                <a:spcPts val="0"/>
              </a:spcAft>
              <a:buClr>
                <a:srgbClr val="222A35"/>
              </a:buClr>
              <a:buSzPts val="1600"/>
              <a:buFont typeface="Proxima Nova Semibold"/>
              <a:buAutoNum type="arabicPeriod"/>
            </a:pPr>
            <a:r>
              <a:rPr lang="en" sz="1600">
                <a:solidFill>
                  <a:srgbClr val="222A35"/>
                </a:solidFill>
                <a:latin typeface="Proxima Nova Semibold"/>
                <a:ea typeface="Proxima Nova Semibold"/>
                <a:cs typeface="Proxima Nova Semibold"/>
                <a:sym typeface="Proxima Nova Semibold"/>
              </a:rPr>
              <a:t>How Linux is different from Unix operating systems?</a:t>
            </a:r>
            <a:endParaRPr sz="1600">
              <a:solidFill>
                <a:srgbClr val="222A35"/>
              </a:solidFill>
              <a:latin typeface="Proxima Nova Semibold"/>
              <a:ea typeface="Proxima Nova Semibold"/>
              <a:cs typeface="Proxima Nova Semibold"/>
              <a:sym typeface="Proxima Nova Semibold"/>
            </a:endParaRPr>
          </a:p>
          <a:p>
            <a:pPr marL="457200" lvl="0" indent="-330200" algn="l" rtl="0">
              <a:lnSpc>
                <a:spcPct val="150000"/>
              </a:lnSpc>
              <a:spcBef>
                <a:spcPts val="500"/>
              </a:spcBef>
              <a:spcAft>
                <a:spcPts val="0"/>
              </a:spcAft>
              <a:buClr>
                <a:srgbClr val="222A35"/>
              </a:buClr>
              <a:buSzPts val="1600"/>
              <a:buFont typeface="Proxima Nova Semibold"/>
              <a:buAutoNum type="arabicPeriod"/>
            </a:pPr>
            <a:r>
              <a:rPr lang="en" sz="1600">
                <a:solidFill>
                  <a:srgbClr val="222A35"/>
                </a:solidFill>
                <a:latin typeface="Proxima Nova Semibold"/>
                <a:ea typeface="Proxima Nova Semibold"/>
                <a:cs typeface="Proxima Nova Semibold"/>
                <a:sym typeface="Proxima Nova Semibold"/>
              </a:rPr>
              <a:t> What are the different shell commands and its use.	</a:t>
            </a:r>
            <a:endParaRPr sz="1600">
              <a:solidFill>
                <a:srgbClr val="222A35"/>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chemeClr val="dk1"/>
              </a:solidFill>
              <a:highlight>
                <a:schemeClr val="lt1"/>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4000"/>
              <a:buFont typeface="Arial"/>
              <a:buNone/>
            </a:pPr>
            <a:endParaRPr sz="1600" b="0" i="0" u="none" strike="noStrike" cap="none">
              <a:solidFill>
                <a:schemeClr val="dk1"/>
              </a:solidFill>
              <a:highlight>
                <a:schemeClr val="lt1"/>
              </a:highlight>
              <a:latin typeface="Proxima Nova Semibold"/>
              <a:ea typeface="Proxima Nova Semibold"/>
              <a:cs typeface="Proxima Nova Semibold"/>
              <a:sym typeface="Proxima Nova Semibold"/>
            </a:endParaRPr>
          </a:p>
          <a:p>
            <a:pPr marL="45720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13"/>
          <p:cNvSpPr txBox="1"/>
          <p:nvPr/>
        </p:nvSpPr>
        <p:spPr>
          <a:xfrm>
            <a:off x="394950" y="223550"/>
            <a:ext cx="44427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Question &amp; Answer</a:t>
            </a:r>
            <a:endParaRPr sz="2400" b="1" i="0" u="none" strike="noStrike" cap="none">
              <a:solidFill>
                <a:srgbClr val="323F4F"/>
              </a:solidFill>
              <a:latin typeface="Proxima Nova"/>
              <a:ea typeface="Proxima Nova"/>
              <a:cs typeface="Proxima Nova"/>
              <a:sym typeface="Proxima Nova"/>
            </a:endParaRPr>
          </a:p>
        </p:txBody>
      </p:sp>
      <p:pic>
        <p:nvPicPr>
          <p:cNvPr id="488" name="Google Shape;488;p13"/>
          <p:cNvPicPr preferRelativeResize="0"/>
          <p:nvPr/>
        </p:nvPicPr>
        <p:blipFill rotWithShape="1">
          <a:blip r:embed="rId3">
            <a:alphaModFix/>
          </a:blip>
          <a:srcRect/>
          <a:stretch/>
        </p:blipFill>
        <p:spPr>
          <a:xfrm>
            <a:off x="1423175" y="940450"/>
            <a:ext cx="4832175" cy="33769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16"/>
          <p:cNvSpPr txBox="1">
            <a:spLocks noGrp="1"/>
          </p:cNvSpPr>
          <p:nvPr>
            <p:ph type="title"/>
          </p:nvPr>
        </p:nvSpPr>
        <p:spPr>
          <a:xfrm>
            <a:off x="366425" y="1070150"/>
            <a:ext cx="8320500" cy="2555400"/>
          </a:xfrm>
          <a:prstGeom prst="rect">
            <a:avLst/>
          </a:prstGeom>
          <a:noFill/>
          <a:ln>
            <a:noFill/>
          </a:ln>
        </p:spPr>
        <p:txBody>
          <a:bodyPr spcFirstLastPara="1" wrap="square" lIns="0" tIns="0" rIns="0" bIns="0" anchor="t" anchorCtr="0">
            <a:noAutofit/>
          </a:bodyPr>
          <a:lstStyle/>
          <a:p>
            <a:pPr marL="457200" lvl="0" indent="-330200" algn="l" rtl="0">
              <a:lnSpc>
                <a:spcPct val="150000"/>
              </a:lnSpc>
              <a:spcBef>
                <a:spcPts val="1200"/>
              </a:spcBef>
              <a:spcAft>
                <a:spcPts val="0"/>
              </a:spcAft>
              <a:buSzPts val="1600"/>
              <a:buFont typeface="Proxima Nova Semibold"/>
              <a:buChar char="●"/>
            </a:pPr>
            <a:r>
              <a:rPr lang="en" sz="1600" u="sng">
                <a:solidFill>
                  <a:schemeClr val="hlink"/>
                </a:solidFill>
                <a:highlight>
                  <a:schemeClr val="lt1"/>
                </a:highlight>
                <a:latin typeface="Proxima Nova Semibold"/>
                <a:ea typeface="Proxima Nova Semibold"/>
                <a:cs typeface="Proxima Nova Semibold"/>
                <a:sym typeface="Proxima Nova Semibold"/>
                <a:hlinkClick r:id="rId3"/>
              </a:rPr>
              <a:t>https://www.geeksforgeeks.org/introduction-to-linux-operating-system/</a:t>
            </a:r>
            <a:endParaRPr sz="1600">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SzPts val="1600"/>
              <a:buFont typeface="Proxima Nova Semibold"/>
              <a:buChar char="●"/>
            </a:pPr>
            <a:r>
              <a:rPr lang="en" sz="1600" u="sng">
                <a:solidFill>
                  <a:schemeClr val="hlink"/>
                </a:solidFill>
                <a:highlight>
                  <a:schemeClr val="lt1"/>
                </a:highlight>
                <a:latin typeface="Proxima Nova Semibold"/>
                <a:ea typeface="Proxima Nova Semibold"/>
                <a:cs typeface="Proxima Nova Semibold"/>
                <a:sym typeface="Proxima Nova Semibold"/>
                <a:hlinkClick r:id="rId4"/>
              </a:rPr>
              <a:t>https://www.geeksforgeeks.org/basic-shell-commands-in-linux/</a:t>
            </a:r>
            <a:endParaRPr sz="1600">
              <a:highlight>
                <a:schemeClr val="lt1"/>
              </a:highlight>
              <a:latin typeface="Proxima Nova Semibold"/>
              <a:ea typeface="Proxima Nova Semibold"/>
              <a:cs typeface="Proxima Nova Semibold"/>
              <a:sym typeface="Proxima Nova Semibold"/>
            </a:endParaRPr>
          </a:p>
          <a:p>
            <a:pPr marL="457200" lvl="0" indent="-330200" algn="l" rtl="0">
              <a:lnSpc>
                <a:spcPct val="150000"/>
              </a:lnSpc>
              <a:spcBef>
                <a:spcPts val="0"/>
              </a:spcBef>
              <a:spcAft>
                <a:spcPts val="0"/>
              </a:spcAft>
              <a:buSzPts val="1600"/>
              <a:buFont typeface="Proxima Nova Semibold"/>
              <a:buChar char="●"/>
            </a:pPr>
            <a:r>
              <a:rPr lang="en" sz="1600" u="sng">
                <a:solidFill>
                  <a:schemeClr val="hlink"/>
                </a:solidFill>
                <a:highlight>
                  <a:schemeClr val="lt1"/>
                </a:highlight>
                <a:latin typeface="Proxima Nova Semibold"/>
                <a:ea typeface="Proxima Nova Semibold"/>
                <a:cs typeface="Proxima Nova Semibold"/>
                <a:sym typeface="Proxima Nova Semibold"/>
                <a:hlinkClick r:id="rId5"/>
              </a:rPr>
              <a:t>https://phoenixnap.com/kb/linux-shells</a:t>
            </a:r>
            <a:endParaRPr sz="1600">
              <a:highlight>
                <a:schemeClr val="lt1"/>
              </a:highlight>
              <a:latin typeface="Proxima Nova Semibold"/>
              <a:ea typeface="Proxima Nova Semibold"/>
              <a:cs typeface="Proxima Nova Semibold"/>
              <a:sym typeface="Proxima Nova Semibold"/>
            </a:endParaRPr>
          </a:p>
          <a:p>
            <a:pPr marL="0" lvl="0" indent="0" algn="l" rtl="0">
              <a:lnSpc>
                <a:spcPct val="150000"/>
              </a:lnSpc>
              <a:spcBef>
                <a:spcPts val="0"/>
              </a:spcBef>
              <a:spcAft>
                <a:spcPts val="0"/>
              </a:spcAft>
              <a:buNone/>
            </a:pPr>
            <a:endParaRPr sz="1600">
              <a:highlight>
                <a:schemeClr val="lt1"/>
              </a:highlight>
              <a:latin typeface="Proxima Nova Semibold"/>
              <a:ea typeface="Proxima Nova Semibold"/>
              <a:cs typeface="Proxima Nova Semibold"/>
              <a:sym typeface="Proxima Nova Semibold"/>
            </a:endParaRPr>
          </a:p>
          <a:p>
            <a:pPr marL="457200" lvl="0" indent="0" algn="l" rtl="0">
              <a:lnSpc>
                <a:spcPct val="90000"/>
              </a:lnSpc>
              <a:spcBef>
                <a:spcPts val="1200"/>
              </a:spcBef>
              <a:spcAft>
                <a:spcPts val="0"/>
              </a:spcAft>
              <a:buSzPts val="4000"/>
              <a:buNone/>
            </a:pPr>
            <a:r>
              <a:rPr lang="en" sz="1600">
                <a:highlight>
                  <a:schemeClr val="lt1"/>
                </a:highlight>
                <a:latin typeface="Proxima Nova Semibold"/>
                <a:ea typeface="Proxima Nova Semibold"/>
                <a:cs typeface="Proxima Nova Semibold"/>
                <a:sym typeface="Proxima Nova Semibold"/>
              </a:rPr>
              <a:t> </a:t>
            </a:r>
            <a:endParaRPr sz="1600">
              <a:latin typeface="Proxima Nova Semibold"/>
              <a:ea typeface="Proxima Nova Semibold"/>
              <a:cs typeface="Proxima Nova Semibold"/>
              <a:sym typeface="Proxima Nova Semibold"/>
            </a:endParaRPr>
          </a:p>
        </p:txBody>
      </p:sp>
      <p:sp>
        <p:nvSpPr>
          <p:cNvPr id="494" name="Google Shape;494;p16"/>
          <p:cNvSpPr txBox="1"/>
          <p:nvPr/>
        </p:nvSpPr>
        <p:spPr>
          <a:xfrm>
            <a:off x="317625" y="223600"/>
            <a:ext cx="40425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000"/>
              <a:buFont typeface="Arial"/>
              <a:buNone/>
            </a:pPr>
            <a:r>
              <a:rPr lang="en" sz="2400" b="1" i="0" u="none" strike="noStrike" cap="none">
                <a:solidFill>
                  <a:srgbClr val="323F4F"/>
                </a:solidFill>
                <a:latin typeface="Proxima Nova"/>
                <a:ea typeface="Proxima Nova"/>
                <a:cs typeface="Proxima Nova"/>
                <a:sym typeface="Proxima Nova"/>
              </a:rPr>
              <a:t>Reference Materials</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7"/>
          <p:cNvSpPr txBox="1">
            <a:spLocks noGrp="1"/>
          </p:cNvSpPr>
          <p:nvPr>
            <p:ph type="subTitle" idx="1"/>
          </p:nvPr>
        </p:nvSpPr>
        <p:spPr>
          <a:xfrm>
            <a:off x="2092775" y="2305650"/>
            <a:ext cx="5271900" cy="3207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 sz="1600"/>
              <a:t>Senathipathi K</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4a84ead391_0_98"/>
          <p:cNvSpPr txBox="1"/>
          <p:nvPr/>
        </p:nvSpPr>
        <p:spPr>
          <a:xfrm>
            <a:off x="457200" y="277400"/>
            <a:ext cx="30000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3200"/>
              <a:buFont typeface="Arial"/>
              <a:buNone/>
            </a:pPr>
            <a:r>
              <a:rPr lang="en" sz="2400" b="1" i="0" u="none" strike="noStrike" cap="none">
                <a:solidFill>
                  <a:srgbClr val="323F4F"/>
                </a:solidFill>
                <a:latin typeface="Proxima Nova"/>
                <a:ea typeface="Proxima Nova"/>
                <a:cs typeface="Proxima Nova"/>
                <a:sym typeface="Proxima Nova"/>
              </a:rPr>
              <a:t>Pre-Test</a:t>
            </a:r>
            <a:endParaRPr sz="2400" b="1" i="0" u="none" strike="noStrike" cap="none">
              <a:solidFill>
                <a:srgbClr val="323F4F"/>
              </a:solidFill>
              <a:latin typeface="Proxima Nova"/>
              <a:ea typeface="Proxima Nova"/>
              <a:cs typeface="Proxima Nova"/>
              <a:sym typeface="Proxima Nova"/>
            </a:endParaRPr>
          </a:p>
        </p:txBody>
      </p:sp>
      <p:graphicFrame>
        <p:nvGraphicFramePr>
          <p:cNvPr id="177" name="Google Shape;177;g24a84ead391_0_98"/>
          <p:cNvGraphicFramePr/>
          <p:nvPr/>
        </p:nvGraphicFramePr>
        <p:xfrm>
          <a:off x="283500" y="1056570"/>
          <a:ext cx="8477350" cy="3629730"/>
        </p:xfrm>
        <a:graphic>
          <a:graphicData uri="http://schemas.openxmlformats.org/drawingml/2006/table">
            <a:tbl>
              <a:tblPr>
                <a:noFill/>
                <a:tableStyleId>{80349CDB-74FE-4C09-9E39-F8CB2A8703F8}</a:tableStyleId>
              </a:tblPr>
              <a:tblGrid>
                <a:gridCol w="1087825">
                  <a:extLst>
                    <a:ext uri="{9D8B030D-6E8A-4147-A177-3AD203B41FA5}">
                      <a16:colId xmlns:a16="http://schemas.microsoft.com/office/drawing/2014/main" val="20000"/>
                    </a:ext>
                  </a:extLst>
                </a:gridCol>
                <a:gridCol w="3382350">
                  <a:extLst>
                    <a:ext uri="{9D8B030D-6E8A-4147-A177-3AD203B41FA5}">
                      <a16:colId xmlns:a16="http://schemas.microsoft.com/office/drawing/2014/main" val="20001"/>
                    </a:ext>
                  </a:extLst>
                </a:gridCol>
                <a:gridCol w="4007175">
                  <a:extLst>
                    <a:ext uri="{9D8B030D-6E8A-4147-A177-3AD203B41FA5}">
                      <a16:colId xmlns:a16="http://schemas.microsoft.com/office/drawing/2014/main" val="20002"/>
                    </a:ext>
                  </a:extLst>
                </a:gridCol>
              </a:tblGrid>
              <a:tr h="561225">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S.No</a:t>
                      </a:r>
                      <a:endParaRPr sz="1600" u="none" strike="noStrike" cap="none">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Question</a:t>
                      </a:r>
                      <a:endParaRPr sz="1600" u="none" strike="noStrike" cap="none">
                        <a:solidFill>
                          <a:schemeClr val="lt1"/>
                        </a:solidFill>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600" u="none" strike="noStrike" cap="none">
                          <a:solidFill>
                            <a:schemeClr val="lt1"/>
                          </a:solidFill>
                          <a:latin typeface="Proxima Nova Semibold"/>
                          <a:ea typeface="Proxima Nova Semibold"/>
                          <a:cs typeface="Proxima Nova Semibold"/>
                          <a:sym typeface="Proxima Nova Semibold"/>
                        </a:rPr>
                        <a:t>Answer Options</a:t>
                      </a:r>
                      <a:endParaRPr sz="1600" u="none" strike="noStrike" cap="none">
                        <a:solidFill>
                          <a:schemeClr val="dk1"/>
                        </a:solidFill>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endParaRPr sz="1600" u="none" strike="noStrike" cap="none">
                        <a:latin typeface="Proxima Nova Semibold"/>
                        <a:ea typeface="Proxima Nova Semibold"/>
                        <a:cs typeface="Proxima Nova Semibold"/>
                        <a:sym typeface="Proxima Nova Semibol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25235B"/>
                    </a:solidFill>
                  </a:tcPr>
                </a:tc>
                <a:extLst>
                  <a:ext uri="{0D108BD9-81ED-4DB2-BD59-A6C34878D82A}">
                    <a16:rowId xmlns:a16="http://schemas.microsoft.com/office/drawing/2014/main" val="10000"/>
                  </a:ext>
                </a:extLst>
              </a:tr>
              <a:tr h="1173475">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a:solidFill>
                            <a:schemeClr val="dk1"/>
                          </a:solidFill>
                          <a:latin typeface="Proxima Nova Semibold"/>
                          <a:ea typeface="Proxima Nova Semibold"/>
                          <a:cs typeface="Proxima Nova Semibold"/>
                          <a:sym typeface="Proxima Nova Semibold"/>
                        </a:rPr>
                        <a:t>3</a:t>
                      </a:r>
                      <a:endParaRPr sz="1600" u="none" strike="noStrike" cap="none">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 </a:t>
                      </a:r>
                      <a:r>
                        <a:rPr lang="en">
                          <a:solidFill>
                            <a:srgbClr val="3A3A3A"/>
                          </a:solidFill>
                          <a:highlight>
                            <a:srgbClr val="FFFFFF"/>
                          </a:highlight>
                          <a:latin typeface="Proxima Nova Semibold"/>
                          <a:ea typeface="Proxima Nova Semibold"/>
                          <a:cs typeface="Proxima Nova Semibold"/>
                          <a:sym typeface="Proxima Nova Semibold"/>
                        </a:rPr>
                        <a:t>What are the advantages of Linux over Unix?</a:t>
                      </a:r>
                      <a:endParaRPr sz="1400" u="none" strike="noStrike" cap="none">
                        <a:solidFill>
                          <a:srgbClr val="3A3A3A"/>
                        </a:solidFill>
                        <a:highlight>
                          <a:srgbClr val="FFFFFF"/>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a) </a:t>
                      </a:r>
                      <a:r>
                        <a:rPr lang="en">
                          <a:solidFill>
                            <a:srgbClr val="3A3A3A"/>
                          </a:solidFill>
                          <a:highlight>
                            <a:srgbClr val="FFFFFF"/>
                          </a:highlight>
                          <a:latin typeface="Proxima Nova Semibold"/>
                          <a:ea typeface="Proxima Nova Semibold"/>
                          <a:cs typeface="Proxima Nova Semibold"/>
                          <a:sym typeface="Proxima Nova Semibold"/>
                        </a:rPr>
                        <a:t>Open Source</a:t>
                      </a:r>
                      <a:endParaRPr sz="14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b) </a:t>
                      </a:r>
                      <a:r>
                        <a:rPr lang="en">
                          <a:solidFill>
                            <a:srgbClr val="3A3A3A"/>
                          </a:solidFill>
                          <a:highlight>
                            <a:srgbClr val="FFFFFF"/>
                          </a:highlight>
                          <a:latin typeface="Proxima Nova Semibold"/>
                          <a:ea typeface="Proxima Nova Semibold"/>
                          <a:cs typeface="Proxima Nova Semibold"/>
                          <a:sym typeface="Proxima Nova Semibold"/>
                        </a:rPr>
                        <a:t>Supports large set of file systems</a:t>
                      </a:r>
                      <a:endParaRPr sz="14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c) </a:t>
                      </a:r>
                      <a:r>
                        <a:rPr lang="en">
                          <a:solidFill>
                            <a:srgbClr val="3A3A3A"/>
                          </a:solidFill>
                          <a:highlight>
                            <a:srgbClr val="FFFFFF"/>
                          </a:highlight>
                          <a:latin typeface="Proxima Nova Semibold"/>
                          <a:ea typeface="Proxima Nova Semibold"/>
                          <a:cs typeface="Proxima Nova Semibold"/>
                          <a:sym typeface="Proxima Nova Semibold"/>
                        </a:rPr>
                        <a:t>Both a &amp; b</a:t>
                      </a:r>
                      <a:endParaRPr sz="14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d) None of the above</a:t>
                      </a:r>
                      <a:endParaRPr sz="1400" u="none" strike="noStrike" cap="none">
                        <a:solidFill>
                          <a:srgbClr val="3A3A3A"/>
                        </a:solidFill>
                        <a:highlight>
                          <a:srgbClr val="FFFFFF"/>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1"/>
                  </a:ext>
                </a:extLst>
              </a:tr>
              <a:tr h="1785725">
                <a:tc>
                  <a:txBody>
                    <a:bodyPr/>
                    <a:lstStyle/>
                    <a:p>
                      <a:pPr marL="0" marR="0" lvl="0" indent="0" algn="l" rtl="0">
                        <a:lnSpc>
                          <a:spcPct val="100000"/>
                        </a:lnSpc>
                        <a:spcBef>
                          <a:spcPts val="0"/>
                        </a:spcBef>
                        <a:spcAft>
                          <a:spcPts val="0"/>
                        </a:spcAft>
                        <a:buClr>
                          <a:srgbClr val="000000"/>
                        </a:buClr>
                        <a:buSzPts val="1100"/>
                        <a:buFont typeface="Arial"/>
                        <a:buNone/>
                      </a:pPr>
                      <a:r>
                        <a:rPr lang="en" sz="1600" u="none" strike="noStrike" cap="none">
                          <a:solidFill>
                            <a:schemeClr val="dk1"/>
                          </a:solidFill>
                          <a:latin typeface="Proxima Nova Semibold"/>
                          <a:ea typeface="Proxima Nova Semibold"/>
                          <a:cs typeface="Proxima Nova Semibold"/>
                          <a:sym typeface="Proxima Nova Semibold"/>
                        </a:rPr>
                        <a:t>4</a:t>
                      </a:r>
                      <a:endParaRPr sz="1600" u="none" strike="noStrike" cap="none">
                        <a:solidFill>
                          <a:schemeClr val="dk1"/>
                        </a:solidFill>
                        <a:latin typeface="Proxima Nova Semibold"/>
                        <a:ea typeface="Proxima Nova Semibold"/>
                        <a:cs typeface="Proxima Nova Semibold"/>
                        <a:sym typeface="Proxima Nova Semibold"/>
                      </a:endParaRPr>
                    </a:p>
                  </a:txBody>
                  <a:tcPr marL="91425" marR="91425"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5"/>
                    </a:solidFill>
                  </a:tcPr>
                </a:tc>
                <a:tc>
                  <a:txBody>
                    <a:bodyPr/>
                    <a:lstStyle/>
                    <a:p>
                      <a:pPr marL="0" marR="0" lvl="0" indent="0" algn="l" rtl="0">
                        <a:lnSpc>
                          <a:spcPct val="100000"/>
                        </a:lnSpc>
                        <a:spcBef>
                          <a:spcPts val="0"/>
                        </a:spcBef>
                        <a:spcAft>
                          <a:spcPts val="0"/>
                        </a:spcAft>
                        <a:buClr>
                          <a:schemeClr val="dk1"/>
                        </a:buClr>
                        <a:buSzPts val="1100"/>
                        <a:buFont typeface="Arial"/>
                        <a:buNone/>
                      </a:pPr>
                      <a:r>
                        <a:rPr lang="en">
                          <a:solidFill>
                            <a:srgbClr val="3A3A3A"/>
                          </a:solidFill>
                          <a:highlight>
                            <a:srgbClr val="FFFFFF"/>
                          </a:highlight>
                          <a:latin typeface="Proxima Nova Semibold"/>
                          <a:ea typeface="Proxima Nova Semibold"/>
                          <a:cs typeface="Proxima Nova Semibold"/>
                          <a:sym typeface="Proxima Nova Semibold"/>
                        </a:rPr>
                        <a:t>Shell command “pwd” is used to ___________</a:t>
                      </a:r>
                      <a:endParaRPr sz="1400" u="none" strike="noStrike" cap="none">
                        <a:solidFill>
                          <a:srgbClr val="222222"/>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endParaRPr sz="1400" u="none" strike="noStrike" cap="none">
                        <a:solidFill>
                          <a:srgbClr val="222222"/>
                        </a:solidFill>
                        <a:highlight>
                          <a:srgbClr val="FFFFFF"/>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a) </a:t>
                      </a:r>
                      <a:r>
                        <a:rPr lang="en">
                          <a:solidFill>
                            <a:srgbClr val="3A3A3A"/>
                          </a:solidFill>
                          <a:highlight>
                            <a:srgbClr val="FFFFFF"/>
                          </a:highlight>
                          <a:latin typeface="Proxima Nova Semibold"/>
                          <a:ea typeface="Proxima Nova Semibold"/>
                          <a:cs typeface="Proxima Nova Semibold"/>
                          <a:sym typeface="Proxima Nova Semibold"/>
                        </a:rPr>
                        <a:t>To display the present working directory</a:t>
                      </a: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a:t>
                      </a:r>
                      <a:endParaRPr sz="14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b) </a:t>
                      </a:r>
                      <a:r>
                        <a:rPr lang="en">
                          <a:solidFill>
                            <a:srgbClr val="3A3A3A"/>
                          </a:solidFill>
                          <a:highlight>
                            <a:srgbClr val="FFFFFF"/>
                          </a:highlight>
                          <a:latin typeface="Proxima Nova Semibold"/>
                          <a:ea typeface="Proxima Nova Semibold"/>
                          <a:cs typeface="Proxima Nova Semibold"/>
                          <a:sym typeface="Proxima Nova Semibold"/>
                        </a:rPr>
                        <a:t>To display the password.</a:t>
                      </a:r>
                      <a:endParaRPr sz="14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c) To </a:t>
                      </a:r>
                      <a:r>
                        <a:rPr lang="en">
                          <a:solidFill>
                            <a:srgbClr val="3A3A3A"/>
                          </a:solidFill>
                          <a:highlight>
                            <a:srgbClr val="FFFFFF"/>
                          </a:highlight>
                          <a:latin typeface="Proxima Nova Semibold"/>
                          <a:ea typeface="Proxima Nova Semibold"/>
                          <a:cs typeface="Proxima Nova Semibold"/>
                          <a:sym typeface="Proxima Nova Semibold"/>
                        </a:rPr>
                        <a:t>change the password.</a:t>
                      </a:r>
                      <a:endParaRPr sz="1400" u="none" strike="noStrike" cap="none">
                        <a:solidFill>
                          <a:srgbClr val="3A3A3A"/>
                        </a:solidFill>
                        <a:highlight>
                          <a:srgbClr val="FFFFFF"/>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chemeClr val="dk1"/>
                        </a:buClr>
                        <a:buSzPts val="1100"/>
                        <a:buFont typeface="Arial"/>
                        <a:buNone/>
                      </a:pP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d) </a:t>
                      </a:r>
                      <a:r>
                        <a:rPr lang="en">
                          <a:solidFill>
                            <a:srgbClr val="3A3A3A"/>
                          </a:solidFill>
                          <a:highlight>
                            <a:srgbClr val="FFFFFF"/>
                          </a:highlight>
                          <a:latin typeface="Proxima Nova Semibold"/>
                          <a:ea typeface="Proxima Nova Semibold"/>
                          <a:cs typeface="Proxima Nova Semibold"/>
                          <a:sym typeface="Proxima Nova Semibold"/>
                        </a:rPr>
                        <a:t>None</a:t>
                      </a:r>
                      <a:r>
                        <a:rPr lang="en" sz="1400" u="none" strike="noStrike" cap="none">
                          <a:solidFill>
                            <a:srgbClr val="3A3A3A"/>
                          </a:solidFill>
                          <a:highlight>
                            <a:srgbClr val="FFFFFF"/>
                          </a:highlight>
                          <a:latin typeface="Proxima Nova Semibold"/>
                          <a:ea typeface="Proxima Nova Semibold"/>
                          <a:cs typeface="Proxima Nova Semibold"/>
                          <a:sym typeface="Proxima Nova Semibold"/>
                        </a:rPr>
                        <a:t> of the above</a:t>
                      </a:r>
                      <a:endParaRPr sz="1400" u="none" strike="noStrike" cap="none">
                        <a:solidFill>
                          <a:srgbClr val="222222"/>
                        </a:solidFill>
                        <a:highlight>
                          <a:schemeClr val="lt1"/>
                        </a:highlight>
                        <a:latin typeface="Proxima Nova Semibold"/>
                        <a:ea typeface="Proxima Nova Semibold"/>
                        <a:cs typeface="Proxima Nova Semibold"/>
                        <a:sym typeface="Proxima Nova Semibold"/>
                      </a:endParaRPr>
                    </a:p>
                    <a:p>
                      <a:pPr marL="0" marR="0" lvl="0" indent="0" algn="l" rtl="0">
                        <a:lnSpc>
                          <a:spcPct val="100000"/>
                        </a:lnSpc>
                        <a:spcBef>
                          <a:spcPts val="0"/>
                        </a:spcBef>
                        <a:spcAft>
                          <a:spcPts val="0"/>
                        </a:spcAft>
                        <a:buClr>
                          <a:srgbClr val="000000"/>
                        </a:buClr>
                        <a:buSzPts val="1300"/>
                        <a:buFont typeface="Arial"/>
                        <a:buNone/>
                      </a:pPr>
                      <a:endParaRPr sz="1400" u="none" strike="noStrike" cap="none">
                        <a:solidFill>
                          <a:srgbClr val="222222"/>
                        </a:solidFill>
                        <a:highlight>
                          <a:srgbClr val="FFFFFF"/>
                        </a:highlight>
                        <a:latin typeface="Proxima Nova Semibold"/>
                        <a:ea typeface="Proxima Nova Semibold"/>
                        <a:cs typeface="Proxima Nova Semibold"/>
                        <a:sym typeface="Proxima Nova Semibold"/>
                      </a:endParaRPr>
                    </a:p>
                  </a:txBody>
                  <a:tcPr marL="91425" marR="274300" marT="91425" marB="91425"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24a84ead391_0_107"/>
          <p:cNvSpPr txBox="1"/>
          <p:nvPr/>
        </p:nvSpPr>
        <p:spPr>
          <a:xfrm>
            <a:off x="702325" y="1771000"/>
            <a:ext cx="6725400" cy="663600"/>
          </a:xfrm>
          <a:prstGeom prst="rect">
            <a:avLst/>
          </a:prstGeom>
          <a:solidFill>
            <a:srgbClr val="A64D79"/>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4000"/>
              <a:buFont typeface="Arial"/>
              <a:buNone/>
            </a:pPr>
            <a:r>
              <a:rPr lang="en" sz="4000">
                <a:solidFill>
                  <a:schemeClr val="lt1"/>
                </a:solidFill>
                <a:latin typeface="Proxima Nova"/>
                <a:ea typeface="Proxima Nova"/>
                <a:cs typeface="Proxima Nova"/>
                <a:sym typeface="Proxima Nova"/>
              </a:rPr>
              <a:t>Introduction to Linux</a:t>
            </a:r>
            <a:endParaRPr sz="4000" b="0" i="0" u="none" strike="noStrike" cap="none">
              <a:solidFill>
                <a:schemeClr val="lt1"/>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56f025e9b9_0_0"/>
          <p:cNvSpPr txBox="1">
            <a:spLocks noGrp="1"/>
          </p:cNvSpPr>
          <p:nvPr>
            <p:ph type="title"/>
          </p:nvPr>
        </p:nvSpPr>
        <p:spPr>
          <a:xfrm>
            <a:off x="457200" y="1070150"/>
            <a:ext cx="7869000" cy="3243600"/>
          </a:xfrm>
          <a:prstGeom prst="rect">
            <a:avLst/>
          </a:prstGeom>
          <a:noFill/>
          <a:ln>
            <a:noFill/>
          </a:ln>
        </p:spPr>
        <p:txBody>
          <a:bodyPr spcFirstLastPara="1" wrap="square" lIns="0" tIns="0" rIns="0" bIns="0" anchor="t" anchorCtr="0">
            <a:noAutofit/>
          </a:bodyPr>
          <a:lstStyle/>
          <a:p>
            <a:pPr marL="457200" marR="0" lvl="0" indent="-330200" algn="l" rtl="0">
              <a:lnSpc>
                <a:spcPct val="150000"/>
              </a:lnSpc>
              <a:spcBef>
                <a:spcPts val="1200"/>
              </a:spcBef>
              <a:spcAft>
                <a:spcPts val="0"/>
              </a:spcAft>
              <a:buClr>
                <a:schemeClr val="dk1"/>
              </a:buClr>
              <a:buSzPts val="1600"/>
              <a:buFont typeface="Proxima Nova Semibold"/>
              <a:buChar char="●"/>
            </a:pPr>
            <a:r>
              <a:rPr lang="en" sz="1600" b="1">
                <a:solidFill>
                  <a:schemeClr val="dk1"/>
                </a:solidFill>
                <a:highlight>
                  <a:srgbClr val="FFFFFF"/>
                </a:highlight>
              </a:rPr>
              <a:t>Free and Open source</a:t>
            </a:r>
            <a:r>
              <a:rPr lang="en" sz="1600">
                <a:solidFill>
                  <a:schemeClr val="dk1"/>
                </a:solidFill>
                <a:highlight>
                  <a:srgbClr val="FFFFFF"/>
                </a:highlight>
                <a:latin typeface="Proxima Nova Semibold"/>
                <a:ea typeface="Proxima Nova Semibold"/>
                <a:cs typeface="Proxima Nova Semibold"/>
                <a:sym typeface="Proxima Nova Semibold"/>
              </a:rPr>
              <a:t>, Unix like operating system based on Linux Kernel released by </a:t>
            </a:r>
            <a:r>
              <a:rPr lang="en" sz="1600" b="1">
                <a:solidFill>
                  <a:schemeClr val="dk1"/>
                </a:solidFill>
                <a:highlight>
                  <a:srgbClr val="FFFFFF"/>
                </a:highlight>
              </a:rPr>
              <a:t>Linus Torvalds</a:t>
            </a:r>
            <a:r>
              <a:rPr lang="en" sz="1600">
                <a:solidFill>
                  <a:schemeClr val="dk1"/>
                </a:solidFill>
                <a:highlight>
                  <a:srgbClr val="FFFFFF"/>
                </a:highlight>
                <a:latin typeface="Proxima Nova Semibold"/>
                <a:ea typeface="Proxima Nova Semibold"/>
                <a:cs typeface="Proxima Nova Semibold"/>
                <a:sym typeface="Proxima Nova Semibold"/>
              </a:rPr>
              <a:t>.</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Source code can be modified and redistributed under </a:t>
            </a:r>
            <a:r>
              <a:rPr lang="en" sz="1600" b="1">
                <a:solidFill>
                  <a:schemeClr val="dk1"/>
                </a:solidFill>
                <a:highlight>
                  <a:srgbClr val="FFFFFF"/>
                </a:highlight>
              </a:rPr>
              <a:t>GNU GPL.</a:t>
            </a:r>
            <a:endParaRPr sz="1600" b="1">
              <a:solidFill>
                <a:schemeClr val="dk1"/>
              </a:solidFill>
              <a:highlight>
                <a:srgbClr val="FFFFFF"/>
              </a:highlight>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Originally developed for Personal computer use but gradually it was used in other machines as well.</a:t>
            </a:r>
            <a:endParaRPr sz="1600">
              <a:solidFill>
                <a:schemeClr val="dk1"/>
              </a:solidFill>
              <a:highlight>
                <a:srgbClr val="FFFFFF"/>
              </a:highlight>
              <a:latin typeface="Proxima Nova Semibold"/>
              <a:ea typeface="Proxima Nova Semibold"/>
              <a:cs typeface="Proxima Nova Semibold"/>
              <a:sym typeface="Proxima Nova Semibold"/>
            </a:endParaRPr>
          </a:p>
          <a:p>
            <a:pPr marL="457200" marR="0" lvl="0" indent="-330200" algn="l" rtl="0">
              <a:lnSpc>
                <a:spcPct val="150000"/>
              </a:lnSpc>
              <a:spcBef>
                <a:spcPts val="0"/>
              </a:spcBef>
              <a:spcAft>
                <a:spcPts val="0"/>
              </a:spcAft>
              <a:buClr>
                <a:schemeClr val="dk1"/>
              </a:buClr>
              <a:buSzPts val="1600"/>
              <a:buChar char="●"/>
            </a:pPr>
            <a:r>
              <a:rPr lang="en" sz="1600" b="1">
                <a:solidFill>
                  <a:schemeClr val="dk1"/>
                </a:solidFill>
                <a:highlight>
                  <a:srgbClr val="FFFFFF"/>
                </a:highlight>
              </a:rPr>
              <a:t>Android </a:t>
            </a:r>
            <a:r>
              <a:rPr lang="en" sz="1600">
                <a:solidFill>
                  <a:schemeClr val="dk1"/>
                </a:solidFill>
                <a:highlight>
                  <a:srgbClr val="FFFFFF"/>
                </a:highlight>
                <a:latin typeface="Proxima Nova Semibold"/>
                <a:ea typeface="Proxima Nova Semibold"/>
                <a:cs typeface="Proxima Nova Semibold"/>
                <a:sym typeface="Proxima Nova Semibold"/>
              </a:rPr>
              <a:t>is most important success of Linux operating system. It was developed based on Linux Kernel which is widely used in </a:t>
            </a:r>
            <a:r>
              <a:rPr lang="en" sz="1600" b="1">
                <a:solidFill>
                  <a:schemeClr val="dk1"/>
                </a:solidFill>
                <a:highlight>
                  <a:srgbClr val="FFFFFF"/>
                </a:highlight>
              </a:rPr>
              <a:t>Smartphones and Tablets.</a:t>
            </a:r>
            <a:endParaRPr sz="1600" b="1">
              <a:solidFill>
                <a:schemeClr val="dk1"/>
              </a:solidFill>
              <a:highlight>
                <a:srgbClr val="FFFFFF"/>
              </a:highlight>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a:solidFill>
                  <a:schemeClr val="dk1"/>
                </a:solidFill>
                <a:highlight>
                  <a:srgbClr val="FFFFFF"/>
                </a:highlight>
                <a:latin typeface="Proxima Nova Semibold"/>
                <a:ea typeface="Proxima Nova Semibold"/>
                <a:cs typeface="Proxima Nova Semibold"/>
                <a:sym typeface="Proxima Nova Semibold"/>
              </a:rPr>
              <a:t>It is used in </a:t>
            </a:r>
            <a:r>
              <a:rPr lang="en" sz="1600" b="1">
                <a:solidFill>
                  <a:schemeClr val="dk1"/>
                </a:solidFill>
                <a:highlight>
                  <a:srgbClr val="FFFFFF"/>
                </a:highlight>
              </a:rPr>
              <a:t>embedded systems like Televisions, Smartphones, routers and automation controls.</a:t>
            </a:r>
            <a:endParaRPr sz="1600" b="1">
              <a:solidFill>
                <a:schemeClr val="dk1"/>
              </a:solidFill>
              <a:highlight>
                <a:srgbClr val="FFFFFF"/>
              </a:highlight>
            </a:endParaRPr>
          </a:p>
          <a:p>
            <a:pPr marL="457200" marR="0" lvl="0" indent="-330200" algn="l" rtl="0">
              <a:lnSpc>
                <a:spcPct val="150000"/>
              </a:lnSpc>
              <a:spcBef>
                <a:spcPts val="0"/>
              </a:spcBef>
              <a:spcAft>
                <a:spcPts val="0"/>
              </a:spcAft>
              <a:buClr>
                <a:schemeClr val="dk1"/>
              </a:buClr>
              <a:buSzPts val="1600"/>
              <a:buFont typeface="Proxima Nova Semibold"/>
              <a:buChar char="●"/>
            </a:pPr>
            <a:r>
              <a:rPr lang="en" sz="1600" b="1">
                <a:solidFill>
                  <a:schemeClr val="dk1"/>
                </a:solidFill>
                <a:highlight>
                  <a:srgbClr val="FFFFFF"/>
                </a:highlight>
              </a:rPr>
              <a:t>90% </a:t>
            </a:r>
            <a:r>
              <a:rPr lang="en" sz="1600">
                <a:solidFill>
                  <a:schemeClr val="dk1"/>
                </a:solidFill>
                <a:highlight>
                  <a:srgbClr val="FFFFFF"/>
                </a:highlight>
                <a:latin typeface="Proxima Nova Semibold"/>
                <a:ea typeface="Proxima Nova Semibold"/>
                <a:cs typeface="Proxima Nova Semibold"/>
                <a:sym typeface="Proxima Nova Semibold"/>
              </a:rPr>
              <a:t>of cloud infrastructure  and </a:t>
            </a:r>
            <a:r>
              <a:rPr lang="en" sz="1600" b="1">
                <a:solidFill>
                  <a:schemeClr val="dk1"/>
                </a:solidFill>
                <a:highlight>
                  <a:srgbClr val="FFFFFF"/>
                </a:highlight>
              </a:rPr>
              <a:t>70-80% </a:t>
            </a:r>
            <a:r>
              <a:rPr lang="en" sz="1600">
                <a:solidFill>
                  <a:schemeClr val="dk1"/>
                </a:solidFill>
                <a:highlight>
                  <a:srgbClr val="FFFFFF"/>
                </a:highlight>
                <a:latin typeface="Proxima Nova Semibold"/>
                <a:ea typeface="Proxima Nova Semibold"/>
                <a:cs typeface="Proxima Nova Semibold"/>
                <a:sym typeface="Proxima Nova Semibold"/>
              </a:rPr>
              <a:t>of smartphones are powered by Linux.</a:t>
            </a:r>
            <a:endParaRPr sz="1600">
              <a:solidFill>
                <a:schemeClr val="dk1"/>
              </a:solidFill>
              <a:highlight>
                <a:srgbClr val="FFFFFF"/>
              </a:highlight>
              <a:latin typeface="Proxima Nova Semibold"/>
              <a:ea typeface="Proxima Nova Semibold"/>
              <a:cs typeface="Proxima Nova Semibold"/>
              <a:sym typeface="Proxima Nova Semibold"/>
            </a:endParaRPr>
          </a:p>
          <a:p>
            <a:pPr marL="0" marR="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a:p>
            <a:pPr marL="0" marR="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a:p>
            <a:pPr marL="0" marR="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188" name="Google Shape;188;g256f025e9b9_0_0"/>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i="0" u="none" strike="noStrike" cap="none">
                <a:solidFill>
                  <a:srgbClr val="323F4F"/>
                </a:solidFill>
                <a:latin typeface="Proxima Nova"/>
                <a:ea typeface="Proxima Nova"/>
                <a:cs typeface="Proxima Nova"/>
                <a:sym typeface="Proxima Nova"/>
              </a:rPr>
              <a:t> What is </a:t>
            </a:r>
            <a:r>
              <a:rPr lang="en" sz="2400" b="1">
                <a:solidFill>
                  <a:srgbClr val="323F4F"/>
                </a:solidFill>
                <a:latin typeface="Proxima Nova"/>
                <a:ea typeface="Proxima Nova"/>
                <a:cs typeface="Proxima Nova"/>
                <a:sym typeface="Proxima Nova"/>
              </a:rPr>
              <a:t>Linux</a:t>
            </a:r>
            <a:r>
              <a:rPr lang="en" sz="2400" b="1" i="0" u="none" strike="noStrike" cap="none">
                <a:solidFill>
                  <a:srgbClr val="323F4F"/>
                </a:solidFill>
                <a:latin typeface="Proxima Nova"/>
                <a:ea typeface="Proxima Nova"/>
                <a:cs typeface="Proxima Nova"/>
                <a:sym typeface="Proxima Nova"/>
              </a:rPr>
              <a:t>?</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2608fa2bc21_0_35"/>
          <p:cNvSpPr txBox="1">
            <a:spLocks noGrp="1"/>
          </p:cNvSpPr>
          <p:nvPr>
            <p:ph type="title"/>
          </p:nvPr>
        </p:nvSpPr>
        <p:spPr>
          <a:xfrm>
            <a:off x="457200" y="1146350"/>
            <a:ext cx="7869000" cy="3243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1200"/>
              </a:spcBef>
              <a:spcAft>
                <a:spcPts val="0"/>
              </a:spcAft>
              <a:buClr>
                <a:srgbClr val="000000"/>
              </a:buClr>
              <a:buSzPts val="4000"/>
              <a:buFont typeface="Arial"/>
              <a:buNone/>
            </a:pPr>
            <a:r>
              <a:rPr lang="en" sz="1600" b="1">
                <a:solidFill>
                  <a:schemeClr val="dk1"/>
                </a:solidFill>
                <a:highlight>
                  <a:srgbClr val="FFFFFF"/>
                </a:highlight>
              </a:rPr>
              <a:t>Linux Distribution: </a:t>
            </a:r>
            <a:endParaRPr sz="1600" b="1">
              <a:solidFill>
                <a:schemeClr val="dk1"/>
              </a:solidFill>
              <a:highlight>
                <a:srgbClr val="FFFFFF"/>
              </a:highlight>
            </a:endParaRPr>
          </a:p>
          <a:p>
            <a:pPr marL="0" marR="0" lvl="0" indent="0" algn="l" rtl="0">
              <a:lnSpc>
                <a:spcPct val="100000"/>
              </a:lnSpc>
              <a:spcBef>
                <a:spcPts val="1200"/>
              </a:spcBef>
              <a:spcAft>
                <a:spcPts val="0"/>
              </a:spcAft>
              <a:buClr>
                <a:srgbClr val="000000"/>
              </a:buClr>
              <a:buSzPts val="4000"/>
              <a:buFont typeface="Arial"/>
              <a:buNone/>
            </a:pPr>
            <a:r>
              <a:rPr lang="en" sz="1600" b="1">
                <a:solidFill>
                  <a:schemeClr val="dk1"/>
                </a:solidFill>
                <a:highlight>
                  <a:srgbClr val="FFFFFF"/>
                </a:highlight>
              </a:rPr>
              <a:t>	 It is an Operating System developed based on Linux kernel. Linux distribution contains Linux kernel with supporting libraries and other software applications.</a:t>
            </a:r>
            <a:endParaRPr sz="1600" b="1">
              <a:solidFill>
                <a:schemeClr val="dk1"/>
              </a:solidFill>
              <a:highlight>
                <a:srgbClr val="FFFFFF"/>
              </a:highlight>
            </a:endParaRPr>
          </a:p>
          <a:p>
            <a:pPr marL="0" marR="0" lvl="0" indent="0" algn="l" rtl="0">
              <a:lnSpc>
                <a:spcPct val="100000"/>
              </a:lnSpc>
              <a:spcBef>
                <a:spcPts val="1200"/>
              </a:spcBef>
              <a:spcAft>
                <a:spcPts val="0"/>
              </a:spcAft>
              <a:buClr>
                <a:srgbClr val="000000"/>
              </a:buClr>
              <a:buSzPts val="4000"/>
              <a:buFont typeface="Arial"/>
              <a:buNone/>
            </a:pPr>
            <a:r>
              <a:rPr lang="en" sz="1600" b="1">
                <a:solidFill>
                  <a:schemeClr val="dk1"/>
                </a:solidFill>
                <a:highlight>
                  <a:srgbClr val="FFFFFF"/>
                </a:highlight>
              </a:rPr>
              <a:t>Popular variants of Linux distributions are</a:t>
            </a:r>
            <a:endParaRPr sz="1600" b="1">
              <a:solidFill>
                <a:schemeClr val="dk1"/>
              </a:solidFill>
              <a:highlight>
                <a:srgbClr val="FFFFFF"/>
              </a:highlight>
            </a:endParaRPr>
          </a:p>
          <a:p>
            <a:pPr marL="457200" marR="0" lvl="0" indent="-330200" algn="l" rtl="0">
              <a:lnSpc>
                <a:spcPct val="115000"/>
              </a:lnSpc>
              <a:spcBef>
                <a:spcPts val="1200"/>
              </a:spcBef>
              <a:spcAft>
                <a:spcPts val="0"/>
              </a:spcAft>
              <a:buClr>
                <a:schemeClr val="dk1"/>
              </a:buClr>
              <a:buSzPts val="1600"/>
              <a:buChar char="●"/>
            </a:pPr>
            <a:r>
              <a:rPr lang="en" sz="1600" b="1">
                <a:solidFill>
                  <a:schemeClr val="dk1"/>
                </a:solidFill>
                <a:highlight>
                  <a:srgbClr val="FFFFFF"/>
                </a:highlight>
              </a:rPr>
              <a:t>Ubuntu</a:t>
            </a:r>
            <a:endParaRPr sz="1600" b="1">
              <a:solidFill>
                <a:schemeClr val="dk1"/>
              </a:solidFill>
              <a:highlight>
                <a:srgbClr val="FFFFFF"/>
              </a:highlight>
            </a:endParaRPr>
          </a:p>
          <a:p>
            <a:pPr marL="457200" marR="0" lvl="0" indent="-330200" algn="l" rtl="0">
              <a:lnSpc>
                <a:spcPct val="115000"/>
              </a:lnSpc>
              <a:spcBef>
                <a:spcPts val="0"/>
              </a:spcBef>
              <a:spcAft>
                <a:spcPts val="0"/>
              </a:spcAft>
              <a:buClr>
                <a:schemeClr val="dk1"/>
              </a:buClr>
              <a:buSzPts val="1600"/>
              <a:buChar char="●"/>
            </a:pPr>
            <a:r>
              <a:rPr lang="en" sz="1600" b="1">
                <a:solidFill>
                  <a:schemeClr val="dk1"/>
                </a:solidFill>
                <a:highlight>
                  <a:srgbClr val="FFFFFF"/>
                </a:highlight>
              </a:rPr>
              <a:t>Linux Mint</a:t>
            </a:r>
            <a:endParaRPr sz="1600" b="1">
              <a:solidFill>
                <a:schemeClr val="dk1"/>
              </a:solidFill>
              <a:highlight>
                <a:srgbClr val="FFFFFF"/>
              </a:highlight>
            </a:endParaRPr>
          </a:p>
          <a:p>
            <a:pPr marL="457200" marR="0" lvl="0" indent="-330200" algn="l" rtl="0">
              <a:lnSpc>
                <a:spcPct val="115000"/>
              </a:lnSpc>
              <a:spcBef>
                <a:spcPts val="0"/>
              </a:spcBef>
              <a:spcAft>
                <a:spcPts val="0"/>
              </a:spcAft>
              <a:buClr>
                <a:schemeClr val="dk1"/>
              </a:buClr>
              <a:buSzPts val="1600"/>
              <a:buChar char="●"/>
            </a:pPr>
            <a:r>
              <a:rPr lang="en" sz="1600" b="1">
                <a:solidFill>
                  <a:schemeClr val="dk1"/>
                </a:solidFill>
                <a:highlight>
                  <a:srgbClr val="FFFFFF"/>
                </a:highlight>
              </a:rPr>
              <a:t>Fedora</a:t>
            </a:r>
            <a:endParaRPr sz="1600" b="1">
              <a:solidFill>
                <a:schemeClr val="dk1"/>
              </a:solidFill>
              <a:highlight>
                <a:srgbClr val="FFFFFF"/>
              </a:highlight>
            </a:endParaRPr>
          </a:p>
          <a:p>
            <a:pPr marL="457200" marR="0" lvl="0" indent="-330200" algn="l" rtl="0">
              <a:lnSpc>
                <a:spcPct val="115000"/>
              </a:lnSpc>
              <a:spcBef>
                <a:spcPts val="0"/>
              </a:spcBef>
              <a:spcAft>
                <a:spcPts val="0"/>
              </a:spcAft>
              <a:buClr>
                <a:schemeClr val="dk1"/>
              </a:buClr>
              <a:buSzPts val="1600"/>
              <a:buChar char="●"/>
            </a:pPr>
            <a:r>
              <a:rPr lang="en" sz="1600" b="1">
                <a:solidFill>
                  <a:schemeClr val="dk1"/>
                </a:solidFill>
                <a:highlight>
                  <a:srgbClr val="FFFFFF"/>
                </a:highlight>
              </a:rPr>
              <a:t>Redhat</a:t>
            </a:r>
            <a:endParaRPr sz="1600" b="1">
              <a:solidFill>
                <a:schemeClr val="dk1"/>
              </a:solidFill>
              <a:highlight>
                <a:srgbClr val="FFFFFF"/>
              </a:highlight>
            </a:endParaRPr>
          </a:p>
          <a:p>
            <a:pPr marL="457200" marR="0" lvl="0" indent="-330200" algn="l" rtl="0">
              <a:lnSpc>
                <a:spcPct val="115000"/>
              </a:lnSpc>
              <a:spcBef>
                <a:spcPts val="0"/>
              </a:spcBef>
              <a:spcAft>
                <a:spcPts val="0"/>
              </a:spcAft>
              <a:buClr>
                <a:schemeClr val="dk1"/>
              </a:buClr>
              <a:buSzPts val="1600"/>
              <a:buChar char="●"/>
            </a:pPr>
            <a:r>
              <a:rPr lang="en" sz="1600" b="1">
                <a:solidFill>
                  <a:schemeClr val="dk1"/>
                </a:solidFill>
                <a:highlight>
                  <a:srgbClr val="FFFFFF"/>
                </a:highlight>
              </a:rPr>
              <a:t>OpenSUSE</a:t>
            </a:r>
            <a:endParaRPr sz="1600" b="1">
              <a:solidFill>
                <a:schemeClr val="dk1"/>
              </a:solidFill>
              <a:highlight>
                <a:srgbClr val="FFFFFF"/>
              </a:highlight>
            </a:endParaRPr>
          </a:p>
          <a:p>
            <a:pPr marL="457200" marR="0" lvl="0" indent="-330200" algn="l" rtl="0">
              <a:lnSpc>
                <a:spcPct val="115000"/>
              </a:lnSpc>
              <a:spcBef>
                <a:spcPts val="0"/>
              </a:spcBef>
              <a:spcAft>
                <a:spcPts val="0"/>
              </a:spcAft>
              <a:buClr>
                <a:schemeClr val="dk1"/>
              </a:buClr>
              <a:buSzPts val="1600"/>
              <a:buChar char="●"/>
            </a:pPr>
            <a:r>
              <a:rPr lang="en" sz="1600" b="1">
                <a:solidFill>
                  <a:schemeClr val="dk1"/>
                </a:solidFill>
                <a:highlight>
                  <a:srgbClr val="FFFFFF"/>
                </a:highlight>
              </a:rPr>
              <a:t>Kali Linux</a:t>
            </a:r>
            <a:endParaRPr sz="1600" b="1">
              <a:solidFill>
                <a:schemeClr val="dk1"/>
              </a:solidFill>
              <a:highlight>
                <a:srgbClr val="FFFFFF"/>
              </a:highlight>
            </a:endParaRPr>
          </a:p>
          <a:p>
            <a:pPr marL="0" marR="0" lvl="0" indent="0" algn="l" rtl="0">
              <a:lnSpc>
                <a:spcPct val="100000"/>
              </a:lnSpc>
              <a:spcBef>
                <a:spcPts val="1200"/>
              </a:spcBef>
              <a:spcAft>
                <a:spcPts val="0"/>
              </a:spcAft>
              <a:buClr>
                <a:srgbClr val="000000"/>
              </a:buClr>
              <a:buSzPts val="4000"/>
              <a:buFont typeface="Arial"/>
              <a:buNone/>
            </a:pPr>
            <a:endParaRPr sz="1600" b="1">
              <a:solidFill>
                <a:schemeClr val="dk1"/>
              </a:solidFill>
              <a:highlight>
                <a:srgbClr val="FFFFFF"/>
              </a:highlight>
            </a:endParaRPr>
          </a:p>
          <a:p>
            <a:pPr marL="0" marR="0" lvl="0" indent="457200" algn="l" rtl="0">
              <a:lnSpc>
                <a:spcPct val="100000"/>
              </a:lnSpc>
              <a:spcBef>
                <a:spcPts val="1200"/>
              </a:spcBef>
              <a:spcAft>
                <a:spcPts val="0"/>
              </a:spcAft>
              <a:buClr>
                <a:srgbClr val="000000"/>
              </a:buClr>
              <a:buSzPts val="4000"/>
              <a:buFont typeface="Arial"/>
              <a:buNone/>
            </a:pPr>
            <a:endParaRPr sz="1600">
              <a:solidFill>
                <a:schemeClr val="dk1"/>
              </a:solidFill>
              <a:highlight>
                <a:srgbClr val="FFFFFF"/>
              </a:highlight>
              <a:latin typeface="Proxima Nova Semibold"/>
              <a:ea typeface="Proxima Nova Semibold"/>
              <a:cs typeface="Proxima Nova Semibold"/>
              <a:sym typeface="Proxima Nova Semibold"/>
            </a:endParaRPr>
          </a:p>
        </p:txBody>
      </p:sp>
      <p:sp>
        <p:nvSpPr>
          <p:cNvPr id="194" name="Google Shape;194;g2608fa2bc21_0_35"/>
          <p:cNvSpPr txBox="1"/>
          <p:nvPr/>
        </p:nvSpPr>
        <p:spPr>
          <a:xfrm>
            <a:off x="381000" y="321000"/>
            <a:ext cx="7194600" cy="5172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400"/>
              <a:buFont typeface="Arial"/>
              <a:buNone/>
            </a:pPr>
            <a:r>
              <a:rPr lang="en" sz="2400" b="1">
                <a:solidFill>
                  <a:srgbClr val="323F4F"/>
                </a:solidFill>
                <a:latin typeface="Proxima Nova"/>
                <a:ea typeface="Proxima Nova"/>
                <a:cs typeface="Proxima Nova"/>
                <a:sym typeface="Proxima Nova"/>
              </a:rPr>
              <a:t>Popular variants of Linux</a:t>
            </a:r>
            <a:endParaRPr sz="2400" b="1" i="0" u="none" strike="noStrike" cap="none">
              <a:solidFill>
                <a:srgbClr val="323F4F"/>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levantz - Internal Slide Template">
  <a:themeElements>
    <a:clrScheme name="Simple Light">
      <a:dk1>
        <a:srgbClr val="000000"/>
      </a:dk1>
      <a:lt1>
        <a:srgbClr val="FFFFFF"/>
      </a:lt1>
      <a:dk2>
        <a:srgbClr val="595959"/>
      </a:dk2>
      <a:lt2>
        <a:srgbClr val="EEEEEE"/>
      </a:lt2>
      <a:accent1>
        <a:srgbClr val="27235C"/>
      </a:accent1>
      <a:accent2>
        <a:srgbClr val="E01950"/>
      </a:accent2>
      <a:accent3>
        <a:srgbClr val="97247E"/>
      </a:accent3>
      <a:accent4>
        <a:srgbClr val="B5B3DA"/>
      </a:accent4>
      <a:accent5>
        <a:srgbClr val="D6D5EB"/>
      </a:accent5>
      <a:accent6>
        <a:srgbClr val="DCDBE4"/>
      </a:accent6>
      <a:hlink>
        <a:srgbClr val="E019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9f6ad64a-8b6b-48eb-ae60-12a54eda0ca9" xsi:nil="true"/>
    <lcf76f155ced4ddcb4097134ff3c332f xmlns="9f6ad64a-8b6b-48eb-ae60-12a54eda0ca9">
      <Terms xmlns="http://schemas.microsoft.com/office/infopath/2007/PartnerControls"/>
    </lcf76f155ced4ddcb4097134ff3c332f>
    <TaxCatchAll xmlns="70328ee1-d215-47f2-9f94-e66745c0848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DE37E934965AB40B8C2959C180473A3" ma:contentTypeVersion="13" ma:contentTypeDescription="Create a new document." ma:contentTypeScope="" ma:versionID="b652bdf42f97bf36c4cecc4a137c9e6d">
  <xsd:schema xmlns:xsd="http://www.w3.org/2001/XMLSchema" xmlns:xs="http://www.w3.org/2001/XMLSchema" xmlns:p="http://schemas.microsoft.com/office/2006/metadata/properties" xmlns:ns2="9f6ad64a-8b6b-48eb-ae60-12a54eda0ca9" xmlns:ns3="70328ee1-d215-47f2-9f94-e66745c0848f" targetNamespace="http://schemas.microsoft.com/office/2006/metadata/properties" ma:root="true" ma:fieldsID="ef4dd843760eb6ba715a3d5caabb3102" ns2:_="" ns3:_="">
    <xsd:import namespace="9f6ad64a-8b6b-48eb-ae60-12a54eda0ca9"/>
    <xsd:import namespace="70328ee1-d215-47f2-9f94-e66745c084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6ad64a-8b6b-48eb-ae60-12a54eda0ca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a156ab42-c15d-4f16-a227-b8fc8443f73b"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descrip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328ee1-d215-47f2-9f94-e66745c084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dc998392-e962-4591-95d1-fdc2e5b3008b}" ma:internalName="TaxCatchAll" ma:showField="CatchAllData" ma:web="70328ee1-d215-47f2-9f94-e66745c084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0D073C-DAA7-436E-B784-18321DF550C7}">
  <ds:schemaRefs>
    <ds:schemaRef ds:uri="http://schemas.microsoft.com/office/2006/metadata/properties"/>
    <ds:schemaRef ds:uri="http://schemas.microsoft.com/office/infopath/2007/PartnerControls"/>
    <ds:schemaRef ds:uri="9f6ad64a-8b6b-48eb-ae60-12a54eda0ca9"/>
    <ds:schemaRef ds:uri="70328ee1-d215-47f2-9f94-e66745c0848f"/>
  </ds:schemaRefs>
</ds:datastoreItem>
</file>

<file path=customXml/itemProps2.xml><?xml version="1.0" encoding="utf-8"?>
<ds:datastoreItem xmlns:ds="http://schemas.openxmlformats.org/officeDocument/2006/customXml" ds:itemID="{F2E430FA-90FB-45A5-9BFF-8E577F5B0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f6ad64a-8b6b-48eb-ae60-12a54eda0ca9"/>
    <ds:schemaRef ds:uri="70328ee1-d215-47f2-9f94-e66745c084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6B8F080-FA9E-4134-90B5-897C48FA1C0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59</Slides>
  <Notes>59</Notes>
  <HiddenSlides>0</HiddenSlides>
  <ScaleCrop>false</ScaleCrop>
  <HeadingPairs>
    <vt:vector size="4" baseType="variant">
      <vt:variant>
        <vt:lpstr>Theme</vt:lpstr>
      </vt:variant>
      <vt:variant>
        <vt:i4>2</vt:i4>
      </vt:variant>
      <vt:variant>
        <vt:lpstr>Slide Titles</vt:lpstr>
      </vt:variant>
      <vt:variant>
        <vt:i4>59</vt:i4>
      </vt:variant>
    </vt:vector>
  </HeadingPairs>
  <TitlesOfParts>
    <vt:vector size="61" baseType="lpstr">
      <vt:lpstr>Relevantz - Internal Slide Template</vt:lpstr>
      <vt:lpstr>Relevantz - Internal Slide Template</vt:lpstr>
      <vt:lpstr>PowerPoint Presentation</vt:lpstr>
      <vt:lpstr>About the Course Creators </vt:lpstr>
      <vt:lpstr>After completing this course, the participants will be able:  to understand What is Linux.  to understand the Architecture of Linux operating System.  to understand How Linux differs from other operating Systems.  To understand the different shell commands and its use.  </vt:lpstr>
      <vt:lpstr>What is Linux?  What is the architecture of the Linux OS? How Linux is different from Unix operating system?  What are the different shell commands and its use.   </vt:lpstr>
      <vt:lpstr>PowerPoint Presentation</vt:lpstr>
      <vt:lpstr>PowerPoint Presentation</vt:lpstr>
      <vt:lpstr>PowerPoint Presentation</vt:lpstr>
      <vt:lpstr>Free and Open source, Unix like operating system based on Linux Kernel released by Linus Torvalds. Source code can be modified and redistributed under GNU GPL. Originally developed for Personal computer use but gradually it was used in other machines as well. Android is most important success of Linux operating system. It was developed based on Linux Kernel which is widely used in Smartphones and Tablets. It is used in embedded systems like Televisions, Smartphones, routers and automation controls. 90% of cloud infrastructure  and 70-80% of smartphones are powered by Linux.   </vt:lpstr>
      <vt:lpstr>Linux Distribution:    It is an Operating System developed based on Linux kernel. Linux distribution contains Linux kernel with supporting libraries and other software applications. Popular variants of Linux distributions are Ubuntu Linux Mint Fedora Redhat OpenSUSE Kali Linux  </vt:lpstr>
      <vt:lpstr>PowerPoint Presentation</vt:lpstr>
      <vt:lpstr>User space is the area of memory for running user processes (non-kernel applications).  Runs in Non-privileged execution mode   </vt:lpstr>
      <vt:lpstr>Free &amp; Open source Reliability  Large community support High performance Supports large file systems Network friendly Stability Security  </vt:lpstr>
      <vt:lpstr>PowerPoint Presentation</vt:lpstr>
      <vt:lpstr>PowerPoint Presentation</vt:lpstr>
      <vt:lpstr>PowerPoint Presentation</vt:lpstr>
      <vt:lpstr>Shell is a program which allows the user to interact and use operating system services. It acts an interface between the user and the operating system. It accepts the user commands and converts them into kernel understandable form for execution</vt:lpstr>
      <vt:lpstr>Linux has different variety of shells. Bourne Shell  C Shell  Korn Shell Debian almquist shell  Bourne Again Shell Z Shell Fish Shell </vt:lpstr>
      <vt:lpstr>PowerPoint Presentation</vt:lpstr>
      <vt:lpstr>ls command The ls command lists files and directories in your system.  Syntax: ls [/directory/folder/path] Options: -R – lists all the files in the subdirectories. -a – shows all files, including hidden ones. -lh – converts sizes to readable formats, such as MB, GB, and TB. </vt:lpstr>
      <vt:lpstr>pwd command Prints present working directory.  Syntax: pwd [option] Options: -L or -logical – prints environment variable content including symbolic links. -P or -physical  – prints the current directory’s actual path.  </vt:lpstr>
      <vt:lpstr>cd command : Used to move from current working directory to different directory.  Syntax: cd [directoryname]  </vt:lpstr>
      <vt:lpstr>mkdir command : Used to create a new directory if not already exists.  Syntax: mkdir [option] [directoryname] Options: -p – creates a directory between two existing folders. -m  – sets the folder permissions.    </vt:lpstr>
      <vt:lpstr>rmdir command : Used to delete an empty directory.  Syntax: rmdir [option] [directoryname] Option: -p – removes directories and its ancestors.    </vt:lpstr>
      <vt:lpstr>rm command : Used to permanently deletes an files.  Syntax: rm [option] [filename1]  [filename2] [filename3] Option: -i – prompts confirmation before deletion. -f - allows file removal without confirmation -r - deletes files and directories recursively    </vt:lpstr>
      <vt:lpstr>cp command: Copy the files and directories from  source path to destination.  Syntax: cp [option] source_file destination_file Option: -i – prompts confirmation before overwriting. -b - creates backup of the file -r - allows to copy the entire directory     </vt:lpstr>
      <vt:lpstr>mv command: To move or rename the files/directories.  Syntax: mv [option] source_filename destination_filename Option: -i – prompts confirmation before overwriting. -b - creates backup of the file. -f - overwrites the destination file forcefully and deletes the source file.     </vt:lpstr>
      <vt:lpstr>touch command:  To create an empty file in the specified directory path.  Syntax: touch path/file_name     </vt:lpstr>
      <vt:lpstr>file command:    To check the file type whether it is image or text or binary.  Syntax: file file_name     </vt:lpstr>
      <vt:lpstr>zip &amp; unzip command:    Zip is to compress the items into a zip file.  Unzip is to extract the files from the compressed file.  Syntax: zip zipfile file_name1 file_name2 file_name3 ….  unzip zipfile.zip     </vt:lpstr>
      <vt:lpstr>tar command:    To archive multiple items into a TAR file.   Syntax: tar [options] archive_file file_name1 file_name2…  Option:   -c - creates archive with files and directories.   -x - extracts files and directories from existing archive file.   -u - adds new files and directories within an archive.   </vt:lpstr>
      <vt:lpstr>nano &amp; vi commands:    To edit the text files using nano/vi text editors.   Syntax: nano file_name vi file_name   </vt:lpstr>
      <vt:lpstr>cat command:    To list or combine or write contents.   Syntax: cat &gt; file_name       - to create a new file cat file_name1 file_name2 &gt; merged_file - to combine files cat or tac file_name      - to display file contents   </vt:lpstr>
      <vt:lpstr>grep (global regular expression) command:    To search search a string from the contents of the file .   Syntax: grep search_text filename   </vt:lpstr>
      <vt:lpstr>head command:    To print first 10 lines of the text file.   Syntax: head [option] file  Option:   -n - to specify number of lines to be printed   </vt:lpstr>
      <vt:lpstr>tail command:    To print last 10 lines of the text file.   Syntax: tail [option] file  Option:   -n - to specify number of lines to be printed   </vt:lpstr>
      <vt:lpstr>sort command:    To sort the contents of the file.   Syntax: sort [option] file  Option:   -o - output to a new file  -r  - reverse order  -n - numerical order  -u - sort and remove duplicates  </vt:lpstr>
      <vt:lpstr>wc command:    To count the number of characters, words in the file.   Syntax: wc [option] file  Option:   -l - number of lines  -w - number of words  -c - number of bytes  -m - number of characters </vt:lpstr>
      <vt:lpstr>locate command:    To locate the a file in a linux system.    Syntax: locate [option] [filename/pattern]  Option:   -i - ignore case  -c - number of matching entries  -e - existing entries  -w - whole name </vt:lpstr>
      <vt:lpstr>useradd command:    To add a new user for Linux system.  This command requires sudo privileges.  Syntax: useradd [option] username  Option:   -u - specify userid  -g - specify groupid  -e - expiry date for user account  </vt:lpstr>
      <vt:lpstr>userdel command:    To delete an user from the Linux system.    Syntax: userdel username    </vt:lpstr>
      <vt:lpstr>Sudo (superuser do) command:    To run user commands with administrator or root privileges.    Syntax: sudo command  Example:   sudo useradd newuser    </vt:lpstr>
      <vt:lpstr>su command:    To switch to other user accounts.    Syntax: su user_account   - to switch to user account su -      - to switch to root      </vt:lpstr>
      <vt:lpstr>chmod command:    To modify the permission for directory or file.    Syntax: chmod [option] [permission] file_name Permission:           r  - read  w - write  x - execute Users:  u - owner , g - group , o - others , a - all       </vt:lpstr>
      <vt:lpstr>chown command:    To change the ownership of the file.    Syntax: chown owner_name file_name        </vt:lpstr>
      <vt:lpstr>chgrp command:    To change the group ownership of the file or directory.    Syntax: chgrp new_grp file/directory        </vt:lpstr>
      <vt:lpstr>Shell uses pipes to connect input and output streams. No intermediate files need to be created.  Data can be passed serially. Symbol “ | ” used as a connector between two commands Output of one command is input to another command       </vt:lpstr>
      <vt:lpstr>Prerequisite:  To run Java programs from the command line, a functional Java Runtime Environment is required.  To install Java Runtime Environment on Ubuntu/Debian based systems: sudo apt install default-jdk  To install Java Runtime Environment on CentOS/RHEL based systems:  sudo yum install java-1.8.0-openjdk      </vt:lpstr>
      <vt:lpstr>Step 1: Write a Java program   Use text editors like vi or nano for creating new java console application.   vi file_name.java      (or) nano filename.java  Create a simple console based “HelloWorld.java” Application. Save and exit from the editor     </vt:lpstr>
      <vt:lpstr>Step 2: Compile the Java program   To compile the java program source code in terminal, the “javac” command is used.   javac file_name.java    </vt:lpstr>
      <vt:lpstr>Step 3: Run the Java program   If no error is identified during the step 2 then it has been successfully compiled and ready for the execution. Now we can run the java program using “java” command.   java file_name    </vt:lpstr>
      <vt:lpstr>Prerequisite:  To run dotnet console applications from the command line, a .NET Core 3.1 SDK and Runtime is required.  SDK Installation:  To install the .NET Core SDK:    sudo apt install dotnet-sdk-6.0  The following commands install ASP.NET Core Runtime, which is the most compatible runtime for .NET Core. sudo apt-get install aspnetcore-runtime-6.0     </vt:lpstr>
      <vt:lpstr>Step 1: Create a simple Dotnet console application   Create a folder where we are going to execute our first application. Run the following command inside the newly created directory   $ dotnet new console         </vt:lpstr>
      <vt:lpstr>Step 2: Open nano or vi editor to edit the dotnet console application     $ vi Program.cs           </vt:lpstr>
      <vt:lpstr>Step 3: Compile dotnet console application  $ dotnet build      </vt:lpstr>
      <vt:lpstr>Step 4: Run the dotnet console application    $ dotnet run  </vt:lpstr>
      <vt:lpstr>PowerPoint Presentation</vt:lpstr>
      <vt:lpstr>PowerPoint Presentation</vt:lpstr>
      <vt:lpstr>https://www.geeksforgeeks.org/introduction-to-linux-operating-system/ https://www.geeksforgeeks.org/basic-shell-commands-in-linux/ https://phoenixnap.com/kb/linux-shells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1</cp:revision>
  <dcterms:modified xsi:type="dcterms:W3CDTF">2024-12-27T04:14:25Z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0x0101006DE37E934965AB40B8C2959C180473A3</vt:lpwstr>
  </property>
  <property fmtid="{D5CDD505-2E9C-101B-9397-08002B2CF9AE}" pid="3" name="Order">
    <vt:r8>254400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ies>
</file>