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3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69"/>
    <a:srgbClr val="009999"/>
    <a:srgbClr val="004E4C"/>
    <a:srgbClr val="CCFF33"/>
    <a:srgbClr val="4CC1EF"/>
    <a:srgbClr val="F7931F"/>
    <a:srgbClr val="4625B3"/>
    <a:srgbClr val="902578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86118" autoAdjust="0"/>
  </p:normalViewPr>
  <p:slideViewPr>
    <p:cSldViewPr snapToGrid="0" showGuides="1">
      <p:cViewPr varScale="1">
        <p:scale>
          <a:sx n="75" d="100"/>
          <a:sy n="75" d="100"/>
        </p:scale>
        <p:origin x="874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3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04/03/2019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27A2-B021-F045-836D-EF8E23CEE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algn="r">
              <a:defRPr sz="1067">
                <a:solidFill>
                  <a:srgbClr val="414141"/>
                </a:solidFill>
              </a:defRPr>
            </a:lvl1pPr>
          </a:lstStyle>
          <a:p>
            <a:fld id="{FD2C15F2-42FE-A944-9743-3E35339DA7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 descr="Misys_Logo_strap_90Black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905" y="6474000"/>
            <a:ext cx="1049083" cy="2880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1359648" y="6378000"/>
            <a:ext cx="0" cy="4800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00" y="1276141"/>
            <a:ext cx="11228257" cy="4723857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>
                <a:solidFill>
                  <a:srgbClr val="414141"/>
                </a:solidFill>
              </a:defRPr>
            </a:lvl1pPr>
            <a:lvl2pPr>
              <a:defRPr sz="1867">
                <a:solidFill>
                  <a:srgbClr val="414141"/>
                </a:solidFill>
              </a:defRPr>
            </a:lvl2pPr>
            <a:lvl3pPr>
              <a:defRPr sz="1600">
                <a:solidFill>
                  <a:srgbClr val="414141"/>
                </a:solidFill>
              </a:defRPr>
            </a:lvl3pPr>
            <a:lvl4pPr>
              <a:defRPr sz="1333">
                <a:solidFill>
                  <a:srgbClr val="414141"/>
                </a:solidFill>
              </a:defRPr>
            </a:lvl4pPr>
            <a:lvl5pPr>
              <a:defRPr sz="1067">
                <a:solidFill>
                  <a:srgbClr val="41414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00" y="240000"/>
            <a:ext cx="11232000" cy="72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67" b="0">
                <a:solidFill>
                  <a:srgbClr val="41414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0000" y="1084141"/>
            <a:ext cx="11232000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r>
              <a:rPr lang="en-GB" dirty="0"/>
              <a:t>© Misys</a:t>
            </a:r>
            <a:endParaRPr lang="en-GB" baseline="30000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09036" y="6517714"/>
            <a:ext cx="0" cy="217996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2905-CB78-4F36-A072-03089A44CF95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B2B-A1DA-47BB-9631-E7E9C10E9EED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D51-02E0-4FC2-865A-A2392DB3633F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401-8B4C-4AC5-929F-087A3CB49BF8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E64262-D5C4-40C5-B696-608852CBD975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E5AD-16B1-4F22-8172-3FE6C9F71A51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420-3CE5-465F-925E-8CC2AAB1E561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E2-FAC9-4BC9-86BA-A7DC52D1F516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1AD29A0-DA44-4A0B-B3AA-33ABAF161B35}" type="datetime1">
              <a:rPr lang="en-US" smtClean="0"/>
              <a:t>3/4/2019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F81C92-D0A3-455F-A490-08BA48C0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0" y="0"/>
            <a:ext cx="12192000" cy="6903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222" y="2490813"/>
            <a:ext cx="9771644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b="1" dirty="0" smtClean="0">
                <a:latin typeface="Gotham SSm Light"/>
                <a:cs typeface="Open Sans"/>
              </a:rPr>
              <a:t>Spring MVC</a:t>
            </a:r>
            <a:endParaRPr lang="en-GB" sz="3733" b="1" dirty="0">
              <a:latin typeface="Open Sans"/>
              <a:cs typeface="Open San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F23605-9248-4521-BE46-D20D0CC9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</p:spPr>
        <p:txBody>
          <a:bodyPr/>
          <a:lstStyle/>
          <a:p>
            <a:r>
              <a:rPr lang="en-GB" dirty="0"/>
              <a:t>© Finastra</a:t>
            </a:r>
            <a:endParaRPr lang="en-GB" baseline="30000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E876800-5773-428C-99E5-56BCDC41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</p:spPr>
        <p:txBody>
          <a:bodyPr/>
          <a:lstStyle/>
          <a:p>
            <a:fld id="{18C72905-CB78-4F36-A072-03089A44CF95}" type="datetime1">
              <a:rPr lang="en-US"/>
              <a:pPr/>
              <a:t>3/4/2019</a:t>
            </a:fld>
            <a:endParaRPr lang="en-GB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8B0A06DD-9B44-4F58-848E-CDA77E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</p:spPr>
        <p:txBody>
          <a:bodyPr/>
          <a:lstStyle/>
          <a:p>
            <a:fld id="{FD2C15F2-42FE-A944-9743-3E35339DA74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r>
              <a:rPr lang="en-US" dirty="0"/>
              <a:t>MVC is one of the most important modules of the Spring Framework. It builds on the powerful Spring </a:t>
            </a:r>
            <a:r>
              <a:rPr lang="en-US" dirty="0" err="1" smtClean="0"/>
              <a:t>IoCcontainer</a:t>
            </a:r>
            <a:r>
              <a:rPr lang="en-US" dirty="0" smtClean="0"/>
              <a:t> </a:t>
            </a:r>
            <a:r>
              <a:rPr lang="en-US" dirty="0"/>
              <a:t>and makes extensive use of the container features to simplify its configuration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i="1" dirty="0"/>
              <a:t>Model-View-Controller </a:t>
            </a:r>
            <a:r>
              <a:rPr lang="en-US" dirty="0"/>
              <a:t>(MVC) is a common design pattern in UI design. It decouples business </a:t>
            </a:r>
            <a:r>
              <a:rPr lang="en-US" dirty="0" smtClean="0"/>
              <a:t>logic from </a:t>
            </a:r>
            <a:r>
              <a:rPr lang="en-US" dirty="0"/>
              <a:t>UIs by separating the roles of model, view, and controller in an application. </a:t>
            </a:r>
            <a:r>
              <a:rPr lang="en-US" i="1" dirty="0"/>
              <a:t>Models </a:t>
            </a:r>
            <a:r>
              <a:rPr lang="en-US" dirty="0"/>
              <a:t>are responsible </a:t>
            </a:r>
            <a:r>
              <a:rPr lang="en-US" dirty="0" smtClean="0"/>
              <a:t>for encapsulating </a:t>
            </a:r>
            <a:r>
              <a:rPr lang="en-US" dirty="0"/>
              <a:t>application data for views to present. </a:t>
            </a:r>
            <a:r>
              <a:rPr lang="en-US" i="1" dirty="0"/>
              <a:t>Views </a:t>
            </a:r>
            <a:r>
              <a:rPr lang="en-US" dirty="0"/>
              <a:t>should only present this data, without including </a:t>
            </a:r>
            <a:r>
              <a:rPr lang="en-US" dirty="0" smtClean="0"/>
              <a:t>any business </a:t>
            </a:r>
            <a:r>
              <a:rPr lang="en-US" dirty="0"/>
              <a:t>logic. </a:t>
            </a:r>
            <a:r>
              <a:rPr lang="en-US" i="1" dirty="0"/>
              <a:t>Controllers </a:t>
            </a:r>
            <a:r>
              <a:rPr lang="en-US" dirty="0"/>
              <a:t>are responsible for receiving requests from users and invoking back-end services </a:t>
            </a:r>
            <a:r>
              <a:rPr lang="en-US" dirty="0" smtClean="0"/>
              <a:t>for business </a:t>
            </a:r>
            <a:r>
              <a:rPr lang="en-US" dirty="0"/>
              <a:t>processing. After processing, back-end services may return some data for views to present. </a:t>
            </a:r>
            <a:r>
              <a:rPr lang="en-US" dirty="0" smtClean="0"/>
              <a:t>Controllers collect </a:t>
            </a:r>
            <a:r>
              <a:rPr lang="en-US" dirty="0"/>
              <a:t>this data and prepare models for views to present. The core idea of the MVC pattern is to </a:t>
            </a:r>
            <a:r>
              <a:rPr lang="en-US" dirty="0" smtClean="0"/>
              <a:t>separate business </a:t>
            </a:r>
            <a:r>
              <a:rPr lang="en-US" dirty="0"/>
              <a:t>logic from UIs to allow them to change independently without affecting each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r>
              <a:rPr lang="en-US" dirty="0"/>
              <a:t>In a Spring MVC application, models usually consist of domain objects that are processed by the </a:t>
            </a:r>
            <a:r>
              <a:rPr lang="en-US" dirty="0" smtClean="0"/>
              <a:t>service layer </a:t>
            </a:r>
            <a:r>
              <a:rPr lang="en-US" dirty="0"/>
              <a:t>and persisted by the persistence layer. Views are usually JSP templates written with the Java </a:t>
            </a:r>
            <a:r>
              <a:rPr lang="en-US" dirty="0" smtClean="0"/>
              <a:t>Standard Tag </a:t>
            </a:r>
            <a:r>
              <a:rPr lang="en-US" dirty="0"/>
              <a:t>Library (JSTL). However, it’s also possible to define views as PDF files, Excel </a:t>
            </a:r>
            <a:r>
              <a:rPr lang="en-US" dirty="0" smtClean="0"/>
              <a:t>files etc.</a:t>
            </a:r>
          </a:p>
          <a:p>
            <a:endParaRPr lang="en-US" dirty="0"/>
          </a:p>
          <a:p>
            <a:r>
              <a:rPr lang="en-US" dirty="0"/>
              <a:t>The central component of Spring MVC is a front controller. In the simplest Spring MVC application, </a:t>
            </a:r>
            <a:r>
              <a:rPr lang="en-US" dirty="0" smtClean="0"/>
              <a:t>this controller </a:t>
            </a:r>
            <a:r>
              <a:rPr lang="en-US" dirty="0"/>
              <a:t>is the only servlet you need to configure in a Java web deployment descriptor (i.e., the web.xml </a:t>
            </a:r>
            <a:r>
              <a:rPr lang="en-US" dirty="0" smtClean="0"/>
              <a:t>file or </a:t>
            </a:r>
            <a:r>
              <a:rPr lang="en-US" dirty="0"/>
              <a:t>a </a:t>
            </a:r>
            <a:r>
              <a:rPr lang="en-US" dirty="0" err="1"/>
              <a:t>ServletContainerInitializer</a:t>
            </a:r>
            <a:r>
              <a:rPr lang="en-US" dirty="0"/>
              <a:t>). A Spring MVC controller—often referred to as a </a:t>
            </a:r>
            <a:r>
              <a:rPr lang="en-US" i="1" dirty="0"/>
              <a:t>dispatcher </a:t>
            </a:r>
            <a:r>
              <a:rPr lang="en-US" i="1" dirty="0" smtClean="0"/>
              <a:t>servlet</a:t>
            </a:r>
            <a:r>
              <a:rPr lang="en-US" dirty="0" smtClean="0"/>
              <a:t>—implements </a:t>
            </a:r>
            <a:r>
              <a:rPr lang="en-US" dirty="0"/>
              <a:t>one of Sun’s core Java EE design patterns called Front Controller. It acts as the front </a:t>
            </a:r>
            <a:r>
              <a:rPr lang="en-US" dirty="0" smtClean="0"/>
              <a:t>controller of </a:t>
            </a:r>
            <a:r>
              <a:rPr lang="en-US" dirty="0"/>
              <a:t>the Spring MVC framework, and every web request must go through it so that it can manage the </a:t>
            </a:r>
            <a:r>
              <a:rPr lang="en-US" dirty="0" smtClean="0"/>
              <a:t>entire request-handling </a:t>
            </a:r>
            <a:r>
              <a:rPr lang="en-US" dirty="0"/>
              <a:t>process.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r>
              <a:rPr lang="en-US" dirty="0"/>
              <a:t>When a web request is sent to a Spring MVC application, a controller first receives the request. Then </a:t>
            </a:r>
            <a:r>
              <a:rPr lang="en-US" dirty="0" smtClean="0"/>
              <a:t>it organizes </a:t>
            </a:r>
            <a:r>
              <a:rPr lang="en-US" dirty="0"/>
              <a:t>the different components configured in Spring’s web application context or annotations present </a:t>
            </a:r>
            <a:r>
              <a:rPr lang="en-US" dirty="0" smtClean="0"/>
              <a:t>in the </a:t>
            </a:r>
            <a:r>
              <a:rPr lang="en-US" dirty="0"/>
              <a:t>controller itself, all needed to handle the </a:t>
            </a:r>
            <a:r>
              <a:rPr lang="en-US" dirty="0" smtClean="0"/>
              <a:t>request.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4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1605280"/>
            <a:ext cx="770127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Setting up Spring MVC 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dirty="0" err="1" smtClean="0"/>
              <a:t>ServletContainerInitializer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err="1" smtClean="0"/>
              <a:t>SpringServletContainerInitializer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7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sz="2400" b="1" dirty="0"/>
              <a:t>Map Exceptions to </a:t>
            </a:r>
            <a:r>
              <a:rPr lang="en-US" sz="2400" b="1" dirty="0" smtClean="0"/>
              <a:t>Views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an unknown exception occurs, your application server usually displays the evil exception stack </a:t>
            </a:r>
            <a:r>
              <a:rPr lang="en-US" dirty="0" smtClean="0"/>
              <a:t>trace to </a:t>
            </a:r>
            <a:r>
              <a:rPr lang="en-US" dirty="0"/>
              <a:t>the user. Your users have nothing to do with this stack trace and complain that your application is not </a:t>
            </a:r>
            <a:r>
              <a:rPr lang="en-US" dirty="0" smtClean="0"/>
              <a:t>user friendly</a:t>
            </a:r>
            <a:r>
              <a:rPr lang="en-US" dirty="0"/>
              <a:t>. Moreover, it’s also a potential security risk, as you may expose the internal method call hierarchy </a:t>
            </a:r>
            <a:r>
              <a:rPr lang="en-US" dirty="0" smtClean="0"/>
              <a:t>to users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1) In </a:t>
            </a:r>
            <a:r>
              <a:rPr lang="en-US" dirty="0"/>
              <a:t>a Spring MVC application, you can register one or more exception resolver beans in the web </a:t>
            </a:r>
            <a:r>
              <a:rPr lang="en-US" dirty="0" smtClean="0"/>
              <a:t>application context </a:t>
            </a:r>
            <a:r>
              <a:rPr lang="en-US" dirty="0"/>
              <a:t>to resolve uncaught exceptions. These beans have to implement the </a:t>
            </a:r>
            <a:r>
              <a:rPr lang="en-US" dirty="0" err="1" smtClean="0"/>
              <a:t>HandlerExceptionResolver</a:t>
            </a:r>
            <a:r>
              <a:rPr lang="en-US" dirty="0" smtClean="0"/>
              <a:t> interface </a:t>
            </a:r>
            <a:r>
              <a:rPr lang="en-US" dirty="0"/>
              <a:t>for </a:t>
            </a:r>
            <a:r>
              <a:rPr lang="en-US" dirty="0" err="1"/>
              <a:t>DispatcherServlet</a:t>
            </a:r>
            <a:r>
              <a:rPr lang="en-US" dirty="0"/>
              <a:t> to </a:t>
            </a:r>
            <a:r>
              <a:rPr lang="en-US" dirty="0" err="1"/>
              <a:t>autodetect</a:t>
            </a:r>
            <a:r>
              <a:rPr lang="en-US" dirty="0"/>
              <a:t> them.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r>
              <a:rPr lang="en-US" sz="2400" b="1" dirty="0" smtClean="0"/>
              <a:t>Map </a:t>
            </a:r>
            <a:r>
              <a:rPr lang="en-US" sz="2400" b="1" dirty="0"/>
              <a:t>Exceptions to </a:t>
            </a:r>
            <a:r>
              <a:rPr lang="en-US" sz="2400" b="1" dirty="0" smtClean="0"/>
              <a:t>Views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resolve uncaught exceptions, you can write your custom exception resolver by implementing </a:t>
            </a:r>
            <a:r>
              <a:rPr lang="en-US" dirty="0" smtClean="0"/>
              <a:t>the </a:t>
            </a:r>
            <a:r>
              <a:rPr lang="en-US" dirty="0" err="1" smtClean="0"/>
              <a:t>HandlerExceptionResolver</a:t>
            </a:r>
            <a:r>
              <a:rPr lang="en-US" dirty="0" smtClean="0"/>
              <a:t> </a:t>
            </a:r>
            <a:r>
              <a:rPr lang="en-US" dirty="0"/>
              <a:t>interface. Usually, you’ll want to map different categories of exceptions </a:t>
            </a:r>
            <a:r>
              <a:rPr lang="en-US" dirty="0" smtClean="0"/>
              <a:t>into different </a:t>
            </a:r>
            <a:r>
              <a:rPr lang="en-US" dirty="0"/>
              <a:t>error pages. Spring MVC comes with the exception resolver </a:t>
            </a:r>
            <a:r>
              <a:rPr lang="en-US" dirty="0" err="1"/>
              <a:t>SimpleMappingExceptionResolver</a:t>
            </a:r>
            <a:r>
              <a:rPr lang="en-US" dirty="0"/>
              <a:t> </a:t>
            </a:r>
            <a:r>
              <a:rPr lang="en-US" dirty="0" smtClean="0"/>
              <a:t>for you </a:t>
            </a:r>
            <a:r>
              <a:rPr lang="en-US" dirty="0"/>
              <a:t>to configure the exception mappings in the web application context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2) Map </a:t>
            </a:r>
            <a:r>
              <a:rPr lang="en-US" dirty="0"/>
              <a:t>Exceptions Using @</a:t>
            </a:r>
            <a:r>
              <a:rPr lang="en-US" dirty="0" err="1" smtClean="0"/>
              <a:t>ExceptionHandler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Instead of configuring a </a:t>
            </a:r>
            <a:r>
              <a:rPr lang="en-US" dirty="0" err="1"/>
              <a:t>HandlerExceptionResolver</a:t>
            </a:r>
            <a:r>
              <a:rPr lang="en-US" dirty="0"/>
              <a:t>, you can annotate a method with @</a:t>
            </a:r>
            <a:r>
              <a:rPr lang="en-US" dirty="0" err="1" smtClean="0"/>
              <a:t>ExceptionHandler.It</a:t>
            </a:r>
            <a:r>
              <a:rPr lang="en-US" dirty="0" smtClean="0"/>
              <a:t> </a:t>
            </a:r>
            <a:r>
              <a:rPr lang="en-US" dirty="0"/>
              <a:t>works in a similar way as the @</a:t>
            </a:r>
            <a:r>
              <a:rPr lang="en-US" dirty="0" err="1"/>
              <a:t>RequestMapping</a:t>
            </a:r>
            <a:r>
              <a:rPr lang="en-US" dirty="0"/>
              <a:t> annotation.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6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r>
              <a:rPr lang="en-US" sz="2400" b="1" dirty="0" smtClean="0"/>
              <a:t>Map </a:t>
            </a:r>
            <a:r>
              <a:rPr lang="en-US" sz="2400" b="1" dirty="0"/>
              <a:t>Exceptions to </a:t>
            </a:r>
            <a:r>
              <a:rPr lang="en-US" sz="2400" b="1" dirty="0" smtClean="0"/>
              <a:t>Views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</a:t>
            </a:r>
            <a:r>
              <a:rPr lang="en-US" dirty="0" smtClean="0"/>
              <a:t>) Generic exception handling with @</a:t>
            </a:r>
            <a:r>
              <a:rPr lang="en-US" dirty="0" err="1" smtClean="0"/>
              <a:t>ControllerAdvice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Although using @</a:t>
            </a:r>
            <a:r>
              <a:rPr lang="en-US" dirty="0" err="1"/>
              <a:t>ExceptionHandler</a:t>
            </a:r>
            <a:r>
              <a:rPr lang="en-US" dirty="0"/>
              <a:t> annotated methods is very powerful and flexible, there</a:t>
            </a:r>
          </a:p>
          <a:p>
            <a:pPr algn="just"/>
            <a:r>
              <a:rPr lang="en-US" dirty="0"/>
              <a:t>is a drawback when you put them in controllers. Those methods will work only for the controller</a:t>
            </a:r>
          </a:p>
          <a:p>
            <a:pPr algn="just"/>
            <a:r>
              <a:rPr lang="en-US" dirty="0"/>
              <a:t>they are defined in, so if you have an exception occurring in another </a:t>
            </a:r>
            <a:r>
              <a:rPr lang="en-US" dirty="0" smtClean="0"/>
              <a:t>controller, </a:t>
            </a:r>
            <a:r>
              <a:rPr lang="en-US" dirty="0"/>
              <a:t>these methods won’t be called. Generic exception-handling methods have to </a:t>
            </a:r>
            <a:r>
              <a:rPr lang="en-US" dirty="0" smtClean="0"/>
              <a:t>be moved </a:t>
            </a:r>
            <a:r>
              <a:rPr lang="en-US" dirty="0"/>
              <a:t>to a separate class, and that class has to be annotated with @</a:t>
            </a:r>
            <a:r>
              <a:rPr lang="en-US" dirty="0" err="1"/>
              <a:t>ControllerAdvice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4 March,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5753</TotalTime>
  <Words>679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SSm Light</vt:lpstr>
      <vt:lpstr>Open Sans</vt:lpstr>
      <vt:lpstr>Finastra_PowerPoint_Template_LIGHT</vt:lpstr>
      <vt:lpstr>PowerPoint Presentation</vt:lpstr>
      <vt:lpstr>Spring mvc</vt:lpstr>
      <vt:lpstr>Spring mvc</vt:lpstr>
      <vt:lpstr>Spring mvc</vt:lpstr>
      <vt:lpstr>Spring mvc</vt:lpstr>
      <vt:lpstr>Spring mvc</vt:lpstr>
      <vt:lpstr>Spring mvc</vt:lpstr>
      <vt:lpstr>Spring mvc</vt:lpstr>
      <vt:lpstr>Spring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diverse team</dc:title>
  <dc:creator>Albulescu, Maria</dc:creator>
  <cp:lastModifiedBy>George, Joby</cp:lastModifiedBy>
  <cp:revision>483</cp:revision>
  <cp:lastPrinted>2018-01-05T06:55:06Z</cp:lastPrinted>
  <dcterms:created xsi:type="dcterms:W3CDTF">2017-06-20T13:03:17Z</dcterms:created>
  <dcterms:modified xsi:type="dcterms:W3CDTF">2019-03-04T14:15:10Z</dcterms:modified>
</cp:coreProperties>
</file>