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2" r:id="rId2"/>
    <p:sldId id="364" r:id="rId3"/>
    <p:sldId id="363" r:id="rId4"/>
    <p:sldId id="381" r:id="rId5"/>
    <p:sldId id="382" r:id="rId6"/>
    <p:sldId id="383" r:id="rId7"/>
    <p:sldId id="384" r:id="rId8"/>
    <p:sldId id="385" r:id="rId9"/>
    <p:sldId id="379" r:id="rId10"/>
    <p:sldId id="380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969"/>
    <a:srgbClr val="009999"/>
    <a:srgbClr val="004E4C"/>
    <a:srgbClr val="CCFF33"/>
    <a:srgbClr val="4CC1EF"/>
    <a:srgbClr val="F7931F"/>
    <a:srgbClr val="4625B3"/>
    <a:srgbClr val="902578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86118" autoAdjust="0"/>
  </p:normalViewPr>
  <p:slideViewPr>
    <p:cSldViewPr snapToGrid="0" showGuides="1">
      <p:cViewPr varScale="1">
        <p:scale>
          <a:sx n="75" d="100"/>
          <a:sy n="75" d="100"/>
        </p:scale>
        <p:origin x="883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3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07/02/2019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07/02/2019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627A2-B021-F045-836D-EF8E23CEEA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68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5B58DA-3E2E-4536-817A-0FF2A3B48BD3}" type="datetime1">
              <a:rPr lang="en-GB" smtClean="0"/>
              <a:t>07/02/2019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66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5B58DA-3E2E-4536-817A-0FF2A3B48BD3}" type="datetime1">
              <a:rPr lang="en-GB" smtClean="0"/>
              <a:t>07/02/2019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97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9649" y="6378000"/>
            <a:ext cx="348609" cy="480001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algn="r">
              <a:defRPr sz="1067">
                <a:solidFill>
                  <a:srgbClr val="414141"/>
                </a:solidFill>
              </a:defRPr>
            </a:lvl1pPr>
          </a:lstStyle>
          <a:p>
            <a:fld id="{FD2C15F2-42FE-A944-9743-3E35339DA74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1" name="Picture 20" descr="Misys_Logo_strap_90Black.png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5905" y="6474000"/>
            <a:ext cx="1049083" cy="2880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11359648" y="6378000"/>
            <a:ext cx="0" cy="48000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80000" y="1276141"/>
            <a:ext cx="11228257" cy="4723857"/>
          </a:xfrm>
          <a:prstGeom prst="rect">
            <a:avLst/>
          </a:prstGeom>
        </p:spPr>
        <p:txBody>
          <a:bodyPr lIns="0" tIns="0" rIns="0" bIns="0"/>
          <a:lstStyle>
            <a:lvl1pPr>
              <a:defRPr sz="2133">
                <a:solidFill>
                  <a:srgbClr val="414141"/>
                </a:solidFill>
              </a:defRPr>
            </a:lvl1pPr>
            <a:lvl2pPr>
              <a:defRPr sz="1867">
                <a:solidFill>
                  <a:srgbClr val="414141"/>
                </a:solidFill>
              </a:defRPr>
            </a:lvl2pPr>
            <a:lvl3pPr>
              <a:defRPr sz="1600">
                <a:solidFill>
                  <a:srgbClr val="414141"/>
                </a:solidFill>
              </a:defRPr>
            </a:lvl3pPr>
            <a:lvl4pPr>
              <a:defRPr sz="1333">
                <a:solidFill>
                  <a:srgbClr val="414141"/>
                </a:solidFill>
              </a:defRPr>
            </a:lvl4pPr>
            <a:lvl5pPr>
              <a:defRPr sz="1067">
                <a:solidFill>
                  <a:srgbClr val="41414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80000" y="240000"/>
            <a:ext cx="11232000" cy="72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667" b="0">
                <a:solidFill>
                  <a:srgbClr val="41414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0000" y="1084141"/>
            <a:ext cx="11232000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0000" y="6474000"/>
            <a:ext cx="62903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rgbClr val="414141"/>
                </a:solidFill>
              </a:defRPr>
            </a:lvl1pPr>
          </a:lstStyle>
          <a:p>
            <a:r>
              <a:rPr lang="en-GB" dirty="0"/>
              <a:t>© Misys</a:t>
            </a:r>
            <a:endParaRPr lang="en-GB" baseline="30000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"/>
          </p:nvPr>
        </p:nvSpPr>
        <p:spPr>
          <a:xfrm>
            <a:off x="1237914" y="6473056"/>
            <a:ext cx="1962653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rgbClr val="414141"/>
                </a:solidFill>
              </a:defRPr>
            </a:lvl1pPr>
          </a:lstStyle>
          <a:p>
            <a:fld id="{2D4BF20C-2D2F-2040-829F-027D1B5262DC}" type="datetime3">
              <a:rPr lang="en-GB" smtClean="0"/>
              <a:pPr/>
              <a:t>7 February, 2019</a:t>
            </a:fld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09036" y="6517714"/>
            <a:ext cx="0" cy="217996"/>
          </a:xfrm>
          <a:prstGeom prst="line">
            <a:avLst/>
          </a:prstGeom>
          <a:ln w="6350" cap="rnd" cmpd="sng">
            <a:solidFill>
              <a:srgbClr val="41414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2905-CB78-4F36-A072-03089A44CF95}" type="datetime1">
              <a:rPr lang="en-US" smtClean="0"/>
              <a:t>2/7/2019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DB2B-A1DA-47BB-9631-E7E9C10E9EED}" type="datetime1">
              <a:rPr lang="en-US" smtClean="0"/>
              <a:t>2/7/2019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3D51-02E0-4FC2-865A-A2392DB3633F}" type="datetime1">
              <a:rPr lang="en-US" smtClean="0"/>
              <a:t>2/7/2019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1401-8B4C-4AC5-929F-087A3CB49BF8}" type="datetime1">
              <a:rPr lang="en-US" smtClean="0"/>
              <a:t>2/7/2019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E64262-D5C4-40C5-B696-608852CBD975}" type="datetime1">
              <a:rPr lang="en-US" smtClean="0"/>
              <a:t>2/7/2019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E5AD-16B1-4F22-8172-3FE6C9F71A51}" type="datetime1">
              <a:rPr lang="en-US" smtClean="0"/>
              <a:t>2/7/2019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420-3CE5-465F-925E-8CC2AAB1E561}" type="datetime1">
              <a:rPr lang="en-US" smtClean="0"/>
              <a:t>2/7/2019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89E2-FAC9-4BC9-86BA-A7DC52D1F516}" type="datetime1">
              <a:rPr lang="en-US" smtClean="0"/>
              <a:t>2/7/2019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B1AD29A0-DA44-4A0B-B3AA-33ABAF161B35}" type="datetime1">
              <a:rPr lang="en-US" smtClean="0"/>
              <a:t>2/7/2019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  <p:sldLayoutId id="2147483666" r:id="rId10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2F81C92-D0A3-455F-A490-08BA48C0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20" y="0"/>
            <a:ext cx="12192000" cy="69035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5222" y="2490813"/>
            <a:ext cx="9771644" cy="7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GB" sz="4000" b="1" dirty="0" smtClean="0">
                <a:latin typeface="Gotham SSm Light"/>
                <a:cs typeface="Open Sans"/>
              </a:rPr>
              <a:t>Spring Framework</a:t>
            </a:r>
            <a:endParaRPr lang="en-GB" sz="3733" b="1" dirty="0">
              <a:latin typeface="Open Sans"/>
              <a:cs typeface="Open Sans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7F23605-9248-4521-BE46-D20D0CC95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000" y="6474000"/>
            <a:ext cx="629037" cy="288000"/>
          </a:xfrm>
        </p:spPr>
        <p:txBody>
          <a:bodyPr/>
          <a:lstStyle/>
          <a:p>
            <a:r>
              <a:rPr lang="en-GB" dirty="0"/>
              <a:t>© Finastra</a:t>
            </a:r>
            <a:endParaRPr lang="en-GB" baseline="30000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5E876800-5773-428C-99E5-56BCDC411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7914" y="6473056"/>
            <a:ext cx="1962653" cy="288000"/>
          </a:xfrm>
        </p:spPr>
        <p:txBody>
          <a:bodyPr/>
          <a:lstStyle/>
          <a:p>
            <a:fld id="{18C72905-CB78-4F36-A072-03089A44CF95}" type="datetime1">
              <a:rPr lang="en-US"/>
              <a:pPr/>
              <a:t>2/7/2019</a:t>
            </a:fld>
            <a:endParaRPr lang="en-GB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8B0A06DD-9B44-4F58-848E-CDA77EC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649" y="6378000"/>
            <a:ext cx="348609" cy="480001"/>
          </a:xfrm>
        </p:spPr>
        <p:txBody>
          <a:bodyPr/>
          <a:lstStyle/>
          <a:p>
            <a:fld id="{FD2C15F2-42FE-A944-9743-3E35339DA74A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89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Global session</a:t>
            </a:r>
            <a:r>
              <a:rPr lang="en-US" dirty="0"/>
              <a:t>: For portlet-based web applications. The global session scope beans can</a:t>
            </a:r>
          </a:p>
          <a:p>
            <a:r>
              <a:rPr lang="en-US" dirty="0"/>
              <a:t>be shared among all portlets within the same Spring MVC–powered portal application</a:t>
            </a:r>
            <a:r>
              <a:rPr lang="en-US" dirty="0" smtClean="0"/>
              <a:t>.</a:t>
            </a:r>
          </a:p>
          <a:p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Thread</a:t>
            </a:r>
            <a:r>
              <a:rPr lang="en-US" dirty="0"/>
              <a:t>: A new bean instance will be created by Spring when requested by a new</a:t>
            </a:r>
          </a:p>
          <a:p>
            <a:r>
              <a:rPr lang="en-US" dirty="0"/>
              <a:t>thread, while for the same thread, the same bean instance will be returned. Note that</a:t>
            </a:r>
          </a:p>
          <a:p>
            <a:r>
              <a:rPr lang="en-US" dirty="0"/>
              <a:t>this scope is not registered by default.</a:t>
            </a:r>
          </a:p>
          <a:p>
            <a:r>
              <a:rPr lang="en-US" dirty="0"/>
              <a:t>• </a:t>
            </a:r>
            <a:r>
              <a:rPr lang="en-US" i="1" dirty="0"/>
              <a:t>Custom</a:t>
            </a:r>
            <a:r>
              <a:rPr lang="en-US" dirty="0"/>
              <a:t>: Custom bean scope that can be created by implementing the interface</a:t>
            </a:r>
          </a:p>
          <a:p>
            <a:r>
              <a:rPr lang="en-US" dirty="0" err="1"/>
              <a:t>org.springframework.beans.factory.config.Scope</a:t>
            </a:r>
            <a:r>
              <a:rPr lang="en-US" dirty="0"/>
              <a:t> and registering the custom</a:t>
            </a:r>
          </a:p>
          <a:p>
            <a:r>
              <a:rPr lang="en-US" dirty="0"/>
              <a:t>scope in Spring’s configuration (for XML, use the class </a:t>
            </a:r>
            <a:r>
              <a:rPr lang="en-US" dirty="0" err="1"/>
              <a:t>org.springframework</a:t>
            </a:r>
            <a:r>
              <a:rPr lang="en-US" dirty="0"/>
              <a:t>.</a:t>
            </a:r>
          </a:p>
          <a:p>
            <a:r>
              <a:rPr lang="en-US" dirty="0" err="1"/>
              <a:t>beans.factory.config.CustomScopeConfigurer</a:t>
            </a:r>
            <a:r>
              <a:rPr lang="en-US" dirty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7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987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22960"/>
            <a:ext cx="12313920" cy="6705601"/>
          </a:xfrm>
        </p:spPr>
        <p:txBody>
          <a:bodyPr/>
          <a:lstStyle/>
          <a:p>
            <a:endParaRPr lang="en-US" sz="3200" b="1" dirty="0" smtClean="0"/>
          </a:p>
          <a:p>
            <a:r>
              <a:rPr lang="en-US" sz="3200" b="1" dirty="0" err="1" smtClean="0"/>
              <a:t>IoC</a:t>
            </a:r>
            <a:endParaRPr lang="en-US" sz="3200" b="1" dirty="0" smtClean="0"/>
          </a:p>
          <a:p>
            <a:endParaRPr lang="en-US" dirty="0" smtClean="0"/>
          </a:p>
          <a:p>
            <a:r>
              <a:rPr lang="en-US" dirty="0"/>
              <a:t>At its core, </a:t>
            </a:r>
            <a:r>
              <a:rPr lang="en-US" dirty="0" err="1"/>
              <a:t>IoC</a:t>
            </a:r>
            <a:r>
              <a:rPr lang="en-US" dirty="0"/>
              <a:t>, and therefore DI, aims to offer a simpler mechanism for provisioning component</a:t>
            </a:r>
          </a:p>
          <a:p>
            <a:r>
              <a:rPr lang="en-US" dirty="0"/>
              <a:t>dependencies (often referred to as an object’s </a:t>
            </a:r>
            <a:r>
              <a:rPr lang="en-US" i="1" dirty="0"/>
              <a:t>collaborators</a:t>
            </a:r>
            <a:r>
              <a:rPr lang="en-US" dirty="0"/>
              <a:t>) and managing these dependencies </a:t>
            </a:r>
            <a:r>
              <a:rPr lang="en-US" dirty="0" smtClean="0"/>
              <a:t>throughout their </a:t>
            </a:r>
            <a:r>
              <a:rPr lang="en-US" dirty="0"/>
              <a:t>life cycles.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component that requires certain dependencies is often referred to as the </a:t>
            </a:r>
            <a:r>
              <a:rPr lang="en-US" i="1" dirty="0"/>
              <a:t>dependent object</a:t>
            </a:r>
          </a:p>
          <a:p>
            <a:r>
              <a:rPr lang="en-US" dirty="0"/>
              <a:t>or, in the case of </a:t>
            </a:r>
            <a:r>
              <a:rPr lang="en-US" dirty="0" err="1"/>
              <a:t>IoC</a:t>
            </a:r>
            <a:r>
              <a:rPr lang="en-US" dirty="0"/>
              <a:t>, the </a:t>
            </a:r>
            <a:r>
              <a:rPr lang="en-US" i="1" dirty="0"/>
              <a:t>target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general, </a:t>
            </a:r>
            <a:r>
              <a:rPr lang="en-US" dirty="0" err="1"/>
              <a:t>IoC</a:t>
            </a:r>
            <a:r>
              <a:rPr lang="en-US" dirty="0"/>
              <a:t> can be decomposed into two subtypes: </a:t>
            </a:r>
            <a:endParaRPr lang="en-US" dirty="0" smtClean="0"/>
          </a:p>
          <a:p>
            <a:pPr marL="508000" lvl="1" indent="-342900"/>
            <a:r>
              <a:rPr lang="en-US" dirty="0" smtClean="0"/>
              <a:t>dependency injection</a:t>
            </a:r>
          </a:p>
          <a:p>
            <a:pPr marL="508000" lvl="1" indent="-342900"/>
            <a:r>
              <a:rPr lang="en-US" dirty="0"/>
              <a:t>dependency lookup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- Inversion of Control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7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3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dependency lookup–style </a:t>
            </a:r>
            <a:r>
              <a:rPr lang="en-US" dirty="0" err="1"/>
              <a:t>IoC</a:t>
            </a:r>
            <a:r>
              <a:rPr lang="en-US" dirty="0"/>
              <a:t>, a </a:t>
            </a:r>
            <a:r>
              <a:rPr lang="en-US" dirty="0" smtClean="0"/>
              <a:t>component must </a:t>
            </a:r>
            <a:r>
              <a:rPr lang="en-US" dirty="0"/>
              <a:t>acquire a reference to a dependency, whereas with dependency injection, the dependencies </a:t>
            </a:r>
            <a:r>
              <a:rPr lang="en-US" dirty="0" smtClean="0"/>
              <a:t>are injected </a:t>
            </a:r>
            <a:r>
              <a:rPr lang="en-US" dirty="0"/>
              <a:t>into the component by the </a:t>
            </a:r>
            <a:r>
              <a:rPr lang="en-US" dirty="0" err="1"/>
              <a:t>IoC</a:t>
            </a:r>
            <a:r>
              <a:rPr lang="en-US" dirty="0"/>
              <a:t> container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Dependency lookup comes in two types: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Dependency pull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ontextualized </a:t>
            </a:r>
            <a:r>
              <a:rPr lang="en-US" dirty="0"/>
              <a:t>dependency lookup (CDL).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Dependency </a:t>
            </a:r>
            <a:r>
              <a:rPr lang="en-US" dirty="0"/>
              <a:t>injection also has two common flavors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constructor </a:t>
            </a:r>
            <a:r>
              <a:rPr lang="en-US" dirty="0"/>
              <a:t>and setter dependency injection.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7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7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Dependency Pull</a:t>
            </a:r>
          </a:p>
          <a:p>
            <a:endParaRPr lang="en-US" dirty="0" smtClean="0"/>
          </a:p>
          <a:p>
            <a:r>
              <a:rPr lang="en-US" dirty="0"/>
              <a:t>In dependency pull, </a:t>
            </a:r>
            <a:r>
              <a:rPr lang="en-US" dirty="0" smtClean="0"/>
              <a:t>dependencies are </a:t>
            </a:r>
            <a:r>
              <a:rPr lang="en-US" dirty="0"/>
              <a:t>pulled from a registry as required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7 February, 2019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1" y="2701226"/>
            <a:ext cx="5890424" cy="26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Contextualized Dependency Lookup</a:t>
            </a:r>
            <a:endParaRPr lang="en-US" sz="2800" b="1" dirty="0" smtClean="0"/>
          </a:p>
          <a:p>
            <a:endParaRPr lang="en-US" dirty="0" smtClean="0"/>
          </a:p>
          <a:p>
            <a:r>
              <a:rPr lang="en-US" i="1" dirty="0"/>
              <a:t>Contextualized dependency lookup </a:t>
            </a:r>
            <a:r>
              <a:rPr lang="en-US" dirty="0"/>
              <a:t>(CDL) is similar, in some respects, to dependency pull, but in </a:t>
            </a:r>
            <a:r>
              <a:rPr lang="en-US" dirty="0" err="1" smtClean="0"/>
              <a:t>CDL,lookup</a:t>
            </a:r>
            <a:r>
              <a:rPr lang="en-US" dirty="0" smtClean="0"/>
              <a:t> </a:t>
            </a:r>
            <a:r>
              <a:rPr lang="en-US" dirty="0"/>
              <a:t>is performed against the container that is managing the resource, not from some central </a:t>
            </a:r>
            <a:r>
              <a:rPr lang="en-US" dirty="0" smtClean="0"/>
              <a:t>registry.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7 February, 2019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37" y="3401640"/>
            <a:ext cx="3292125" cy="24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Constructor Dependency </a:t>
            </a:r>
            <a:r>
              <a:rPr lang="en-US" b="1" dirty="0" smtClean="0"/>
              <a:t>Injection</a:t>
            </a:r>
          </a:p>
          <a:p>
            <a:endParaRPr lang="en-US" dirty="0"/>
          </a:p>
          <a:p>
            <a:r>
              <a:rPr lang="en-US" i="1" dirty="0"/>
              <a:t>Constructor dependency injection </a:t>
            </a:r>
            <a:r>
              <a:rPr lang="en-US" dirty="0"/>
              <a:t>occurs when a component’s dependencies are provided to it in </a:t>
            </a:r>
            <a:r>
              <a:rPr lang="en-US" dirty="0" smtClean="0"/>
              <a:t>its constructor </a:t>
            </a:r>
            <a:r>
              <a:rPr lang="en-US" dirty="0"/>
              <a:t>(or constructors). The component declares a constructor or a set of constructors, taking </a:t>
            </a:r>
            <a:r>
              <a:rPr lang="en-US" dirty="0" smtClean="0"/>
              <a:t>as arguments </a:t>
            </a:r>
            <a:r>
              <a:rPr lang="en-US" dirty="0"/>
              <a:t>its dependencies, and the </a:t>
            </a:r>
            <a:r>
              <a:rPr lang="en-US" dirty="0" err="1"/>
              <a:t>IoC</a:t>
            </a:r>
            <a:r>
              <a:rPr lang="en-US" dirty="0"/>
              <a:t> container passes the dependencies to the component </a:t>
            </a:r>
            <a:r>
              <a:rPr lang="en-US" dirty="0" smtClean="0"/>
              <a:t>when instantiation occurs.</a:t>
            </a:r>
          </a:p>
          <a:p>
            <a:endParaRPr lang="en-US" dirty="0"/>
          </a:p>
          <a:p>
            <a:r>
              <a:rPr lang="en-US" b="1" dirty="0"/>
              <a:t>Setter Dependency </a:t>
            </a:r>
            <a:r>
              <a:rPr lang="en-US" b="1" dirty="0" smtClean="0"/>
              <a:t>Injection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i="1" dirty="0"/>
              <a:t>setter dependency injection</a:t>
            </a:r>
            <a:r>
              <a:rPr lang="en-US" dirty="0"/>
              <a:t>, the </a:t>
            </a:r>
            <a:r>
              <a:rPr lang="en-US" dirty="0" err="1"/>
              <a:t>IoC</a:t>
            </a:r>
            <a:r>
              <a:rPr lang="en-US" dirty="0"/>
              <a:t> container injects a component’s dependencies via </a:t>
            </a:r>
            <a:r>
              <a:rPr lang="en-US" dirty="0" smtClean="0"/>
              <a:t>JavaBean-style setter </a:t>
            </a:r>
            <a:r>
              <a:rPr lang="en-US" dirty="0"/>
              <a:t>methods. A component’s setters expose the dependencies the </a:t>
            </a:r>
            <a:r>
              <a:rPr lang="en-US" dirty="0" err="1"/>
              <a:t>IoC</a:t>
            </a:r>
            <a:r>
              <a:rPr lang="en-US" dirty="0"/>
              <a:t> container can manage.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7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0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supports both constructor and setter injection and bolsters the standard </a:t>
            </a:r>
            <a:r>
              <a:rPr lang="en-US" dirty="0" err="1"/>
              <a:t>IoC</a:t>
            </a:r>
            <a:r>
              <a:rPr lang="en-US" dirty="0"/>
              <a:t> feature set with </a:t>
            </a:r>
            <a:r>
              <a:rPr lang="en-US" dirty="0" smtClean="0"/>
              <a:t>a whole </a:t>
            </a:r>
            <a:r>
              <a:rPr lang="en-US" dirty="0"/>
              <a:t>host of useful additions to make your life easier.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 in spring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7 February, 2019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09863"/>
            <a:ext cx="5856134" cy="18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Beans and </a:t>
            </a:r>
            <a:r>
              <a:rPr lang="en-US" b="1" dirty="0" err="1" smtClean="0"/>
              <a:t>BeanFactory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The core of Spring’s dependency injection container is the </a:t>
            </a:r>
            <a:r>
              <a:rPr lang="en-US" dirty="0" err="1"/>
              <a:t>BeanFactory</a:t>
            </a:r>
            <a:r>
              <a:rPr lang="en-US" dirty="0"/>
              <a:t> interface. </a:t>
            </a:r>
            <a:r>
              <a:rPr lang="en-US" dirty="0" err="1"/>
              <a:t>BeanFactory</a:t>
            </a:r>
            <a:r>
              <a:rPr lang="en-US" dirty="0"/>
              <a:t> </a:t>
            </a:r>
            <a:r>
              <a:rPr lang="en-US" dirty="0" smtClean="0"/>
              <a:t>is responsible </a:t>
            </a:r>
            <a:r>
              <a:rPr lang="en-US" dirty="0"/>
              <a:t>for managing components, including their dependencies as well as their life cycles. In Spring</a:t>
            </a:r>
            <a:r>
              <a:rPr lang="en-US" dirty="0" smtClean="0"/>
              <a:t>, the </a:t>
            </a:r>
            <a:r>
              <a:rPr lang="en-US" dirty="0"/>
              <a:t>term </a:t>
            </a:r>
            <a:r>
              <a:rPr lang="en-US" i="1" dirty="0"/>
              <a:t>bean </a:t>
            </a:r>
            <a:r>
              <a:rPr lang="en-US" dirty="0"/>
              <a:t>is used to refer to any component managed by the </a:t>
            </a:r>
            <a:r>
              <a:rPr lang="en-US" dirty="0" smtClean="0"/>
              <a:t>container.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 in spring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7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03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r>
              <a:rPr lang="en-US" i="1" dirty="0"/>
              <a:t>Singleton</a:t>
            </a:r>
            <a:r>
              <a:rPr lang="en-US" dirty="0"/>
              <a:t>: The default singleton scope. Only one object will be created per Spring </a:t>
            </a:r>
            <a:r>
              <a:rPr lang="en-US" dirty="0" err="1"/>
              <a:t>IoC</a:t>
            </a:r>
            <a:endParaRPr lang="en-US" dirty="0"/>
          </a:p>
          <a:p>
            <a:r>
              <a:rPr lang="en-US" dirty="0"/>
              <a:t>container.</a:t>
            </a:r>
          </a:p>
          <a:p>
            <a:r>
              <a:rPr lang="en-US" dirty="0"/>
              <a:t>• </a:t>
            </a:r>
            <a:r>
              <a:rPr lang="en-US" i="1" dirty="0"/>
              <a:t>Prototype</a:t>
            </a:r>
            <a:r>
              <a:rPr lang="en-US" dirty="0"/>
              <a:t>: A new instance will be created by Spring when requested by the</a:t>
            </a:r>
          </a:p>
          <a:p>
            <a:r>
              <a:rPr lang="en-US" dirty="0"/>
              <a:t>application.</a:t>
            </a:r>
          </a:p>
          <a:p>
            <a:r>
              <a:rPr lang="en-US" dirty="0"/>
              <a:t>• </a:t>
            </a:r>
            <a:r>
              <a:rPr lang="en-US" i="1" dirty="0"/>
              <a:t>Request</a:t>
            </a:r>
            <a:r>
              <a:rPr lang="en-US" dirty="0"/>
              <a:t>: For web application use. When using Spring MVC for web applications,</a:t>
            </a:r>
          </a:p>
          <a:p>
            <a:r>
              <a:rPr lang="en-US" dirty="0"/>
              <a:t>beans with request scope will be instantiated for every HTTP request and then</a:t>
            </a:r>
          </a:p>
          <a:p>
            <a:r>
              <a:rPr lang="en-US" dirty="0"/>
              <a:t>destroyed when the request is completed.</a:t>
            </a:r>
          </a:p>
          <a:p>
            <a:r>
              <a:rPr lang="en-US" dirty="0"/>
              <a:t>• </a:t>
            </a:r>
            <a:r>
              <a:rPr lang="en-US" i="1" dirty="0"/>
              <a:t>Session</a:t>
            </a:r>
            <a:r>
              <a:rPr lang="en-US" dirty="0"/>
              <a:t>: For web application use. When using Spring MVC for web applications,</a:t>
            </a:r>
          </a:p>
          <a:p>
            <a:r>
              <a:rPr lang="en-US" dirty="0"/>
              <a:t>beans with session scope will be instantiated for every HTTP session and then</a:t>
            </a:r>
          </a:p>
          <a:p>
            <a:r>
              <a:rPr lang="en-US" dirty="0"/>
              <a:t>destroyed when the session is over.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BF20C-2D2F-2040-829F-027D1B5262DC}" type="datetime3">
              <a:rPr lang="en-GB" smtClean="0"/>
              <a:pPr/>
              <a:t>7 February,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8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4778</TotalTime>
  <Words>606</Words>
  <Application>Microsoft Office PowerPoint</Application>
  <PresentationFormat>Widescreen</PresentationFormat>
  <Paragraphs>88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Gotham SSm Light</vt:lpstr>
      <vt:lpstr>Open Sans</vt:lpstr>
      <vt:lpstr>Finastra_PowerPoint_Template_LIGHT</vt:lpstr>
      <vt:lpstr>PowerPoint Presentation</vt:lpstr>
      <vt:lpstr>Ioc - Inversion of Control </vt:lpstr>
      <vt:lpstr>IOC</vt:lpstr>
      <vt:lpstr>IOC</vt:lpstr>
      <vt:lpstr>IOC</vt:lpstr>
      <vt:lpstr>IOC</vt:lpstr>
      <vt:lpstr>IOC in spring</vt:lpstr>
      <vt:lpstr>IOC in spring</vt:lpstr>
      <vt:lpstr>Bean Scopes</vt:lpstr>
      <vt:lpstr>Bean Scopes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 diverse team</dc:title>
  <dc:creator>Albulescu, Maria</dc:creator>
  <cp:lastModifiedBy>Joby George</cp:lastModifiedBy>
  <cp:revision>394</cp:revision>
  <cp:lastPrinted>2018-01-05T06:55:06Z</cp:lastPrinted>
  <dcterms:created xsi:type="dcterms:W3CDTF">2017-06-20T13:03:17Z</dcterms:created>
  <dcterms:modified xsi:type="dcterms:W3CDTF">2019-02-07T10:21:36Z</dcterms:modified>
</cp:coreProperties>
</file>