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3" r:id="rId3"/>
    <p:sldId id="390" r:id="rId4"/>
    <p:sldId id="391" r:id="rId5"/>
    <p:sldId id="388" r:id="rId6"/>
    <p:sldId id="392" r:id="rId7"/>
    <p:sldId id="389" r:id="rId8"/>
    <p:sldId id="381" r:id="rId9"/>
    <p:sldId id="382" r:id="rId10"/>
    <p:sldId id="386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69"/>
    <a:srgbClr val="009999"/>
    <a:srgbClr val="004E4C"/>
    <a:srgbClr val="CCFF33"/>
    <a:srgbClr val="4CC1EF"/>
    <a:srgbClr val="F7931F"/>
    <a:srgbClr val="4625B3"/>
    <a:srgbClr val="902578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86118" autoAdjust="0"/>
  </p:normalViewPr>
  <p:slideViewPr>
    <p:cSldViewPr snapToGrid="0" showGuides="1">
      <p:cViewPr varScale="1">
        <p:scale>
          <a:sx n="75" d="100"/>
          <a:sy n="75" d="100"/>
        </p:scale>
        <p:origin x="883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3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627A2-B021-F045-836D-EF8E23CEE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8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algn="r">
              <a:defRPr sz="1067">
                <a:solidFill>
                  <a:srgbClr val="414141"/>
                </a:solidFill>
              </a:defRPr>
            </a:lvl1pPr>
          </a:lstStyle>
          <a:p>
            <a:fld id="{FD2C15F2-42FE-A944-9743-3E35339DA74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Picture 20" descr="Misys_Logo_strap_90Black.png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905" y="6474000"/>
            <a:ext cx="1049083" cy="2880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1359648" y="6378000"/>
            <a:ext cx="0" cy="4800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0000" y="1276141"/>
            <a:ext cx="11228257" cy="4723857"/>
          </a:xfrm>
          <a:prstGeom prst="rect">
            <a:avLst/>
          </a:prstGeom>
        </p:spPr>
        <p:txBody>
          <a:bodyPr lIns="0" tIns="0" rIns="0" bIns="0"/>
          <a:lstStyle>
            <a:lvl1pPr>
              <a:defRPr sz="2133">
                <a:solidFill>
                  <a:srgbClr val="414141"/>
                </a:solidFill>
              </a:defRPr>
            </a:lvl1pPr>
            <a:lvl2pPr>
              <a:defRPr sz="1867">
                <a:solidFill>
                  <a:srgbClr val="414141"/>
                </a:solidFill>
              </a:defRPr>
            </a:lvl2pPr>
            <a:lvl3pPr>
              <a:defRPr sz="1600">
                <a:solidFill>
                  <a:srgbClr val="414141"/>
                </a:solidFill>
              </a:defRPr>
            </a:lvl3pPr>
            <a:lvl4pPr>
              <a:defRPr sz="1333">
                <a:solidFill>
                  <a:srgbClr val="414141"/>
                </a:solidFill>
              </a:defRPr>
            </a:lvl4pPr>
            <a:lvl5pPr>
              <a:defRPr sz="1067">
                <a:solidFill>
                  <a:srgbClr val="41414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0000" y="240000"/>
            <a:ext cx="11232000" cy="72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67" b="0">
                <a:solidFill>
                  <a:srgbClr val="41414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0000" y="1084141"/>
            <a:ext cx="11232000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r>
              <a:rPr lang="en-GB" dirty="0"/>
              <a:t>© Misys</a:t>
            </a:r>
            <a:endParaRPr lang="en-GB" baseline="30000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09036" y="6517714"/>
            <a:ext cx="0" cy="217996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2905-CB78-4F36-A072-03089A44CF95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B2B-A1DA-47BB-9631-E7E9C10E9EED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3D51-02E0-4FC2-865A-A2392DB3633F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1401-8B4C-4AC5-929F-087A3CB49BF8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E64262-D5C4-40C5-B696-608852CBD975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E5AD-16B1-4F22-8172-3FE6C9F71A51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420-3CE5-465F-925E-8CC2AAB1E561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89E2-FAC9-4BC9-86BA-A7DC52D1F516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1AD29A0-DA44-4A0B-B3AA-33ABAF161B35}" type="datetime1">
              <a:rPr lang="en-US" smtClean="0"/>
              <a:t>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  <p:sldLayoutId id="2147483666" r:id="rId10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F81C92-D0A3-455F-A490-08BA48C0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0" y="0"/>
            <a:ext cx="12192000" cy="6903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222" y="2490813"/>
            <a:ext cx="9771644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4000" b="1" dirty="0" smtClean="0">
                <a:latin typeface="Gotham SSm Light"/>
                <a:cs typeface="Open Sans"/>
              </a:rPr>
              <a:t>Spring Framework</a:t>
            </a:r>
            <a:endParaRPr lang="en-GB" sz="3733" b="1" dirty="0">
              <a:latin typeface="Open Sans"/>
              <a:cs typeface="Open Sans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F23605-9248-4521-BE46-D20D0CC9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</p:spPr>
        <p:txBody>
          <a:bodyPr/>
          <a:lstStyle/>
          <a:p>
            <a:r>
              <a:rPr lang="en-GB" dirty="0"/>
              <a:t>© Finastra</a:t>
            </a:r>
            <a:endParaRPr lang="en-GB" baseline="30000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5E876800-5773-428C-99E5-56BCDC41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</p:spPr>
        <p:txBody>
          <a:bodyPr/>
          <a:lstStyle/>
          <a:p>
            <a:fld id="{18C72905-CB78-4F36-A072-03089A44CF95}" type="datetime1">
              <a:rPr lang="en-US"/>
              <a:pPr/>
              <a:t>2/12/2019</a:t>
            </a:fld>
            <a:endParaRPr lang="en-GB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8B0A06DD-9B44-4F58-848E-CDA77EC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</p:spPr>
        <p:txBody>
          <a:bodyPr/>
          <a:lstStyle/>
          <a:p>
            <a:fld id="{FD2C15F2-42FE-A944-9743-3E35339DA74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Spring supports 5 modes of </a:t>
            </a:r>
            <a:r>
              <a:rPr lang="en-US" dirty="0" err="1" smtClean="0"/>
              <a:t>autowiring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08000" lvl="1" indent="-342900"/>
            <a:r>
              <a:rPr lang="en-US" dirty="0" err="1" smtClean="0"/>
              <a:t>byName</a:t>
            </a:r>
            <a:endParaRPr lang="en-US" dirty="0" smtClean="0"/>
          </a:p>
          <a:p>
            <a:pPr marL="508000" lvl="1" indent="-342900"/>
            <a:r>
              <a:rPr lang="en-US" dirty="0" err="1" smtClean="0"/>
              <a:t>byType</a:t>
            </a:r>
            <a:endParaRPr lang="en-US" dirty="0" smtClean="0"/>
          </a:p>
          <a:p>
            <a:pPr marL="508000" lvl="1" indent="-342900"/>
            <a:r>
              <a:rPr lang="en-US" dirty="0" smtClean="0"/>
              <a:t>constructor</a:t>
            </a:r>
          </a:p>
          <a:p>
            <a:pPr marL="508000" lvl="1" indent="-342900"/>
            <a:r>
              <a:rPr lang="en-US" dirty="0"/>
              <a:t>d</a:t>
            </a:r>
            <a:r>
              <a:rPr lang="en-US" dirty="0" smtClean="0"/>
              <a:t>efault</a:t>
            </a:r>
          </a:p>
          <a:p>
            <a:pPr marL="508000" lvl="1" indent="-342900"/>
            <a:r>
              <a:rPr lang="en-US" dirty="0" smtClean="0"/>
              <a:t>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your beans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5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Setter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Constructor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Property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values can be injected using @Value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Injecting Values by Using </a:t>
            </a:r>
            <a:r>
              <a:rPr lang="en-US" dirty="0" err="1"/>
              <a:t>SpEL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in spring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7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0000" y="1433058"/>
            <a:ext cx="9466640" cy="45669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i="1" dirty="0"/>
              <a:t>Expression Language </a:t>
            </a:r>
            <a:r>
              <a:rPr lang="en-US" dirty="0"/>
              <a:t>(EL) is a technology to allow an application to manipulate Java objects at runtime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Because the Spring Framework is evolving so quickly, there is a need for a standard expression </a:t>
            </a:r>
            <a:r>
              <a:rPr lang="en-US" dirty="0" smtClean="0"/>
              <a:t>language that </a:t>
            </a:r>
            <a:r>
              <a:rPr lang="en-US" dirty="0"/>
              <a:t>can be shared among all the Spring Framework modules as well as other Spring </a:t>
            </a:r>
            <a:r>
              <a:rPr lang="en-US" dirty="0" smtClean="0"/>
              <a:t>projects.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powerful feature introduced in Spring 3 is the Spring Expression Language (</a:t>
            </a:r>
            <a:r>
              <a:rPr lang="en-US" dirty="0" err="1"/>
              <a:t>SpEL</a:t>
            </a:r>
            <a:r>
              <a:rPr lang="en-US" dirty="0"/>
              <a:t>). </a:t>
            </a:r>
            <a:r>
              <a:rPr lang="en-US" dirty="0" err="1"/>
              <a:t>SpEL</a:t>
            </a:r>
            <a:r>
              <a:rPr lang="en-US" dirty="0"/>
              <a:t> enables you </a:t>
            </a:r>
            <a:r>
              <a:rPr lang="en-US" dirty="0" smtClean="0"/>
              <a:t>to evaluate </a:t>
            </a:r>
            <a:r>
              <a:rPr lang="en-US" dirty="0"/>
              <a:t>an expression dynamically and then use it in Spring’s </a:t>
            </a:r>
            <a:r>
              <a:rPr lang="en-US" dirty="0" err="1"/>
              <a:t>ApplicationContext</a:t>
            </a:r>
            <a:r>
              <a:rPr lang="en-US" dirty="0"/>
              <a:t>. You can use the </a:t>
            </a:r>
            <a:r>
              <a:rPr lang="en-US" dirty="0" smtClean="0"/>
              <a:t>result for </a:t>
            </a:r>
            <a:r>
              <a:rPr lang="en-US" dirty="0"/>
              <a:t>injection into Spring beans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Using </a:t>
            </a:r>
            <a:r>
              <a:rPr lang="en-US" dirty="0" err="1"/>
              <a:t>SpEL</a:t>
            </a:r>
            <a:r>
              <a:rPr lang="en-US" dirty="0"/>
              <a:t>, you can access any </a:t>
            </a:r>
            <a:r>
              <a:rPr lang="en-US" dirty="0" smtClean="0"/>
              <a:t>Spring-managed beans </a:t>
            </a:r>
            <a:r>
              <a:rPr lang="en-US" dirty="0"/>
              <a:t>and properties and manipulate them for application use by Spring’s support of sophisticated </a:t>
            </a:r>
            <a:r>
              <a:rPr lang="en-US" dirty="0" smtClean="0"/>
              <a:t>language features </a:t>
            </a:r>
            <a:r>
              <a:rPr lang="en-US" dirty="0"/>
              <a:t>and syntax.</a:t>
            </a:r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Often your beans need access to collections of objects rather than just individual beans or values. </a:t>
            </a:r>
            <a:r>
              <a:rPr lang="en-US" dirty="0" err="1" smtClean="0"/>
              <a:t>Therefore,it</a:t>
            </a:r>
            <a:r>
              <a:rPr lang="en-US" dirty="0" smtClean="0"/>
              <a:t> </a:t>
            </a:r>
            <a:r>
              <a:rPr lang="en-US" dirty="0"/>
              <a:t>should come as no surprise that Spring allows you to inject a collection of objects into one of your beans.</a:t>
            </a:r>
          </a:p>
          <a:p>
            <a:r>
              <a:rPr lang="en-US" dirty="0"/>
              <a:t>Using the collection is simple: you choose either &lt;list&gt;, &lt;map&gt;, &lt;set&gt;, or &lt;props&gt; to represent a List, </a:t>
            </a:r>
            <a:r>
              <a:rPr lang="en-US" dirty="0" err="1" smtClean="0"/>
              <a:t>Map,Set</a:t>
            </a:r>
            <a:r>
              <a:rPr lang="en-US" dirty="0"/>
              <a:t>, or Properties instance, and then you pass in the individual items just as you would with any </a:t>
            </a:r>
            <a:r>
              <a:rPr lang="en-US" dirty="0" smtClean="0"/>
              <a:t>other injection.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collections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0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BeanNameAware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ApplicationContextAware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Aware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you many need multiple definitions of beans that are the same type or implement a </a:t>
            </a:r>
            <a:r>
              <a:rPr lang="en-US" dirty="0" smtClean="0"/>
              <a:t>shared interface</a:t>
            </a:r>
            <a:r>
              <a:rPr lang="en-US" dirty="0"/>
              <a:t>. This can become problematic if you want these beans to share some configuration settings but </a:t>
            </a:r>
            <a:r>
              <a:rPr lang="en-US" dirty="0" smtClean="0"/>
              <a:t>not others</a:t>
            </a:r>
            <a:r>
              <a:rPr lang="en-US" dirty="0"/>
              <a:t>. The process of keeping the shared configuration settings in sync is quite error-prone, and on </a:t>
            </a:r>
            <a:r>
              <a:rPr lang="en-US" dirty="0" smtClean="0"/>
              <a:t>large projects</a:t>
            </a:r>
            <a:r>
              <a:rPr lang="en-US" dirty="0"/>
              <a:t>, doing so can be quite time-consuming.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get around this, Spring allows you to provide a &lt;</a:t>
            </a:r>
            <a:r>
              <a:rPr lang="en-US" dirty="0" smtClean="0"/>
              <a:t>bean&gt;definition </a:t>
            </a:r>
            <a:r>
              <a:rPr lang="en-US" dirty="0"/>
              <a:t>that inherits its property settings from another bean in the same </a:t>
            </a:r>
            <a:r>
              <a:rPr lang="en-US" dirty="0" err="1"/>
              <a:t>ApplicationContext</a:t>
            </a:r>
            <a:r>
              <a:rPr lang="en-US" dirty="0"/>
              <a:t> instance. </a:t>
            </a:r>
            <a:r>
              <a:rPr lang="en-US" dirty="0" smtClean="0"/>
              <a:t>You can </a:t>
            </a:r>
            <a:r>
              <a:rPr lang="en-US" dirty="0"/>
              <a:t>override the values of any properties on the child bean as required, which allows you to have full control,</a:t>
            </a:r>
          </a:p>
          <a:p>
            <a:r>
              <a:rPr lang="en-US" dirty="0"/>
              <a:t>but the parent bean can provide each of your beans with a base configuration.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240" y="443083"/>
            <a:ext cx="11232000" cy="720000"/>
          </a:xfrm>
        </p:spPr>
        <p:txBody>
          <a:bodyPr/>
          <a:lstStyle/>
          <a:p>
            <a:r>
              <a:rPr lang="en-US" dirty="0" smtClean="0"/>
              <a:t>Setting </a:t>
            </a:r>
            <a:r>
              <a:rPr lang="en-US" dirty="0"/>
              <a:t>Bean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5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 </a:t>
            </a:r>
            <a:r>
              <a:rPr lang="en-US" dirty="0" err="1" smtClean="0"/>
              <a:t>Applicationcontexts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1040" y="1554480"/>
            <a:ext cx="10647680" cy="4653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Spring supports a hierarchical structure </a:t>
            </a:r>
            <a:r>
              <a:rPr lang="en-US" dirty="0" smtClean="0"/>
              <a:t>for </a:t>
            </a:r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en-US" dirty="0"/>
              <a:t>so that one context </a:t>
            </a:r>
            <a:r>
              <a:rPr lang="en-US" dirty="0" smtClean="0"/>
              <a:t>is </a:t>
            </a:r>
            <a:r>
              <a:rPr lang="en-US" dirty="0"/>
              <a:t>considered the </a:t>
            </a:r>
            <a:r>
              <a:rPr lang="en-US" dirty="0" smtClean="0"/>
              <a:t>parent of </a:t>
            </a:r>
            <a:r>
              <a:rPr lang="en-US" dirty="0"/>
              <a:t>another. By allowing </a:t>
            </a:r>
            <a:r>
              <a:rPr lang="en-US" dirty="0" err="1"/>
              <a:t>ApplicationContexts</a:t>
            </a:r>
            <a:r>
              <a:rPr lang="en-US" dirty="0"/>
              <a:t> to be nested, Spring allows you to split </a:t>
            </a:r>
            <a:r>
              <a:rPr lang="en-US" dirty="0" smtClean="0"/>
              <a:t>your configuration into different files.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nesting </a:t>
            </a:r>
            <a:r>
              <a:rPr lang="en-US" dirty="0" err="1"/>
              <a:t>ApplicationContext</a:t>
            </a:r>
            <a:r>
              <a:rPr lang="en-US" dirty="0"/>
              <a:t> instances, Spring allows beans in what is considered the child context</a:t>
            </a:r>
          </a:p>
          <a:p>
            <a:r>
              <a:rPr lang="en-US" dirty="0"/>
              <a:t>to reference beans in the parent </a:t>
            </a:r>
            <a:r>
              <a:rPr lang="en-US" dirty="0" smtClean="0"/>
              <a:t>context.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normal operation, Spring is able to resolve dependencies by simply looking at your </a:t>
            </a:r>
            <a:r>
              <a:rPr lang="en-US" dirty="0" smtClean="0"/>
              <a:t>configuration file </a:t>
            </a:r>
            <a:r>
              <a:rPr lang="en-US" dirty="0"/>
              <a:t>or annotations in your classes. In this way, Spring can ensure that each bean is configured in the </a:t>
            </a:r>
            <a:r>
              <a:rPr lang="en-US" dirty="0" smtClean="0"/>
              <a:t>correct order </a:t>
            </a:r>
            <a:r>
              <a:rPr lang="en-US" dirty="0"/>
              <a:t>so that each bean has its dependencies correctly configured. If Spring did not perform this and </a:t>
            </a:r>
            <a:r>
              <a:rPr lang="en-US" dirty="0" smtClean="0"/>
              <a:t>just created </a:t>
            </a:r>
            <a:r>
              <a:rPr lang="en-US" dirty="0"/>
              <a:t>the beans and configured them in any order, a bean could be created and configured before </a:t>
            </a:r>
            <a:r>
              <a:rPr lang="en-US" dirty="0" smtClean="0"/>
              <a:t>its dependencies</a:t>
            </a:r>
            <a:r>
              <a:rPr lang="en-US" dirty="0"/>
              <a:t>. This </a:t>
            </a:r>
            <a:r>
              <a:rPr lang="en-US" dirty="0" smtClean="0"/>
              <a:t>would </a:t>
            </a:r>
            <a:r>
              <a:rPr lang="en-US" dirty="0"/>
              <a:t>cause all sorts of problems within </a:t>
            </a:r>
            <a:r>
              <a:rPr lang="en-US" dirty="0" smtClean="0"/>
              <a:t>your application.</a:t>
            </a:r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is not aware of any dependencies that exist between beans in your code that are</a:t>
            </a:r>
          </a:p>
          <a:p>
            <a:r>
              <a:rPr lang="en-US" dirty="0"/>
              <a:t>not specified in the configuration.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dependencies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5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Contextualized Dependency Lookup</a:t>
            </a:r>
            <a:endParaRPr lang="en-US" sz="2800" b="1" dirty="0" smtClean="0"/>
          </a:p>
          <a:p>
            <a:endParaRPr lang="en-US" dirty="0" smtClean="0"/>
          </a:p>
          <a:p>
            <a:r>
              <a:rPr lang="en-US" i="1" dirty="0"/>
              <a:t>Contextualized dependency lookup </a:t>
            </a:r>
            <a:r>
              <a:rPr lang="en-US" dirty="0"/>
              <a:t>(CDL) is similar, in some respects, to dependency pull, but in </a:t>
            </a:r>
            <a:r>
              <a:rPr lang="en-US" dirty="0" err="1" smtClean="0"/>
              <a:t>CDL,lookup</a:t>
            </a:r>
            <a:r>
              <a:rPr lang="en-US" dirty="0" smtClean="0"/>
              <a:t> </a:t>
            </a:r>
            <a:r>
              <a:rPr lang="en-US" dirty="0"/>
              <a:t>is performed against the container that is managing the resource, not from some central </a:t>
            </a:r>
            <a:r>
              <a:rPr lang="en-US" dirty="0" smtClean="0"/>
              <a:t>registry.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12 February, 2019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37" y="3401640"/>
            <a:ext cx="3292125" cy="24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5299</TotalTime>
  <Words>621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Gotham SSm Light</vt:lpstr>
      <vt:lpstr>Open Sans</vt:lpstr>
      <vt:lpstr>Finastra_PowerPoint_Template_LIGHT</vt:lpstr>
      <vt:lpstr>PowerPoint Presentation</vt:lpstr>
      <vt:lpstr>IOC in spring</vt:lpstr>
      <vt:lpstr>SPEL</vt:lpstr>
      <vt:lpstr>Injecting collections</vt:lpstr>
      <vt:lpstr>Spring Aware</vt:lpstr>
      <vt:lpstr>Setting Bean Inheritance</vt:lpstr>
      <vt:lpstr>Nesting  Applicationcontexts</vt:lpstr>
      <vt:lpstr>Resolving dependencies</vt:lpstr>
      <vt:lpstr>IOC</vt:lpstr>
      <vt:lpstr>Autowiring your beans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diverse team</dc:title>
  <dc:creator>Albulescu, Maria</dc:creator>
  <cp:lastModifiedBy>Joby George</cp:lastModifiedBy>
  <cp:revision>429</cp:revision>
  <cp:lastPrinted>2018-01-05T06:55:06Z</cp:lastPrinted>
  <dcterms:created xsi:type="dcterms:W3CDTF">2017-06-20T13:03:17Z</dcterms:created>
  <dcterms:modified xsi:type="dcterms:W3CDTF">2019-02-12T04:24:08Z</dcterms:modified>
</cp:coreProperties>
</file>