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3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2" r:id="rId13"/>
    <p:sldId id="401" r:id="rId14"/>
    <p:sldId id="403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69"/>
    <a:srgbClr val="009999"/>
    <a:srgbClr val="004E4C"/>
    <a:srgbClr val="CCFF33"/>
    <a:srgbClr val="4CC1EF"/>
    <a:srgbClr val="F7931F"/>
    <a:srgbClr val="4625B3"/>
    <a:srgbClr val="902578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86118" autoAdjust="0"/>
  </p:normalViewPr>
  <p:slideViewPr>
    <p:cSldViewPr snapToGrid="0" showGuides="1">
      <p:cViewPr varScale="1">
        <p:scale>
          <a:sx n="75" d="100"/>
          <a:sy n="75" d="100"/>
        </p:scale>
        <p:origin x="88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3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14/02/2019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14/02/2019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27A2-B021-F045-836D-EF8E23CEE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algn="r">
              <a:defRPr sz="1067">
                <a:solidFill>
                  <a:srgbClr val="414141"/>
                </a:solidFill>
              </a:defRPr>
            </a:lvl1pPr>
          </a:lstStyle>
          <a:p>
            <a:fld id="{FD2C15F2-42FE-A944-9743-3E35339DA7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 descr="Misys_Logo_strap_90Black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905" y="6474000"/>
            <a:ext cx="1049083" cy="2880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1359648" y="6378000"/>
            <a:ext cx="0" cy="4800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00" y="1276141"/>
            <a:ext cx="11228257" cy="4723857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>
                <a:solidFill>
                  <a:srgbClr val="414141"/>
                </a:solidFill>
              </a:defRPr>
            </a:lvl1pPr>
            <a:lvl2pPr>
              <a:defRPr sz="1867">
                <a:solidFill>
                  <a:srgbClr val="414141"/>
                </a:solidFill>
              </a:defRPr>
            </a:lvl2pPr>
            <a:lvl3pPr>
              <a:defRPr sz="1600">
                <a:solidFill>
                  <a:srgbClr val="414141"/>
                </a:solidFill>
              </a:defRPr>
            </a:lvl3pPr>
            <a:lvl4pPr>
              <a:defRPr sz="1333">
                <a:solidFill>
                  <a:srgbClr val="414141"/>
                </a:solidFill>
              </a:defRPr>
            </a:lvl4pPr>
            <a:lvl5pPr>
              <a:defRPr sz="1067">
                <a:solidFill>
                  <a:srgbClr val="41414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00" y="240000"/>
            <a:ext cx="11232000" cy="72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67" b="0">
                <a:solidFill>
                  <a:srgbClr val="41414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0000" y="1084141"/>
            <a:ext cx="11232000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r>
              <a:rPr lang="en-GB" dirty="0"/>
              <a:t>© Misys</a:t>
            </a:r>
            <a:endParaRPr lang="en-GB" baseline="30000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09036" y="6517714"/>
            <a:ext cx="0" cy="217996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2905-CB78-4F36-A072-03089A44CF95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B2B-A1DA-47BB-9631-E7E9C10E9EED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D51-02E0-4FC2-865A-A2392DB3633F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401-8B4C-4AC5-929F-087A3CB49BF8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E64262-D5C4-40C5-B696-608852CBD975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E5AD-16B1-4F22-8172-3FE6C9F71A51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420-3CE5-465F-925E-8CC2AAB1E561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E2-FAC9-4BC9-86BA-A7DC52D1F516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1AD29A0-DA44-4A0B-B3AA-33ABAF161B35}" type="datetime1">
              <a:rPr lang="en-US" smtClean="0"/>
              <a:t>2/14/2019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F81C92-D0A3-455F-A490-08BA48C0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0" y="0"/>
            <a:ext cx="12192000" cy="6903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222" y="2490813"/>
            <a:ext cx="9771644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b="1" dirty="0" smtClean="0">
                <a:latin typeface="Gotham SSm Light"/>
                <a:cs typeface="Open Sans"/>
              </a:rPr>
              <a:t>Spring Framework</a:t>
            </a:r>
            <a:endParaRPr lang="en-GB" sz="3733" b="1" dirty="0">
              <a:latin typeface="Open Sans"/>
              <a:cs typeface="Open San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F23605-9248-4521-BE46-D20D0CC9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</p:spPr>
        <p:txBody>
          <a:bodyPr/>
          <a:lstStyle/>
          <a:p>
            <a:r>
              <a:rPr lang="en-GB" dirty="0"/>
              <a:t>© Finastra</a:t>
            </a:r>
            <a:endParaRPr lang="en-GB" baseline="30000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E876800-5773-428C-99E5-56BCDC41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</p:spPr>
        <p:txBody>
          <a:bodyPr/>
          <a:lstStyle/>
          <a:p>
            <a:fld id="{18C72905-CB78-4F36-A072-03089A44CF95}" type="datetime1">
              <a:rPr lang="en-US"/>
              <a:pPr/>
              <a:t>2/14/2019</a:t>
            </a:fld>
            <a:endParaRPr lang="en-GB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8B0A06DD-9B44-4F58-848E-CDA77E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</p:spPr>
        <p:txBody>
          <a:bodyPr/>
          <a:lstStyle/>
          <a:p>
            <a:fld id="{FD2C15F2-42FE-A944-9743-3E35339DA74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Created</a:t>
            </a:r>
          </a:p>
          <a:p>
            <a:pPr algn="just"/>
            <a:endParaRPr lang="en-US" b="1" dirty="0"/>
          </a:p>
          <a:p>
            <a:pPr algn="just"/>
            <a:r>
              <a:rPr lang="en-US" sz="2200" b="1" dirty="0"/>
              <a:t>Declaring an Initialization Method Using @</a:t>
            </a:r>
            <a:r>
              <a:rPr lang="en-US" sz="2200" b="1" dirty="0" smtClean="0"/>
              <a:t>Bean</a:t>
            </a:r>
          </a:p>
          <a:p>
            <a:pPr algn="just"/>
            <a:endParaRPr lang="en-US" dirty="0"/>
          </a:p>
          <a:p>
            <a:r>
              <a:rPr lang="en-US" dirty="0"/>
              <a:t>Another way to declare the initialization method for a bean is to specify the </a:t>
            </a:r>
            <a:r>
              <a:rPr lang="en-US" dirty="0" err="1"/>
              <a:t>initMethod</a:t>
            </a:r>
            <a:r>
              <a:rPr lang="en-US" dirty="0"/>
              <a:t> attribute for </a:t>
            </a:r>
            <a:r>
              <a:rPr lang="en-US" dirty="0" smtClean="0"/>
              <a:t>the @Bean </a:t>
            </a:r>
            <a:r>
              <a:rPr lang="en-US" dirty="0"/>
              <a:t>annotation and set the initialization method name as its value.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</a:t>
            </a:r>
            <a:r>
              <a:rPr lang="en-US" sz="2400" b="1"/>
              <a:t>Is </a:t>
            </a:r>
            <a:r>
              <a:rPr lang="en-US" sz="2400" b="1" smtClean="0"/>
              <a:t>Destroyed</a:t>
            </a:r>
            <a:endParaRPr lang="en-US" sz="2400" b="1" dirty="0" smtClean="0"/>
          </a:p>
          <a:p>
            <a:pPr algn="just"/>
            <a:endParaRPr lang="en-US" b="1" dirty="0"/>
          </a:p>
          <a:p>
            <a:r>
              <a:rPr lang="en-US" dirty="0"/>
              <a:t>To designate a method to be called when a bean is destroyed, you simply specify the name of the </a:t>
            </a:r>
            <a:r>
              <a:rPr lang="en-US" dirty="0" smtClean="0"/>
              <a:t>method in </a:t>
            </a:r>
            <a:r>
              <a:rPr lang="en-US" dirty="0"/>
              <a:t>the destroy-method attribute </a:t>
            </a:r>
            <a:r>
              <a:rPr lang="en-US" dirty="0" smtClean="0"/>
              <a:t>of </a:t>
            </a:r>
            <a:r>
              <a:rPr lang="en-US" dirty="0"/>
              <a:t>the bean’s &lt;bean&gt; tag. Spring calls it just before it destroys the </a:t>
            </a:r>
            <a:r>
              <a:rPr lang="en-US" dirty="0" smtClean="0"/>
              <a:t>instance </a:t>
            </a:r>
            <a:r>
              <a:rPr lang="en-US" dirty="0"/>
              <a:t>of the </a:t>
            </a:r>
            <a:r>
              <a:rPr lang="en-US" dirty="0" smtClean="0"/>
              <a:t>bean.</a:t>
            </a:r>
          </a:p>
          <a:p>
            <a:endParaRPr lang="en-US" dirty="0"/>
          </a:p>
          <a:p>
            <a:r>
              <a:rPr lang="en-US" b="1" dirty="0"/>
              <a:t>Implementing the </a:t>
            </a:r>
            <a:r>
              <a:rPr lang="en-US" b="1" dirty="0" err="1"/>
              <a:t>DisposableBean</a:t>
            </a:r>
            <a:r>
              <a:rPr lang="en-US" b="1" dirty="0"/>
              <a:t> Interface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initialization callbacks, Spring provides an interface, in this case </a:t>
            </a:r>
            <a:r>
              <a:rPr lang="en-US" dirty="0" err="1"/>
              <a:t>DisposableBean</a:t>
            </a:r>
            <a:r>
              <a:rPr lang="en-US" dirty="0"/>
              <a:t>, that can </a:t>
            </a:r>
            <a:r>
              <a:rPr lang="en-US" dirty="0" smtClean="0"/>
              <a:t>be implemented </a:t>
            </a:r>
            <a:r>
              <a:rPr lang="en-US" dirty="0"/>
              <a:t>by your beans as a mechanism for receiving destruction callbacks. The </a:t>
            </a:r>
            <a:r>
              <a:rPr lang="en-US" dirty="0" err="1" smtClean="0"/>
              <a:t>DisposableBean</a:t>
            </a:r>
            <a:r>
              <a:rPr lang="en-US" dirty="0" smtClean="0"/>
              <a:t> interface </a:t>
            </a:r>
            <a:r>
              <a:rPr lang="en-US" dirty="0"/>
              <a:t>defines a single method, destroy(), which is called just before the bean is destroyed.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0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Created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Using the JSR-250 @</a:t>
            </a:r>
            <a:r>
              <a:rPr lang="en-US" b="1" dirty="0" err="1"/>
              <a:t>PreDestroy</a:t>
            </a:r>
            <a:r>
              <a:rPr lang="en-US" b="1" dirty="0"/>
              <a:t> </a:t>
            </a:r>
            <a:r>
              <a:rPr lang="en-US" b="1" dirty="0" smtClean="0"/>
              <a:t>Annotation</a:t>
            </a:r>
          </a:p>
          <a:p>
            <a:pPr algn="just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third way to define a method to be called before a bean is destroyed is to use the JSR-250 </a:t>
            </a:r>
            <a:r>
              <a:rPr lang="en-US" dirty="0" smtClean="0"/>
              <a:t>life-cycle @</a:t>
            </a:r>
            <a:r>
              <a:rPr lang="en-US" dirty="0" err="1" smtClean="0"/>
              <a:t>PreDestroy</a:t>
            </a:r>
            <a:r>
              <a:rPr lang="en-US" dirty="0" smtClean="0"/>
              <a:t> </a:t>
            </a:r>
            <a:r>
              <a:rPr lang="en-US" dirty="0"/>
              <a:t>annotation, which is the inverse of the @</a:t>
            </a:r>
            <a:r>
              <a:rPr lang="en-US" dirty="0" err="1"/>
              <a:t>PostConstruct</a:t>
            </a:r>
            <a:r>
              <a:rPr lang="en-US" dirty="0"/>
              <a:t> annotation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Destroyed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Using the JSR-250 @</a:t>
            </a:r>
            <a:r>
              <a:rPr lang="en-US" b="1" dirty="0" err="1"/>
              <a:t>PreDestroy</a:t>
            </a:r>
            <a:r>
              <a:rPr lang="en-US" b="1" dirty="0"/>
              <a:t> </a:t>
            </a:r>
            <a:r>
              <a:rPr lang="en-US" b="1" dirty="0" smtClean="0"/>
              <a:t>Annotation</a:t>
            </a:r>
          </a:p>
          <a:p>
            <a:pPr algn="just"/>
            <a:endParaRPr lang="en-US" dirty="0"/>
          </a:p>
          <a:p>
            <a:r>
              <a:rPr lang="en-US" dirty="0"/>
              <a:t>Another way to declare the destroy method for a bean is to specify the </a:t>
            </a:r>
            <a:r>
              <a:rPr lang="en-US" dirty="0" err="1"/>
              <a:t>destroyMethod</a:t>
            </a:r>
            <a:r>
              <a:rPr lang="en-US" dirty="0"/>
              <a:t> attribute for </a:t>
            </a:r>
            <a:r>
              <a:rPr lang="en-US" dirty="0" smtClean="0"/>
              <a:t>the @Bean </a:t>
            </a:r>
            <a:r>
              <a:rPr lang="en-US" dirty="0"/>
              <a:t>annotation and set the destroy method name as its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Declaring a Destroy Method Using @Bean</a:t>
            </a:r>
          </a:p>
          <a:p>
            <a:r>
              <a:rPr lang="en-US" dirty="0"/>
              <a:t>Another way to declare the destroy method for a bean is to specify the </a:t>
            </a:r>
            <a:r>
              <a:rPr lang="en-US" dirty="0" err="1"/>
              <a:t>destroyMethod</a:t>
            </a:r>
            <a:r>
              <a:rPr lang="en-US" dirty="0"/>
              <a:t> attribute for </a:t>
            </a:r>
            <a:r>
              <a:rPr lang="en-US" dirty="0" smtClean="0"/>
              <a:t>the @</a:t>
            </a:r>
            <a:r>
              <a:rPr lang="en-US" dirty="0"/>
              <a:t>Bean annotation and set the destroy method name as its </a:t>
            </a:r>
            <a:r>
              <a:rPr lang="en-US" dirty="0" smtClean="0"/>
              <a:t>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9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b="1" dirty="0"/>
              <a:t>Internationalization with the </a:t>
            </a:r>
            <a:r>
              <a:rPr lang="en-US" b="1" dirty="0" err="1" smtClean="0"/>
              <a:t>MessageSource</a:t>
            </a:r>
            <a:endParaRPr lang="en-US" b="1" dirty="0" smtClean="0"/>
          </a:p>
          <a:p>
            <a:pPr algn="just"/>
            <a:endParaRPr lang="en-US" b="1" dirty="0"/>
          </a:p>
          <a:p>
            <a:r>
              <a:rPr lang="en-US" dirty="0"/>
              <a:t>One area where Spring really excels is in support for internationalization (i18n). Using the </a:t>
            </a:r>
            <a:r>
              <a:rPr lang="en-US" dirty="0" err="1" smtClean="0"/>
              <a:t>MessageSource</a:t>
            </a:r>
            <a:r>
              <a:rPr lang="en-US" dirty="0" smtClean="0"/>
              <a:t> interface</a:t>
            </a:r>
            <a:r>
              <a:rPr lang="en-US" dirty="0"/>
              <a:t>, your application can access String resources, called </a:t>
            </a:r>
            <a:r>
              <a:rPr lang="en-US" i="1" dirty="0"/>
              <a:t>messages</a:t>
            </a:r>
            <a:r>
              <a:rPr lang="en-US" dirty="0"/>
              <a:t>, stored in a variety of </a:t>
            </a:r>
            <a:r>
              <a:rPr lang="en-US" dirty="0" err="1" smtClean="0"/>
              <a:t>languages.For</a:t>
            </a:r>
            <a:r>
              <a:rPr lang="en-US" dirty="0" smtClean="0"/>
              <a:t> </a:t>
            </a:r>
            <a:r>
              <a:rPr lang="en-US" dirty="0"/>
              <a:t>each language you want to support in your application, you maintain a list of messages that are </a:t>
            </a:r>
            <a:r>
              <a:rPr lang="en-US" dirty="0" smtClean="0"/>
              <a:t>keyed to </a:t>
            </a:r>
            <a:r>
              <a:rPr lang="en-US" dirty="0"/>
              <a:t>correspond to messages in other languages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Aside from </a:t>
            </a:r>
            <a:r>
              <a:rPr lang="en-US" dirty="0" err="1"/>
              <a:t>ApplicationContext</a:t>
            </a:r>
            <a:r>
              <a:rPr lang="en-US" dirty="0"/>
              <a:t>, Spring provides three </a:t>
            </a:r>
            <a:r>
              <a:rPr lang="en-US" dirty="0" err="1"/>
              <a:t>MessageSource</a:t>
            </a:r>
            <a:r>
              <a:rPr lang="en-US" dirty="0"/>
              <a:t> implementations.</a:t>
            </a:r>
          </a:p>
          <a:p>
            <a:r>
              <a:rPr lang="en-US" dirty="0"/>
              <a:t>• </a:t>
            </a:r>
            <a:r>
              <a:rPr lang="en-US" dirty="0" err="1"/>
              <a:t>ResourceBundleMessageSource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ReloadableResourceBundleMessageSource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StaticMessageSource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4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r>
              <a:rPr lang="en-US" dirty="0"/>
              <a:t>An important part of any </a:t>
            </a:r>
            <a:r>
              <a:rPr lang="en-US" dirty="0" err="1"/>
              <a:t>IoC</a:t>
            </a:r>
            <a:r>
              <a:rPr lang="en-US" dirty="0"/>
              <a:t> container, Spring included, is that beans can be constructed in such a way </a:t>
            </a:r>
            <a:r>
              <a:rPr lang="en-US" dirty="0" smtClean="0"/>
              <a:t>that they </a:t>
            </a:r>
            <a:r>
              <a:rPr lang="en-US" dirty="0"/>
              <a:t>receive notifications at certain points in their life cycle. This enables your beans to perform </a:t>
            </a:r>
            <a:r>
              <a:rPr lang="en-US" dirty="0" smtClean="0"/>
              <a:t>relevant processing </a:t>
            </a:r>
            <a:r>
              <a:rPr lang="en-US" dirty="0"/>
              <a:t>at certain points throughout their life.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general, two life-cycle events are particularly relevant </a:t>
            </a:r>
            <a:r>
              <a:rPr lang="en-US" dirty="0" smtClean="0"/>
              <a:t>to a </a:t>
            </a:r>
            <a:r>
              <a:rPr lang="en-US" dirty="0"/>
              <a:t>bean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post-initialization and pre-destruction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/>
              <a:t>In the context of Spring, the post-initialization event is raised as soon as Spring finishes setting all </a:t>
            </a:r>
            <a:r>
              <a:rPr lang="en-US" dirty="0" smtClean="0"/>
              <a:t>the property </a:t>
            </a:r>
            <a:r>
              <a:rPr lang="en-US" dirty="0"/>
              <a:t>values on the bean and finishes any dependency checks that you configured it to perform. The </a:t>
            </a:r>
            <a:r>
              <a:rPr lang="en-US" dirty="0" err="1" smtClean="0"/>
              <a:t>predestruction</a:t>
            </a:r>
            <a:r>
              <a:rPr lang="en-US" dirty="0" smtClean="0"/>
              <a:t> event </a:t>
            </a:r>
            <a:r>
              <a:rPr lang="en-US" dirty="0"/>
              <a:t>is fired just before Spring destroys the bean instance.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r>
              <a:rPr lang="en-US" dirty="0"/>
              <a:t>Spring provides three mechanisms </a:t>
            </a:r>
            <a:r>
              <a:rPr lang="en-US" dirty="0" smtClean="0"/>
              <a:t>a bean </a:t>
            </a:r>
            <a:r>
              <a:rPr lang="en-US" dirty="0"/>
              <a:t>can use to hook into each of these events and perform some additional processing: 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interface-based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method-based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annotation-based mechanisms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2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r>
              <a:rPr lang="en-US" dirty="0"/>
              <a:t>Using the interface-based mechanism, your bean implements an interface specific to the type </a:t>
            </a:r>
            <a:r>
              <a:rPr lang="en-US" dirty="0" smtClean="0"/>
              <a:t>of notification </a:t>
            </a:r>
            <a:r>
              <a:rPr lang="en-US" dirty="0"/>
              <a:t>it wants to receive, and Spring notifies the bean via a callback method defined in the interface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the method-based mechanism, Spring allows you to specify, in your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 smtClean="0"/>
              <a:t>configuration, the </a:t>
            </a:r>
            <a:r>
              <a:rPr lang="en-US" dirty="0"/>
              <a:t>name of a method to call when the bean is initialized and the name of a method to call when the </a:t>
            </a:r>
            <a:r>
              <a:rPr lang="en-US" dirty="0" smtClean="0"/>
              <a:t>bean is </a:t>
            </a:r>
            <a:r>
              <a:rPr lang="en-US" dirty="0"/>
              <a:t>destroyed.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the annotation mechanism, you can use JSR-250 annotations to specify the method that</a:t>
            </a:r>
          </a:p>
          <a:p>
            <a:pPr algn="just"/>
            <a:r>
              <a:rPr lang="en-US" dirty="0"/>
              <a:t>Spring should call after construction or before destruction.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1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4" y="1828800"/>
            <a:ext cx="10842816" cy="4566087"/>
          </a:xfrm>
        </p:spPr>
      </p:pic>
    </p:spTree>
    <p:extLst>
      <p:ext uri="{BB962C8B-B14F-4D97-AF65-F5344CB8AC3E}">
        <p14:creationId xmlns:p14="http://schemas.microsoft.com/office/powerpoint/2010/main" val="5673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336080" cy="4723857"/>
          </a:xfrm>
        </p:spPr>
        <p:txBody>
          <a:bodyPr/>
          <a:lstStyle/>
          <a:p>
            <a:pPr algn="just"/>
            <a:r>
              <a:rPr lang="en-US" b="1" dirty="0"/>
              <a:t>Executing a Method When a Bean Is </a:t>
            </a:r>
            <a:r>
              <a:rPr lang="en-US" b="1" dirty="0" smtClean="0"/>
              <a:t>Created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way to receive the initialization callback is to designate a method on </a:t>
            </a:r>
            <a:r>
              <a:rPr lang="en-US" dirty="0" smtClean="0"/>
              <a:t>your bean </a:t>
            </a:r>
            <a:r>
              <a:rPr lang="en-US" dirty="0"/>
              <a:t>as an initialization method and tell Spring to use this method as an initialization method.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Specifying a callback method is simply a case of specifying the name in the </a:t>
            </a:r>
            <a:r>
              <a:rPr lang="en-US" dirty="0" err="1"/>
              <a:t>init</a:t>
            </a:r>
            <a:r>
              <a:rPr lang="en-US" dirty="0"/>
              <a:t>-method attribute of a </a:t>
            </a:r>
            <a:r>
              <a:rPr lang="en-US" dirty="0" smtClean="0"/>
              <a:t>bean’s &lt;</a:t>
            </a:r>
            <a:r>
              <a:rPr lang="en-US" dirty="0"/>
              <a:t>bean&gt; tag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dirty="0"/>
              <a:t>The only constraint on your initialization </a:t>
            </a:r>
            <a:r>
              <a:rPr lang="en-US" dirty="0" smtClean="0"/>
              <a:t>method is </a:t>
            </a:r>
            <a:r>
              <a:rPr lang="en-US" dirty="0"/>
              <a:t>that it cannot accept any arguments. You can define any return type, although it is ignored by Spring, </a:t>
            </a:r>
            <a:r>
              <a:rPr lang="en-US" dirty="0" smtClean="0"/>
              <a:t>and you </a:t>
            </a:r>
            <a:r>
              <a:rPr lang="en-US" dirty="0"/>
              <a:t>can even use a static method, but the method must accept no arguments</a:t>
            </a:r>
            <a:r>
              <a:rPr lang="en-US" dirty="0" smtClean="0"/>
              <a:t>.</a:t>
            </a:r>
            <a:r>
              <a:rPr lang="en-US" dirty="0"/>
              <a:t> The benefits of this mechanism are negated when using a static initialization method, because </a:t>
            </a:r>
            <a:r>
              <a:rPr lang="en-US" dirty="0" smtClean="0"/>
              <a:t>you cannot </a:t>
            </a:r>
            <a:r>
              <a:rPr lang="en-US" dirty="0"/>
              <a:t>access any of the bean’s state to validate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Created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Implementing the </a:t>
            </a:r>
            <a:r>
              <a:rPr lang="en-US" b="1" dirty="0" err="1"/>
              <a:t>InitializingBean</a:t>
            </a:r>
            <a:r>
              <a:rPr lang="en-US" b="1" dirty="0"/>
              <a:t> </a:t>
            </a:r>
            <a:r>
              <a:rPr lang="en-US" b="1" dirty="0" smtClean="0"/>
              <a:t>Interface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/>
              <a:t>The </a:t>
            </a:r>
            <a:r>
              <a:rPr lang="en-US" dirty="0" err="1"/>
              <a:t>InitializingBean</a:t>
            </a:r>
            <a:r>
              <a:rPr lang="en-US" dirty="0"/>
              <a:t> interface defined in Spring allows you to define inside your bean code that </a:t>
            </a:r>
            <a:r>
              <a:rPr lang="en-US" dirty="0" smtClean="0"/>
              <a:t>you want </a:t>
            </a:r>
            <a:r>
              <a:rPr lang="en-US" dirty="0"/>
              <a:t>the bean to receive notification that Spring has finished configuring it. In the same way as when </a:t>
            </a:r>
            <a:r>
              <a:rPr lang="en-US" dirty="0" smtClean="0"/>
              <a:t>you are </a:t>
            </a:r>
            <a:r>
              <a:rPr lang="en-US" dirty="0"/>
              <a:t>using an initialization method, this gives you the opportunity to check the bean configuration to </a:t>
            </a:r>
            <a:r>
              <a:rPr lang="en-US" dirty="0" smtClean="0"/>
              <a:t>ensure that </a:t>
            </a:r>
            <a:r>
              <a:rPr lang="en-US" dirty="0"/>
              <a:t>it is valid, providing any default values along the way. The </a:t>
            </a:r>
            <a:r>
              <a:rPr lang="en-US" dirty="0" err="1"/>
              <a:t>InitializingBean</a:t>
            </a:r>
            <a:r>
              <a:rPr lang="en-US" dirty="0"/>
              <a:t> interface defines a </a:t>
            </a:r>
            <a:r>
              <a:rPr lang="en-US" dirty="0" smtClean="0"/>
              <a:t>single method </a:t>
            </a:r>
            <a:r>
              <a:rPr lang="en-US" dirty="0" err="1"/>
              <a:t>afterPropertiesSet</a:t>
            </a:r>
            <a:r>
              <a:rPr lang="en-US" dirty="0" smtClean="0"/>
              <a:t>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9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Created</a:t>
            </a:r>
          </a:p>
          <a:p>
            <a:pPr algn="just"/>
            <a:endParaRPr lang="en-US" b="1" dirty="0"/>
          </a:p>
          <a:p>
            <a:pPr algn="just"/>
            <a:r>
              <a:rPr lang="en-US" sz="2200" b="1" dirty="0"/>
              <a:t>Using the JSR-250 @</a:t>
            </a:r>
            <a:r>
              <a:rPr lang="en-US" sz="2200" b="1" dirty="0" err="1"/>
              <a:t>PostConstruct</a:t>
            </a:r>
            <a:r>
              <a:rPr lang="en-US" sz="2200" b="1" dirty="0"/>
              <a:t> </a:t>
            </a:r>
            <a:r>
              <a:rPr lang="en-US" sz="2200" b="1" dirty="0" smtClean="0"/>
              <a:t>Annotation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Starting from Spring 2.5, JSR-250 annotations are also supported to specify the method</a:t>
            </a:r>
          </a:p>
          <a:p>
            <a:pPr algn="just"/>
            <a:r>
              <a:rPr lang="en-US" dirty="0"/>
              <a:t>that Spring should call if the corresponding annotation relating to the bean’s life cycle exists in the class.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9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276141"/>
            <a:ext cx="11549440" cy="4723857"/>
          </a:xfrm>
        </p:spPr>
        <p:txBody>
          <a:bodyPr/>
          <a:lstStyle/>
          <a:p>
            <a:pPr algn="just"/>
            <a:r>
              <a:rPr lang="en-US" sz="2400" b="1" dirty="0"/>
              <a:t>Executing a Method When a Bean Is </a:t>
            </a:r>
            <a:r>
              <a:rPr lang="en-US" sz="2400" b="1" dirty="0" smtClean="0"/>
              <a:t>Created</a:t>
            </a:r>
          </a:p>
          <a:p>
            <a:pPr algn="just"/>
            <a:endParaRPr lang="en-US" b="1" dirty="0"/>
          </a:p>
          <a:p>
            <a:pPr algn="just"/>
            <a:r>
              <a:rPr lang="en-US" sz="2200" b="1" dirty="0"/>
              <a:t>Declaring an Initialization Method Using @</a:t>
            </a:r>
            <a:r>
              <a:rPr lang="en-US" sz="2200" b="1" dirty="0" smtClean="0"/>
              <a:t>Bean</a:t>
            </a:r>
          </a:p>
          <a:p>
            <a:pPr algn="just"/>
            <a:endParaRPr lang="en-US" dirty="0"/>
          </a:p>
          <a:p>
            <a:r>
              <a:rPr lang="en-US" dirty="0"/>
              <a:t>Another way to declare the initialization method for a bean is to specify the </a:t>
            </a:r>
            <a:r>
              <a:rPr lang="en-US" dirty="0" err="1"/>
              <a:t>initMethod</a:t>
            </a:r>
            <a:r>
              <a:rPr lang="en-US" dirty="0"/>
              <a:t> attribute for </a:t>
            </a:r>
            <a:r>
              <a:rPr lang="en-US" dirty="0" smtClean="0"/>
              <a:t>the @Bean </a:t>
            </a:r>
            <a:r>
              <a:rPr lang="en-US" dirty="0"/>
              <a:t>annotation and set the initialization method name as its value.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life-cycle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14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2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5699</TotalTime>
  <Words>983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Gotham SSm Light</vt:lpstr>
      <vt:lpstr>Open Sans</vt:lpstr>
      <vt:lpstr>Finastra_PowerPoint_Template_LIGHT</vt:lpstr>
      <vt:lpstr>PowerPoint Presentation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Bean life-cycle management</vt:lpstr>
      <vt:lpstr>I18n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diverse team</dc:title>
  <dc:creator>Albulescu, Maria</dc:creator>
  <cp:lastModifiedBy>Joby George</cp:lastModifiedBy>
  <cp:revision>464</cp:revision>
  <cp:lastPrinted>2018-01-05T06:55:06Z</cp:lastPrinted>
  <dcterms:created xsi:type="dcterms:W3CDTF">2017-06-20T13:03:17Z</dcterms:created>
  <dcterms:modified xsi:type="dcterms:W3CDTF">2019-02-14T06:44:09Z</dcterms:modified>
</cp:coreProperties>
</file>