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362" r:id="rId2"/>
    <p:sldId id="364" r:id="rId3"/>
    <p:sldId id="365" r:id="rId4"/>
    <p:sldId id="363" r:id="rId5"/>
    <p:sldId id="366" r:id="rId6"/>
    <p:sldId id="367" r:id="rId7"/>
    <p:sldId id="368" r:id="rId8"/>
    <p:sldId id="369" r:id="rId9"/>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B969"/>
    <a:srgbClr val="009999"/>
    <a:srgbClr val="004E4C"/>
    <a:srgbClr val="CCFF33"/>
    <a:srgbClr val="4CC1EF"/>
    <a:srgbClr val="F7931F"/>
    <a:srgbClr val="4625B3"/>
    <a:srgbClr val="902578"/>
    <a:srgbClr val="80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86118" autoAdjust="0"/>
  </p:normalViewPr>
  <p:slideViewPr>
    <p:cSldViewPr snapToGrid="0" showGuides="1">
      <p:cViewPr varScale="1">
        <p:scale>
          <a:sx n="75" d="100"/>
          <a:sy n="75" d="100"/>
        </p:scale>
        <p:origin x="883" y="62"/>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383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659" cy="498057"/>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50445" y="0"/>
            <a:ext cx="2945659" cy="498057"/>
          </a:xfrm>
          <a:prstGeom prst="rect">
            <a:avLst/>
          </a:prstGeom>
        </p:spPr>
        <p:txBody>
          <a:bodyPr vert="horz" lIns="91440" tIns="45720" rIns="91440" bIns="45720" rtlCol="0"/>
          <a:lstStyle>
            <a:lvl1pPr algn="r">
              <a:defRPr sz="1200"/>
            </a:lvl1pPr>
          </a:lstStyle>
          <a:p>
            <a:fld id="{CE53DE84-D7B3-4797-B14D-77424657396D}" type="datetimeFigureOut">
              <a:rPr lang="en-GB" smtClean="0"/>
              <a:t>21/02/2019</a:t>
            </a:fld>
            <a:endParaRPr lang="en-GB" dirty="0"/>
          </a:p>
        </p:txBody>
      </p:sp>
      <p:sp>
        <p:nvSpPr>
          <p:cNvPr id="4" name="Footer Placeholder 3"/>
          <p:cNvSpPr>
            <a:spLocks noGrp="1"/>
          </p:cNvSpPr>
          <p:nvPr>
            <p:ph type="ftr" sz="quarter" idx="2"/>
          </p:nvPr>
        </p:nvSpPr>
        <p:spPr>
          <a:xfrm>
            <a:off x="2" y="9428585"/>
            <a:ext cx="2945659" cy="498055"/>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0445" y="9428585"/>
            <a:ext cx="2945659" cy="498055"/>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659" cy="498057"/>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5" y="0"/>
            <a:ext cx="2945659" cy="498057"/>
          </a:xfrm>
          <a:prstGeom prst="rect">
            <a:avLst/>
          </a:prstGeom>
        </p:spPr>
        <p:txBody>
          <a:bodyPr vert="horz" lIns="91440" tIns="45720" rIns="91440" bIns="45720" rtlCol="0"/>
          <a:lstStyle>
            <a:lvl1pPr algn="r">
              <a:defRPr sz="1200"/>
            </a:lvl1pPr>
          </a:lstStyle>
          <a:p>
            <a:fld id="{D1C597EC-6BB0-461C-B045-D257C6C8821E}" type="datetimeFigureOut">
              <a:rPr lang="en-GB" smtClean="0"/>
              <a:t>21/02/2019</a:t>
            </a:fld>
            <a:endParaRPr lang="en-GB"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2" y="9428585"/>
            <a:ext cx="2945659" cy="498055"/>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5" y="9428585"/>
            <a:ext cx="2945659" cy="498055"/>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7D627A2-B021-F045-836D-EF8E23CEEA11}" type="slidenum">
              <a:rPr lang="en-GB" smtClean="0"/>
              <a:t>1</a:t>
            </a:fld>
            <a:endParaRPr lang="en-GB"/>
          </a:p>
        </p:txBody>
      </p:sp>
    </p:spTree>
    <p:extLst>
      <p:ext uri="{BB962C8B-B14F-4D97-AF65-F5344CB8AC3E}">
        <p14:creationId xmlns:p14="http://schemas.microsoft.com/office/powerpoint/2010/main" val="316668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88466EB-F428-481A-BD49-51D06C1DA7BE}" type="datetime1">
              <a:rPr lang="en-GB" smtClean="0"/>
              <a:t>21/02/2019</a:t>
            </a:fld>
            <a:endParaRPr lang="en-GB" dirty="0"/>
          </a:p>
        </p:txBody>
      </p:sp>
      <p:sp>
        <p:nvSpPr>
          <p:cNvPr id="5" name="Slide Number Placeholder 4"/>
          <p:cNvSpPr>
            <a:spLocks noGrp="1"/>
          </p:cNvSpPr>
          <p:nvPr>
            <p:ph type="sldNum" sz="quarter" idx="11"/>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38128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51FCED1-CCA3-48CD-BE35-CBD45795B032}" type="datetime1">
              <a:rPr lang="en-GB" smtClean="0"/>
              <a:t>21/02/2019</a:t>
            </a:fld>
            <a:endParaRPr lang="en-GB" dirty="0"/>
          </a:p>
        </p:txBody>
      </p:sp>
      <p:sp>
        <p:nvSpPr>
          <p:cNvPr id="5" name="Slide Number Placeholder 4"/>
          <p:cNvSpPr>
            <a:spLocks noGrp="1"/>
          </p:cNvSpPr>
          <p:nvPr>
            <p:ph type="sldNum" sz="quarter" idx="11"/>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35570108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59649" y="6378000"/>
            <a:ext cx="348609" cy="480001"/>
          </a:xfrm>
          <a:prstGeom prst="rect">
            <a:avLst/>
          </a:prstGeom>
        </p:spPr>
        <p:txBody>
          <a:bodyPr wrap="none" lIns="0" tIns="0" rIns="0" bIns="0" anchor="ctr" anchorCtr="0"/>
          <a:lstStyle>
            <a:lvl1pPr marL="0" algn="r">
              <a:defRPr sz="1067">
                <a:solidFill>
                  <a:srgbClr val="414141"/>
                </a:solidFill>
              </a:defRPr>
            </a:lvl1pPr>
          </a:lstStyle>
          <a:p>
            <a:fld id="{FD2C15F2-42FE-A944-9743-3E35339DA74A}" type="slidenum">
              <a:rPr lang="en-GB" smtClean="0"/>
              <a:pPr/>
              <a:t>‹#›</a:t>
            </a:fld>
            <a:endParaRPr lang="en-GB" dirty="0"/>
          </a:p>
        </p:txBody>
      </p:sp>
      <p:pic>
        <p:nvPicPr>
          <p:cNvPr id="21" name="Picture 20" descr="Misys_Logo_strap_90Black.png"/>
          <p:cNvPicPr>
            <a:picLocks noChangeAspect="1"/>
          </p:cNvPicPr>
          <p:nvPr userDrawn="1"/>
        </p:nvPicPr>
        <p:blipFill>
          <a:blip cstate="print">
            <a:extLst>
              <a:ext uri="{28A0092B-C50C-407E-A947-70E740481C1C}">
                <a14:useLocalDpi xmlns:a14="http://schemas.microsoft.com/office/drawing/2010/main"/>
              </a:ext>
            </a:extLst>
          </a:blip>
          <a:stretch>
            <a:fillRect/>
          </a:stretch>
        </p:blipFill>
        <p:spPr>
          <a:xfrm>
            <a:off x="10195905" y="6474000"/>
            <a:ext cx="1049083" cy="288000"/>
          </a:xfrm>
          <a:prstGeom prst="rect">
            <a:avLst/>
          </a:prstGeom>
        </p:spPr>
      </p:pic>
      <p:cxnSp>
        <p:nvCxnSpPr>
          <p:cNvPr id="26" name="Straight Connector 25"/>
          <p:cNvCxnSpPr/>
          <p:nvPr userDrawn="1"/>
        </p:nvCxnSpPr>
        <p:spPr>
          <a:xfrm>
            <a:off x="11359648" y="6378000"/>
            <a:ext cx="0" cy="48000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Content Placeholder 2"/>
          <p:cNvSpPr>
            <a:spLocks noGrp="1"/>
          </p:cNvSpPr>
          <p:nvPr>
            <p:ph idx="1"/>
          </p:nvPr>
        </p:nvSpPr>
        <p:spPr>
          <a:xfrm>
            <a:off x="480000" y="1276141"/>
            <a:ext cx="11228257" cy="4723857"/>
          </a:xfrm>
          <a:prstGeom prst="rect">
            <a:avLst/>
          </a:prstGeom>
        </p:spPr>
        <p:txBody>
          <a:bodyPr lIns="0" tIns="0" rIns="0" bIns="0"/>
          <a:lstStyle>
            <a:lvl1pPr>
              <a:defRPr sz="2133">
                <a:solidFill>
                  <a:srgbClr val="414141"/>
                </a:solidFill>
              </a:defRPr>
            </a:lvl1pPr>
            <a:lvl2pPr>
              <a:defRPr sz="1867">
                <a:solidFill>
                  <a:srgbClr val="414141"/>
                </a:solidFill>
              </a:defRPr>
            </a:lvl2pPr>
            <a:lvl3pPr>
              <a:defRPr sz="1600">
                <a:solidFill>
                  <a:srgbClr val="414141"/>
                </a:solidFill>
              </a:defRPr>
            </a:lvl3pPr>
            <a:lvl4pPr>
              <a:defRPr sz="1333">
                <a:solidFill>
                  <a:srgbClr val="414141"/>
                </a:solidFill>
              </a:defRPr>
            </a:lvl4pPr>
            <a:lvl5pPr>
              <a:defRPr sz="1067">
                <a:solidFill>
                  <a:srgbClr val="41414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Title 1"/>
          <p:cNvSpPr>
            <a:spLocks noGrp="1"/>
          </p:cNvSpPr>
          <p:nvPr>
            <p:ph type="title"/>
          </p:nvPr>
        </p:nvSpPr>
        <p:spPr>
          <a:xfrm>
            <a:off x="480000" y="240000"/>
            <a:ext cx="11232000" cy="720000"/>
          </a:xfrm>
          <a:prstGeom prst="rect">
            <a:avLst/>
          </a:prstGeom>
        </p:spPr>
        <p:txBody>
          <a:bodyPr lIns="0" tIns="0" rIns="0" bIns="0" anchor="ctr"/>
          <a:lstStyle>
            <a:lvl1pPr>
              <a:defRPr sz="2667" b="0">
                <a:solidFill>
                  <a:srgbClr val="414141"/>
                </a:solidFill>
              </a:defRPr>
            </a:lvl1pPr>
          </a:lstStyle>
          <a:p>
            <a:r>
              <a:rPr lang="en-GB"/>
              <a:t>Click to edit Master title style</a:t>
            </a:r>
            <a:endParaRPr lang="en-GB" dirty="0"/>
          </a:p>
        </p:txBody>
      </p:sp>
      <p:cxnSp>
        <p:nvCxnSpPr>
          <p:cNvPr id="16" name="Straight Connector 15"/>
          <p:cNvCxnSpPr/>
          <p:nvPr userDrawn="1"/>
        </p:nvCxnSpPr>
        <p:spPr>
          <a:xfrm>
            <a:off x="480000" y="1084141"/>
            <a:ext cx="11232000" cy="0"/>
          </a:xfrm>
          <a:prstGeom prst="line">
            <a:avLst/>
          </a:prstGeom>
          <a:ln w="12700" cap="rnd">
            <a:solidFill>
              <a:schemeClr val="tx1"/>
            </a:solidFill>
            <a:prstDash val="sysDot"/>
          </a:ln>
          <a:effectLst/>
        </p:spPr>
        <p:style>
          <a:lnRef idx="2">
            <a:schemeClr val="dk1"/>
          </a:lnRef>
          <a:fillRef idx="0">
            <a:schemeClr val="dk1"/>
          </a:fillRef>
          <a:effectRef idx="1">
            <a:schemeClr val="dk1"/>
          </a:effectRef>
          <a:fontRef idx="minor">
            <a:schemeClr val="tx1"/>
          </a:fontRef>
        </p:style>
      </p:cxnSp>
      <p:sp>
        <p:nvSpPr>
          <p:cNvPr id="12" name="Footer Placeholder 1"/>
          <p:cNvSpPr>
            <a:spLocks noGrp="1"/>
          </p:cNvSpPr>
          <p:nvPr>
            <p:ph type="ftr" sz="quarter" idx="3"/>
          </p:nvPr>
        </p:nvSpPr>
        <p:spPr>
          <a:xfrm>
            <a:off x="480000" y="6474000"/>
            <a:ext cx="629037" cy="288000"/>
          </a:xfrm>
          <a:prstGeom prst="rect">
            <a:avLst/>
          </a:prstGeom>
        </p:spPr>
        <p:txBody>
          <a:bodyPr vert="horz" lIns="0" tIns="0" rIns="0" bIns="0" rtlCol="0" anchor="ctr"/>
          <a:lstStyle>
            <a:lvl1pPr algn="l">
              <a:defRPr sz="1067">
                <a:solidFill>
                  <a:srgbClr val="414141"/>
                </a:solidFill>
              </a:defRPr>
            </a:lvl1pPr>
          </a:lstStyle>
          <a:p>
            <a:r>
              <a:rPr lang="en-GB" dirty="0"/>
              <a:t>© Misys</a:t>
            </a:r>
            <a:endParaRPr lang="en-GB" baseline="30000" dirty="0"/>
          </a:p>
        </p:txBody>
      </p:sp>
      <p:sp>
        <p:nvSpPr>
          <p:cNvPr id="17" name="Date Placeholder 2"/>
          <p:cNvSpPr>
            <a:spLocks noGrp="1"/>
          </p:cNvSpPr>
          <p:nvPr>
            <p:ph type="dt" sz="half" idx="2"/>
          </p:nvPr>
        </p:nvSpPr>
        <p:spPr>
          <a:xfrm>
            <a:off x="1237914" y="6473056"/>
            <a:ext cx="1962653" cy="288000"/>
          </a:xfrm>
          <a:prstGeom prst="rect">
            <a:avLst/>
          </a:prstGeom>
        </p:spPr>
        <p:txBody>
          <a:bodyPr vert="horz" lIns="0" tIns="0" rIns="0" bIns="0" rtlCol="0" anchor="ctr"/>
          <a:lstStyle>
            <a:lvl1pPr algn="l">
              <a:defRPr sz="1067">
                <a:solidFill>
                  <a:srgbClr val="414141"/>
                </a:solidFill>
              </a:defRPr>
            </a:lvl1pPr>
          </a:lstStyle>
          <a:p>
            <a:fld id="{2D4BF20C-2D2F-2040-829F-027D1B5262DC}" type="datetime3">
              <a:rPr lang="en-GB" smtClean="0"/>
              <a:pPr/>
              <a:t>21 February, 2019</a:t>
            </a:fld>
            <a:endParaRPr lang="en-GB" dirty="0"/>
          </a:p>
        </p:txBody>
      </p:sp>
      <p:cxnSp>
        <p:nvCxnSpPr>
          <p:cNvPr id="18" name="Straight Connector 17"/>
          <p:cNvCxnSpPr/>
          <p:nvPr userDrawn="1"/>
        </p:nvCxnSpPr>
        <p:spPr>
          <a:xfrm>
            <a:off x="1109036" y="6517714"/>
            <a:ext cx="0" cy="217996"/>
          </a:xfrm>
          <a:prstGeom prst="line">
            <a:avLst/>
          </a:prstGeom>
          <a:ln w="6350" cap="rnd" cmpd="sng">
            <a:solidFill>
              <a:srgbClr val="414141"/>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424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18C72905-CB78-4F36-A072-03089A44CF95}" type="datetime1">
              <a:rPr lang="en-US" smtClean="0"/>
              <a:t>2/21/2019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794ADB2B-A1DA-47BB-9631-E7E9C10E9EED}" type="datetime1">
              <a:rPr lang="en-US" smtClean="0"/>
              <a:t>2/21/2019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C63D51-02E0-4FC2-865A-A2392DB3633F}" type="datetime1">
              <a:rPr lang="en-US" smtClean="0"/>
              <a:t>2/21/2019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DE3A1401-8B4C-4AC5-929F-087A3CB49BF8}" type="datetime1">
              <a:rPr lang="en-US" smtClean="0"/>
              <a:t>2/21/2019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60E64262-D5C4-40C5-B696-608852CBD975}" type="datetime1">
              <a:rPr lang="en-US" smtClean="0"/>
              <a:t>2/21/2019</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72EE5AD-16B1-4F22-8172-3FE6C9F71A51}" type="datetime1">
              <a:rPr lang="en-US" smtClean="0"/>
              <a:t>2/21/2019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58420-3CE5-465F-925E-8CC2AAB1E561}" type="datetime1">
              <a:rPr lang="en-US" smtClean="0"/>
              <a:t>2/21/2019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9BD289E2-FAC9-4BC9-86BA-A7DC52D1F516}" type="datetime1">
              <a:rPr lang="en-US" smtClean="0"/>
              <a:t>2/21/2019</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B1AD29A0-DA44-4A0B-B3AA-33ABAF161B35}" type="datetime1">
              <a:rPr lang="en-US" smtClean="0"/>
              <a:t>2/21/2019</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 id="2147483666" r:id="rId10"/>
  </p:sldLayoutIdLst>
  <p:hf sldNum="0"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2F81C92-D0A3-455F-A490-08BA48C0D021}"/>
              </a:ext>
            </a:extLst>
          </p:cNvPr>
          <p:cNvPicPr>
            <a:picLocks noChangeAspect="1"/>
          </p:cNvPicPr>
          <p:nvPr/>
        </p:nvPicPr>
        <p:blipFill>
          <a:blip r:embed="rId3"/>
          <a:stretch>
            <a:fillRect/>
          </a:stretch>
        </p:blipFill>
        <p:spPr>
          <a:xfrm>
            <a:off x="-71120" y="0"/>
            <a:ext cx="12192000" cy="6903525"/>
          </a:xfrm>
          <a:prstGeom prst="rect">
            <a:avLst/>
          </a:prstGeom>
        </p:spPr>
      </p:pic>
      <p:sp>
        <p:nvSpPr>
          <p:cNvPr id="27" name="TextBox 26"/>
          <p:cNvSpPr txBox="1"/>
          <p:nvPr/>
        </p:nvSpPr>
        <p:spPr>
          <a:xfrm>
            <a:off x="815222" y="2490813"/>
            <a:ext cx="9771644" cy="716928"/>
          </a:xfrm>
          <a:prstGeom prst="rect">
            <a:avLst/>
          </a:prstGeom>
          <a:noFill/>
        </p:spPr>
        <p:txBody>
          <a:bodyPr wrap="square" rtlCol="0">
            <a:spAutoFit/>
          </a:bodyPr>
          <a:lstStyle/>
          <a:p>
            <a:pPr algn="ctr">
              <a:lnSpc>
                <a:spcPct val="110000"/>
              </a:lnSpc>
            </a:pPr>
            <a:r>
              <a:rPr lang="en-GB" sz="4000" b="1" dirty="0" smtClean="0">
                <a:latin typeface="Gotham SSm Light"/>
                <a:cs typeface="Open Sans"/>
              </a:rPr>
              <a:t>Spring AOP</a:t>
            </a:r>
            <a:endParaRPr lang="en-GB" sz="3733" b="1" dirty="0">
              <a:latin typeface="Open Sans"/>
              <a:cs typeface="Open Sans"/>
            </a:endParaRPr>
          </a:p>
        </p:txBody>
      </p:sp>
      <p:sp>
        <p:nvSpPr>
          <p:cNvPr id="13" name="Footer Placeholder 4">
            <a:extLst>
              <a:ext uri="{FF2B5EF4-FFF2-40B4-BE49-F238E27FC236}">
                <a16:creationId xmlns:a16="http://schemas.microsoft.com/office/drawing/2014/main" id="{E7F23605-9248-4521-BE46-D20D0CC959E7}"/>
              </a:ext>
            </a:extLst>
          </p:cNvPr>
          <p:cNvSpPr>
            <a:spLocks noGrp="1"/>
          </p:cNvSpPr>
          <p:nvPr>
            <p:ph type="ftr" sz="quarter" idx="3"/>
          </p:nvPr>
        </p:nvSpPr>
        <p:spPr>
          <a:xfrm>
            <a:off x="480000" y="6474000"/>
            <a:ext cx="629037" cy="288000"/>
          </a:xfrm>
        </p:spPr>
        <p:txBody>
          <a:bodyPr/>
          <a:lstStyle/>
          <a:p>
            <a:r>
              <a:rPr lang="en-GB" dirty="0"/>
              <a:t>© Finastra</a:t>
            </a:r>
            <a:endParaRPr lang="en-GB" baseline="30000" dirty="0"/>
          </a:p>
        </p:txBody>
      </p:sp>
      <p:sp>
        <p:nvSpPr>
          <p:cNvPr id="14" name="Date Placeholder 5">
            <a:extLst>
              <a:ext uri="{FF2B5EF4-FFF2-40B4-BE49-F238E27FC236}">
                <a16:creationId xmlns:a16="http://schemas.microsoft.com/office/drawing/2014/main" id="{5E876800-5773-428C-99E5-56BCDC411AD1}"/>
              </a:ext>
            </a:extLst>
          </p:cNvPr>
          <p:cNvSpPr>
            <a:spLocks noGrp="1"/>
          </p:cNvSpPr>
          <p:nvPr>
            <p:ph type="dt" sz="half" idx="2"/>
          </p:nvPr>
        </p:nvSpPr>
        <p:spPr>
          <a:xfrm>
            <a:off x="1237914" y="6473056"/>
            <a:ext cx="1962653" cy="288000"/>
          </a:xfrm>
        </p:spPr>
        <p:txBody>
          <a:bodyPr/>
          <a:lstStyle/>
          <a:p>
            <a:fld id="{18C72905-CB78-4F36-A072-03089A44CF95}" type="datetime1">
              <a:rPr lang="en-US"/>
              <a:pPr/>
              <a:t>2/21/2019</a:t>
            </a:fld>
            <a:endParaRPr lang="en-GB" dirty="0"/>
          </a:p>
        </p:txBody>
      </p:sp>
      <p:sp>
        <p:nvSpPr>
          <p:cNvPr id="16" name="Slide Number Placeholder 1">
            <a:extLst>
              <a:ext uri="{FF2B5EF4-FFF2-40B4-BE49-F238E27FC236}">
                <a16:creationId xmlns:a16="http://schemas.microsoft.com/office/drawing/2014/main" id="{8B0A06DD-9B44-4F58-848E-CDA77ECF6452}"/>
              </a:ext>
            </a:extLst>
          </p:cNvPr>
          <p:cNvSpPr>
            <a:spLocks noGrp="1"/>
          </p:cNvSpPr>
          <p:nvPr>
            <p:ph type="sldNum" sz="quarter" idx="12"/>
          </p:nvPr>
        </p:nvSpPr>
        <p:spPr>
          <a:xfrm>
            <a:off x="11359649" y="6378000"/>
            <a:ext cx="348609" cy="480001"/>
          </a:xfrm>
        </p:spPr>
        <p:txBody>
          <a:bodyPr/>
          <a:lstStyle/>
          <a:p>
            <a:fld id="{FD2C15F2-42FE-A944-9743-3E35339DA74A}" type="slidenum">
              <a:rPr lang="en-GB" smtClean="0"/>
              <a:pPr/>
              <a:t>1</a:t>
            </a:fld>
            <a:endParaRPr lang="en-GB" dirty="0"/>
          </a:p>
        </p:txBody>
      </p:sp>
    </p:spTree>
    <p:extLst>
      <p:ext uri="{BB962C8B-B14F-4D97-AF65-F5344CB8AC3E}">
        <p14:creationId xmlns:p14="http://schemas.microsoft.com/office/powerpoint/2010/main" val="411289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a:t>An aspect of a program is a feature linked to many other parts of the program, but which is not related to the program's primary </a:t>
            </a:r>
            <a:r>
              <a:rPr lang="en-US" dirty="0" smtClean="0"/>
              <a:t>function</a:t>
            </a: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It’s challenging to implement in Object Oriented Programming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An aspect crosscuts the program core concerns</a:t>
            </a:r>
            <a:endParaRPr lang="en-US" dirty="0"/>
          </a:p>
        </p:txBody>
      </p:sp>
      <p:sp>
        <p:nvSpPr>
          <p:cNvPr id="3" name="Title 2"/>
          <p:cNvSpPr>
            <a:spLocks noGrp="1"/>
          </p:cNvSpPr>
          <p:nvPr>
            <p:ph type="title"/>
          </p:nvPr>
        </p:nvSpPr>
        <p:spPr>
          <a:xfrm>
            <a:off x="480000" y="219680"/>
            <a:ext cx="11232000" cy="720000"/>
          </a:xfrm>
        </p:spPr>
        <p:txBody>
          <a:bodyPr/>
          <a:lstStyle/>
          <a:p>
            <a:r>
              <a:rPr lang="en-US" dirty="0" smtClean="0"/>
              <a:t>What is aspect?</a:t>
            </a:r>
            <a:endParaRPr lang="en-US" dirty="0"/>
          </a:p>
        </p:txBody>
      </p:sp>
      <p:sp>
        <p:nvSpPr>
          <p:cNvPr id="4" name="Date Placeholder 3"/>
          <p:cNvSpPr>
            <a:spLocks noGrp="1"/>
          </p:cNvSpPr>
          <p:nvPr>
            <p:ph type="dt" sz="half" idx="2"/>
          </p:nvPr>
        </p:nvSpPr>
        <p:spPr/>
        <p:txBody>
          <a:bodyPr/>
          <a:lstStyle/>
          <a:p>
            <a:fld id="{2D4BF20C-2D2F-2040-829F-027D1B5262DC}" type="datetime3">
              <a:rPr lang="en-GB" smtClean="0"/>
              <a:pPr/>
              <a:t>21 February, 2019</a:t>
            </a:fld>
            <a:endParaRPr lang="en-GB" dirty="0"/>
          </a:p>
        </p:txBody>
      </p:sp>
    </p:spTree>
    <p:extLst>
      <p:ext uri="{BB962C8B-B14F-4D97-AF65-F5344CB8AC3E}">
        <p14:creationId xmlns:p14="http://schemas.microsoft.com/office/powerpoint/2010/main" val="307447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a:t>In aspect-oriented software development, cross-cutting concerns are aspects of a program that affect other </a:t>
            </a:r>
            <a:r>
              <a:rPr lang="en-US" dirty="0" smtClean="0"/>
              <a:t>concerns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It results in code duplication and code tangling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Cross-cutting concerns are parts of a program that rely on or must affect many other parts of the system</a:t>
            </a:r>
          </a:p>
        </p:txBody>
      </p:sp>
      <p:sp>
        <p:nvSpPr>
          <p:cNvPr id="3" name="Title 2"/>
          <p:cNvSpPr>
            <a:spLocks noGrp="1"/>
          </p:cNvSpPr>
          <p:nvPr>
            <p:ph type="title"/>
          </p:nvPr>
        </p:nvSpPr>
        <p:spPr/>
        <p:txBody>
          <a:bodyPr/>
          <a:lstStyle/>
          <a:p>
            <a:r>
              <a:rPr lang="en-US" dirty="0" smtClean="0"/>
              <a:t>What is cross cut concern</a:t>
            </a:r>
            <a:endParaRPr lang="en-US" dirty="0"/>
          </a:p>
        </p:txBody>
      </p:sp>
      <p:sp>
        <p:nvSpPr>
          <p:cNvPr id="4" name="Date Placeholder 3"/>
          <p:cNvSpPr>
            <a:spLocks noGrp="1"/>
          </p:cNvSpPr>
          <p:nvPr>
            <p:ph type="dt" sz="half" idx="2"/>
          </p:nvPr>
        </p:nvSpPr>
        <p:spPr/>
        <p:txBody>
          <a:bodyPr/>
          <a:lstStyle/>
          <a:p>
            <a:fld id="{2D4BF20C-2D2F-2040-829F-027D1B5262DC}" type="datetime3">
              <a:rPr lang="en-GB" smtClean="0"/>
              <a:pPr/>
              <a:t>21 February, 2019</a:t>
            </a:fld>
            <a:endParaRPr lang="en-GB" dirty="0"/>
          </a:p>
        </p:txBody>
      </p:sp>
    </p:spTree>
    <p:extLst>
      <p:ext uri="{BB962C8B-B14F-4D97-AF65-F5344CB8AC3E}">
        <p14:creationId xmlns:p14="http://schemas.microsoft.com/office/powerpoint/2010/main" val="18750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smtClean="0"/>
              <a:t>Aspect-Oriented Programming </a:t>
            </a:r>
            <a:r>
              <a:rPr lang="en-US" dirty="0"/>
              <a:t>(AOP) is a programming paradigm that aims to increase modularity by allowing the separation of cross-cutting concerns</a:t>
            </a: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AOP isolates </a:t>
            </a:r>
            <a:r>
              <a:rPr lang="en-US" dirty="0"/>
              <a:t>secondary or supporting functions from the main program’s business </a:t>
            </a:r>
            <a:r>
              <a:rPr lang="en-US" dirty="0" smtClean="0"/>
              <a:t>logic.</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t>AOP and OOP are not exclusive. In contrary, they complement each other and their combined use can help us produce robust and maintainable software.</a:t>
            </a:r>
            <a:endParaRPr lang="en-US" dirty="0" smtClean="0"/>
          </a:p>
        </p:txBody>
      </p:sp>
      <p:sp>
        <p:nvSpPr>
          <p:cNvPr id="3" name="Title 2"/>
          <p:cNvSpPr>
            <a:spLocks noGrp="1"/>
          </p:cNvSpPr>
          <p:nvPr>
            <p:ph type="title"/>
          </p:nvPr>
        </p:nvSpPr>
        <p:spPr/>
        <p:txBody>
          <a:bodyPr/>
          <a:lstStyle/>
          <a:p>
            <a:r>
              <a:rPr lang="en-US" dirty="0" smtClean="0"/>
              <a:t>Aspect oriented programming</a:t>
            </a:r>
            <a:endParaRPr lang="en-US" dirty="0"/>
          </a:p>
        </p:txBody>
      </p:sp>
      <p:sp>
        <p:nvSpPr>
          <p:cNvPr id="4" name="Date Placeholder 3"/>
          <p:cNvSpPr>
            <a:spLocks noGrp="1"/>
          </p:cNvSpPr>
          <p:nvPr>
            <p:ph type="dt" sz="half" idx="2"/>
          </p:nvPr>
        </p:nvSpPr>
        <p:spPr/>
        <p:txBody>
          <a:bodyPr/>
          <a:lstStyle/>
          <a:p>
            <a:fld id="{2D4BF20C-2D2F-2040-829F-027D1B5262DC}" type="datetime3">
              <a:rPr lang="en-GB" smtClean="0"/>
              <a:pPr/>
              <a:t>21 February, 2019</a:t>
            </a:fld>
            <a:endParaRPr lang="en-GB" dirty="0"/>
          </a:p>
        </p:txBody>
      </p:sp>
    </p:spTree>
    <p:extLst>
      <p:ext uri="{BB962C8B-B14F-4D97-AF65-F5344CB8AC3E}">
        <p14:creationId xmlns:p14="http://schemas.microsoft.com/office/powerpoint/2010/main" val="113168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a:t>Spring </a:t>
            </a:r>
            <a:r>
              <a:rPr lang="en-US" dirty="0" smtClean="0"/>
              <a:t>AOP</a:t>
            </a: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AspectJ</a:t>
            </a: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err="1" smtClean="0"/>
              <a:t>JBoss</a:t>
            </a:r>
            <a:r>
              <a:rPr lang="en-US" dirty="0" smtClean="0"/>
              <a:t> AOP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Spring AOP + AspectJ(Recommended)</a:t>
            </a:r>
            <a:endParaRPr lang="en-US" dirty="0"/>
          </a:p>
        </p:txBody>
      </p:sp>
      <p:sp>
        <p:nvSpPr>
          <p:cNvPr id="3" name="Title 2"/>
          <p:cNvSpPr>
            <a:spLocks noGrp="1"/>
          </p:cNvSpPr>
          <p:nvPr>
            <p:ph type="title"/>
          </p:nvPr>
        </p:nvSpPr>
        <p:spPr/>
        <p:txBody>
          <a:bodyPr/>
          <a:lstStyle/>
          <a:p>
            <a:r>
              <a:rPr lang="en-US" dirty="0" err="1" smtClean="0"/>
              <a:t>Aop</a:t>
            </a:r>
            <a:r>
              <a:rPr lang="en-US" dirty="0" smtClean="0"/>
              <a:t> frameworks</a:t>
            </a:r>
            <a:endParaRPr lang="en-US" dirty="0"/>
          </a:p>
        </p:txBody>
      </p:sp>
      <p:sp>
        <p:nvSpPr>
          <p:cNvPr id="4" name="Date Placeholder 3"/>
          <p:cNvSpPr>
            <a:spLocks noGrp="1"/>
          </p:cNvSpPr>
          <p:nvPr>
            <p:ph type="dt" sz="half" idx="2"/>
          </p:nvPr>
        </p:nvSpPr>
        <p:spPr/>
        <p:txBody>
          <a:bodyPr/>
          <a:lstStyle/>
          <a:p>
            <a:fld id="{2D4BF20C-2D2F-2040-829F-027D1B5262DC}" type="datetime3">
              <a:rPr lang="en-GB" smtClean="0"/>
              <a:pPr/>
              <a:t>21 February, 2019</a:t>
            </a:fld>
            <a:endParaRPr lang="en-GB" dirty="0"/>
          </a:p>
        </p:txBody>
      </p:sp>
    </p:spTree>
    <p:extLst>
      <p:ext uri="{BB962C8B-B14F-4D97-AF65-F5344CB8AC3E}">
        <p14:creationId xmlns:p14="http://schemas.microsoft.com/office/powerpoint/2010/main" val="198365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JoinPoint</a:t>
            </a:r>
            <a:r>
              <a:rPr lang="en-US" dirty="0"/>
              <a:t>: A </a:t>
            </a:r>
            <a:r>
              <a:rPr lang="en-US" dirty="0" err="1"/>
              <a:t>joinpoint</a:t>
            </a:r>
            <a:r>
              <a:rPr lang="en-US" dirty="0"/>
              <a:t> is a point in the execution of the application where an aspect can be plugged in. This point could be a method being called, an exception being thrown, or even a field being modified</a:t>
            </a:r>
            <a:r>
              <a:rPr lang="en-US" dirty="0" smtClean="0"/>
              <a:t>.</a:t>
            </a:r>
          </a:p>
          <a:p>
            <a:endParaRPr lang="en-US" dirty="0"/>
          </a:p>
          <a:p>
            <a:r>
              <a:rPr lang="en-US" b="1" dirty="0" err="1" smtClean="0"/>
              <a:t>PointCut</a:t>
            </a:r>
            <a:r>
              <a:rPr lang="en-US" b="1" dirty="0"/>
              <a:t>:</a:t>
            </a:r>
            <a:r>
              <a:rPr lang="en-US" dirty="0"/>
              <a:t> It is an expression language of AOP that matches join points.</a:t>
            </a:r>
          </a:p>
          <a:p>
            <a:endParaRPr lang="en-US" dirty="0"/>
          </a:p>
          <a:p>
            <a:r>
              <a:rPr lang="en-US" b="1" dirty="0" smtClean="0"/>
              <a:t>Aspect:</a:t>
            </a:r>
            <a:r>
              <a:rPr lang="en-US" dirty="0" smtClean="0"/>
              <a:t> </a:t>
            </a:r>
            <a:r>
              <a:rPr lang="en-US" dirty="0"/>
              <a:t>It is a class that contains advices, </a:t>
            </a:r>
            <a:r>
              <a:rPr lang="en-US" dirty="0" err="1"/>
              <a:t>joinpoints</a:t>
            </a:r>
            <a:r>
              <a:rPr lang="en-US" dirty="0"/>
              <a:t> etc</a:t>
            </a:r>
            <a:r>
              <a:rPr lang="en-US" dirty="0" smtClean="0"/>
              <a:t>.</a:t>
            </a:r>
          </a:p>
          <a:p>
            <a:endParaRPr lang="en-US" dirty="0"/>
          </a:p>
          <a:p>
            <a:r>
              <a:rPr lang="en-US" b="1" dirty="0" smtClean="0"/>
              <a:t>Advice:</a:t>
            </a:r>
            <a:r>
              <a:rPr lang="en-US" dirty="0" smtClean="0"/>
              <a:t> It </a:t>
            </a:r>
            <a:r>
              <a:rPr lang="en-US" dirty="0"/>
              <a:t>represents an action taken by an aspect at a particular join </a:t>
            </a:r>
            <a:r>
              <a:rPr lang="en-US" dirty="0" smtClean="0"/>
              <a:t>point.</a:t>
            </a:r>
          </a:p>
          <a:p>
            <a:endParaRPr lang="en-US" dirty="0"/>
          </a:p>
          <a:p>
            <a:r>
              <a:rPr lang="en-US" b="1" dirty="0" smtClean="0"/>
              <a:t>Weaving:</a:t>
            </a:r>
            <a:r>
              <a:rPr lang="en-US" dirty="0" smtClean="0"/>
              <a:t> It </a:t>
            </a:r>
            <a:r>
              <a:rPr lang="en-US" dirty="0"/>
              <a:t>is the process of linking aspect with other application types or objects to create an advised object. Weaving can be done at compile time, load time or runtime. Spring AOP performs weaving at runtime.</a:t>
            </a:r>
          </a:p>
        </p:txBody>
      </p:sp>
      <p:sp>
        <p:nvSpPr>
          <p:cNvPr id="3" name="Title 2"/>
          <p:cNvSpPr>
            <a:spLocks noGrp="1"/>
          </p:cNvSpPr>
          <p:nvPr>
            <p:ph type="title"/>
          </p:nvPr>
        </p:nvSpPr>
        <p:spPr/>
        <p:txBody>
          <a:bodyPr/>
          <a:lstStyle/>
          <a:p>
            <a:r>
              <a:rPr lang="en-US" dirty="0" smtClean="0"/>
              <a:t>Important terms of spring </a:t>
            </a:r>
            <a:r>
              <a:rPr lang="en-US" dirty="0" err="1" smtClean="0"/>
              <a:t>aop</a:t>
            </a:r>
            <a:endParaRPr lang="en-US" dirty="0"/>
          </a:p>
        </p:txBody>
      </p:sp>
      <p:sp>
        <p:nvSpPr>
          <p:cNvPr id="4" name="Date Placeholder 3"/>
          <p:cNvSpPr>
            <a:spLocks noGrp="1"/>
          </p:cNvSpPr>
          <p:nvPr>
            <p:ph type="dt" sz="half" idx="2"/>
          </p:nvPr>
        </p:nvSpPr>
        <p:spPr/>
        <p:txBody>
          <a:bodyPr/>
          <a:lstStyle/>
          <a:p>
            <a:fld id="{2D4BF20C-2D2F-2040-829F-027D1B5262DC}" type="datetime3">
              <a:rPr lang="en-GB" smtClean="0"/>
              <a:pPr/>
              <a:t>21 February, 2019</a:t>
            </a:fld>
            <a:endParaRPr lang="en-GB" dirty="0"/>
          </a:p>
        </p:txBody>
      </p:sp>
    </p:spTree>
    <p:extLst>
      <p:ext uri="{BB962C8B-B14F-4D97-AF65-F5344CB8AC3E}">
        <p14:creationId xmlns:p14="http://schemas.microsoft.com/office/powerpoint/2010/main" val="36705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dirty="0"/>
              <a:t>Before Advice</a:t>
            </a:r>
          </a:p>
          <a:p>
            <a:pPr lvl="1"/>
            <a:endParaRPr lang="en-US" dirty="0"/>
          </a:p>
          <a:p>
            <a:pPr lvl="1"/>
            <a:r>
              <a:rPr lang="en-US" dirty="0"/>
              <a:t>After Advice</a:t>
            </a:r>
          </a:p>
          <a:p>
            <a:pPr lvl="1"/>
            <a:endParaRPr lang="en-US" dirty="0"/>
          </a:p>
          <a:p>
            <a:pPr lvl="1"/>
            <a:r>
              <a:rPr lang="en-US" dirty="0"/>
              <a:t>After Returning Advice</a:t>
            </a:r>
          </a:p>
          <a:p>
            <a:pPr lvl="1"/>
            <a:endParaRPr lang="en-US" dirty="0"/>
          </a:p>
          <a:p>
            <a:pPr lvl="1"/>
            <a:r>
              <a:rPr lang="en-US" dirty="0"/>
              <a:t>After Throwing Advice</a:t>
            </a:r>
          </a:p>
          <a:p>
            <a:pPr lvl="1"/>
            <a:endParaRPr lang="en-US" dirty="0"/>
          </a:p>
          <a:p>
            <a:pPr lvl="1"/>
            <a:r>
              <a:rPr lang="en-US" dirty="0"/>
              <a:t>Around Advice</a:t>
            </a:r>
          </a:p>
        </p:txBody>
      </p:sp>
      <p:sp>
        <p:nvSpPr>
          <p:cNvPr id="3" name="Title 2"/>
          <p:cNvSpPr>
            <a:spLocks noGrp="1"/>
          </p:cNvSpPr>
          <p:nvPr>
            <p:ph type="title"/>
          </p:nvPr>
        </p:nvSpPr>
        <p:spPr/>
        <p:txBody>
          <a:bodyPr/>
          <a:lstStyle/>
          <a:p>
            <a:r>
              <a:rPr lang="en-US" dirty="0" smtClean="0"/>
              <a:t>DIFFERENT TYPES OF ADVICE in spring </a:t>
            </a:r>
            <a:r>
              <a:rPr lang="en-US" dirty="0" err="1" smtClean="0"/>
              <a:t>aop</a:t>
            </a:r>
            <a:endParaRPr lang="en-US" dirty="0"/>
          </a:p>
        </p:txBody>
      </p:sp>
      <p:sp>
        <p:nvSpPr>
          <p:cNvPr id="4" name="Date Placeholder 3"/>
          <p:cNvSpPr>
            <a:spLocks noGrp="1"/>
          </p:cNvSpPr>
          <p:nvPr>
            <p:ph type="dt" sz="half" idx="2"/>
          </p:nvPr>
        </p:nvSpPr>
        <p:spPr/>
        <p:txBody>
          <a:bodyPr/>
          <a:lstStyle/>
          <a:p>
            <a:fld id="{2D4BF20C-2D2F-2040-829F-027D1B5262DC}" type="datetime3">
              <a:rPr lang="en-GB" smtClean="0"/>
              <a:pPr/>
              <a:t>21 February, 2019</a:t>
            </a:fld>
            <a:endParaRPr lang="en-GB" dirty="0"/>
          </a:p>
        </p:txBody>
      </p:sp>
    </p:spTree>
    <p:extLst>
      <p:ext uri="{BB962C8B-B14F-4D97-AF65-F5344CB8AC3E}">
        <p14:creationId xmlns:p14="http://schemas.microsoft.com/office/powerpoint/2010/main" val="263608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a:t>By Spring1.2 Old style (</a:t>
            </a:r>
            <a:r>
              <a:rPr lang="en-US" dirty="0" err="1"/>
              <a:t>dtd</a:t>
            </a:r>
            <a:r>
              <a:rPr lang="en-US" dirty="0"/>
              <a:t> based) (also supported in Spring3</a:t>
            </a:r>
            <a:r>
              <a:rPr lang="en-US" dirty="0" smtClean="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By AspectJ </a:t>
            </a:r>
            <a:r>
              <a:rPr lang="en-US" smtClean="0"/>
              <a:t>annotation-style(most recommended)</a:t>
            </a: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By Spring XML configuration-style(schema based)</a:t>
            </a:r>
          </a:p>
        </p:txBody>
      </p:sp>
      <p:sp>
        <p:nvSpPr>
          <p:cNvPr id="3" name="Title 2"/>
          <p:cNvSpPr>
            <a:spLocks noGrp="1"/>
          </p:cNvSpPr>
          <p:nvPr>
            <p:ph type="title"/>
          </p:nvPr>
        </p:nvSpPr>
        <p:spPr/>
        <p:txBody>
          <a:bodyPr/>
          <a:lstStyle/>
          <a:p>
            <a:r>
              <a:rPr lang="en-US" dirty="0" smtClean="0"/>
              <a:t>THREE WAYS TO IMPLEMENT SPRING AOP</a:t>
            </a:r>
            <a:endParaRPr lang="en-US" dirty="0"/>
          </a:p>
        </p:txBody>
      </p:sp>
      <p:sp>
        <p:nvSpPr>
          <p:cNvPr id="4" name="Date Placeholder 3"/>
          <p:cNvSpPr>
            <a:spLocks noGrp="1"/>
          </p:cNvSpPr>
          <p:nvPr>
            <p:ph type="dt" sz="half" idx="2"/>
          </p:nvPr>
        </p:nvSpPr>
        <p:spPr/>
        <p:txBody>
          <a:bodyPr/>
          <a:lstStyle/>
          <a:p>
            <a:fld id="{2D4BF20C-2D2F-2040-829F-027D1B5262DC}" type="datetime3">
              <a:rPr lang="en-GB" smtClean="0"/>
              <a:pPr/>
              <a:t>21 February, 2019</a:t>
            </a:fld>
            <a:endParaRPr lang="en-GB" dirty="0"/>
          </a:p>
        </p:txBody>
      </p:sp>
    </p:spTree>
    <p:extLst>
      <p:ext uri="{BB962C8B-B14F-4D97-AF65-F5344CB8AC3E}">
        <p14:creationId xmlns:p14="http://schemas.microsoft.com/office/powerpoint/2010/main" val="142400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Finastra_PowerPoint_Template_LIGHT</Template>
  <TotalTime>4575</TotalTime>
  <Words>369</Words>
  <Application>Microsoft Office PowerPoint</Application>
  <PresentationFormat>Widescreen</PresentationFormat>
  <Paragraphs>68</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Gotham SSm Light</vt:lpstr>
      <vt:lpstr>Open Sans</vt:lpstr>
      <vt:lpstr>Finastra_PowerPoint_Template_LIGHT</vt:lpstr>
      <vt:lpstr>PowerPoint Presentation</vt:lpstr>
      <vt:lpstr>What is aspect?</vt:lpstr>
      <vt:lpstr>What is cross cut concern</vt:lpstr>
      <vt:lpstr>Aspect oriented programming</vt:lpstr>
      <vt:lpstr>Aop frameworks</vt:lpstr>
      <vt:lpstr>Important terms of spring aop</vt:lpstr>
      <vt:lpstr>DIFFERENT TYPES OF ADVICE in spring aop</vt:lpstr>
      <vt:lpstr>THREE WAYS TO IMPLEMENT SPRING AOP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a diverse team</dc:title>
  <dc:creator>Albulescu, Maria</dc:creator>
  <cp:lastModifiedBy>Saurabh Sukumaran</cp:lastModifiedBy>
  <cp:revision>376</cp:revision>
  <cp:lastPrinted>2018-01-05T06:55:06Z</cp:lastPrinted>
  <dcterms:created xsi:type="dcterms:W3CDTF">2017-06-20T13:03:17Z</dcterms:created>
  <dcterms:modified xsi:type="dcterms:W3CDTF">2019-02-21T06:29:28Z</dcterms:modified>
</cp:coreProperties>
</file>