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2" r:id="rId2"/>
    <p:sldId id="364" r:id="rId3"/>
    <p:sldId id="363" r:id="rId4"/>
    <p:sldId id="374" r:id="rId5"/>
    <p:sldId id="375" r:id="rId6"/>
    <p:sldId id="376" r:id="rId7"/>
    <p:sldId id="377" r:id="rId8"/>
    <p:sldId id="378" r:id="rId9"/>
    <p:sldId id="379" r:id="rId1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B969"/>
    <a:srgbClr val="009999"/>
    <a:srgbClr val="004E4C"/>
    <a:srgbClr val="CCFF33"/>
    <a:srgbClr val="4CC1EF"/>
    <a:srgbClr val="F7931F"/>
    <a:srgbClr val="4625B3"/>
    <a:srgbClr val="902578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86118" autoAdjust="0"/>
  </p:normalViewPr>
  <p:slideViewPr>
    <p:cSldViewPr snapToGrid="0" showGuides="1">
      <p:cViewPr varScale="1">
        <p:scale>
          <a:sx n="75" d="100"/>
          <a:sy n="75" d="100"/>
        </p:scale>
        <p:origin x="883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3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05/02/2019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05/02/2019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627A2-B021-F045-836D-EF8E23CEEA1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68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5B58DA-3E2E-4536-817A-0FF2A3B48BD3}" type="datetime1">
              <a:rPr lang="en-GB" smtClean="0"/>
              <a:t>05/02/2019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0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5B58DA-3E2E-4536-817A-0FF2A3B48BD3}" type="datetime1">
              <a:rPr lang="en-GB" smtClean="0"/>
              <a:t>05/02/2019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96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5B58DA-3E2E-4536-817A-0FF2A3B48BD3}" type="datetime1">
              <a:rPr lang="en-GB" smtClean="0"/>
              <a:t>05/02/2019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66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9649" y="6378000"/>
            <a:ext cx="348609" cy="480001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0" algn="r">
              <a:defRPr sz="1067">
                <a:solidFill>
                  <a:srgbClr val="414141"/>
                </a:solidFill>
              </a:defRPr>
            </a:lvl1pPr>
          </a:lstStyle>
          <a:p>
            <a:fld id="{FD2C15F2-42FE-A944-9743-3E35339DA74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1" name="Picture 20" descr="Misys_Logo_strap_90Black.png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5905" y="6474000"/>
            <a:ext cx="1049083" cy="288000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11359648" y="6378000"/>
            <a:ext cx="0" cy="48000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80000" y="1276141"/>
            <a:ext cx="11228257" cy="4723857"/>
          </a:xfrm>
          <a:prstGeom prst="rect">
            <a:avLst/>
          </a:prstGeom>
        </p:spPr>
        <p:txBody>
          <a:bodyPr lIns="0" tIns="0" rIns="0" bIns="0"/>
          <a:lstStyle>
            <a:lvl1pPr>
              <a:defRPr sz="2133">
                <a:solidFill>
                  <a:srgbClr val="414141"/>
                </a:solidFill>
              </a:defRPr>
            </a:lvl1pPr>
            <a:lvl2pPr>
              <a:defRPr sz="1867">
                <a:solidFill>
                  <a:srgbClr val="414141"/>
                </a:solidFill>
              </a:defRPr>
            </a:lvl2pPr>
            <a:lvl3pPr>
              <a:defRPr sz="1600">
                <a:solidFill>
                  <a:srgbClr val="414141"/>
                </a:solidFill>
              </a:defRPr>
            </a:lvl3pPr>
            <a:lvl4pPr>
              <a:defRPr sz="1333">
                <a:solidFill>
                  <a:srgbClr val="414141"/>
                </a:solidFill>
              </a:defRPr>
            </a:lvl4pPr>
            <a:lvl5pPr>
              <a:defRPr sz="1067">
                <a:solidFill>
                  <a:srgbClr val="41414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80000" y="240000"/>
            <a:ext cx="11232000" cy="720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667" b="0">
                <a:solidFill>
                  <a:srgbClr val="41414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0000" y="1084141"/>
            <a:ext cx="11232000" cy="0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80000" y="6474000"/>
            <a:ext cx="62903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rgbClr val="414141"/>
                </a:solidFill>
              </a:defRPr>
            </a:lvl1pPr>
          </a:lstStyle>
          <a:p>
            <a:r>
              <a:rPr lang="en-GB" dirty="0"/>
              <a:t>© Misys</a:t>
            </a:r>
            <a:endParaRPr lang="en-GB" baseline="30000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2"/>
          </p:nvPr>
        </p:nvSpPr>
        <p:spPr>
          <a:xfrm>
            <a:off x="1237914" y="6473056"/>
            <a:ext cx="1962653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rgbClr val="414141"/>
                </a:solidFill>
              </a:defRPr>
            </a:lvl1pPr>
          </a:lstStyle>
          <a:p>
            <a:fld id="{2D4BF20C-2D2F-2040-829F-027D1B5262DC}" type="datetime3">
              <a:rPr lang="en-GB" smtClean="0"/>
              <a:pPr/>
              <a:t>5 February, 2019</a:t>
            </a:fld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09036" y="6517714"/>
            <a:ext cx="0" cy="217996"/>
          </a:xfrm>
          <a:prstGeom prst="line">
            <a:avLst/>
          </a:prstGeom>
          <a:ln w="6350" cap="rnd" cmpd="sng">
            <a:solidFill>
              <a:srgbClr val="41414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4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2905-CB78-4F36-A072-03089A44CF95}" type="datetime1">
              <a:rPr lang="en-US" smtClean="0"/>
              <a:t>2/5/2019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DB2B-A1DA-47BB-9631-E7E9C10E9EED}" type="datetime1">
              <a:rPr lang="en-US" smtClean="0"/>
              <a:t>2/5/2019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3D51-02E0-4FC2-865A-A2392DB3633F}" type="datetime1">
              <a:rPr lang="en-US" smtClean="0"/>
              <a:t>2/5/2019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1401-8B4C-4AC5-929F-087A3CB49BF8}" type="datetime1">
              <a:rPr lang="en-US" smtClean="0"/>
              <a:t>2/5/2019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E64262-D5C4-40C5-B696-608852CBD975}" type="datetime1">
              <a:rPr lang="en-US" smtClean="0"/>
              <a:t>2/5/2019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E5AD-16B1-4F22-8172-3FE6C9F71A51}" type="datetime1">
              <a:rPr lang="en-US" smtClean="0"/>
              <a:t>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420-3CE5-465F-925E-8CC2AAB1E561}" type="datetime1">
              <a:rPr lang="en-US" smtClean="0"/>
              <a:t>2/5/2019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89E2-FAC9-4BC9-86BA-A7DC52D1F516}" type="datetime1">
              <a:rPr lang="en-US" smtClean="0"/>
              <a:t>2/5/2019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B1AD29A0-DA44-4A0B-B3AA-33ABAF161B35}" type="datetime1">
              <a:rPr lang="en-US" smtClean="0"/>
              <a:t>2/5/2019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  <p:sldLayoutId id="2147483666" r:id="rId10"/>
  </p:sldLayoutIdLst>
  <p:hf sldNum="0"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2F81C92-D0A3-455F-A490-08BA48C0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120" y="0"/>
            <a:ext cx="12192000" cy="69035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15222" y="2490813"/>
            <a:ext cx="9771644" cy="7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GB" sz="4000" b="1" dirty="0" smtClean="0">
                <a:latin typeface="Gotham SSm Light"/>
                <a:cs typeface="Open Sans"/>
              </a:rPr>
              <a:t>Spring Framework</a:t>
            </a:r>
            <a:endParaRPr lang="en-GB" sz="3733" b="1" dirty="0">
              <a:latin typeface="Open Sans"/>
              <a:cs typeface="Open Sans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7F23605-9248-4521-BE46-D20D0CC95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000" y="6474000"/>
            <a:ext cx="629037" cy="288000"/>
          </a:xfrm>
        </p:spPr>
        <p:txBody>
          <a:bodyPr/>
          <a:lstStyle/>
          <a:p>
            <a:r>
              <a:rPr lang="en-GB" dirty="0"/>
              <a:t>© Finastra</a:t>
            </a:r>
            <a:endParaRPr lang="en-GB" baseline="30000" dirty="0"/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5E876800-5773-428C-99E5-56BCDC411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7914" y="6473056"/>
            <a:ext cx="1962653" cy="288000"/>
          </a:xfrm>
        </p:spPr>
        <p:txBody>
          <a:bodyPr/>
          <a:lstStyle/>
          <a:p>
            <a:fld id="{18C72905-CB78-4F36-A072-03089A44CF95}" type="datetime1">
              <a:rPr lang="en-US"/>
              <a:pPr/>
              <a:t>2/5/2019</a:t>
            </a:fld>
            <a:endParaRPr lang="en-GB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8B0A06DD-9B44-4F58-848E-CDA77ECF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649" y="6378000"/>
            <a:ext cx="348609" cy="480001"/>
          </a:xfrm>
        </p:spPr>
        <p:txBody>
          <a:bodyPr/>
          <a:lstStyle/>
          <a:p>
            <a:fld id="{FD2C15F2-42FE-A944-9743-3E35339DA74A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89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22960"/>
            <a:ext cx="12313920" cy="6705601"/>
          </a:xfrm>
        </p:spPr>
        <p:txBody>
          <a:bodyPr/>
          <a:lstStyle/>
          <a:p>
            <a:endParaRPr lang="en-US" sz="3200" b="1" dirty="0" smtClean="0"/>
          </a:p>
          <a:p>
            <a:r>
              <a:rPr lang="en-US" sz="3200" b="1" dirty="0" smtClean="0"/>
              <a:t>Spring</a:t>
            </a:r>
          </a:p>
          <a:p>
            <a:endParaRPr lang="en-US" dirty="0"/>
          </a:p>
          <a:p>
            <a:r>
              <a:rPr lang="en-US" dirty="0"/>
              <a:t>Spring </a:t>
            </a:r>
            <a:r>
              <a:rPr lang="en-US" dirty="0" smtClean="0"/>
              <a:t>is described </a:t>
            </a:r>
            <a:r>
              <a:rPr lang="en-US" dirty="0"/>
              <a:t>as a lightweight framework for building Java </a:t>
            </a:r>
            <a:r>
              <a:rPr lang="en-US" dirty="0" smtClean="0"/>
              <a:t>applications.</a:t>
            </a:r>
          </a:p>
          <a:p>
            <a:endParaRPr lang="en-US" dirty="0"/>
          </a:p>
          <a:p>
            <a:pPr algn="just"/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use Spring to build any application in Java (for example, stand-alone, web, or JEE</a:t>
            </a:r>
          </a:p>
          <a:p>
            <a:pPr algn="just"/>
            <a:r>
              <a:rPr lang="en-US" dirty="0"/>
              <a:t>applications), unlike many other frameworks </a:t>
            </a:r>
            <a:r>
              <a:rPr lang="en-US" dirty="0" smtClean="0"/>
              <a:t>(like </a:t>
            </a:r>
            <a:r>
              <a:rPr lang="en-US" dirty="0"/>
              <a:t>Apache Struts, which is </a:t>
            </a:r>
            <a:r>
              <a:rPr lang="en-US" dirty="0" smtClean="0"/>
              <a:t>limited to web </a:t>
            </a:r>
            <a:r>
              <a:rPr lang="en-US" dirty="0"/>
              <a:t>applications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i="1" dirty="0"/>
              <a:t>lightweight </a:t>
            </a:r>
            <a:r>
              <a:rPr lang="en-US" dirty="0"/>
              <a:t>part of the description doesn’t really refer to the number of classes or the </a:t>
            </a:r>
            <a:r>
              <a:rPr lang="en-US" dirty="0" smtClean="0"/>
              <a:t>size of </a:t>
            </a:r>
            <a:r>
              <a:rPr lang="en-US" dirty="0"/>
              <a:t>the distribution but rather defines the principle of the Spring philosophy as a whole—that is, </a:t>
            </a:r>
            <a:r>
              <a:rPr lang="en-US" dirty="0" smtClean="0"/>
              <a:t>minimal impact</a:t>
            </a:r>
            <a:r>
              <a:rPr lang="en-US" dirty="0"/>
              <a:t>. Spring is lightweight in the sense that you have to make few, if any, changes to your </a:t>
            </a:r>
            <a:r>
              <a:rPr lang="en-US" dirty="0" smtClean="0"/>
              <a:t>application code to </a:t>
            </a:r>
            <a:r>
              <a:rPr lang="en-US" dirty="0"/>
              <a:t>gain the benefits of Spring Core, and should you choose to stop using Spring at any point, you will </a:t>
            </a:r>
            <a:r>
              <a:rPr lang="en-US" dirty="0" smtClean="0"/>
              <a:t>find doing </a:t>
            </a:r>
            <a:r>
              <a:rPr lang="en-US" dirty="0"/>
              <a:t>so quite simple.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5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30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first version of Spring was released in October 2002 and consisted of a small core with an </a:t>
            </a:r>
            <a:r>
              <a:rPr lang="en-US" dirty="0" smtClean="0"/>
              <a:t>inversion </a:t>
            </a:r>
            <a:r>
              <a:rPr lang="en-US" dirty="0"/>
              <a:t>of control (</a:t>
            </a:r>
            <a:r>
              <a:rPr lang="en-US" dirty="0" err="1"/>
              <a:t>IoC</a:t>
            </a:r>
            <a:r>
              <a:rPr lang="en-US" dirty="0"/>
              <a:t>) container that was easy to configure and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The Spring Framework originated from the book Expert One-on-One: J2EE Design and Development </a:t>
            </a:r>
            <a:r>
              <a:rPr lang="en-US" dirty="0" smtClean="0"/>
              <a:t>by </a:t>
            </a:r>
            <a:r>
              <a:rPr lang="en-US" dirty="0"/>
              <a:t>Rod Johnson (</a:t>
            </a:r>
            <a:r>
              <a:rPr lang="en-US" dirty="0" err="1"/>
              <a:t>Wrox</a:t>
            </a:r>
            <a:r>
              <a:rPr lang="en-US" dirty="0"/>
              <a:t>, 2002).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Rod Johnson released his project Interface 21 which formed the base for Spring Framework.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5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7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Spring </a:t>
            </a:r>
            <a:r>
              <a:rPr lang="en-US" i="1" dirty="0"/>
              <a:t>0.9</a:t>
            </a:r>
            <a:r>
              <a:rPr lang="en-US" dirty="0"/>
              <a:t>: This is the first public release of the framework, based on the book </a:t>
            </a:r>
            <a:r>
              <a:rPr lang="en-US" i="1" dirty="0"/>
              <a:t>Expert</a:t>
            </a:r>
          </a:p>
          <a:p>
            <a:r>
              <a:rPr lang="en-US" i="1" dirty="0"/>
              <a:t>One-on-One: J2EE Design and Development</a:t>
            </a:r>
            <a:r>
              <a:rPr lang="en-US" dirty="0"/>
              <a:t>, that offered a bean configuration</a:t>
            </a:r>
          </a:p>
          <a:p>
            <a:r>
              <a:rPr lang="en-US" dirty="0"/>
              <a:t>foundation, AOP support, a JDBC abstraction framework, abstract transaction</a:t>
            </a:r>
          </a:p>
          <a:p>
            <a:r>
              <a:rPr lang="en-US" dirty="0"/>
              <a:t>support, and so on. This version does not have official reference documentation, but</a:t>
            </a:r>
          </a:p>
          <a:p>
            <a:r>
              <a:rPr lang="en-US" dirty="0"/>
              <a:t>you can find the existing sources and documentation on </a:t>
            </a:r>
            <a:r>
              <a:rPr lang="en-US" dirty="0" err="1" smtClean="0"/>
              <a:t>SourceForge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Spring 1.x</a:t>
            </a:r>
            <a:r>
              <a:rPr lang="en-US" dirty="0"/>
              <a:t>: This is the first version released with official reference documentation. It</a:t>
            </a:r>
          </a:p>
          <a:p>
            <a:r>
              <a:rPr lang="en-US" dirty="0"/>
              <a:t>is composed of the seven </a:t>
            </a:r>
            <a:r>
              <a:rPr lang="en-US" dirty="0" smtClean="0"/>
              <a:t>modules.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the Spring Framework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5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03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the Spring Framework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5 February, 2019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79" y="1558223"/>
            <a:ext cx="4785775" cy="15469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7679" y="3728720"/>
            <a:ext cx="9667281" cy="22712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i="1" dirty="0"/>
              <a:t>Spring 2.x</a:t>
            </a:r>
            <a:r>
              <a:rPr lang="en-US" dirty="0"/>
              <a:t>: This is composed of the six </a:t>
            </a:r>
            <a:r>
              <a:rPr lang="en-US" dirty="0" smtClean="0"/>
              <a:t>modules. </a:t>
            </a:r>
            <a:r>
              <a:rPr lang="en-US" dirty="0"/>
              <a:t>The </a:t>
            </a:r>
            <a:r>
              <a:rPr lang="en-US" dirty="0" smtClean="0"/>
              <a:t>Spring Context </a:t>
            </a:r>
            <a:r>
              <a:rPr lang="en-US" dirty="0"/>
              <a:t>module is now included in Spring Core, and all Spring web </a:t>
            </a:r>
            <a:r>
              <a:rPr lang="en-US" dirty="0" smtClean="0"/>
              <a:t>components have </a:t>
            </a:r>
            <a:r>
              <a:rPr lang="en-US" dirty="0"/>
              <a:t>been represented here by a single item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5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Spring 2.5.x</a:t>
            </a:r>
            <a:r>
              <a:rPr lang="en-US" dirty="0"/>
              <a:t>: This version has the following features</a:t>
            </a:r>
            <a:r>
              <a:rPr 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08000" lvl="1" indent="-342900"/>
            <a:r>
              <a:rPr lang="en-US" dirty="0" smtClean="0"/>
              <a:t>A </a:t>
            </a:r>
            <a:r>
              <a:rPr lang="en-US" dirty="0"/>
              <a:t>new configuration annotation called @</a:t>
            </a:r>
            <a:r>
              <a:rPr lang="en-US" dirty="0" err="1"/>
              <a:t>Autowired</a:t>
            </a:r>
            <a:r>
              <a:rPr lang="en-US" dirty="0"/>
              <a:t> and support for </a:t>
            </a:r>
            <a:r>
              <a:rPr lang="en-US" dirty="0" smtClean="0"/>
              <a:t>JSR-250annotations </a:t>
            </a:r>
            <a:r>
              <a:rPr lang="en-US" dirty="0"/>
              <a:t>(@Resource, @</a:t>
            </a:r>
            <a:r>
              <a:rPr lang="en-US" dirty="0" err="1"/>
              <a:t>PostConstruct</a:t>
            </a:r>
            <a:r>
              <a:rPr lang="en-US" dirty="0"/>
              <a:t>, @</a:t>
            </a:r>
            <a:r>
              <a:rPr lang="en-US" dirty="0" err="1"/>
              <a:t>PreDestroy</a:t>
            </a:r>
            <a:r>
              <a:rPr lang="en-US" dirty="0" smtClean="0"/>
              <a:t>)</a:t>
            </a:r>
            <a:endParaRPr lang="en-US" dirty="0"/>
          </a:p>
          <a:p>
            <a:pPr marL="508000" lvl="1" indent="-342900"/>
            <a:r>
              <a:rPr lang="en-US" dirty="0" smtClean="0"/>
              <a:t> </a:t>
            </a:r>
            <a:r>
              <a:rPr lang="en-US" dirty="0"/>
              <a:t>New stereotype annotations: @Component, @Repository, @Service, @Controller</a:t>
            </a:r>
          </a:p>
          <a:p>
            <a:pPr marL="508000" lvl="1" indent="-342900"/>
            <a:r>
              <a:rPr lang="en-US" dirty="0" smtClean="0"/>
              <a:t> </a:t>
            </a:r>
            <a:r>
              <a:rPr lang="en-US" dirty="0"/>
              <a:t>Automatic </a:t>
            </a:r>
            <a:r>
              <a:rPr lang="en-US" dirty="0" err="1"/>
              <a:t>classpath</a:t>
            </a:r>
            <a:r>
              <a:rPr lang="en-US" dirty="0"/>
              <a:t>-scanning support to detect and wire classes annotated </a:t>
            </a:r>
            <a:r>
              <a:rPr lang="en-US" dirty="0" smtClean="0"/>
              <a:t>with stereotype </a:t>
            </a:r>
            <a:r>
              <a:rPr lang="en-US" dirty="0"/>
              <a:t>annotations</a:t>
            </a:r>
          </a:p>
          <a:p>
            <a:pPr marL="508000" lvl="1" indent="-342900"/>
            <a:r>
              <a:rPr lang="en-US" dirty="0" smtClean="0"/>
              <a:t>AOP </a:t>
            </a:r>
            <a:r>
              <a:rPr lang="en-US" dirty="0"/>
              <a:t>updates, including a new bean </a:t>
            </a:r>
            <a:r>
              <a:rPr lang="en-US" dirty="0" err="1"/>
              <a:t>pointcut</a:t>
            </a:r>
            <a:r>
              <a:rPr lang="en-US" dirty="0"/>
              <a:t> element and AspectJ </a:t>
            </a:r>
            <a:r>
              <a:rPr lang="en-US" dirty="0" smtClean="0"/>
              <a:t>load-time weaving</a:t>
            </a:r>
            <a:endParaRPr lang="en-US" dirty="0"/>
          </a:p>
          <a:p>
            <a:pPr marL="508000" lvl="1" indent="-342900"/>
            <a:r>
              <a:rPr lang="en-US" dirty="0"/>
              <a:t>Introduction of the Spring </a:t>
            </a:r>
            <a:r>
              <a:rPr lang="en-US" dirty="0" err="1"/>
              <a:t>TestContext</a:t>
            </a:r>
            <a:r>
              <a:rPr lang="en-US" dirty="0"/>
              <a:t> Framework, providing </a:t>
            </a:r>
            <a:r>
              <a:rPr lang="en-US" dirty="0" smtClean="0"/>
              <a:t>annotation-driven and </a:t>
            </a:r>
            <a:r>
              <a:rPr lang="en-US" dirty="0"/>
              <a:t>integration testing support, agnostic of the testing framework being </a:t>
            </a:r>
            <a:r>
              <a:rPr lang="en-US" dirty="0" smtClean="0"/>
              <a:t>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the Spring Framework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5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55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Spring 3.0.x</a:t>
            </a:r>
            <a:r>
              <a:rPr lang="en-US" dirty="0"/>
              <a:t>: This is the first version of Spring based on Java 5 and is designed to</a:t>
            </a:r>
          </a:p>
          <a:p>
            <a:r>
              <a:rPr lang="en-US" dirty="0"/>
              <a:t>take full advantage of Java 5 features such as generics, </a:t>
            </a:r>
            <a:r>
              <a:rPr lang="en-US" dirty="0" err="1"/>
              <a:t>varargs</a:t>
            </a:r>
            <a:r>
              <a:rPr lang="en-US" dirty="0"/>
              <a:t>, and other language</a:t>
            </a:r>
          </a:p>
          <a:p>
            <a:r>
              <a:rPr lang="en-US" dirty="0"/>
              <a:t>improvements. This version introduces the Java-based @Configuration model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Spring 4.0.x</a:t>
            </a:r>
            <a:r>
              <a:rPr lang="en-US" dirty="0"/>
              <a:t>: This is a major Spring release and the first to fully support Java 8. Older</a:t>
            </a:r>
          </a:p>
          <a:p>
            <a:r>
              <a:rPr lang="en-US" dirty="0"/>
              <a:t>versions of Java can be used, but the minimum requirement has been raised to Java</a:t>
            </a:r>
          </a:p>
          <a:p>
            <a:r>
              <a:rPr lang="en-US" dirty="0"/>
              <a:t>SE6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i="1" dirty="0"/>
              <a:t>Spring 5.0.x</a:t>
            </a:r>
            <a:r>
              <a:rPr lang="en-US" dirty="0"/>
              <a:t>: This is a major release. The entire framework codebase is based on Java 8</a:t>
            </a:r>
          </a:p>
          <a:p>
            <a:r>
              <a:rPr lang="en-US" dirty="0"/>
              <a:t>and is fully compatible with Java </a:t>
            </a:r>
            <a:r>
              <a:rPr lang="en-US" dirty="0" smtClean="0"/>
              <a:t>9.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the Spring Framework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5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33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Spring modules </a:t>
            </a:r>
            <a:r>
              <a:rPr lang="en-US" dirty="0"/>
              <a:t>are simply JAR files that package the required code for that module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Spring comes with 21 modules, packaged into 21 </a:t>
            </a:r>
            <a:r>
              <a:rPr lang="en-US" dirty="0" smtClean="0"/>
              <a:t>JAR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 smtClean="0"/>
              <a:t>Eg</a:t>
            </a:r>
            <a:r>
              <a:rPr lang="en-US" i="1" dirty="0" smtClean="0"/>
              <a:t>: Spring-core, Spring-context, Spring-</a:t>
            </a:r>
            <a:r>
              <a:rPr lang="en-US" i="1" dirty="0" err="1" smtClean="0"/>
              <a:t>conext</a:t>
            </a:r>
            <a:r>
              <a:rPr lang="en-US" i="1" dirty="0" smtClean="0"/>
              <a:t>-support, Spring-beans, Spring-</a:t>
            </a:r>
            <a:r>
              <a:rPr lang="en-US" i="1" dirty="0" err="1" smtClean="0"/>
              <a:t>tx</a:t>
            </a:r>
            <a:r>
              <a:rPr lang="en-US" i="1" dirty="0" smtClean="0"/>
              <a:t>, Spring-web-</a:t>
            </a:r>
            <a:r>
              <a:rPr lang="en-US" i="1" dirty="0" err="1" smtClean="0"/>
              <a:t>mvc</a:t>
            </a:r>
            <a:r>
              <a:rPr lang="en-US" i="1" dirty="0" smtClean="0"/>
              <a:t>, Spring-test </a:t>
            </a:r>
            <a:r>
              <a:rPr lang="en-US" i="1" dirty="0" err="1" smtClean="0"/>
              <a:t>etc</a:t>
            </a: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Modules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5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9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smtClean="0"/>
              <a:t>JBoss</a:t>
            </a:r>
            <a:r>
              <a:rPr lang="en-US" i="1" dirty="0" smtClean="0"/>
              <a:t> </a:t>
            </a:r>
            <a:r>
              <a:rPr lang="en-US" i="1" dirty="0" smtClean="0"/>
              <a:t>Seam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Google </a:t>
            </a:r>
            <a:r>
              <a:rPr lang="en-US" i="1" dirty="0" err="1" smtClean="0"/>
              <a:t>Guice</a:t>
            </a: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 smtClean="0"/>
              <a:t>PicoContainer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Spring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5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88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4527</TotalTime>
  <Words>635</Words>
  <Application>Microsoft Office PowerPoint</Application>
  <PresentationFormat>Widescreen</PresentationFormat>
  <Paragraphs>84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Gotham SSm Light</vt:lpstr>
      <vt:lpstr>Open Sans</vt:lpstr>
      <vt:lpstr>Finastra_PowerPoint_Template_LIGHT</vt:lpstr>
      <vt:lpstr>PowerPoint Presentation</vt:lpstr>
      <vt:lpstr>Introduction</vt:lpstr>
      <vt:lpstr>introduction</vt:lpstr>
      <vt:lpstr>Evolution of the Spring Framework</vt:lpstr>
      <vt:lpstr>Evolution of the Spring Framework</vt:lpstr>
      <vt:lpstr>Evolution of the Spring Framework</vt:lpstr>
      <vt:lpstr>Evolution of the Spring Framework</vt:lpstr>
      <vt:lpstr>Spring Modules</vt:lpstr>
      <vt:lpstr>Alternatives to Spring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a diverse team</dc:title>
  <dc:creator>Albulescu, Maria</dc:creator>
  <cp:lastModifiedBy>Joby George</cp:lastModifiedBy>
  <cp:revision>372</cp:revision>
  <cp:lastPrinted>2018-01-05T06:55:06Z</cp:lastPrinted>
  <dcterms:created xsi:type="dcterms:W3CDTF">2017-06-20T13:03:17Z</dcterms:created>
  <dcterms:modified xsi:type="dcterms:W3CDTF">2019-02-05T05:53:05Z</dcterms:modified>
</cp:coreProperties>
</file>