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12192000"/>
  <p:embeddedFontLst>
    <p:embeddedFont>
      <p:font typeface="Montserrat" panose="00000500000000000000" pitchFamily="2" charset="0"/>
      <p:regular r:id="rId11"/>
    </p:embeddedFont>
    <p:embeddedFont>
      <p:font typeface="Montserrat Regular" panose="00000500000000000000" pitchFamily="2"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8023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DFDFD"/>
        </a:solidFill>
        <a:effectLst/>
      </p:bgPr>
    </p:bg>
    <p:spTree>
      <p:nvGrpSpPr>
        <p:cNvPr id="1" name=""/>
        <p:cNvGrpSpPr/>
        <p:nvPr/>
      </p:nvGrpSpPr>
      <p:grpSpPr>
        <a:xfrm>
          <a:off x="0" y="0"/>
          <a:ext cx="0" cy="0"/>
          <a:chOff x="0" y="0"/>
          <a:chExt cx="0" cy="0"/>
        </a:xfrm>
      </p:grpSpPr>
      <p:sp>
        <p:nvSpPr>
          <p:cNvPr id="2" name="Object 1"/>
          <p:cNvSpPr/>
          <p:nvPr/>
        </p:nvSpPr>
        <p:spPr>
          <a:xfrm>
            <a:off x="6094476" y="564451"/>
            <a:ext cx="5985309" cy="4971600"/>
          </a:xfrm>
          <a:prstGeom prst="rect">
            <a:avLst/>
          </a:prstGeom>
          <a:noFill/>
        </p:spPr>
        <p:txBody>
          <a:bodyPr wrap="square" lIns="0" tIns="0" rIns="0" bIns="0" rtlCol="0" anchor="t"/>
          <a:lstStyle/>
          <a:p>
            <a:pPr algn="l">
              <a:lnSpc>
                <a:spcPts val="5594"/>
              </a:lnSpc>
              <a:buNone/>
            </a:pPr>
            <a:r>
              <a:rPr lang="en-US" sz="4725" dirty="0">
                <a:solidFill>
                  <a:srgbClr val="1B2F35">
                    <a:alpha val="90000"/>
                  </a:srgbClr>
                </a:solidFill>
                <a:latin typeface="Trocchi" pitchFamily="34" charset="0"/>
                <a:ea typeface="Trocchi" pitchFamily="34" charset="-122"/>
                <a:cs typeface="Trocchi" pitchFamily="34" charset="-120"/>
              </a:rPr>
              <a:t>A Framework for Detecting and Explaining Financial Misinformation Using Fine-Tuned BERT Models</a:t>
            </a:r>
            <a:endParaRPr lang="en-US" dirty="0"/>
          </a:p>
        </p:txBody>
      </p:sp>
      <p:sp>
        <p:nvSpPr>
          <p:cNvPr id="3" name="Object 2"/>
          <p:cNvSpPr/>
          <p:nvPr/>
        </p:nvSpPr>
        <p:spPr>
          <a:xfrm>
            <a:off x="6094476" y="5608543"/>
            <a:ext cx="6284928" cy="604815"/>
          </a:xfrm>
          <a:prstGeom prst="rect">
            <a:avLst/>
          </a:prstGeom>
          <a:noFill/>
        </p:spPr>
        <p:txBody>
          <a:bodyPr wrap="square" lIns="0" tIns="0" rIns="0" bIns="0" rtlCol="0" anchor="t"/>
          <a:lstStyle/>
          <a:p>
            <a:pPr algn="l">
              <a:lnSpc>
                <a:spcPts val="1588"/>
              </a:lnSpc>
              <a:spcBef>
                <a:spcPts val="560"/>
              </a:spcBef>
              <a:buNone/>
            </a:pPr>
            <a:r>
              <a:rPr lang="en-US" sz="1134" dirty="0">
                <a:solidFill>
                  <a:srgbClr val="1C2F35">
                    <a:alpha val="70000"/>
                  </a:srgbClr>
                </a:solidFill>
                <a:latin typeface="Montserrat" pitchFamily="34" charset="0"/>
                <a:ea typeface="Montserrat" pitchFamily="34" charset="-122"/>
                <a:cs typeface="Montserrat" pitchFamily="34" charset="-120"/>
              </a:rPr>
              <a:t>A comprehensive framework that leverages fine-tuned BERT models to classify financial claims and provide human-readable explanations for the classifications.</a:t>
            </a:r>
            <a:endParaRPr lang="en-US" dirty="0"/>
          </a:p>
        </p:txBody>
      </p:sp>
      <p:pic>
        <p:nvPicPr>
          <p:cNvPr id="4" name="Object 3"/>
          <p:cNvPicPr>
            <a:picLocks noChangeAspect="1"/>
          </p:cNvPicPr>
          <p:nvPr/>
        </p:nvPicPr>
        <p:blipFill>
          <a:blip r:embed="rId3"/>
          <a:srcRect l="19844" r="19844"/>
          <a:stretch/>
        </p:blipFill>
        <p:spPr>
          <a:xfrm>
            <a:off x="0" y="0"/>
            <a:ext cx="5713571" cy="685628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1C2F36"/>
        </a:solidFill>
        <a:effectLst/>
      </p:bgPr>
    </p:bg>
    <p:spTree>
      <p:nvGrpSpPr>
        <p:cNvPr id="1" name=""/>
        <p:cNvGrpSpPr/>
        <p:nvPr/>
      </p:nvGrpSpPr>
      <p:grpSpPr>
        <a:xfrm>
          <a:off x="0" y="0"/>
          <a:ext cx="0" cy="0"/>
          <a:chOff x="0" y="0"/>
          <a:chExt cx="0" cy="0"/>
        </a:xfrm>
      </p:grpSpPr>
      <p:sp>
        <p:nvSpPr>
          <p:cNvPr id="2" name="Object 1"/>
          <p:cNvSpPr/>
          <p:nvPr/>
        </p:nvSpPr>
        <p:spPr>
          <a:xfrm>
            <a:off x="0" y="380047"/>
            <a:ext cx="12188952" cy="563636"/>
          </a:xfrm>
          <a:prstGeom prst="rect">
            <a:avLst/>
          </a:prstGeom>
          <a:noFill/>
        </p:spPr>
        <p:txBody>
          <a:bodyPr wrap="square" lIns="0" tIns="0" rIns="0" bIns="0" rtlCol="0" anchor="t"/>
          <a:lstStyle/>
          <a:p>
            <a:pPr algn="ctr">
              <a:lnSpc>
                <a:spcPts val="4440"/>
              </a:lnSpc>
              <a:buNone/>
            </a:pPr>
            <a:r>
              <a:rPr lang="en-US" sz="3750" dirty="0">
                <a:solidFill>
                  <a:srgbClr val="FDFDFD"/>
                </a:solidFill>
                <a:latin typeface="Trocchi" pitchFamily="34" charset="0"/>
                <a:ea typeface="Trocchi" pitchFamily="34" charset="-122"/>
                <a:cs typeface="Trocchi" pitchFamily="34" charset="-120"/>
              </a:rPr>
              <a:t>Overview of the Research Paper</a:t>
            </a:r>
            <a:endParaRPr lang="en-US" dirty="0"/>
          </a:p>
        </p:txBody>
      </p:sp>
      <p:sp>
        <p:nvSpPr>
          <p:cNvPr id="3" name="Object 2"/>
          <p:cNvSpPr/>
          <p:nvPr/>
        </p:nvSpPr>
        <p:spPr>
          <a:xfrm>
            <a:off x="952262" y="1730393"/>
            <a:ext cx="5446938" cy="4478204"/>
          </a:xfrm>
          <a:prstGeom prst="rect">
            <a:avLst/>
          </a:prstGeom>
          <a:noFill/>
        </p:spPr>
        <p:txBody>
          <a:bodyPr wrap="square" lIns="0" tIns="0" rIns="0" bIns="0" rtlCol="0" anchor="t"/>
          <a:lstStyle/>
          <a:p>
            <a:pPr marL="242900" indent="-242900" algn="l">
              <a:lnSpc>
                <a:spcPts val="3024"/>
              </a:lnSpc>
              <a:buSzPct val="100000"/>
              <a:buChar char="•"/>
            </a:pPr>
            <a:r>
              <a:rPr lang="en-US" sz="2160" dirty="0">
                <a:solidFill>
                  <a:srgbClr val="FDFDFD"/>
                </a:solidFill>
                <a:latin typeface="Montserrat" pitchFamily="34" charset="0"/>
                <a:ea typeface="Montserrat" pitchFamily="34" charset="-122"/>
                <a:cs typeface="Montserrat" pitchFamily="34" charset="-120"/>
              </a:rPr>
              <a:t>Detecting Financial Misinformation</a:t>
            </a:r>
          </a:p>
          <a:p>
            <a:pPr lvl="1" algn="l">
              <a:lnSpc>
                <a:spcPts val="1932"/>
              </a:lnSpc>
              <a:spcBef>
                <a:spcPts val="248"/>
              </a:spcBef>
              <a:buNone/>
            </a:pPr>
            <a:r>
              <a:rPr lang="en-US" sz="1380" dirty="0">
                <a:solidFill>
                  <a:srgbClr val="FFFFFF">
                    <a:alpha val="80000"/>
                  </a:srgbClr>
                </a:solidFill>
                <a:latin typeface="Montserrat" pitchFamily="34" charset="0"/>
                <a:ea typeface="Montserrat" pitchFamily="34" charset="-122"/>
                <a:cs typeface="Montserrat" pitchFamily="34" charset="-120"/>
              </a:rPr>
              <a:t>The research paper presents a framework to detect financial misinformation in digital media using fine-tuned BERT models.</a:t>
            </a:r>
          </a:p>
          <a:p>
            <a:pPr marL="242900" indent="-242900" algn="l">
              <a:lnSpc>
                <a:spcPts val="3024"/>
              </a:lnSpc>
              <a:spcBef>
                <a:spcPts val="2468"/>
              </a:spcBef>
              <a:buSzPct val="100000"/>
              <a:buChar char="•"/>
            </a:pPr>
            <a:r>
              <a:rPr lang="en-US" sz="2160" dirty="0">
                <a:solidFill>
                  <a:srgbClr val="FDFDFD"/>
                </a:solidFill>
                <a:latin typeface="Montserrat" pitchFamily="34" charset="0"/>
                <a:ea typeface="Montserrat" pitchFamily="34" charset="-122"/>
                <a:cs typeface="Montserrat" pitchFamily="34" charset="-120"/>
              </a:rPr>
              <a:t>Explaining Misinformation</a:t>
            </a:r>
          </a:p>
          <a:p>
            <a:pPr lvl="1" algn="l">
              <a:lnSpc>
                <a:spcPts val="1932"/>
              </a:lnSpc>
              <a:spcBef>
                <a:spcPts val="248"/>
              </a:spcBef>
              <a:buNone/>
            </a:pPr>
            <a:r>
              <a:rPr lang="en-US" sz="1380" dirty="0">
                <a:solidFill>
                  <a:srgbClr val="FFFFFF">
                    <a:alpha val="80000"/>
                  </a:srgbClr>
                </a:solidFill>
                <a:latin typeface="Montserrat" pitchFamily="34" charset="0"/>
                <a:ea typeface="Montserrat" pitchFamily="34" charset="-122"/>
                <a:cs typeface="Montserrat" pitchFamily="34" charset="-120"/>
              </a:rPr>
              <a:t>The framework generates human-readable explanations for the misinformation predictions to provide interpretability.</a:t>
            </a:r>
          </a:p>
          <a:p>
            <a:pPr marL="242900" indent="-242900" algn="l">
              <a:lnSpc>
                <a:spcPts val="3024"/>
              </a:lnSpc>
              <a:spcBef>
                <a:spcPts val="2468"/>
              </a:spcBef>
              <a:buSzPct val="100000"/>
              <a:buChar char="•"/>
            </a:pPr>
            <a:r>
              <a:rPr lang="en-US" sz="2160" dirty="0">
                <a:solidFill>
                  <a:srgbClr val="FDFDFD"/>
                </a:solidFill>
                <a:latin typeface="Montserrat" pitchFamily="34" charset="0"/>
                <a:ea typeface="Montserrat" pitchFamily="34" charset="-122"/>
                <a:cs typeface="Montserrat" pitchFamily="34" charset="-120"/>
              </a:rPr>
              <a:t>Leveraging FIN-FACT Dataset</a:t>
            </a:r>
          </a:p>
          <a:p>
            <a:pPr lvl="1" algn="l">
              <a:lnSpc>
                <a:spcPts val="1932"/>
              </a:lnSpc>
              <a:spcBef>
                <a:spcPts val="248"/>
              </a:spcBef>
              <a:buNone/>
            </a:pPr>
            <a:r>
              <a:rPr lang="en-US" sz="1380" dirty="0">
                <a:solidFill>
                  <a:srgbClr val="FFFFFF">
                    <a:alpha val="80000"/>
                  </a:srgbClr>
                </a:solidFill>
                <a:latin typeface="Montserrat" pitchFamily="34" charset="0"/>
                <a:ea typeface="Montserrat" pitchFamily="34" charset="-122"/>
                <a:cs typeface="Montserrat" pitchFamily="34" charset="-120"/>
              </a:rPr>
              <a:t>The researchers used the specialized FIN-FACT dataset, which contains annotated financial claims to train and evaluate the models.</a:t>
            </a:r>
            <a:endParaRPr lang="en-US" dirty="0"/>
          </a:p>
        </p:txBody>
      </p:sp>
      <p:sp>
        <p:nvSpPr>
          <p:cNvPr id="4" name="Object 3"/>
          <p:cNvSpPr/>
          <p:nvPr/>
        </p:nvSpPr>
        <p:spPr>
          <a:xfrm>
            <a:off x="6284928" y="1730393"/>
            <a:ext cx="5446938" cy="2623010"/>
          </a:xfrm>
          <a:prstGeom prst="rect">
            <a:avLst/>
          </a:prstGeom>
          <a:noFill/>
        </p:spPr>
        <p:txBody>
          <a:bodyPr wrap="square" lIns="0" tIns="0" rIns="0" bIns="0" rtlCol="0" anchor="t"/>
          <a:lstStyle/>
          <a:p>
            <a:pPr marL="242900" indent="-242900" algn="l">
              <a:lnSpc>
                <a:spcPts val="3024"/>
              </a:lnSpc>
              <a:buSzPct val="100000"/>
              <a:buChar char="•"/>
            </a:pPr>
            <a:r>
              <a:rPr lang="en-US" sz="2160" dirty="0">
                <a:solidFill>
                  <a:srgbClr val="FDFDFD"/>
                </a:solidFill>
                <a:latin typeface="Montserrat" pitchFamily="34" charset="0"/>
                <a:ea typeface="Montserrat" pitchFamily="34" charset="-122"/>
                <a:cs typeface="Montserrat" pitchFamily="34" charset="-120"/>
              </a:rPr>
              <a:t>Fine-Tuned BERT Models</a:t>
            </a:r>
          </a:p>
          <a:p>
            <a:pPr lvl="1" algn="l">
              <a:lnSpc>
                <a:spcPts val="1932"/>
              </a:lnSpc>
              <a:spcBef>
                <a:spcPts val="248"/>
              </a:spcBef>
              <a:buNone/>
            </a:pPr>
            <a:r>
              <a:rPr lang="en-US" sz="1380" dirty="0">
                <a:solidFill>
                  <a:srgbClr val="FFFFFF">
                    <a:alpha val="80000"/>
                  </a:srgbClr>
                </a:solidFill>
                <a:latin typeface="Montserrat" pitchFamily="34" charset="0"/>
                <a:ea typeface="Montserrat" pitchFamily="34" charset="-122"/>
                <a:cs typeface="Montserrat" pitchFamily="34" charset="-120"/>
              </a:rPr>
              <a:t>The core of the framework is a fine-tuned BERT model, which is well-suited for the financial domain due to its ability to capture contextual nuances.</a:t>
            </a:r>
          </a:p>
          <a:p>
            <a:pPr marL="242900" indent="-242900" algn="l">
              <a:lnSpc>
                <a:spcPts val="3024"/>
              </a:lnSpc>
              <a:spcBef>
                <a:spcPts val="2468"/>
              </a:spcBef>
              <a:buSzPct val="100000"/>
              <a:buChar char="•"/>
            </a:pPr>
            <a:r>
              <a:rPr lang="en-US" sz="2160" dirty="0">
                <a:solidFill>
                  <a:srgbClr val="FDFDFD"/>
                </a:solidFill>
                <a:latin typeface="Montserrat" pitchFamily="34" charset="0"/>
                <a:ea typeface="Montserrat" pitchFamily="34" charset="-122"/>
                <a:cs typeface="Montserrat" pitchFamily="34" charset="-120"/>
              </a:rPr>
              <a:t>Robust Performance</a:t>
            </a:r>
          </a:p>
          <a:p>
            <a:pPr lvl="1" algn="l">
              <a:lnSpc>
                <a:spcPts val="1932"/>
              </a:lnSpc>
              <a:spcBef>
                <a:spcPts val="248"/>
              </a:spcBef>
              <a:buNone/>
            </a:pPr>
            <a:r>
              <a:rPr lang="en-US" sz="1380" dirty="0">
                <a:solidFill>
                  <a:srgbClr val="FFFFFF">
                    <a:alpha val="80000"/>
                  </a:srgbClr>
                </a:solidFill>
                <a:latin typeface="Montserrat" pitchFamily="34" charset="0"/>
                <a:ea typeface="Montserrat" pitchFamily="34" charset="-122"/>
                <a:cs typeface="Montserrat" pitchFamily="34" charset="-120"/>
              </a:rPr>
              <a:t>The experimental results showed an Accuracy of 89.2% and a Micro-F1 Score of 87.1%, along with strong explanation quality.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1C2F36"/>
        </a:solidFill>
        <a:effectLst/>
      </p:bgPr>
    </p:bg>
    <p:spTree>
      <p:nvGrpSpPr>
        <p:cNvPr id="1" name=""/>
        <p:cNvGrpSpPr/>
        <p:nvPr/>
      </p:nvGrpSpPr>
      <p:grpSpPr>
        <a:xfrm>
          <a:off x="0" y="0"/>
          <a:ext cx="0" cy="0"/>
          <a:chOff x="0" y="0"/>
          <a:chExt cx="0" cy="0"/>
        </a:xfrm>
      </p:grpSpPr>
      <p:sp>
        <p:nvSpPr>
          <p:cNvPr id="2" name="Object 1"/>
          <p:cNvSpPr/>
          <p:nvPr/>
        </p:nvSpPr>
        <p:spPr>
          <a:xfrm>
            <a:off x="0" y="380047"/>
            <a:ext cx="12188952" cy="563636"/>
          </a:xfrm>
          <a:prstGeom prst="rect">
            <a:avLst/>
          </a:prstGeom>
          <a:noFill/>
        </p:spPr>
        <p:txBody>
          <a:bodyPr wrap="square" lIns="0" tIns="0" rIns="0" bIns="0" rtlCol="0" anchor="t"/>
          <a:lstStyle/>
          <a:p>
            <a:pPr algn="ctr">
              <a:lnSpc>
                <a:spcPts val="4440"/>
              </a:lnSpc>
              <a:buNone/>
            </a:pPr>
            <a:r>
              <a:rPr lang="en-US" sz="3750" dirty="0">
                <a:solidFill>
                  <a:srgbClr val="FDFDFD"/>
                </a:solidFill>
                <a:latin typeface="Trocchi" pitchFamily="34" charset="0"/>
                <a:ea typeface="Trocchi" pitchFamily="34" charset="-122"/>
                <a:cs typeface="Trocchi" pitchFamily="34" charset="-120"/>
              </a:rPr>
              <a:t>Dataset: FIN-FACT Dataset</a:t>
            </a:r>
            <a:endParaRPr lang="en-US" dirty="0"/>
          </a:p>
        </p:txBody>
      </p:sp>
      <p:sp>
        <p:nvSpPr>
          <p:cNvPr id="3" name="Object 2"/>
          <p:cNvSpPr/>
          <p:nvPr/>
        </p:nvSpPr>
        <p:spPr>
          <a:xfrm>
            <a:off x="952262" y="1677868"/>
            <a:ext cx="5446938" cy="4588444"/>
          </a:xfrm>
          <a:prstGeom prst="rect">
            <a:avLst/>
          </a:prstGeom>
          <a:noFill/>
        </p:spPr>
        <p:txBody>
          <a:bodyPr wrap="square" lIns="0" tIns="0" rIns="0" bIns="0" rtlCol="0" anchor="t"/>
          <a:lstStyle/>
          <a:p>
            <a:pPr marL="242900" indent="-242900" algn="l">
              <a:lnSpc>
                <a:spcPts val="2873"/>
              </a:lnSpc>
              <a:buSzPct val="100000"/>
              <a:buChar char="•"/>
            </a:pPr>
            <a:r>
              <a:rPr lang="en-US" sz="2052" dirty="0">
                <a:solidFill>
                  <a:srgbClr val="FDFDFD"/>
                </a:solidFill>
                <a:latin typeface="Montserrat" pitchFamily="34" charset="0"/>
                <a:ea typeface="Montserrat" pitchFamily="34" charset="-122"/>
                <a:cs typeface="Montserrat" pitchFamily="34" charset="-120"/>
              </a:rPr>
              <a:t>Dataset Overview</a:t>
            </a:r>
          </a:p>
          <a:p>
            <a:pPr lvl="1" algn="l">
              <a:lnSpc>
                <a:spcPts val="1835"/>
              </a:lnSpc>
              <a:spcBef>
                <a:spcPts val="236"/>
              </a:spcBef>
              <a:buNone/>
            </a:pPr>
            <a:r>
              <a:rPr lang="en-US" sz="1311" dirty="0">
                <a:solidFill>
                  <a:srgbClr val="FFFFFF">
                    <a:alpha val="80000"/>
                  </a:srgbClr>
                </a:solidFill>
                <a:latin typeface="Montserrat" pitchFamily="34" charset="0"/>
                <a:ea typeface="Montserrat" pitchFamily="34" charset="-122"/>
                <a:cs typeface="Montserrat" pitchFamily="34" charset="-120"/>
              </a:rPr>
              <a:t>The FIN-FACT dataset is a specialized dataset for financial misinformation detection, containing a diverse collection of financial claims with four possible labels: True, False, Not Enough Information (NEI), and Neutral.</a:t>
            </a:r>
          </a:p>
          <a:p>
            <a:pPr marL="242900" indent="-242900" algn="l">
              <a:lnSpc>
                <a:spcPts val="2873"/>
              </a:lnSpc>
              <a:spcBef>
                <a:spcPts val="2345"/>
              </a:spcBef>
              <a:buSzPct val="100000"/>
              <a:buChar char="•"/>
            </a:pPr>
            <a:r>
              <a:rPr lang="en-US" sz="2052" dirty="0">
                <a:solidFill>
                  <a:srgbClr val="FDFDFD"/>
                </a:solidFill>
                <a:latin typeface="Montserrat" pitchFamily="34" charset="0"/>
                <a:ea typeface="Montserrat" pitchFamily="34" charset="-122"/>
                <a:cs typeface="Montserrat" pitchFamily="34" charset="-120"/>
              </a:rPr>
              <a:t>Claim Annotations</a:t>
            </a:r>
          </a:p>
          <a:p>
            <a:pPr lvl="1" algn="l">
              <a:lnSpc>
                <a:spcPts val="1835"/>
              </a:lnSpc>
              <a:spcBef>
                <a:spcPts val="236"/>
              </a:spcBef>
              <a:buNone/>
            </a:pPr>
            <a:r>
              <a:rPr lang="en-US" sz="1311" dirty="0">
                <a:solidFill>
                  <a:srgbClr val="FFFFFF">
                    <a:alpha val="80000"/>
                  </a:srgbClr>
                </a:solidFill>
                <a:latin typeface="Montserrat" pitchFamily="34" charset="0"/>
                <a:ea typeface="Montserrat" pitchFamily="34" charset="-122"/>
                <a:cs typeface="Montserrat" pitchFamily="34" charset="-120"/>
              </a:rPr>
              <a:t>Each claim is annotated with one of the four labels, indicating whether the claim is supported by factual financial data, refuted by verified evidence, lacks sufficient information to verify, or reflects subjective opinions or general statements.</a:t>
            </a:r>
          </a:p>
          <a:p>
            <a:pPr marL="242900" indent="-242900" algn="l">
              <a:lnSpc>
                <a:spcPts val="2873"/>
              </a:lnSpc>
              <a:spcBef>
                <a:spcPts val="2345"/>
              </a:spcBef>
              <a:buSzPct val="100000"/>
              <a:buChar char="•"/>
            </a:pPr>
            <a:r>
              <a:rPr lang="en-US" sz="2052" dirty="0">
                <a:solidFill>
                  <a:srgbClr val="FDFDFD"/>
                </a:solidFill>
                <a:latin typeface="Montserrat" pitchFamily="34" charset="0"/>
                <a:ea typeface="Montserrat" pitchFamily="34" charset="-122"/>
                <a:cs typeface="Montserrat" pitchFamily="34" charset="-120"/>
              </a:rPr>
              <a:t>Supporting Evidence</a:t>
            </a:r>
          </a:p>
          <a:p>
            <a:pPr lvl="1" algn="l">
              <a:lnSpc>
                <a:spcPts val="1835"/>
              </a:lnSpc>
              <a:spcBef>
                <a:spcPts val="236"/>
              </a:spcBef>
              <a:buNone/>
            </a:pPr>
            <a:r>
              <a:rPr lang="en-US" sz="1311" dirty="0">
                <a:solidFill>
                  <a:srgbClr val="FFFFFF">
                    <a:alpha val="80000"/>
                  </a:srgbClr>
                </a:solidFill>
                <a:latin typeface="Montserrat" pitchFamily="34" charset="0"/>
                <a:ea typeface="Montserrat" pitchFamily="34" charset="-122"/>
                <a:cs typeface="Montserrat" pitchFamily="34" charset="-120"/>
              </a:rPr>
              <a:t>The dataset provides supporting evidence or explanations for each claim, offering additional context to understand the reasoning behind the annotations.</a:t>
            </a:r>
            <a:endParaRPr lang="en-US" dirty="0"/>
          </a:p>
        </p:txBody>
      </p:sp>
      <p:sp>
        <p:nvSpPr>
          <p:cNvPr id="4" name="Object 3"/>
          <p:cNvSpPr/>
          <p:nvPr/>
        </p:nvSpPr>
        <p:spPr>
          <a:xfrm>
            <a:off x="6284928" y="1677868"/>
            <a:ext cx="5446938" cy="2957695"/>
          </a:xfrm>
          <a:prstGeom prst="rect">
            <a:avLst/>
          </a:prstGeom>
          <a:noFill/>
        </p:spPr>
        <p:txBody>
          <a:bodyPr wrap="square" lIns="0" tIns="0" rIns="0" bIns="0" rtlCol="0" anchor="t"/>
          <a:lstStyle/>
          <a:p>
            <a:pPr marL="242900" indent="-242900" algn="l">
              <a:lnSpc>
                <a:spcPts val="2873"/>
              </a:lnSpc>
              <a:buSzPct val="100000"/>
              <a:buChar char="•"/>
            </a:pPr>
            <a:r>
              <a:rPr lang="en-US" sz="2052" dirty="0">
                <a:solidFill>
                  <a:srgbClr val="FDFDFD"/>
                </a:solidFill>
                <a:latin typeface="Montserrat" pitchFamily="34" charset="0"/>
                <a:ea typeface="Montserrat" pitchFamily="34" charset="-122"/>
                <a:cs typeface="Montserrat" pitchFamily="34" charset="-120"/>
              </a:rPr>
              <a:t>Dataset Preprocessing</a:t>
            </a:r>
          </a:p>
          <a:p>
            <a:pPr lvl="1" algn="l">
              <a:lnSpc>
                <a:spcPts val="1835"/>
              </a:lnSpc>
              <a:spcBef>
                <a:spcPts val="236"/>
              </a:spcBef>
              <a:buNone/>
            </a:pPr>
            <a:r>
              <a:rPr lang="en-US" sz="1311" dirty="0">
                <a:solidFill>
                  <a:srgbClr val="FFFFFF">
                    <a:alpha val="80000"/>
                  </a:srgbClr>
                </a:solidFill>
                <a:latin typeface="Montserrat" pitchFamily="34" charset="0"/>
                <a:ea typeface="Montserrat" pitchFamily="34" charset="-122"/>
                <a:cs typeface="Montserrat" pitchFamily="34" charset="-120"/>
              </a:rPr>
              <a:t>The dataset was preprocessed by mapping labels to numerical values, cleaning claims, splitting into training and testing subsets using stratified sampling, and tokenizing claims using BERT's tokenizer.</a:t>
            </a:r>
          </a:p>
          <a:p>
            <a:pPr marL="242900" indent="-242900" algn="l">
              <a:lnSpc>
                <a:spcPts val="2873"/>
              </a:lnSpc>
              <a:spcBef>
                <a:spcPts val="2345"/>
              </a:spcBef>
              <a:buSzPct val="100000"/>
              <a:buChar char="•"/>
            </a:pPr>
            <a:r>
              <a:rPr lang="en-US" sz="2052" dirty="0">
                <a:solidFill>
                  <a:srgbClr val="FDFDFD"/>
                </a:solidFill>
                <a:latin typeface="Montserrat" pitchFamily="34" charset="0"/>
                <a:ea typeface="Montserrat" pitchFamily="34" charset="-122"/>
                <a:cs typeface="Montserrat" pitchFamily="34" charset="-120"/>
              </a:rPr>
              <a:t>Challenges</a:t>
            </a:r>
          </a:p>
          <a:p>
            <a:pPr lvl="1" algn="l">
              <a:lnSpc>
                <a:spcPts val="1835"/>
              </a:lnSpc>
              <a:spcBef>
                <a:spcPts val="236"/>
              </a:spcBef>
              <a:buNone/>
            </a:pPr>
            <a:r>
              <a:rPr lang="en-US" sz="1311" dirty="0">
                <a:solidFill>
                  <a:srgbClr val="FFFFFF">
                    <a:alpha val="80000"/>
                  </a:srgbClr>
                </a:solidFill>
                <a:latin typeface="Montserrat" pitchFamily="34" charset="0"/>
                <a:ea typeface="Montserrat" pitchFamily="34" charset="-122"/>
                <a:cs typeface="Montserrat" pitchFamily="34" charset="-120"/>
              </a:rPr>
              <a:t>The dataset posed challenges, including an imbalanced label distribution with underrepresented NEI and Neutral labels, and ambiguity in the human-generated explanations.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DFDFD"/>
        </a:solidFill>
        <a:effectLst/>
      </p:bgPr>
    </p:bg>
    <p:spTree>
      <p:nvGrpSpPr>
        <p:cNvPr id="1" name=""/>
        <p:cNvGrpSpPr/>
        <p:nvPr/>
      </p:nvGrpSpPr>
      <p:grpSpPr>
        <a:xfrm>
          <a:off x="0" y="0"/>
          <a:ext cx="0" cy="0"/>
          <a:chOff x="0" y="0"/>
          <a:chExt cx="0" cy="0"/>
        </a:xfrm>
      </p:grpSpPr>
      <p:sp>
        <p:nvSpPr>
          <p:cNvPr id="2" name="Object 1"/>
          <p:cNvSpPr/>
          <p:nvPr/>
        </p:nvSpPr>
        <p:spPr>
          <a:xfrm>
            <a:off x="8341814" y="476131"/>
            <a:ext cx="3380530" cy="5913546"/>
          </a:xfrm>
          <a:prstGeom prst="rect">
            <a:avLst/>
          </a:prstGeom>
          <a:solidFill>
            <a:srgbClr val="FFFFFF"/>
          </a:solidFill>
        </p:spPr>
      </p:sp>
      <p:pic>
        <p:nvPicPr>
          <p:cNvPr id="3" name="Object 2"/>
          <p:cNvPicPr>
            <a:picLocks noChangeAspect="1"/>
          </p:cNvPicPr>
          <p:nvPr/>
        </p:nvPicPr>
        <p:blipFill>
          <a:blip r:embed="rId3"/>
          <a:srcRect l="-1727" t="-62961" r="-1727" b="-62961"/>
          <a:stretch/>
        </p:blipFill>
        <p:spPr>
          <a:xfrm>
            <a:off x="8341814" y="476131"/>
            <a:ext cx="3380530" cy="5913546"/>
          </a:xfrm>
          <a:prstGeom prst="rect">
            <a:avLst/>
          </a:prstGeom>
        </p:spPr>
      </p:pic>
      <p:sp>
        <p:nvSpPr>
          <p:cNvPr id="4" name="Object 3"/>
          <p:cNvSpPr/>
          <p:nvPr/>
        </p:nvSpPr>
        <p:spPr>
          <a:xfrm>
            <a:off x="1761851" y="2146493"/>
            <a:ext cx="4818091" cy="1127272"/>
          </a:xfrm>
          <a:prstGeom prst="rect">
            <a:avLst/>
          </a:prstGeom>
          <a:noFill/>
        </p:spPr>
        <p:txBody>
          <a:bodyPr wrap="square" lIns="0" tIns="0" rIns="0" bIns="0" rtlCol="0" anchor="t"/>
          <a:lstStyle/>
          <a:p>
            <a:pPr algn="ctr">
              <a:lnSpc>
                <a:spcPts val="4440"/>
              </a:lnSpc>
              <a:buNone/>
            </a:pPr>
            <a:r>
              <a:rPr lang="en-US" sz="3750" dirty="0">
                <a:solidFill>
                  <a:srgbClr val="1B2F35">
                    <a:alpha val="90000"/>
                  </a:srgbClr>
                </a:solidFill>
                <a:latin typeface="Trocchi" pitchFamily="34" charset="0"/>
                <a:ea typeface="Trocchi" pitchFamily="34" charset="-122"/>
                <a:cs typeface="Trocchi" pitchFamily="34" charset="-120"/>
              </a:rPr>
              <a:t>Methodology: Fine-Tuned BERT</a:t>
            </a:r>
            <a:endParaRPr lang="en-US" dirty="0"/>
          </a:p>
        </p:txBody>
      </p:sp>
      <p:sp>
        <p:nvSpPr>
          <p:cNvPr id="5" name="Object 4"/>
          <p:cNvSpPr/>
          <p:nvPr/>
        </p:nvSpPr>
        <p:spPr>
          <a:xfrm>
            <a:off x="169504" y="3381967"/>
            <a:ext cx="8002785" cy="1279870"/>
          </a:xfrm>
          <a:prstGeom prst="rect">
            <a:avLst/>
          </a:prstGeom>
          <a:noFill/>
        </p:spPr>
        <p:txBody>
          <a:bodyPr wrap="square" lIns="0" tIns="0" rIns="0" bIns="0" rtlCol="0" anchor="t"/>
          <a:lstStyle/>
          <a:p>
            <a:pPr algn="ctr">
              <a:lnSpc>
                <a:spcPts val="2016"/>
              </a:lnSpc>
              <a:spcBef>
                <a:spcPts val="836"/>
              </a:spcBef>
              <a:buNone/>
            </a:pPr>
            <a:r>
              <a:rPr lang="en-US" sz="1440" dirty="0">
                <a:solidFill>
                  <a:srgbClr val="1C2F35">
                    <a:alpha val="70000"/>
                  </a:srgbClr>
                </a:solidFill>
                <a:latin typeface="Montserrat" pitchFamily="34" charset="0"/>
                <a:ea typeface="Montserrat" pitchFamily="34" charset="-122"/>
                <a:cs typeface="Montserrat" pitchFamily="34" charset="-120"/>
              </a:rPr>
              <a:t>The proposed framework leverages the pre-trained BERT model and fine-tunes it on the FIN-FACT dataset to capture contextual nuances in financial claims. This approach allows the model to adapt to the domain-specific characteristics of the dataset, improving its ability to understand and classify financial statements accurately.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DFDFD"/>
        </a:solidFill>
        <a:effectLst/>
      </p:bgPr>
    </p:bg>
    <p:spTree>
      <p:nvGrpSpPr>
        <p:cNvPr id="1" name=""/>
        <p:cNvGrpSpPr/>
        <p:nvPr/>
      </p:nvGrpSpPr>
      <p:grpSpPr>
        <a:xfrm>
          <a:off x="0" y="0"/>
          <a:ext cx="0" cy="0"/>
          <a:chOff x="0" y="0"/>
          <a:chExt cx="0" cy="0"/>
        </a:xfrm>
      </p:grpSpPr>
      <p:sp>
        <p:nvSpPr>
          <p:cNvPr id="2" name="Object 1"/>
          <p:cNvSpPr/>
          <p:nvPr/>
        </p:nvSpPr>
        <p:spPr>
          <a:xfrm>
            <a:off x="0" y="380047"/>
            <a:ext cx="12188952" cy="563636"/>
          </a:xfrm>
          <a:prstGeom prst="rect">
            <a:avLst/>
          </a:prstGeom>
          <a:noFill/>
        </p:spPr>
        <p:txBody>
          <a:bodyPr wrap="square" lIns="0" tIns="0" rIns="0" bIns="0" rtlCol="0" anchor="t"/>
          <a:lstStyle/>
          <a:p>
            <a:pPr algn="ctr">
              <a:lnSpc>
                <a:spcPts val="4440"/>
              </a:lnSpc>
              <a:buNone/>
            </a:pPr>
            <a:r>
              <a:rPr lang="en-US" sz="3750" dirty="0">
                <a:solidFill>
                  <a:srgbClr val="1B2F35">
                    <a:alpha val="90000"/>
                  </a:srgbClr>
                </a:solidFill>
                <a:latin typeface="Trocchi" pitchFamily="34" charset="0"/>
                <a:ea typeface="Trocchi" pitchFamily="34" charset="-122"/>
                <a:cs typeface="Trocchi" pitchFamily="34" charset="-120"/>
              </a:rPr>
              <a:t>Form Interface</a:t>
            </a:r>
            <a:endParaRPr lang="en-US" dirty="0"/>
          </a:p>
        </p:txBody>
      </p:sp>
      <p:sp>
        <p:nvSpPr>
          <p:cNvPr id="3" name="Object 2"/>
          <p:cNvSpPr/>
          <p:nvPr/>
        </p:nvSpPr>
        <p:spPr>
          <a:xfrm>
            <a:off x="476131" y="1790252"/>
            <a:ext cx="3618595" cy="4075681"/>
          </a:xfrm>
          <a:prstGeom prst="rect">
            <a:avLst/>
          </a:prstGeom>
          <a:solidFill>
            <a:srgbClr val="FFA300"/>
          </a:solidFill>
        </p:spPr>
      </p:sp>
      <p:pic>
        <p:nvPicPr>
          <p:cNvPr id="4" name="Object 3"/>
          <p:cNvPicPr>
            <a:picLocks noChangeAspect="1"/>
          </p:cNvPicPr>
          <p:nvPr/>
        </p:nvPicPr>
        <p:blipFill>
          <a:blip r:embed="rId3"/>
          <a:srcRect l="6646" t="4273" r="6646" b="4274"/>
          <a:stretch/>
        </p:blipFill>
        <p:spPr>
          <a:xfrm>
            <a:off x="476131" y="1790252"/>
            <a:ext cx="3618595" cy="4075681"/>
          </a:xfrm>
          <a:prstGeom prst="rect">
            <a:avLst/>
          </a:prstGeom>
        </p:spPr>
      </p:pic>
      <p:sp>
        <p:nvSpPr>
          <p:cNvPr id="5" name="Object 4"/>
          <p:cNvSpPr/>
          <p:nvPr/>
        </p:nvSpPr>
        <p:spPr>
          <a:xfrm>
            <a:off x="4285178" y="1790252"/>
            <a:ext cx="3618595" cy="4075681"/>
          </a:xfrm>
          <a:prstGeom prst="rect">
            <a:avLst/>
          </a:prstGeom>
          <a:solidFill>
            <a:srgbClr val="FFA300"/>
          </a:solidFill>
        </p:spPr>
      </p:sp>
      <p:pic>
        <p:nvPicPr>
          <p:cNvPr id="6" name="Object 5"/>
          <p:cNvPicPr>
            <a:picLocks noChangeAspect="1"/>
          </p:cNvPicPr>
          <p:nvPr/>
        </p:nvPicPr>
        <p:blipFill>
          <a:blip r:embed="rId4"/>
          <a:srcRect l="1237" t="-14560" r="1237" b="-14560"/>
          <a:stretch/>
        </p:blipFill>
        <p:spPr>
          <a:xfrm>
            <a:off x="4285178" y="1790252"/>
            <a:ext cx="3618595" cy="4075681"/>
          </a:xfrm>
          <a:prstGeom prst="rect">
            <a:avLst/>
          </a:prstGeom>
        </p:spPr>
      </p:pic>
      <p:sp>
        <p:nvSpPr>
          <p:cNvPr id="7" name="Object 6"/>
          <p:cNvSpPr/>
          <p:nvPr/>
        </p:nvSpPr>
        <p:spPr>
          <a:xfrm>
            <a:off x="8094226" y="1790252"/>
            <a:ext cx="3618595" cy="4075681"/>
          </a:xfrm>
          <a:prstGeom prst="rect">
            <a:avLst/>
          </a:prstGeom>
          <a:solidFill>
            <a:srgbClr val="FFA300"/>
          </a:solidFill>
        </p:spPr>
      </p:sp>
      <p:pic>
        <p:nvPicPr>
          <p:cNvPr id="8" name="Object 7"/>
          <p:cNvPicPr>
            <a:picLocks noChangeAspect="1"/>
          </p:cNvPicPr>
          <p:nvPr/>
        </p:nvPicPr>
        <p:blipFill>
          <a:blip r:embed="rId5"/>
          <a:srcRect l="3431" t="-4453" r="3431" b="-4453"/>
          <a:stretch/>
        </p:blipFill>
        <p:spPr>
          <a:xfrm>
            <a:off x="8094226" y="1790252"/>
            <a:ext cx="3618595" cy="407568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1C2F36"/>
        </a:solidFill>
        <a:effectLst/>
      </p:bgPr>
    </p:bg>
    <p:spTree>
      <p:nvGrpSpPr>
        <p:cNvPr id="1" name=""/>
        <p:cNvGrpSpPr/>
        <p:nvPr/>
      </p:nvGrpSpPr>
      <p:grpSpPr>
        <a:xfrm>
          <a:off x="0" y="0"/>
          <a:ext cx="0" cy="0"/>
          <a:chOff x="0" y="0"/>
          <a:chExt cx="0" cy="0"/>
        </a:xfrm>
      </p:grpSpPr>
      <p:sp>
        <p:nvSpPr>
          <p:cNvPr id="2" name="Object 1"/>
          <p:cNvSpPr/>
          <p:nvPr/>
        </p:nvSpPr>
        <p:spPr>
          <a:xfrm>
            <a:off x="0" y="380047"/>
            <a:ext cx="12188952" cy="563636"/>
          </a:xfrm>
          <a:prstGeom prst="rect">
            <a:avLst/>
          </a:prstGeom>
          <a:noFill/>
        </p:spPr>
        <p:txBody>
          <a:bodyPr wrap="square" lIns="0" tIns="0" rIns="0" bIns="0" rtlCol="0" anchor="t"/>
          <a:lstStyle/>
          <a:p>
            <a:pPr algn="ctr">
              <a:lnSpc>
                <a:spcPts val="4440"/>
              </a:lnSpc>
              <a:buNone/>
            </a:pPr>
            <a:r>
              <a:rPr lang="en-US" sz="3750" dirty="0">
                <a:solidFill>
                  <a:srgbClr val="FDFDFD"/>
                </a:solidFill>
                <a:latin typeface="Trocchi" pitchFamily="34" charset="0"/>
                <a:ea typeface="Trocchi" pitchFamily="34" charset="-122"/>
                <a:cs typeface="Trocchi" pitchFamily="34" charset="-120"/>
              </a:rPr>
              <a:t>Evaluation Metrics</a:t>
            </a:r>
            <a:endParaRPr lang="en-US" dirty="0"/>
          </a:p>
        </p:txBody>
      </p:sp>
      <p:pic>
        <p:nvPicPr>
          <p:cNvPr id="3" name="Object 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4" y="1599757"/>
            <a:ext cx="11255735" cy="4799400"/>
          </a:xfrm>
          <a:prstGeom prst="rect">
            <a:avLst/>
          </a:prstGeom>
        </p:spPr>
      </p:pic>
      <p:pic>
        <p:nvPicPr>
          <p:cNvPr id="4" name="Object 3"/>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6134" y="1599757"/>
            <a:ext cx="11246213" cy="4799400"/>
          </a:xfrm>
          <a:prstGeom prst="rect">
            <a:avLst/>
          </a:prstGeom>
        </p:spPr>
      </p:pic>
      <p:sp>
        <p:nvSpPr>
          <p:cNvPr id="5" name="Object 4"/>
          <p:cNvSpPr/>
          <p:nvPr/>
        </p:nvSpPr>
        <p:spPr>
          <a:xfrm>
            <a:off x="476131" y="1599800"/>
            <a:ext cx="5618345" cy="463537"/>
          </a:xfrm>
          <a:prstGeom prst="rect">
            <a:avLst/>
          </a:prstGeom>
          <a:noFill/>
        </p:spPr>
        <p:txBody>
          <a:bodyPr wrap="square" rtlCol="0" anchor="ctr">
            <a:normAutofit fontScale="85000" lnSpcReduction="20000"/>
          </a:bodyPr>
          <a:lstStyle/>
          <a:p>
            <a:pPr algn="ctr">
              <a:buNone/>
            </a:pPr>
            <a:r>
              <a:rPr lang="en-US" sz="2000" dirty="0">
                <a:solidFill>
                  <a:srgbClr val="1B2F35">
                    <a:alpha val="90000"/>
                  </a:srgbClr>
                </a:solidFill>
                <a:latin typeface="Montserrat Regular" pitchFamily="34" charset="0"/>
                <a:ea typeface="Montserrat Regular" pitchFamily="34" charset="-122"/>
                <a:cs typeface="Montserrat Regular" pitchFamily="34" charset="-120"/>
              </a:rPr>
              <a:t>Metric</a:t>
            </a:r>
            <a:endParaRPr lang="en-US" dirty="0"/>
          </a:p>
        </p:txBody>
      </p:sp>
      <p:sp>
        <p:nvSpPr>
          <p:cNvPr id="6" name="Object 5"/>
          <p:cNvSpPr/>
          <p:nvPr/>
        </p:nvSpPr>
        <p:spPr>
          <a:xfrm>
            <a:off x="6094476" y="1599800"/>
            <a:ext cx="5618345" cy="463537"/>
          </a:xfrm>
          <a:prstGeom prst="rect">
            <a:avLst/>
          </a:prstGeom>
          <a:noFill/>
        </p:spPr>
        <p:txBody>
          <a:bodyPr wrap="square" rtlCol="0" anchor="ctr">
            <a:normAutofit fontScale="85000" lnSpcReduction="20000"/>
          </a:bodyPr>
          <a:lstStyle/>
          <a:p>
            <a:pPr algn="ctr">
              <a:buNone/>
            </a:pPr>
            <a:r>
              <a:rPr lang="en-US" sz="2000" dirty="0">
                <a:solidFill>
                  <a:srgbClr val="1B2F35">
                    <a:alpha val="90000"/>
                  </a:srgbClr>
                </a:solidFill>
                <a:latin typeface="Montserrat Regular" pitchFamily="34" charset="0"/>
                <a:ea typeface="Montserrat Regular" pitchFamily="34" charset="-122"/>
                <a:cs typeface="Montserrat Regular" pitchFamily="34" charset="-120"/>
              </a:rPr>
              <a:t>Description</a:t>
            </a:r>
            <a:endParaRPr lang="en-US" dirty="0"/>
          </a:p>
        </p:txBody>
      </p:sp>
      <p:sp>
        <p:nvSpPr>
          <p:cNvPr id="7" name="Object 6"/>
          <p:cNvSpPr/>
          <p:nvPr/>
        </p:nvSpPr>
        <p:spPr>
          <a:xfrm>
            <a:off x="476131" y="2063336"/>
            <a:ext cx="5618345" cy="618049"/>
          </a:xfrm>
          <a:prstGeom prst="rect">
            <a:avLst/>
          </a:prstGeom>
          <a:noFill/>
        </p:spPr>
        <p:txBody>
          <a:bodyPr wrap="square" rtlCol="0" anchor="ctr">
            <a:normAutofit fontScale="85000" lnSpcReduction="20000"/>
          </a:bodyPr>
          <a:lstStyle/>
          <a:p>
            <a:pPr algn="ctr">
              <a:buNone/>
            </a:pPr>
            <a:r>
              <a:rPr lang="en-US" sz="2000" dirty="0">
                <a:solidFill>
                  <a:srgbClr val="1B2F35">
                    <a:alpha val="90000"/>
                  </a:srgbClr>
                </a:solidFill>
                <a:latin typeface="Montserrat Regular" pitchFamily="34" charset="0"/>
                <a:ea typeface="Montserrat Regular" pitchFamily="34" charset="-122"/>
                <a:cs typeface="Montserrat Regular" pitchFamily="34" charset="-120"/>
              </a:rPr>
              <a:t>Accuracy</a:t>
            </a:r>
            <a:endParaRPr lang="en-US" dirty="0"/>
          </a:p>
        </p:txBody>
      </p:sp>
      <p:sp>
        <p:nvSpPr>
          <p:cNvPr id="8" name="Object 7"/>
          <p:cNvSpPr/>
          <p:nvPr/>
        </p:nvSpPr>
        <p:spPr>
          <a:xfrm>
            <a:off x="6094476" y="2063336"/>
            <a:ext cx="5618345" cy="618049"/>
          </a:xfrm>
          <a:prstGeom prst="rect">
            <a:avLst/>
          </a:prstGeom>
          <a:noFill/>
        </p:spPr>
        <p:txBody>
          <a:bodyPr wrap="square" rtlCol="0" anchor="ctr">
            <a:normAutofit fontScale="85000" lnSpcReduction="20000"/>
          </a:bodyPr>
          <a:lstStyle/>
          <a:p>
            <a:pPr algn="ctr">
              <a:buNone/>
            </a:pPr>
            <a:r>
              <a:rPr lang="en-US" sz="2000" dirty="0">
                <a:solidFill>
                  <a:srgbClr val="1B2F35">
                    <a:alpha val="90000"/>
                  </a:srgbClr>
                </a:solidFill>
                <a:latin typeface="Montserrat Regular" pitchFamily="34" charset="0"/>
                <a:ea typeface="Montserrat Regular" pitchFamily="34" charset="-122"/>
                <a:cs typeface="Montserrat Regular" pitchFamily="34" charset="-120"/>
              </a:rPr>
              <a:t>Measures the proportion of correctly classified claims.</a:t>
            </a:r>
            <a:endParaRPr lang="en-US" dirty="0"/>
          </a:p>
        </p:txBody>
      </p:sp>
      <p:sp>
        <p:nvSpPr>
          <p:cNvPr id="9" name="Object 8"/>
          <p:cNvSpPr/>
          <p:nvPr/>
        </p:nvSpPr>
        <p:spPr>
          <a:xfrm>
            <a:off x="476131" y="2681385"/>
            <a:ext cx="5618345" cy="618049"/>
          </a:xfrm>
          <a:prstGeom prst="rect">
            <a:avLst/>
          </a:prstGeom>
          <a:noFill/>
        </p:spPr>
        <p:txBody>
          <a:bodyPr wrap="square" rtlCol="0" anchor="ctr">
            <a:normAutofit fontScale="85000" lnSpcReduction="20000"/>
          </a:bodyPr>
          <a:lstStyle/>
          <a:p>
            <a:pPr algn="ctr">
              <a:buNone/>
            </a:pPr>
            <a:r>
              <a:rPr lang="en-US" sz="2000" dirty="0">
                <a:solidFill>
                  <a:srgbClr val="1B2F35">
                    <a:alpha val="90000"/>
                  </a:srgbClr>
                </a:solidFill>
                <a:latin typeface="Montserrat Regular" pitchFamily="34" charset="0"/>
                <a:ea typeface="Montserrat Regular" pitchFamily="34" charset="-122"/>
                <a:cs typeface="Montserrat Regular" pitchFamily="34" charset="-120"/>
              </a:rPr>
              <a:t>Precision</a:t>
            </a:r>
            <a:endParaRPr lang="en-US" dirty="0"/>
          </a:p>
        </p:txBody>
      </p:sp>
      <p:sp>
        <p:nvSpPr>
          <p:cNvPr id="10" name="Object 9"/>
          <p:cNvSpPr/>
          <p:nvPr/>
        </p:nvSpPr>
        <p:spPr>
          <a:xfrm>
            <a:off x="6094476" y="2681385"/>
            <a:ext cx="5618345" cy="618049"/>
          </a:xfrm>
          <a:prstGeom prst="rect">
            <a:avLst/>
          </a:prstGeom>
          <a:noFill/>
        </p:spPr>
        <p:txBody>
          <a:bodyPr wrap="square" rtlCol="0" anchor="ctr">
            <a:normAutofit fontScale="85000" lnSpcReduction="20000"/>
          </a:bodyPr>
          <a:lstStyle/>
          <a:p>
            <a:pPr algn="ctr">
              <a:buNone/>
            </a:pPr>
            <a:r>
              <a:rPr lang="en-US" sz="2000" dirty="0">
                <a:solidFill>
                  <a:srgbClr val="1B2F35">
                    <a:alpha val="90000"/>
                  </a:srgbClr>
                </a:solidFill>
                <a:latin typeface="Montserrat Regular" pitchFamily="34" charset="0"/>
                <a:ea typeface="Montserrat Regular" pitchFamily="34" charset="-122"/>
                <a:cs typeface="Montserrat Regular" pitchFamily="34" charset="-120"/>
              </a:rPr>
              <a:t>Evaluates the model's ability to avoid false positives.</a:t>
            </a:r>
            <a:endParaRPr lang="en-US" dirty="0"/>
          </a:p>
        </p:txBody>
      </p:sp>
      <p:sp>
        <p:nvSpPr>
          <p:cNvPr id="11" name="Object 10"/>
          <p:cNvSpPr/>
          <p:nvPr/>
        </p:nvSpPr>
        <p:spPr>
          <a:xfrm>
            <a:off x="476131" y="3299434"/>
            <a:ext cx="5618345" cy="618049"/>
          </a:xfrm>
          <a:prstGeom prst="rect">
            <a:avLst/>
          </a:prstGeom>
          <a:noFill/>
        </p:spPr>
        <p:txBody>
          <a:bodyPr wrap="square" rtlCol="0" anchor="ctr">
            <a:normAutofit fontScale="85000" lnSpcReduction="20000"/>
          </a:bodyPr>
          <a:lstStyle/>
          <a:p>
            <a:pPr algn="ctr">
              <a:buNone/>
            </a:pPr>
            <a:r>
              <a:rPr lang="en-US" sz="2000" dirty="0">
                <a:solidFill>
                  <a:srgbClr val="1B2F35">
                    <a:alpha val="90000"/>
                  </a:srgbClr>
                </a:solidFill>
                <a:latin typeface="Montserrat Regular" pitchFamily="34" charset="0"/>
                <a:ea typeface="Montserrat Regular" pitchFamily="34" charset="-122"/>
                <a:cs typeface="Montserrat Regular" pitchFamily="34" charset="-120"/>
              </a:rPr>
              <a:t>Recall</a:t>
            </a:r>
            <a:endParaRPr lang="en-US" dirty="0"/>
          </a:p>
        </p:txBody>
      </p:sp>
      <p:sp>
        <p:nvSpPr>
          <p:cNvPr id="12" name="Object 11"/>
          <p:cNvSpPr/>
          <p:nvPr/>
        </p:nvSpPr>
        <p:spPr>
          <a:xfrm>
            <a:off x="6094476" y="3299434"/>
            <a:ext cx="5618345" cy="618049"/>
          </a:xfrm>
          <a:prstGeom prst="rect">
            <a:avLst/>
          </a:prstGeom>
          <a:noFill/>
        </p:spPr>
        <p:txBody>
          <a:bodyPr wrap="square" rtlCol="0" anchor="ctr">
            <a:normAutofit fontScale="85000" lnSpcReduction="20000"/>
          </a:bodyPr>
          <a:lstStyle/>
          <a:p>
            <a:pPr algn="ctr">
              <a:buNone/>
            </a:pPr>
            <a:r>
              <a:rPr lang="en-US" sz="2000" dirty="0">
                <a:solidFill>
                  <a:srgbClr val="1B2F35">
                    <a:alpha val="90000"/>
                  </a:srgbClr>
                </a:solidFill>
                <a:latin typeface="Montserrat Regular" pitchFamily="34" charset="0"/>
                <a:ea typeface="Montserrat Regular" pitchFamily="34" charset="-122"/>
                <a:cs typeface="Montserrat Regular" pitchFamily="34" charset="-120"/>
              </a:rPr>
              <a:t>Assesses the model's ability to identify all relevant claims.</a:t>
            </a:r>
            <a:endParaRPr lang="en-US" dirty="0"/>
          </a:p>
        </p:txBody>
      </p:sp>
      <p:sp>
        <p:nvSpPr>
          <p:cNvPr id="13" name="Object 12"/>
          <p:cNvSpPr/>
          <p:nvPr/>
        </p:nvSpPr>
        <p:spPr>
          <a:xfrm>
            <a:off x="476131" y="3917482"/>
            <a:ext cx="5618345" cy="618049"/>
          </a:xfrm>
          <a:prstGeom prst="rect">
            <a:avLst/>
          </a:prstGeom>
          <a:noFill/>
        </p:spPr>
        <p:txBody>
          <a:bodyPr wrap="square" rtlCol="0" anchor="ctr">
            <a:normAutofit fontScale="85000" lnSpcReduction="20000"/>
          </a:bodyPr>
          <a:lstStyle/>
          <a:p>
            <a:pPr algn="ctr">
              <a:buNone/>
            </a:pPr>
            <a:r>
              <a:rPr lang="en-US" sz="2000" dirty="0">
                <a:solidFill>
                  <a:srgbClr val="1B2F35">
                    <a:alpha val="90000"/>
                  </a:srgbClr>
                </a:solidFill>
                <a:latin typeface="Montserrat Regular" pitchFamily="34" charset="0"/>
                <a:ea typeface="Montserrat Regular" pitchFamily="34" charset="-122"/>
                <a:cs typeface="Montserrat Regular" pitchFamily="34" charset="-120"/>
              </a:rPr>
              <a:t>Micro-F1 Score</a:t>
            </a:r>
            <a:endParaRPr lang="en-US" dirty="0"/>
          </a:p>
        </p:txBody>
      </p:sp>
      <p:sp>
        <p:nvSpPr>
          <p:cNvPr id="14" name="Object 13"/>
          <p:cNvSpPr/>
          <p:nvPr/>
        </p:nvSpPr>
        <p:spPr>
          <a:xfrm>
            <a:off x="6094476" y="3917482"/>
            <a:ext cx="5618345" cy="618049"/>
          </a:xfrm>
          <a:prstGeom prst="rect">
            <a:avLst/>
          </a:prstGeom>
          <a:noFill/>
        </p:spPr>
        <p:txBody>
          <a:bodyPr wrap="square" rtlCol="0" anchor="ctr">
            <a:normAutofit fontScale="85000" lnSpcReduction="20000"/>
          </a:bodyPr>
          <a:lstStyle/>
          <a:p>
            <a:pPr algn="ctr">
              <a:buNone/>
            </a:pPr>
            <a:r>
              <a:rPr lang="en-US" sz="2000" dirty="0">
                <a:solidFill>
                  <a:srgbClr val="1B2F35">
                    <a:alpha val="90000"/>
                  </a:srgbClr>
                </a:solidFill>
                <a:latin typeface="Montserrat Regular" pitchFamily="34" charset="0"/>
                <a:ea typeface="Montserrat Regular" pitchFamily="34" charset="-122"/>
                <a:cs typeface="Montserrat Regular" pitchFamily="34" charset="-120"/>
              </a:rPr>
              <a:t>Combines precision and recall for a holistic performance measure.</a:t>
            </a:r>
            <a:endParaRPr lang="en-US" dirty="0"/>
          </a:p>
        </p:txBody>
      </p:sp>
      <p:sp>
        <p:nvSpPr>
          <p:cNvPr id="15" name="Object 14"/>
          <p:cNvSpPr/>
          <p:nvPr/>
        </p:nvSpPr>
        <p:spPr>
          <a:xfrm>
            <a:off x="476131" y="4535531"/>
            <a:ext cx="5618345" cy="618049"/>
          </a:xfrm>
          <a:prstGeom prst="rect">
            <a:avLst/>
          </a:prstGeom>
          <a:noFill/>
        </p:spPr>
        <p:txBody>
          <a:bodyPr wrap="square" rtlCol="0" anchor="ctr">
            <a:normAutofit fontScale="85000" lnSpcReduction="20000"/>
          </a:bodyPr>
          <a:lstStyle/>
          <a:p>
            <a:pPr algn="ctr">
              <a:buNone/>
            </a:pPr>
            <a:r>
              <a:rPr lang="en-US" sz="2000" dirty="0">
                <a:solidFill>
                  <a:srgbClr val="1B2F35">
                    <a:alpha val="90000"/>
                  </a:srgbClr>
                </a:solidFill>
                <a:latin typeface="Montserrat Regular" pitchFamily="34" charset="0"/>
                <a:ea typeface="Montserrat Regular" pitchFamily="34" charset="-122"/>
                <a:cs typeface="Montserrat Regular" pitchFamily="34" charset="-120"/>
              </a:rPr>
              <a:t>ROUGE</a:t>
            </a:r>
            <a:endParaRPr lang="en-US" dirty="0"/>
          </a:p>
        </p:txBody>
      </p:sp>
      <p:sp>
        <p:nvSpPr>
          <p:cNvPr id="16" name="Object 15"/>
          <p:cNvSpPr/>
          <p:nvPr/>
        </p:nvSpPr>
        <p:spPr>
          <a:xfrm>
            <a:off x="6094476" y="4535531"/>
            <a:ext cx="5618345" cy="618049"/>
          </a:xfrm>
          <a:prstGeom prst="rect">
            <a:avLst/>
          </a:prstGeom>
          <a:noFill/>
        </p:spPr>
        <p:txBody>
          <a:bodyPr wrap="square" rtlCol="0" anchor="ctr">
            <a:normAutofit fontScale="85000" lnSpcReduction="20000"/>
          </a:bodyPr>
          <a:lstStyle/>
          <a:p>
            <a:pPr algn="ctr">
              <a:buNone/>
            </a:pPr>
            <a:r>
              <a:rPr lang="en-US" sz="2000" dirty="0">
                <a:solidFill>
                  <a:srgbClr val="1B2F35">
                    <a:alpha val="90000"/>
                  </a:srgbClr>
                </a:solidFill>
                <a:latin typeface="Montserrat Regular" pitchFamily="34" charset="0"/>
                <a:ea typeface="Montserrat Regular" pitchFamily="34" charset="-122"/>
                <a:cs typeface="Montserrat Regular" pitchFamily="34" charset="-120"/>
              </a:rPr>
              <a:t>Measures lexical overlap between generated explanations and reference explanations. ROUGE-1, ROUGE-2, and ROUGE-L are reported.</a:t>
            </a:r>
            <a:endParaRPr lang="en-US" dirty="0"/>
          </a:p>
        </p:txBody>
      </p:sp>
      <p:sp>
        <p:nvSpPr>
          <p:cNvPr id="17" name="Object 16"/>
          <p:cNvSpPr/>
          <p:nvPr/>
        </p:nvSpPr>
        <p:spPr>
          <a:xfrm>
            <a:off x="476131" y="5153580"/>
            <a:ext cx="5618345" cy="618049"/>
          </a:xfrm>
          <a:prstGeom prst="rect">
            <a:avLst/>
          </a:prstGeom>
          <a:noFill/>
        </p:spPr>
        <p:txBody>
          <a:bodyPr wrap="square" rtlCol="0" anchor="ctr">
            <a:normAutofit fontScale="85000" lnSpcReduction="20000"/>
          </a:bodyPr>
          <a:lstStyle/>
          <a:p>
            <a:pPr algn="ctr">
              <a:buNone/>
            </a:pPr>
            <a:r>
              <a:rPr lang="en-US" sz="2000" dirty="0">
                <a:solidFill>
                  <a:srgbClr val="1B2F35">
                    <a:alpha val="90000"/>
                  </a:srgbClr>
                </a:solidFill>
                <a:latin typeface="Montserrat Regular" pitchFamily="34" charset="0"/>
                <a:ea typeface="Montserrat Regular" pitchFamily="34" charset="-122"/>
                <a:cs typeface="Montserrat Regular" pitchFamily="34" charset="-120"/>
              </a:rPr>
              <a:t>BERTScore</a:t>
            </a:r>
            <a:endParaRPr lang="en-US" dirty="0"/>
          </a:p>
        </p:txBody>
      </p:sp>
      <p:sp>
        <p:nvSpPr>
          <p:cNvPr id="18" name="Object 17"/>
          <p:cNvSpPr/>
          <p:nvPr/>
        </p:nvSpPr>
        <p:spPr>
          <a:xfrm>
            <a:off x="6094476" y="5153580"/>
            <a:ext cx="5618345" cy="618049"/>
          </a:xfrm>
          <a:prstGeom prst="rect">
            <a:avLst/>
          </a:prstGeom>
          <a:noFill/>
        </p:spPr>
        <p:txBody>
          <a:bodyPr wrap="square" rtlCol="0" anchor="ctr">
            <a:normAutofit fontScale="85000" lnSpcReduction="20000"/>
          </a:bodyPr>
          <a:lstStyle/>
          <a:p>
            <a:pPr algn="ctr">
              <a:buNone/>
            </a:pPr>
            <a:r>
              <a:rPr lang="en-US" sz="2000" dirty="0">
                <a:solidFill>
                  <a:srgbClr val="1B2F35">
                    <a:alpha val="90000"/>
                  </a:srgbClr>
                </a:solidFill>
                <a:latin typeface="Montserrat Regular" pitchFamily="34" charset="0"/>
                <a:ea typeface="Montserrat Regular" pitchFamily="34" charset="-122"/>
                <a:cs typeface="Montserrat Regular" pitchFamily="34" charset="-120"/>
              </a:rPr>
              <a:t>Evaluates semantic similarity between generated and reference explanations using BERT embeddings.</a:t>
            </a:r>
            <a:endParaRPr lang="en-US" dirty="0"/>
          </a:p>
        </p:txBody>
      </p:sp>
      <p:sp>
        <p:nvSpPr>
          <p:cNvPr id="19" name="Object 18"/>
          <p:cNvSpPr/>
          <p:nvPr/>
        </p:nvSpPr>
        <p:spPr>
          <a:xfrm>
            <a:off x="476131" y="5771629"/>
            <a:ext cx="5618345" cy="618049"/>
          </a:xfrm>
          <a:prstGeom prst="rect">
            <a:avLst/>
          </a:prstGeom>
          <a:noFill/>
        </p:spPr>
        <p:txBody>
          <a:bodyPr wrap="square" rtlCol="0" anchor="ctr">
            <a:normAutofit fontScale="85000" lnSpcReduction="20000"/>
          </a:bodyPr>
          <a:lstStyle/>
          <a:p>
            <a:pPr algn="ctr">
              <a:buNone/>
            </a:pPr>
            <a:r>
              <a:rPr lang="en-US" sz="2000" dirty="0">
                <a:solidFill>
                  <a:srgbClr val="1B2F35">
                    <a:alpha val="90000"/>
                  </a:srgbClr>
                </a:solidFill>
                <a:latin typeface="Montserrat Regular" pitchFamily="34" charset="0"/>
                <a:ea typeface="Montserrat Regular" pitchFamily="34" charset="-122"/>
                <a:cs typeface="Montserrat Regular" pitchFamily="34" charset="-120"/>
              </a:rPr>
              <a:t>BARTScore</a:t>
            </a:r>
            <a:endParaRPr lang="en-US" dirty="0"/>
          </a:p>
        </p:txBody>
      </p:sp>
      <p:sp>
        <p:nvSpPr>
          <p:cNvPr id="20" name="Object 19"/>
          <p:cNvSpPr/>
          <p:nvPr/>
        </p:nvSpPr>
        <p:spPr>
          <a:xfrm>
            <a:off x="6094476" y="5771629"/>
            <a:ext cx="5618345" cy="618049"/>
          </a:xfrm>
          <a:prstGeom prst="rect">
            <a:avLst/>
          </a:prstGeom>
          <a:noFill/>
        </p:spPr>
        <p:txBody>
          <a:bodyPr wrap="square" rtlCol="0" anchor="ctr">
            <a:normAutofit fontScale="85000" lnSpcReduction="20000"/>
          </a:bodyPr>
          <a:lstStyle/>
          <a:p>
            <a:pPr algn="ctr">
              <a:buNone/>
            </a:pPr>
            <a:r>
              <a:rPr lang="en-US" sz="2000" dirty="0">
                <a:solidFill>
                  <a:srgbClr val="1B2F35">
                    <a:alpha val="90000"/>
                  </a:srgbClr>
                </a:solidFill>
                <a:latin typeface="Montserrat Regular" pitchFamily="34" charset="0"/>
                <a:ea typeface="Montserrat Regular" pitchFamily="34" charset="-122"/>
                <a:cs typeface="Montserrat Regular" pitchFamily="34" charset="-120"/>
              </a:rPr>
              <a:t>Assesses explanation quality using a pre-trained BART model, which considers fluency and informativeness.</a:t>
            </a:r>
            <a:endParaRPr lang="en-US" dirty="0"/>
          </a:p>
        </p:txBody>
      </p:sp>
      <p:sp>
        <p:nvSpPr>
          <p:cNvPr id="21" name="Object 20"/>
          <p:cNvSpPr/>
          <p:nvPr/>
        </p:nvSpPr>
        <p:spPr>
          <a:xfrm>
            <a:off x="-476131" y="6538736"/>
            <a:ext cx="12188952" cy="170614"/>
          </a:xfrm>
          <a:prstGeom prst="rect">
            <a:avLst/>
          </a:prstGeom>
          <a:noFill/>
        </p:spPr>
        <p:txBody>
          <a:bodyPr wrap="square" lIns="0" tIns="0" rIns="0" bIns="0" rtlCol="0" anchor="t"/>
          <a:lstStyle/>
          <a:p>
            <a:pPr algn="r">
              <a:lnSpc>
                <a:spcPts val="1344"/>
              </a:lnSpc>
              <a:buNone/>
            </a:pPr>
            <a:r>
              <a:rPr lang="en-US" sz="960" dirty="0">
                <a:solidFill>
                  <a:srgbClr val="FFFFFF">
                    <a:alpha val="80000"/>
                  </a:srgbClr>
                </a:solidFill>
                <a:latin typeface="Montserrat" pitchFamily="34" charset="0"/>
                <a:ea typeface="Montserrat" pitchFamily="34" charset="-122"/>
                <a:cs typeface="Montserrat" pitchFamily="34" charset="-120"/>
              </a:rPr>
              <a:t>*FIN-FACT dataset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DFDFD"/>
        </a:solidFill>
        <a:effectLst/>
      </p:bgPr>
    </p:bg>
    <p:spTree>
      <p:nvGrpSpPr>
        <p:cNvPr id="1" name=""/>
        <p:cNvGrpSpPr/>
        <p:nvPr/>
      </p:nvGrpSpPr>
      <p:grpSpPr>
        <a:xfrm>
          <a:off x="0" y="0"/>
          <a:ext cx="0" cy="0"/>
          <a:chOff x="0" y="0"/>
          <a:chExt cx="0" cy="0"/>
        </a:xfrm>
      </p:grpSpPr>
      <p:sp>
        <p:nvSpPr>
          <p:cNvPr id="2" name="Object 1"/>
          <p:cNvSpPr/>
          <p:nvPr/>
        </p:nvSpPr>
        <p:spPr>
          <a:xfrm>
            <a:off x="0" y="380047"/>
            <a:ext cx="12188952" cy="563636"/>
          </a:xfrm>
          <a:prstGeom prst="rect">
            <a:avLst/>
          </a:prstGeom>
          <a:noFill/>
        </p:spPr>
        <p:txBody>
          <a:bodyPr wrap="square" lIns="0" tIns="0" rIns="0" bIns="0" rtlCol="0" anchor="t"/>
          <a:lstStyle/>
          <a:p>
            <a:pPr algn="ctr">
              <a:lnSpc>
                <a:spcPts val="4440"/>
              </a:lnSpc>
              <a:buNone/>
            </a:pPr>
            <a:r>
              <a:rPr lang="en-US" sz="3750" dirty="0">
                <a:solidFill>
                  <a:srgbClr val="1B2F35">
                    <a:alpha val="90000"/>
                  </a:srgbClr>
                </a:solidFill>
                <a:latin typeface="Trocchi" pitchFamily="34" charset="0"/>
                <a:ea typeface="Trocchi" pitchFamily="34" charset="-122"/>
                <a:cs typeface="Trocchi" pitchFamily="34" charset="-120"/>
              </a:rPr>
              <a:t>Results and Discussions</a:t>
            </a:r>
            <a:endParaRPr lang="en-US" dirty="0"/>
          </a:p>
        </p:txBody>
      </p:sp>
      <p:sp>
        <p:nvSpPr>
          <p:cNvPr id="3" name="Object 2"/>
          <p:cNvSpPr/>
          <p:nvPr/>
        </p:nvSpPr>
        <p:spPr>
          <a:xfrm>
            <a:off x="1476006" y="1761684"/>
            <a:ext cx="1428393" cy="1428393"/>
          </a:xfrm>
          <a:prstGeom prst="ellipse">
            <a:avLst/>
          </a:prstGeom>
          <a:solidFill>
            <a:srgbClr val="FFA300"/>
          </a:solidFill>
        </p:spPr>
      </p:sp>
      <p:pic>
        <p:nvPicPr>
          <p:cNvPr id="4" name="Object 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88901" y="2174474"/>
            <a:ext cx="609448" cy="609448"/>
          </a:xfrm>
          <a:prstGeom prst="rect">
            <a:avLst/>
          </a:prstGeom>
        </p:spPr>
      </p:pic>
      <p:sp>
        <p:nvSpPr>
          <p:cNvPr id="5" name="Object 4"/>
          <p:cNvSpPr/>
          <p:nvPr/>
        </p:nvSpPr>
        <p:spPr>
          <a:xfrm>
            <a:off x="362337" y="3270827"/>
            <a:ext cx="3655710" cy="255974"/>
          </a:xfrm>
          <a:prstGeom prst="rect">
            <a:avLst/>
          </a:prstGeom>
          <a:noFill/>
        </p:spPr>
        <p:txBody>
          <a:bodyPr wrap="square" lIns="0" tIns="0" rIns="0" bIns="0" rtlCol="0" anchor="t"/>
          <a:lstStyle/>
          <a:p>
            <a:pPr algn="ctr">
              <a:lnSpc>
                <a:spcPts val="2016"/>
              </a:lnSpc>
              <a:buNone/>
            </a:pPr>
            <a:r>
              <a:rPr lang="en-US" sz="1440" dirty="0">
                <a:solidFill>
                  <a:srgbClr val="1B2F35">
                    <a:alpha val="90000"/>
                  </a:srgbClr>
                </a:solidFill>
                <a:latin typeface="Montserrat" pitchFamily="34" charset="0"/>
                <a:ea typeface="Montserrat" pitchFamily="34" charset="-122"/>
                <a:cs typeface="Montserrat" pitchFamily="34" charset="-120"/>
              </a:rPr>
              <a:t>High Classification Performance</a:t>
            </a:r>
            <a:endParaRPr lang="en-US" dirty="0"/>
          </a:p>
        </p:txBody>
      </p:sp>
      <p:sp>
        <p:nvSpPr>
          <p:cNvPr id="6" name="Object 5"/>
          <p:cNvSpPr/>
          <p:nvPr/>
        </p:nvSpPr>
        <p:spPr>
          <a:xfrm>
            <a:off x="362336" y="3599614"/>
            <a:ext cx="3687087" cy="982268"/>
          </a:xfrm>
          <a:prstGeom prst="rect">
            <a:avLst/>
          </a:prstGeom>
          <a:noFill/>
        </p:spPr>
        <p:txBody>
          <a:bodyPr wrap="square" lIns="0" tIns="0" rIns="0" bIns="0" rtlCol="0" anchor="t"/>
          <a:lstStyle/>
          <a:p>
            <a:pPr algn="ctr">
              <a:lnSpc>
                <a:spcPts val="1680"/>
              </a:lnSpc>
              <a:spcBef>
                <a:spcPts val="562"/>
              </a:spcBef>
              <a:buNone/>
            </a:pPr>
            <a:r>
              <a:rPr lang="en-US" sz="1200" dirty="0">
                <a:solidFill>
                  <a:srgbClr val="1C2F35">
                    <a:alpha val="70000"/>
                  </a:srgbClr>
                </a:solidFill>
                <a:latin typeface="Montserrat" pitchFamily="34" charset="0"/>
                <a:ea typeface="Montserrat" pitchFamily="34" charset="-122"/>
                <a:cs typeface="Montserrat" pitchFamily="34" charset="-120"/>
              </a:rPr>
              <a:t>The fine-tuned BERT model achieved an Accuracy of 89.2%, Precision of 87.5%, Recall of 86.8%, and Micro-F1 Score of 87.1% on the FIN-FACT dataset.</a:t>
            </a:r>
            <a:endParaRPr lang="en-US" dirty="0"/>
          </a:p>
        </p:txBody>
      </p:sp>
      <p:sp>
        <p:nvSpPr>
          <p:cNvPr id="7" name="Object 6"/>
          <p:cNvSpPr/>
          <p:nvPr/>
        </p:nvSpPr>
        <p:spPr>
          <a:xfrm>
            <a:off x="5380280" y="1761684"/>
            <a:ext cx="1428393" cy="1428393"/>
          </a:xfrm>
          <a:prstGeom prst="ellipse">
            <a:avLst/>
          </a:prstGeom>
          <a:solidFill>
            <a:srgbClr val="FFA300"/>
          </a:solidFill>
        </p:spPr>
      </p:sp>
      <p:pic>
        <p:nvPicPr>
          <p:cNvPr id="8" name="Object 7"/>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09482" y="2149364"/>
            <a:ext cx="780855" cy="704674"/>
          </a:xfrm>
          <a:prstGeom prst="rect">
            <a:avLst/>
          </a:prstGeom>
        </p:spPr>
      </p:pic>
      <p:sp>
        <p:nvSpPr>
          <p:cNvPr id="9" name="Object 8"/>
          <p:cNvSpPr/>
          <p:nvPr/>
        </p:nvSpPr>
        <p:spPr>
          <a:xfrm>
            <a:off x="4261372" y="3270827"/>
            <a:ext cx="3666208" cy="255974"/>
          </a:xfrm>
          <a:prstGeom prst="rect">
            <a:avLst/>
          </a:prstGeom>
          <a:noFill/>
        </p:spPr>
        <p:txBody>
          <a:bodyPr wrap="square" lIns="0" tIns="0" rIns="0" bIns="0" rtlCol="0" anchor="t"/>
          <a:lstStyle/>
          <a:p>
            <a:pPr algn="ctr">
              <a:lnSpc>
                <a:spcPts val="2016"/>
              </a:lnSpc>
              <a:buNone/>
            </a:pPr>
            <a:r>
              <a:rPr lang="en-US" sz="1440" dirty="0">
                <a:solidFill>
                  <a:srgbClr val="1B2F35">
                    <a:alpha val="90000"/>
                  </a:srgbClr>
                </a:solidFill>
                <a:latin typeface="Montserrat" pitchFamily="34" charset="0"/>
                <a:ea typeface="Montserrat" pitchFamily="34" charset="-122"/>
                <a:cs typeface="Montserrat" pitchFamily="34" charset="-120"/>
              </a:rPr>
              <a:t>Interpretable Explanations</a:t>
            </a:r>
            <a:endParaRPr lang="en-US" dirty="0"/>
          </a:p>
        </p:txBody>
      </p:sp>
      <p:sp>
        <p:nvSpPr>
          <p:cNvPr id="10" name="Object 9"/>
          <p:cNvSpPr/>
          <p:nvPr/>
        </p:nvSpPr>
        <p:spPr>
          <a:xfrm>
            <a:off x="4261372" y="3599614"/>
            <a:ext cx="3666208" cy="639881"/>
          </a:xfrm>
          <a:prstGeom prst="rect">
            <a:avLst/>
          </a:prstGeom>
          <a:noFill/>
        </p:spPr>
        <p:txBody>
          <a:bodyPr wrap="square" lIns="0" tIns="0" rIns="0" bIns="0" rtlCol="0" anchor="t"/>
          <a:lstStyle/>
          <a:p>
            <a:pPr algn="ctr">
              <a:lnSpc>
                <a:spcPts val="1680"/>
              </a:lnSpc>
              <a:spcBef>
                <a:spcPts val="562"/>
              </a:spcBef>
              <a:buNone/>
            </a:pPr>
            <a:r>
              <a:rPr lang="en-US" sz="1200" dirty="0">
                <a:solidFill>
                  <a:srgbClr val="1C2F35">
                    <a:alpha val="70000"/>
                  </a:srgbClr>
                </a:solidFill>
                <a:latin typeface="Montserrat" pitchFamily="34" charset="0"/>
                <a:ea typeface="Montserrat" pitchFamily="34" charset="-122"/>
                <a:cs typeface="Montserrat" pitchFamily="34" charset="-120"/>
              </a:rPr>
              <a:t>The model's generated explanations scored well on ROUGE, BERTScore, and BARTScore metrics, indicating high interpretability.</a:t>
            </a:r>
            <a:endParaRPr lang="en-US" dirty="0"/>
          </a:p>
        </p:txBody>
      </p:sp>
      <p:sp>
        <p:nvSpPr>
          <p:cNvPr id="11" name="Object 10"/>
          <p:cNvSpPr/>
          <p:nvPr/>
        </p:nvSpPr>
        <p:spPr>
          <a:xfrm>
            <a:off x="9284553" y="1761684"/>
            <a:ext cx="1428393" cy="1428393"/>
          </a:xfrm>
          <a:prstGeom prst="ellipse">
            <a:avLst/>
          </a:prstGeom>
          <a:solidFill>
            <a:srgbClr val="FFA300"/>
          </a:solidFill>
        </p:spPr>
      </p:sp>
      <p:pic>
        <p:nvPicPr>
          <p:cNvPr id="12" name="Object 11"/>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705813" y="2166106"/>
            <a:ext cx="580880" cy="618970"/>
          </a:xfrm>
          <a:prstGeom prst="rect">
            <a:avLst/>
          </a:prstGeom>
        </p:spPr>
      </p:pic>
      <p:sp>
        <p:nvSpPr>
          <p:cNvPr id="13" name="Object 12"/>
          <p:cNvSpPr/>
          <p:nvPr/>
        </p:nvSpPr>
        <p:spPr>
          <a:xfrm>
            <a:off x="8155174" y="3270827"/>
            <a:ext cx="3687087" cy="511948"/>
          </a:xfrm>
          <a:prstGeom prst="rect">
            <a:avLst/>
          </a:prstGeom>
          <a:noFill/>
        </p:spPr>
        <p:txBody>
          <a:bodyPr wrap="square" lIns="0" tIns="0" rIns="0" bIns="0" rtlCol="0" anchor="t"/>
          <a:lstStyle/>
          <a:p>
            <a:pPr algn="ctr">
              <a:lnSpc>
                <a:spcPts val="2016"/>
              </a:lnSpc>
              <a:buNone/>
            </a:pPr>
            <a:r>
              <a:rPr lang="en-US" sz="1440" dirty="0">
                <a:solidFill>
                  <a:srgbClr val="1B2F35">
                    <a:alpha val="90000"/>
                  </a:srgbClr>
                </a:solidFill>
                <a:latin typeface="Montserrat" pitchFamily="34" charset="0"/>
                <a:ea typeface="Montserrat" pitchFamily="34" charset="-122"/>
                <a:cs typeface="Montserrat" pitchFamily="34" charset="-120"/>
              </a:rPr>
              <a:t>Challenges with Neutral and NEI Labels</a:t>
            </a:r>
            <a:endParaRPr lang="en-US" dirty="0"/>
          </a:p>
        </p:txBody>
      </p:sp>
      <p:sp>
        <p:nvSpPr>
          <p:cNvPr id="14" name="Object 13"/>
          <p:cNvSpPr/>
          <p:nvPr/>
        </p:nvSpPr>
        <p:spPr>
          <a:xfrm>
            <a:off x="8155174" y="3855588"/>
            <a:ext cx="3687087" cy="853175"/>
          </a:xfrm>
          <a:prstGeom prst="rect">
            <a:avLst/>
          </a:prstGeom>
          <a:noFill/>
        </p:spPr>
        <p:txBody>
          <a:bodyPr wrap="square" lIns="0" tIns="0" rIns="0" bIns="0" rtlCol="0" anchor="t"/>
          <a:lstStyle/>
          <a:p>
            <a:pPr algn="ctr">
              <a:lnSpc>
                <a:spcPts val="1680"/>
              </a:lnSpc>
              <a:spcBef>
                <a:spcPts val="562"/>
              </a:spcBef>
              <a:buNone/>
            </a:pPr>
            <a:r>
              <a:rPr lang="en-US" sz="1200" dirty="0">
                <a:solidFill>
                  <a:srgbClr val="1C2F35">
                    <a:alpha val="70000"/>
                  </a:srgbClr>
                </a:solidFill>
                <a:latin typeface="Montserrat" pitchFamily="34" charset="0"/>
                <a:ea typeface="Montserrat" pitchFamily="34" charset="-122"/>
                <a:cs typeface="Montserrat" pitchFamily="34" charset="-120"/>
              </a:rPr>
              <a:t>The model struggled to accurately classify Neutral and Not Enough Information (NEI) labels, suggesting room for improvement in these areas.</a:t>
            </a:r>
            <a:endParaRPr lang="en-US" dirty="0"/>
          </a:p>
        </p:txBody>
      </p:sp>
      <p:sp>
        <p:nvSpPr>
          <p:cNvPr id="15" name="Object 14"/>
          <p:cNvSpPr/>
          <p:nvPr/>
        </p:nvSpPr>
        <p:spPr>
          <a:xfrm>
            <a:off x="0" y="5294576"/>
            <a:ext cx="12188952" cy="1561709"/>
          </a:xfrm>
          <a:prstGeom prst="rect">
            <a:avLst/>
          </a:prstGeom>
          <a:solidFill>
            <a:srgbClr val="FDD16E"/>
          </a:solidFill>
        </p:spPr>
      </p:sp>
      <p:sp>
        <p:nvSpPr>
          <p:cNvPr id="16" name="Object 15"/>
          <p:cNvSpPr/>
          <p:nvPr/>
        </p:nvSpPr>
        <p:spPr>
          <a:xfrm>
            <a:off x="467230" y="5597841"/>
            <a:ext cx="11254492" cy="959661"/>
          </a:xfrm>
          <a:prstGeom prst="rect">
            <a:avLst/>
          </a:prstGeom>
          <a:noFill/>
        </p:spPr>
        <p:txBody>
          <a:bodyPr wrap="square" lIns="0" tIns="0" rIns="0" bIns="0" rtlCol="0" anchor="t"/>
          <a:lstStyle/>
          <a:p>
            <a:pPr algn="ctr">
              <a:lnSpc>
                <a:spcPts val="2520"/>
              </a:lnSpc>
              <a:buNone/>
            </a:pPr>
            <a:r>
              <a:rPr lang="en-US" sz="1800" dirty="0">
                <a:solidFill>
                  <a:srgbClr val="1B2F35">
                    <a:alpha val="90000"/>
                  </a:srgbClr>
                </a:solidFill>
                <a:latin typeface="Montserrat" pitchFamily="34" charset="0"/>
                <a:ea typeface="Montserrat" pitchFamily="34" charset="-122"/>
                <a:cs typeface="Montserrat" pitchFamily="34" charset="-120"/>
              </a:rPr>
              <a:t>The fine-tuned BERT model demonstrated strong performance in financial misinformation detection and generated interpretable explanations, but further work is needed to address the challenges in accurately classifying Neutral and NEI labels.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DFAF2"/>
        </a:solidFill>
        <a:effectLst/>
      </p:bgPr>
    </p:bg>
    <p:spTree>
      <p:nvGrpSpPr>
        <p:cNvPr id="1" name=""/>
        <p:cNvGrpSpPr/>
        <p:nvPr/>
      </p:nvGrpSpPr>
      <p:grpSpPr>
        <a:xfrm>
          <a:off x="0" y="0"/>
          <a:ext cx="0" cy="0"/>
          <a:chOff x="0" y="0"/>
          <a:chExt cx="0" cy="0"/>
        </a:xfrm>
      </p:grpSpPr>
      <p:sp>
        <p:nvSpPr>
          <p:cNvPr id="2" name="Object 1"/>
          <p:cNvSpPr/>
          <p:nvPr/>
        </p:nvSpPr>
        <p:spPr>
          <a:xfrm>
            <a:off x="0" y="380047"/>
            <a:ext cx="12188952" cy="563636"/>
          </a:xfrm>
          <a:prstGeom prst="rect">
            <a:avLst/>
          </a:prstGeom>
          <a:noFill/>
        </p:spPr>
        <p:txBody>
          <a:bodyPr wrap="square" lIns="0" tIns="0" rIns="0" bIns="0" rtlCol="0" anchor="t"/>
          <a:lstStyle/>
          <a:p>
            <a:pPr algn="ctr">
              <a:lnSpc>
                <a:spcPts val="4440"/>
              </a:lnSpc>
              <a:buNone/>
            </a:pPr>
            <a:r>
              <a:rPr lang="en-US" sz="3750" dirty="0">
                <a:solidFill>
                  <a:srgbClr val="1B2F35">
                    <a:alpha val="90000"/>
                  </a:srgbClr>
                </a:solidFill>
                <a:latin typeface="Trocchi" pitchFamily="34" charset="0"/>
                <a:ea typeface="Trocchi" pitchFamily="34" charset="-122"/>
                <a:cs typeface="Trocchi" pitchFamily="34" charset="-120"/>
              </a:rPr>
              <a:t>Conclusion and Future Work</a:t>
            </a:r>
            <a:endParaRPr lang="en-US" dirty="0"/>
          </a:p>
        </p:txBody>
      </p:sp>
      <p:sp>
        <p:nvSpPr>
          <p:cNvPr id="3" name="Object 2"/>
          <p:cNvSpPr/>
          <p:nvPr/>
        </p:nvSpPr>
        <p:spPr>
          <a:xfrm>
            <a:off x="476131" y="1599800"/>
            <a:ext cx="3618595" cy="2294951"/>
          </a:xfrm>
          <a:prstGeom prst="rect">
            <a:avLst/>
          </a:prstGeom>
          <a:solidFill>
            <a:srgbClr val="FFA300"/>
          </a:solidFill>
        </p:spPr>
      </p:sp>
      <p:sp>
        <p:nvSpPr>
          <p:cNvPr id="4" name="Object 3"/>
          <p:cNvSpPr/>
          <p:nvPr/>
        </p:nvSpPr>
        <p:spPr>
          <a:xfrm>
            <a:off x="761810" y="1828321"/>
            <a:ext cx="3456711" cy="471413"/>
          </a:xfrm>
          <a:prstGeom prst="rect">
            <a:avLst/>
          </a:prstGeom>
          <a:noFill/>
        </p:spPr>
        <p:txBody>
          <a:bodyPr wrap="square" lIns="0" tIns="0" rIns="0" bIns="0" rtlCol="0" anchor="t"/>
          <a:lstStyle/>
          <a:p>
            <a:pPr algn="l">
              <a:lnSpc>
                <a:spcPts val="1856"/>
              </a:lnSpc>
              <a:buNone/>
            </a:pPr>
            <a:r>
              <a:rPr lang="en-US" sz="1326" dirty="0">
                <a:solidFill>
                  <a:srgbClr val="1B2F35">
                    <a:alpha val="90000"/>
                  </a:srgbClr>
                </a:solidFill>
                <a:latin typeface="Montserrat" pitchFamily="34" charset="0"/>
                <a:ea typeface="Montserrat" pitchFamily="34" charset="-122"/>
                <a:cs typeface="Montserrat" pitchFamily="34" charset="-120"/>
              </a:rPr>
              <a:t>Significant Step Towards Responsible AI in Finance</a:t>
            </a:r>
            <a:endParaRPr lang="en-US" dirty="0"/>
          </a:p>
        </p:txBody>
      </p:sp>
      <p:sp>
        <p:nvSpPr>
          <p:cNvPr id="5" name="Object 4"/>
          <p:cNvSpPr/>
          <p:nvPr/>
        </p:nvSpPr>
        <p:spPr>
          <a:xfrm>
            <a:off x="761810" y="2382628"/>
            <a:ext cx="3456711" cy="1212311"/>
          </a:xfrm>
          <a:prstGeom prst="rect">
            <a:avLst/>
          </a:prstGeom>
          <a:noFill/>
        </p:spPr>
        <p:txBody>
          <a:bodyPr wrap="square" lIns="0" tIns="0" rIns="0" bIns="0" rtlCol="0" anchor="t"/>
          <a:lstStyle/>
          <a:p>
            <a:pPr algn="l">
              <a:lnSpc>
                <a:spcPts val="1365"/>
              </a:lnSpc>
              <a:spcBef>
                <a:spcPts val="641"/>
              </a:spcBef>
              <a:buNone/>
            </a:pPr>
            <a:r>
              <a:rPr lang="en-US" sz="975" dirty="0">
                <a:solidFill>
                  <a:srgbClr val="1C2F35">
                    <a:alpha val="70000"/>
                  </a:srgbClr>
                </a:solidFill>
                <a:latin typeface="Montserrat" pitchFamily="34" charset="0"/>
                <a:ea typeface="Montserrat" pitchFamily="34" charset="-122"/>
                <a:cs typeface="Montserrat" pitchFamily="34" charset="-120"/>
              </a:rPr>
              <a:t>The proposed framework represents a significant step towards responsible AI deployment in the financial domain, with the potential to mitigate the spread of misleading claims, enhance regulatory oversight, and improve decision-making for investors, financial institutions, and policymakers.</a:t>
            </a:r>
            <a:endParaRPr lang="en-US" dirty="0"/>
          </a:p>
        </p:txBody>
      </p:sp>
      <p:sp>
        <p:nvSpPr>
          <p:cNvPr id="6" name="Object 5"/>
          <p:cNvSpPr/>
          <p:nvPr/>
        </p:nvSpPr>
        <p:spPr>
          <a:xfrm>
            <a:off x="4285178" y="1599800"/>
            <a:ext cx="3618595" cy="2294951"/>
          </a:xfrm>
          <a:prstGeom prst="rect">
            <a:avLst/>
          </a:prstGeom>
          <a:solidFill>
            <a:srgbClr val="FFA300"/>
          </a:solidFill>
        </p:spPr>
      </p:sp>
      <p:sp>
        <p:nvSpPr>
          <p:cNvPr id="7" name="Object 6"/>
          <p:cNvSpPr/>
          <p:nvPr/>
        </p:nvSpPr>
        <p:spPr>
          <a:xfrm>
            <a:off x="4570857" y="1828321"/>
            <a:ext cx="3456711" cy="235706"/>
          </a:xfrm>
          <a:prstGeom prst="rect">
            <a:avLst/>
          </a:prstGeom>
          <a:noFill/>
        </p:spPr>
        <p:txBody>
          <a:bodyPr wrap="square" lIns="0" tIns="0" rIns="0" bIns="0" rtlCol="0" anchor="t"/>
          <a:lstStyle/>
          <a:p>
            <a:pPr algn="l">
              <a:lnSpc>
                <a:spcPts val="1856"/>
              </a:lnSpc>
              <a:buNone/>
            </a:pPr>
            <a:r>
              <a:rPr lang="en-US" sz="1326" dirty="0">
                <a:solidFill>
                  <a:srgbClr val="1B2F35">
                    <a:alpha val="90000"/>
                  </a:srgbClr>
                </a:solidFill>
                <a:latin typeface="Montserrat" pitchFamily="34" charset="0"/>
                <a:ea typeface="Montserrat" pitchFamily="34" charset="-122"/>
                <a:cs typeface="Montserrat" pitchFamily="34" charset="-120"/>
              </a:rPr>
              <a:t>Explainable and Integrable System</a:t>
            </a:r>
            <a:endParaRPr lang="en-US" dirty="0"/>
          </a:p>
        </p:txBody>
      </p:sp>
      <p:sp>
        <p:nvSpPr>
          <p:cNvPr id="8" name="Object 7"/>
          <p:cNvSpPr/>
          <p:nvPr/>
        </p:nvSpPr>
        <p:spPr>
          <a:xfrm>
            <a:off x="4570857" y="2146922"/>
            <a:ext cx="3456711" cy="865936"/>
          </a:xfrm>
          <a:prstGeom prst="rect">
            <a:avLst/>
          </a:prstGeom>
          <a:noFill/>
        </p:spPr>
        <p:txBody>
          <a:bodyPr wrap="square" lIns="0" tIns="0" rIns="0" bIns="0" rtlCol="0" anchor="t"/>
          <a:lstStyle/>
          <a:p>
            <a:pPr algn="l">
              <a:lnSpc>
                <a:spcPts val="1365"/>
              </a:lnSpc>
              <a:spcBef>
                <a:spcPts val="641"/>
              </a:spcBef>
              <a:buNone/>
            </a:pPr>
            <a:r>
              <a:rPr lang="en-US" sz="975" dirty="0">
                <a:solidFill>
                  <a:srgbClr val="1C2F35">
                    <a:alpha val="70000"/>
                  </a:srgbClr>
                </a:solidFill>
                <a:latin typeface="Montserrat" pitchFamily="34" charset="0"/>
                <a:ea typeface="Montserrat" pitchFamily="34" charset="-122"/>
                <a:cs typeface="Montserrat" pitchFamily="34" charset="-120"/>
              </a:rPr>
              <a:t>The framework's explainable nature makes it suitable for integration into real-world applications, such as fact-checking tools, media monitoring platforms, and regulatory compliance systems.</a:t>
            </a:r>
            <a:endParaRPr lang="en-US" dirty="0"/>
          </a:p>
        </p:txBody>
      </p:sp>
      <p:sp>
        <p:nvSpPr>
          <p:cNvPr id="9" name="Object 8"/>
          <p:cNvSpPr/>
          <p:nvPr/>
        </p:nvSpPr>
        <p:spPr>
          <a:xfrm>
            <a:off x="8094226" y="1599800"/>
            <a:ext cx="3618595" cy="2294951"/>
          </a:xfrm>
          <a:prstGeom prst="rect">
            <a:avLst/>
          </a:prstGeom>
          <a:solidFill>
            <a:srgbClr val="FFA300"/>
          </a:solidFill>
        </p:spPr>
      </p:sp>
      <p:sp>
        <p:nvSpPr>
          <p:cNvPr id="10" name="Object 9"/>
          <p:cNvSpPr/>
          <p:nvPr/>
        </p:nvSpPr>
        <p:spPr>
          <a:xfrm>
            <a:off x="8379905" y="1828321"/>
            <a:ext cx="3456711" cy="471413"/>
          </a:xfrm>
          <a:prstGeom prst="rect">
            <a:avLst/>
          </a:prstGeom>
          <a:noFill/>
        </p:spPr>
        <p:txBody>
          <a:bodyPr wrap="square" lIns="0" tIns="0" rIns="0" bIns="0" rtlCol="0" anchor="t"/>
          <a:lstStyle/>
          <a:p>
            <a:pPr algn="l">
              <a:lnSpc>
                <a:spcPts val="1856"/>
              </a:lnSpc>
              <a:buNone/>
            </a:pPr>
            <a:r>
              <a:rPr lang="en-US" sz="1326" dirty="0">
                <a:solidFill>
                  <a:srgbClr val="1B2F35">
                    <a:alpha val="90000"/>
                  </a:srgbClr>
                </a:solidFill>
                <a:latin typeface="Montserrat" pitchFamily="34" charset="0"/>
                <a:ea typeface="Montserrat" pitchFamily="34" charset="-122"/>
                <a:cs typeface="Montserrat" pitchFamily="34" charset="-120"/>
              </a:rPr>
              <a:t>Future Directions: Domain Adaptation</a:t>
            </a:r>
            <a:endParaRPr lang="en-US" dirty="0"/>
          </a:p>
        </p:txBody>
      </p:sp>
      <p:sp>
        <p:nvSpPr>
          <p:cNvPr id="11" name="Object 10"/>
          <p:cNvSpPr/>
          <p:nvPr/>
        </p:nvSpPr>
        <p:spPr>
          <a:xfrm>
            <a:off x="8379905" y="2382628"/>
            <a:ext cx="3456711" cy="519562"/>
          </a:xfrm>
          <a:prstGeom prst="rect">
            <a:avLst/>
          </a:prstGeom>
          <a:noFill/>
        </p:spPr>
        <p:txBody>
          <a:bodyPr wrap="square" lIns="0" tIns="0" rIns="0" bIns="0" rtlCol="0" anchor="t"/>
          <a:lstStyle/>
          <a:p>
            <a:pPr algn="l">
              <a:lnSpc>
                <a:spcPts val="1365"/>
              </a:lnSpc>
              <a:spcBef>
                <a:spcPts val="641"/>
              </a:spcBef>
              <a:buNone/>
            </a:pPr>
            <a:r>
              <a:rPr lang="en-US" sz="975" dirty="0">
                <a:solidFill>
                  <a:srgbClr val="1C2F35">
                    <a:alpha val="70000"/>
                  </a:srgbClr>
                </a:solidFill>
                <a:latin typeface="Montserrat" pitchFamily="34" charset="0"/>
                <a:ea typeface="Montserrat" pitchFamily="34" charset="-122"/>
                <a:cs typeface="Montserrat" pitchFamily="34" charset="-120"/>
              </a:rPr>
              <a:t>Extending the framework to handle multilingual financial claims or other domains like healthcare and law, to expand its applicability and impact.</a:t>
            </a:r>
            <a:endParaRPr lang="en-US" dirty="0"/>
          </a:p>
        </p:txBody>
      </p:sp>
      <p:sp>
        <p:nvSpPr>
          <p:cNvPr id="12" name="Object 11"/>
          <p:cNvSpPr/>
          <p:nvPr/>
        </p:nvSpPr>
        <p:spPr>
          <a:xfrm>
            <a:off x="476131" y="4085203"/>
            <a:ext cx="3618595" cy="2294951"/>
          </a:xfrm>
          <a:prstGeom prst="rect">
            <a:avLst/>
          </a:prstGeom>
          <a:solidFill>
            <a:srgbClr val="FFA300"/>
          </a:solidFill>
        </p:spPr>
      </p:sp>
      <p:sp>
        <p:nvSpPr>
          <p:cNvPr id="13" name="Object 12"/>
          <p:cNvSpPr/>
          <p:nvPr/>
        </p:nvSpPr>
        <p:spPr>
          <a:xfrm>
            <a:off x="761810" y="4313725"/>
            <a:ext cx="3456711" cy="471413"/>
          </a:xfrm>
          <a:prstGeom prst="rect">
            <a:avLst/>
          </a:prstGeom>
          <a:noFill/>
        </p:spPr>
        <p:txBody>
          <a:bodyPr wrap="square" lIns="0" tIns="0" rIns="0" bIns="0" rtlCol="0" anchor="t"/>
          <a:lstStyle/>
          <a:p>
            <a:pPr algn="l">
              <a:lnSpc>
                <a:spcPts val="1856"/>
              </a:lnSpc>
              <a:buNone/>
            </a:pPr>
            <a:r>
              <a:rPr lang="en-US" sz="1326" dirty="0">
                <a:solidFill>
                  <a:srgbClr val="1B2F35">
                    <a:alpha val="90000"/>
                  </a:srgbClr>
                </a:solidFill>
                <a:latin typeface="Montserrat" pitchFamily="34" charset="0"/>
                <a:ea typeface="Montserrat" pitchFamily="34" charset="-122"/>
                <a:cs typeface="Montserrat" pitchFamily="34" charset="-120"/>
              </a:rPr>
              <a:t>Future Directions: Knowledge Integration</a:t>
            </a:r>
            <a:endParaRPr lang="en-US" dirty="0"/>
          </a:p>
        </p:txBody>
      </p:sp>
      <p:sp>
        <p:nvSpPr>
          <p:cNvPr id="14" name="Object 13"/>
          <p:cNvSpPr/>
          <p:nvPr/>
        </p:nvSpPr>
        <p:spPr>
          <a:xfrm>
            <a:off x="761810" y="4868031"/>
            <a:ext cx="3456711" cy="692749"/>
          </a:xfrm>
          <a:prstGeom prst="rect">
            <a:avLst/>
          </a:prstGeom>
          <a:noFill/>
        </p:spPr>
        <p:txBody>
          <a:bodyPr wrap="square" lIns="0" tIns="0" rIns="0" bIns="0" rtlCol="0" anchor="t"/>
          <a:lstStyle/>
          <a:p>
            <a:pPr algn="l">
              <a:lnSpc>
                <a:spcPts val="1365"/>
              </a:lnSpc>
              <a:spcBef>
                <a:spcPts val="641"/>
              </a:spcBef>
              <a:buNone/>
            </a:pPr>
            <a:r>
              <a:rPr lang="en-US" sz="975" dirty="0">
                <a:solidFill>
                  <a:srgbClr val="1C2F35">
                    <a:alpha val="70000"/>
                  </a:srgbClr>
                </a:solidFill>
                <a:latin typeface="Montserrat" pitchFamily="34" charset="0"/>
                <a:ea typeface="Montserrat" pitchFamily="34" charset="-122"/>
                <a:cs typeface="Montserrat" pitchFamily="34" charset="-120"/>
              </a:rPr>
              <a:t>Incorporating external financial knowledge bases or graphs to enhance context understanding and improve predictions for Not Enough Information and Neutral labels.</a:t>
            </a:r>
            <a:endParaRPr lang="en-US" dirty="0"/>
          </a:p>
        </p:txBody>
      </p:sp>
      <p:sp>
        <p:nvSpPr>
          <p:cNvPr id="15" name="Object 14"/>
          <p:cNvSpPr/>
          <p:nvPr/>
        </p:nvSpPr>
        <p:spPr>
          <a:xfrm>
            <a:off x="4285178" y="4085203"/>
            <a:ext cx="3618595" cy="2294951"/>
          </a:xfrm>
          <a:prstGeom prst="rect">
            <a:avLst/>
          </a:prstGeom>
          <a:solidFill>
            <a:srgbClr val="FFA300"/>
          </a:solidFill>
        </p:spPr>
      </p:sp>
      <p:sp>
        <p:nvSpPr>
          <p:cNvPr id="16" name="Object 15"/>
          <p:cNvSpPr/>
          <p:nvPr/>
        </p:nvSpPr>
        <p:spPr>
          <a:xfrm>
            <a:off x="4570857" y="4313725"/>
            <a:ext cx="3456711" cy="471413"/>
          </a:xfrm>
          <a:prstGeom prst="rect">
            <a:avLst/>
          </a:prstGeom>
          <a:noFill/>
        </p:spPr>
        <p:txBody>
          <a:bodyPr wrap="square" lIns="0" tIns="0" rIns="0" bIns="0" rtlCol="0" anchor="t"/>
          <a:lstStyle/>
          <a:p>
            <a:pPr algn="l">
              <a:lnSpc>
                <a:spcPts val="1856"/>
              </a:lnSpc>
              <a:buNone/>
            </a:pPr>
            <a:r>
              <a:rPr lang="en-US" sz="1326" dirty="0">
                <a:solidFill>
                  <a:srgbClr val="1B2F35">
                    <a:alpha val="90000"/>
                  </a:srgbClr>
                </a:solidFill>
                <a:latin typeface="Montserrat" pitchFamily="34" charset="0"/>
                <a:ea typeface="Montserrat" pitchFamily="34" charset="-122"/>
                <a:cs typeface="Montserrat" pitchFamily="34" charset="-120"/>
              </a:rPr>
              <a:t>Future Directions: Real-Time Processing</a:t>
            </a:r>
            <a:endParaRPr lang="en-US" dirty="0"/>
          </a:p>
        </p:txBody>
      </p:sp>
      <p:sp>
        <p:nvSpPr>
          <p:cNvPr id="17" name="Object 16"/>
          <p:cNvSpPr/>
          <p:nvPr/>
        </p:nvSpPr>
        <p:spPr>
          <a:xfrm>
            <a:off x="4570857" y="4868031"/>
            <a:ext cx="3456711" cy="692749"/>
          </a:xfrm>
          <a:prstGeom prst="rect">
            <a:avLst/>
          </a:prstGeom>
          <a:noFill/>
        </p:spPr>
        <p:txBody>
          <a:bodyPr wrap="square" lIns="0" tIns="0" rIns="0" bIns="0" rtlCol="0" anchor="t"/>
          <a:lstStyle/>
          <a:p>
            <a:pPr algn="l">
              <a:lnSpc>
                <a:spcPts val="1365"/>
              </a:lnSpc>
              <a:spcBef>
                <a:spcPts val="641"/>
              </a:spcBef>
              <a:buNone/>
            </a:pPr>
            <a:r>
              <a:rPr lang="en-US" sz="975" dirty="0">
                <a:solidFill>
                  <a:srgbClr val="1C2F35">
                    <a:alpha val="70000"/>
                  </a:srgbClr>
                </a:solidFill>
                <a:latin typeface="Montserrat" pitchFamily="34" charset="0"/>
                <a:ea typeface="Montserrat" pitchFamily="34" charset="-122"/>
                <a:cs typeface="Montserrat" pitchFamily="34" charset="-120"/>
              </a:rPr>
              <a:t>Optimizing the system for real-time inference to support high-throughput applications and enable timely detection and response to financial misinformation.</a:t>
            </a:r>
            <a:endParaRPr lang="en-US" dirty="0"/>
          </a:p>
        </p:txBody>
      </p:sp>
      <p:sp>
        <p:nvSpPr>
          <p:cNvPr id="18" name="Object 17"/>
          <p:cNvSpPr/>
          <p:nvPr/>
        </p:nvSpPr>
        <p:spPr>
          <a:xfrm>
            <a:off x="8094226" y="4085203"/>
            <a:ext cx="3618595" cy="2294951"/>
          </a:xfrm>
          <a:prstGeom prst="rect">
            <a:avLst/>
          </a:prstGeom>
          <a:solidFill>
            <a:srgbClr val="FFA300"/>
          </a:solidFill>
        </p:spPr>
      </p:sp>
      <p:sp>
        <p:nvSpPr>
          <p:cNvPr id="19" name="Object 18"/>
          <p:cNvSpPr/>
          <p:nvPr/>
        </p:nvSpPr>
        <p:spPr>
          <a:xfrm>
            <a:off x="8379905" y="4313725"/>
            <a:ext cx="3456711" cy="471413"/>
          </a:xfrm>
          <a:prstGeom prst="rect">
            <a:avLst/>
          </a:prstGeom>
          <a:noFill/>
        </p:spPr>
        <p:txBody>
          <a:bodyPr wrap="square" lIns="0" tIns="0" rIns="0" bIns="0" rtlCol="0" anchor="t"/>
          <a:lstStyle/>
          <a:p>
            <a:pPr algn="l">
              <a:lnSpc>
                <a:spcPts val="1856"/>
              </a:lnSpc>
              <a:buNone/>
            </a:pPr>
            <a:r>
              <a:rPr lang="en-US" sz="1326" dirty="0">
                <a:solidFill>
                  <a:srgbClr val="1B2F35">
                    <a:alpha val="90000"/>
                  </a:srgbClr>
                </a:solidFill>
                <a:latin typeface="Montserrat" pitchFamily="34" charset="0"/>
                <a:ea typeface="Montserrat" pitchFamily="34" charset="-122"/>
                <a:cs typeface="Montserrat" pitchFamily="34" charset="-120"/>
              </a:rPr>
              <a:t>Future Directions: Explainability Improvements</a:t>
            </a:r>
            <a:endParaRPr lang="en-US" dirty="0"/>
          </a:p>
        </p:txBody>
      </p:sp>
      <p:sp>
        <p:nvSpPr>
          <p:cNvPr id="20" name="Object 19"/>
          <p:cNvSpPr/>
          <p:nvPr/>
        </p:nvSpPr>
        <p:spPr>
          <a:xfrm>
            <a:off x="8379905" y="4868031"/>
            <a:ext cx="3456711" cy="865936"/>
          </a:xfrm>
          <a:prstGeom prst="rect">
            <a:avLst/>
          </a:prstGeom>
          <a:noFill/>
        </p:spPr>
        <p:txBody>
          <a:bodyPr wrap="square" lIns="0" tIns="0" rIns="0" bIns="0" rtlCol="0" anchor="t"/>
          <a:lstStyle/>
          <a:p>
            <a:pPr algn="l">
              <a:lnSpc>
                <a:spcPts val="1365"/>
              </a:lnSpc>
              <a:spcBef>
                <a:spcPts val="641"/>
              </a:spcBef>
              <a:buNone/>
            </a:pPr>
            <a:r>
              <a:rPr lang="en-US" sz="975" dirty="0">
                <a:solidFill>
                  <a:srgbClr val="1C2F35">
                    <a:alpha val="70000"/>
                  </a:srgbClr>
                </a:solidFill>
                <a:latin typeface="Montserrat" pitchFamily="34" charset="0"/>
                <a:ea typeface="Montserrat" pitchFamily="34" charset="-122"/>
                <a:cs typeface="Montserrat" pitchFamily="34" charset="-120"/>
              </a:rPr>
              <a:t>Refining the explanation generation module by employing advanced techniques such as SHAP or integrating additional transformer layers fine-tuned for explanation tasks, to further enhance the system's interpretability.</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797</Words>
  <Application>Microsoft Office PowerPoint</Application>
  <PresentationFormat>Widescreen</PresentationFormat>
  <Paragraphs>74</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Montserrat Regular</vt:lpstr>
      <vt:lpstr>Trocchi</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Beautiful.ai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Framework for Detecting and Explaining Financial Misinformation Using Fine-Tuned BERT Models</dc:title>
  <dc:subject>A Framework for Detecting and Explaining Financial Misinformation Using Fine-Tuned BERT Models</dc:subject>
  <dc:creator>rahulkhare@omail.edu.pl</dc:creator>
  <cp:lastModifiedBy>Aneesh Gagan Raj</cp:lastModifiedBy>
  <cp:revision>2</cp:revision>
  <dcterms:created xsi:type="dcterms:W3CDTF">2024-11-24T09:07:51Z</dcterms:created>
  <dcterms:modified xsi:type="dcterms:W3CDTF">2024-12-04T03:29:20Z</dcterms:modified>
</cp:coreProperties>
</file>