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4"/>
  </p:notesMasterIdLst>
  <p:sldIdLst>
    <p:sldId id="256" r:id="rId5"/>
    <p:sldId id="257" r:id="rId6"/>
    <p:sldId id="278" r:id="rId7"/>
    <p:sldId id="282" r:id="rId8"/>
    <p:sldId id="283" r:id="rId9"/>
    <p:sldId id="287" r:id="rId10"/>
    <p:sldId id="286" r:id="rId11"/>
    <p:sldId id="288" r:id="rId12"/>
    <p:sldId id="294" r:id="rId13"/>
    <p:sldId id="284" r:id="rId14"/>
    <p:sldId id="291" r:id="rId15"/>
    <p:sldId id="290" r:id="rId16"/>
    <p:sldId id="292" r:id="rId17"/>
    <p:sldId id="270" r:id="rId18"/>
    <p:sldId id="279" r:id="rId19"/>
    <p:sldId id="268" r:id="rId20"/>
    <p:sldId id="265" r:id="rId21"/>
    <p:sldId id="293" r:id="rId22"/>
    <p:sldId id="26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9T14:53:05.965"/>
    </inkml:context>
    <inkml:brush xml:id="br0">
      <inkml:brushProperty name="width" value="0.035" units="cm"/>
      <inkml:brushProperty name="height" value="0.035" units="cm"/>
    </inkml:brush>
  </inkml:definitions>
  <inkml:trace contextRef="#ctx0" brushRef="#br0">33 7 13515 0 0,'-9'-3'528'0'0,"1"0"-856"0"0,-1 3-584 0 0,4 5-401 0 0,4-1-263 0 0,1 2 56 0 0,3-1 304 0 0,0-2 375 0 0,3-1 369 0 0,-1-1-1864 0 0,1 1-425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913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0103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neeshgaganraj/Online-Blockchain-based-Certificate-generation-and-validation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sz="2400" dirty="0">
                <a:solidFill>
                  <a:schemeClr val="bg2">
                    <a:lumMod val="75000"/>
                  </a:schemeClr>
                </a:solidFill>
              </a:rPr>
              <a:t>Online Blockchain Based Certificate generation and validation for government organizations</a:t>
            </a:r>
            <a:r>
              <a:rPr lang="en-US" sz="2400" dirty="0">
                <a:solidFill>
                  <a:schemeClr val="bg2">
                    <a:lumMod val="75000"/>
                  </a:schemeClr>
                </a:solidFill>
              </a:rPr>
              <a:t> </a:t>
            </a:r>
            <a:endParaRPr sz="2400" dirty="0">
              <a:solidFill>
                <a:schemeClr val="bg2">
                  <a:lumMod val="75000"/>
                </a:schemeClr>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IN" dirty="0">
                <a:latin typeface="Cambria" panose="02040503050406030204" pitchFamily="18" charset="0"/>
                <a:ea typeface="Cambria" panose="02040503050406030204" pitchFamily="18" charset="0"/>
              </a:rPr>
              <a:t>CSD-G29</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536250280"/>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201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2010">
                <a:tc>
                  <a:txBody>
                    <a:bodyPr/>
                    <a:lstStyle/>
                    <a:p>
                      <a:pPr marL="0" marR="0" lvl="0" indent="0" algn="ctr" rtl="0">
                        <a:spcBef>
                          <a:spcPts val="0"/>
                        </a:spcBef>
                        <a:spcAft>
                          <a:spcPts val="0"/>
                        </a:spcAft>
                        <a:buFont typeface="+mj-lt"/>
                        <a:buNone/>
                      </a:pPr>
                      <a:r>
                        <a:rPr lang="en-IN" sz="1800" u="none" strike="noStrike" cap="none" dirty="0">
                          <a:solidFill>
                            <a:schemeClr val="bg2">
                              <a:lumMod val="75000"/>
                            </a:schemeClr>
                          </a:solidFill>
                        </a:rPr>
                        <a:t>20211CSD0190</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solidFill>
                            <a:schemeClr val="bg2">
                              <a:lumMod val="75000"/>
                            </a:schemeClr>
                          </a:solidFill>
                        </a:rPr>
                        <a:t>     Aneesh Gagan Raj</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2010">
                <a:tc>
                  <a:txBody>
                    <a:bodyPr/>
                    <a:lstStyle/>
                    <a:p>
                      <a:pPr marL="0" marR="0" lvl="0" indent="0" algn="ctr" rtl="0">
                        <a:spcBef>
                          <a:spcPts val="0"/>
                        </a:spcBef>
                        <a:spcAft>
                          <a:spcPts val="0"/>
                        </a:spcAft>
                        <a:buNone/>
                      </a:pPr>
                      <a:r>
                        <a:rPr lang="en-IN" sz="1800" u="none" strike="noStrike" cap="none" dirty="0">
                          <a:solidFill>
                            <a:schemeClr val="bg2">
                              <a:lumMod val="75000"/>
                            </a:schemeClr>
                          </a:solidFill>
                        </a:rPr>
                        <a:t>20211CSD0131</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solidFill>
                            <a:schemeClr val="bg2">
                              <a:lumMod val="75000"/>
                            </a:schemeClr>
                          </a:solidFill>
                        </a:rPr>
                        <a:t>     Deepak U</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2010">
                <a:tc>
                  <a:txBody>
                    <a:bodyPr/>
                    <a:lstStyle/>
                    <a:p>
                      <a:pPr marL="0" marR="0" lvl="0" indent="0" algn="ctr" rtl="0">
                        <a:spcBef>
                          <a:spcPts val="0"/>
                        </a:spcBef>
                        <a:spcAft>
                          <a:spcPts val="0"/>
                        </a:spcAft>
                        <a:buNone/>
                      </a:pPr>
                      <a:r>
                        <a:rPr lang="en-IN" sz="1800" u="none" strike="noStrike" cap="none" dirty="0">
                          <a:solidFill>
                            <a:schemeClr val="bg2">
                              <a:lumMod val="75000"/>
                            </a:schemeClr>
                          </a:solidFill>
                        </a:rPr>
                        <a:t>20211CSD0164</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solidFill>
                            <a:schemeClr val="bg2">
                              <a:lumMod val="75000"/>
                            </a:schemeClr>
                          </a:solidFill>
                        </a:rPr>
                        <a:t>     Gowtham R Gowda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2010">
                <a:tc>
                  <a:txBody>
                    <a:bodyPr/>
                    <a:lstStyle/>
                    <a:p>
                      <a:pPr marL="0" marR="0" lvl="0" indent="0" algn="ctr" rtl="0">
                        <a:spcBef>
                          <a:spcPts val="0"/>
                        </a:spcBef>
                        <a:spcAft>
                          <a:spcPts val="0"/>
                        </a:spcAft>
                        <a:buNone/>
                      </a:pPr>
                      <a:r>
                        <a:rPr lang="en-IN" sz="1800" u="none" strike="noStrike" cap="none" dirty="0">
                          <a:solidFill>
                            <a:schemeClr val="bg2">
                              <a:lumMod val="75000"/>
                            </a:schemeClr>
                          </a:solidFill>
                        </a:rPr>
                        <a:t>20211CSD0153</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solidFill>
                            <a:schemeClr val="bg2">
                              <a:lumMod val="75000"/>
                            </a:schemeClr>
                          </a:solidFill>
                        </a:rPr>
                        <a:t>     V Hemanth Kumar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Chandrasekar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Vadivelraju</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IN"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4263563" y="331905"/>
            <a:ext cx="3416918" cy="552300"/>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ctr" rtl="0">
              <a:spcBef>
                <a:spcPts val="0"/>
              </a:spcBef>
              <a:spcAft>
                <a:spcPts val="0"/>
              </a:spcAft>
              <a:buClr>
                <a:srgbClr val="17365D"/>
              </a:buClr>
              <a:buSzPct val="100000"/>
              <a:buFont typeface="Arial"/>
              <a:buNone/>
            </a:pP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3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3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32674" y="4602670"/>
            <a:ext cx="721173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PSCS</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Attam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Dr. </a:t>
            </a:r>
            <a:r>
              <a:rPr lang="en-US" sz="2000" b="1" dirty="0" err="1">
                <a:solidFill>
                  <a:schemeClr val="tx1"/>
                </a:solidFill>
                <a:latin typeface="Cambria" panose="02040503050406030204" pitchFamily="18" charset="0"/>
                <a:ea typeface="Cambria" panose="02040503050406030204" pitchFamily="18" charset="0"/>
                <a:cs typeface="Verdana"/>
                <a:sym typeface="Verdana"/>
              </a:rPr>
              <a:t>Manjulla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08A7-8DDD-D0A7-6733-1D820B7CC1C4}"/>
              </a:ext>
            </a:extLst>
          </p:cNvPr>
          <p:cNvSpPr>
            <a:spLocks noGrp="1"/>
          </p:cNvSpPr>
          <p:nvPr>
            <p:ph type="title"/>
          </p:nvPr>
        </p:nvSpPr>
        <p:spPr>
          <a:xfrm rot="10800000" flipV="1">
            <a:off x="812800" y="239522"/>
            <a:ext cx="10320131" cy="522477"/>
          </a:xfrm>
        </p:spPr>
        <p:txBody>
          <a:bodyPr/>
          <a:lstStyle/>
          <a:p>
            <a:r>
              <a:rPr lang="en-US" dirty="0"/>
              <a:t>OBJECTIVES</a:t>
            </a:r>
            <a:endParaRPr lang="en-IN" dirty="0"/>
          </a:p>
        </p:txBody>
      </p:sp>
      <p:sp>
        <p:nvSpPr>
          <p:cNvPr id="3" name="Text Placeholder 2">
            <a:extLst>
              <a:ext uri="{FF2B5EF4-FFF2-40B4-BE49-F238E27FC236}">
                <a16:creationId xmlns:a16="http://schemas.microsoft.com/office/drawing/2014/main" id="{D5A804F1-45DF-A7A2-D0F2-E23B655D67F0}"/>
              </a:ext>
            </a:extLst>
          </p:cNvPr>
          <p:cNvSpPr>
            <a:spLocks noGrp="1"/>
          </p:cNvSpPr>
          <p:nvPr>
            <p:ph type="body" idx="1"/>
          </p:nvPr>
        </p:nvSpPr>
        <p:spPr>
          <a:xfrm>
            <a:off x="812800" y="882537"/>
            <a:ext cx="10668000" cy="5299602"/>
          </a:xfrm>
        </p:spPr>
        <p:txBody>
          <a:bodyPr>
            <a:normAutofit lnSpcReduction="10000"/>
          </a:bodyPr>
          <a:lstStyle/>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The project aims to achieve the following objectives:</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develop a secure and tamper-proof system for generating and managing government-issued certificates using blockchain technology.</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eliminate certificate forgery and duplication by leveraging the immutability and transparency of blockchain.</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enable real-time and trustless verification of certificates without the need for third-party validation or manual checks.</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design and deploy smart contracts that automate the certificate issuance and validation process based on predefined rules.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2EFF6EA-A783-AE74-9300-4A20F47E71C6}"/>
                  </a:ext>
                </a:extLst>
              </p14:cNvPr>
              <p14:cNvContentPartPr/>
              <p14:nvPr/>
            </p14:nvContentPartPr>
            <p14:xfrm>
              <a:off x="1791360" y="555809"/>
              <a:ext cx="11880" cy="10440"/>
            </p14:xfrm>
          </p:contentPart>
        </mc:Choice>
        <mc:Fallback xmlns="">
          <p:pic>
            <p:nvPicPr>
              <p:cNvPr id="4" name="Ink 3">
                <a:extLst>
                  <a:ext uri="{FF2B5EF4-FFF2-40B4-BE49-F238E27FC236}">
                    <a16:creationId xmlns:a16="http://schemas.microsoft.com/office/drawing/2014/main" id="{22EFF6EA-A783-AE74-9300-4A20F47E71C6}"/>
                  </a:ext>
                </a:extLst>
              </p:cNvPr>
              <p:cNvPicPr/>
              <p:nvPr/>
            </p:nvPicPr>
            <p:blipFill>
              <a:blip r:embed="rId3"/>
              <a:stretch>
                <a:fillRect/>
              </a:stretch>
            </p:blipFill>
            <p:spPr>
              <a:xfrm>
                <a:off x="1785240" y="549689"/>
                <a:ext cx="24120" cy="22680"/>
              </a:xfrm>
              <a:prstGeom prst="rect">
                <a:avLst/>
              </a:prstGeom>
            </p:spPr>
          </p:pic>
        </mc:Fallback>
      </mc:AlternateContent>
    </p:spTree>
    <p:extLst>
      <p:ext uri="{BB962C8B-B14F-4D97-AF65-F5344CB8AC3E}">
        <p14:creationId xmlns:p14="http://schemas.microsoft.com/office/powerpoint/2010/main" val="370165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4ED9-CD6E-97C3-1A37-7312EB545771}"/>
              </a:ext>
            </a:extLst>
          </p:cNvPr>
          <p:cNvSpPr>
            <a:spLocks noGrp="1"/>
          </p:cNvSpPr>
          <p:nvPr>
            <p:ph type="title"/>
          </p:nvPr>
        </p:nvSpPr>
        <p:spPr/>
        <p:txBody>
          <a:bodyPr/>
          <a:lstStyle/>
          <a:p>
            <a:r>
              <a:rPr lang="en-US" dirty="0"/>
              <a:t>OBJECTIVES</a:t>
            </a:r>
            <a:endParaRPr lang="en-IN" dirty="0"/>
          </a:p>
        </p:txBody>
      </p:sp>
      <p:sp>
        <p:nvSpPr>
          <p:cNvPr id="3" name="Text Placeholder 2">
            <a:extLst>
              <a:ext uri="{FF2B5EF4-FFF2-40B4-BE49-F238E27FC236}">
                <a16:creationId xmlns:a16="http://schemas.microsoft.com/office/drawing/2014/main" id="{05C2B0AC-6F50-2F67-09CD-A008ABE08596}"/>
              </a:ext>
            </a:extLst>
          </p:cNvPr>
          <p:cNvSpPr>
            <a:spLocks noGrp="1"/>
          </p:cNvSpPr>
          <p:nvPr>
            <p:ph type="body" idx="1"/>
          </p:nvPr>
        </p:nvSpPr>
        <p:spPr/>
        <p:txBody>
          <a:bodyPr>
            <a:normAutofit/>
          </a:bodyPr>
          <a:lstStyle/>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build a user-friendly web interface for citizens, government authorities, and third-party verifiers to interact with the system easily.</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store certificate data on a decentralized ledger ensuring high availability, data integrity, and resistance to tampering or loss.</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improve the efficiency and transparency of government services by digitizing certificate workflows and removing paperwork.</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User Authentication: Implement a secure admin authentication system with role-based access control</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73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79EE-3666-BE6D-ED6C-390B0CC1C71B}"/>
              </a:ext>
            </a:extLst>
          </p:cNvPr>
          <p:cNvSpPr>
            <a:spLocks noGrp="1"/>
          </p:cNvSpPr>
          <p:nvPr>
            <p:ph type="title"/>
          </p:nvPr>
        </p:nvSpPr>
        <p:spPr/>
        <p:txBody>
          <a:bodyPr/>
          <a:lstStyle/>
          <a:p>
            <a:r>
              <a:rPr lang="en-US" dirty="0"/>
              <a:t>ARCHITECTURE DIAGRAM</a:t>
            </a:r>
            <a:endParaRPr lang="en-IN" dirty="0"/>
          </a:p>
        </p:txBody>
      </p:sp>
      <p:pic>
        <p:nvPicPr>
          <p:cNvPr id="4" name="Picture 3">
            <a:extLst>
              <a:ext uri="{FF2B5EF4-FFF2-40B4-BE49-F238E27FC236}">
                <a16:creationId xmlns:a16="http://schemas.microsoft.com/office/drawing/2014/main" id="{840DBAFE-7F1C-66CF-0884-77A4A0A5C281}"/>
              </a:ext>
            </a:extLst>
          </p:cNvPr>
          <p:cNvPicPr>
            <a:picLocks noChangeAspect="1"/>
          </p:cNvPicPr>
          <p:nvPr/>
        </p:nvPicPr>
        <p:blipFill>
          <a:blip r:embed="rId2"/>
          <a:stretch>
            <a:fillRect/>
          </a:stretch>
        </p:blipFill>
        <p:spPr>
          <a:xfrm>
            <a:off x="1166070" y="1073792"/>
            <a:ext cx="9798341" cy="4915947"/>
          </a:xfrm>
          <a:prstGeom prst="rect">
            <a:avLst/>
          </a:prstGeom>
        </p:spPr>
      </p:pic>
    </p:spTree>
    <p:extLst>
      <p:ext uri="{BB962C8B-B14F-4D97-AF65-F5344CB8AC3E}">
        <p14:creationId xmlns:p14="http://schemas.microsoft.com/office/powerpoint/2010/main" val="224649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260B-ED30-DEEC-DED5-C7279B32F881}"/>
              </a:ext>
            </a:extLst>
          </p:cNvPr>
          <p:cNvSpPr>
            <a:spLocks noGrp="1"/>
          </p:cNvSpPr>
          <p:nvPr>
            <p:ph type="title"/>
          </p:nvPr>
        </p:nvSpPr>
        <p:spPr/>
        <p:txBody>
          <a:bodyPr/>
          <a:lstStyle/>
          <a:p>
            <a:r>
              <a:rPr lang="en-US" dirty="0"/>
              <a:t>HARDWARE AND SOFTWARE COMPONENTS </a:t>
            </a:r>
            <a:endParaRPr lang="en-IN" dirty="0"/>
          </a:p>
        </p:txBody>
      </p:sp>
      <p:sp>
        <p:nvSpPr>
          <p:cNvPr id="3" name="Text Placeholder 2">
            <a:extLst>
              <a:ext uri="{FF2B5EF4-FFF2-40B4-BE49-F238E27FC236}">
                <a16:creationId xmlns:a16="http://schemas.microsoft.com/office/drawing/2014/main" id="{4A826CC8-8C3A-A0F1-8E30-5887B17A5025}"/>
              </a:ext>
            </a:extLst>
          </p:cNvPr>
          <p:cNvSpPr>
            <a:spLocks noGrp="1"/>
          </p:cNvSpPr>
          <p:nvPr>
            <p:ph type="body" idx="1"/>
          </p:nvPr>
        </p:nvSpPr>
        <p:spPr/>
        <p:txBody>
          <a:bodyPr>
            <a:normAutofit/>
          </a:bodyPr>
          <a:lstStyle/>
          <a:p>
            <a:pPr algn="just">
              <a:lnSpc>
                <a:spcPct val="150000"/>
              </a:lnSpc>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HTML, CSS, JavaScript – For building the user interface Bootstrap – For responsive design</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dirty="0">
                <a:latin typeface="Times New Roman" panose="02020603050405020304" pitchFamily="18" charset="0"/>
                <a:ea typeface="Cambria" panose="02040503050406030204" pitchFamily="18" charset="0"/>
                <a:cs typeface="Times New Roman" panose="02020603050405020304" pitchFamily="18" charset="0"/>
              </a:rPr>
              <a:t>Node.js / Python (Flask/Django) – For handling server-side logic and APIs</a:t>
            </a:r>
          </a:p>
          <a:p>
            <a:pPr algn="just">
              <a:lnSpc>
                <a:spcPct val="150000"/>
              </a:lnSpc>
              <a:buFont typeface="Wingdings" panose="05000000000000000000" pitchFamily="2" charset="2"/>
              <a:buChar char="Ø"/>
            </a:pPr>
            <a:r>
              <a:rPr lang="en-IN" dirty="0">
                <a:latin typeface="Times New Roman" panose="02020603050405020304" pitchFamily="18" charset="0"/>
                <a:ea typeface="Cambria" panose="02040503050406030204" pitchFamily="18" charset="0"/>
                <a:cs typeface="Times New Roman" panose="02020603050405020304" pitchFamily="18" charset="0"/>
              </a:rPr>
              <a:t>VS Code, Postman, Git. </a:t>
            </a:r>
          </a:p>
          <a:p>
            <a:pPr algn="just">
              <a:lnSpc>
                <a:spcPct val="150000"/>
              </a:lnSpc>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Ethereum Test Network (e.g., </a:t>
            </a:r>
            <a:r>
              <a:rPr lang="en-US" dirty="0" err="1">
                <a:latin typeface="Times New Roman" panose="02020603050405020304" pitchFamily="18" charset="0"/>
                <a:ea typeface="Cambria" panose="02040503050406030204" pitchFamily="18" charset="0"/>
                <a:cs typeface="Times New Roman" panose="02020603050405020304" pitchFamily="18" charset="0"/>
              </a:rPr>
              <a:t>Ropsten</a:t>
            </a:r>
            <a:r>
              <a:rPr lang="en-US" dirty="0">
                <a:latin typeface="Times New Roman" panose="02020603050405020304" pitchFamily="18" charset="0"/>
                <a:ea typeface="Cambria" panose="02040503050406030204" pitchFamily="18" charset="0"/>
                <a:cs typeface="Times New Roman" panose="02020603050405020304" pitchFamily="18" charset="0"/>
              </a:rPr>
              <a:t> / Ganache) – For deploying and testing blockchain logic</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dirty="0">
                <a:latin typeface="Times New Roman" panose="02020603050405020304" pitchFamily="18" charset="0"/>
                <a:ea typeface="Cambria" panose="02040503050406030204" pitchFamily="18" charset="0"/>
                <a:cs typeface="Times New Roman" panose="02020603050405020304" pitchFamily="18" charset="0"/>
              </a:rPr>
              <a:t>Ganache , Truffle, MetaMask</a:t>
            </a:r>
          </a:p>
          <a:p>
            <a:pPr algn="just">
              <a:lnSpc>
                <a:spcPct val="150000"/>
              </a:lnSpc>
              <a:buFont typeface="Wingdings" panose="05000000000000000000" pitchFamily="2" charset="2"/>
              <a:buChar char="Ø"/>
            </a:pPr>
            <a:r>
              <a:rPr lang="en-IN" dirty="0" err="1">
                <a:latin typeface="Times New Roman" panose="02020603050405020304" pitchFamily="18" charset="0"/>
                <a:ea typeface="Cambria" panose="02040503050406030204" pitchFamily="18" charset="0"/>
                <a:cs typeface="Times New Roman" panose="02020603050405020304" pitchFamily="18" charset="0"/>
              </a:rPr>
              <a:t>MySql</a:t>
            </a: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68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27CDACC0-5C55-EDFD-C392-5721AB07B5AA}"/>
              </a:ext>
            </a:extLst>
          </p:cNvPr>
          <p:cNvPicPr>
            <a:picLocks noChangeAspect="1"/>
          </p:cNvPicPr>
          <p:nvPr/>
        </p:nvPicPr>
        <p:blipFill>
          <a:blip r:embed="rId3"/>
          <a:stretch>
            <a:fillRect/>
          </a:stretch>
        </p:blipFill>
        <p:spPr>
          <a:xfrm>
            <a:off x="1109662" y="1390650"/>
            <a:ext cx="9972675" cy="4076700"/>
          </a:xfrm>
          <a:prstGeom prst="rect">
            <a:avLst/>
          </a:prstGeom>
        </p:spPr>
      </p:pic>
      <p:pic>
        <p:nvPicPr>
          <p:cNvPr id="6" name="Picture 5">
            <a:extLst>
              <a:ext uri="{FF2B5EF4-FFF2-40B4-BE49-F238E27FC236}">
                <a16:creationId xmlns:a16="http://schemas.microsoft.com/office/drawing/2014/main" id="{8F3AB0D3-475B-584E-7B50-DAC2B333CD19}"/>
              </a:ext>
            </a:extLst>
          </p:cNvPr>
          <p:cNvPicPr>
            <a:picLocks noChangeAspect="1"/>
          </p:cNvPicPr>
          <p:nvPr/>
        </p:nvPicPr>
        <p:blipFill>
          <a:blip r:embed="rId3"/>
          <a:stretch>
            <a:fillRect/>
          </a:stretch>
        </p:blipFill>
        <p:spPr>
          <a:xfrm>
            <a:off x="1109662" y="1390650"/>
            <a:ext cx="9972675" cy="407670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D6F3-3774-E73B-4384-95484D540EFE}"/>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693A3B60-E762-4ECC-C947-04D74E0C7DB7}"/>
              </a:ext>
            </a:extLst>
          </p:cNvPr>
          <p:cNvSpPr txBox="1"/>
          <p:nvPr/>
        </p:nvSpPr>
        <p:spPr>
          <a:xfrm>
            <a:off x="762000" y="951051"/>
            <a:ext cx="10668000" cy="4893647"/>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The project successfully demonstrates how blockchain technology can revolutionize the way government certificates are generated, stored, and validated. By leveraging the decentralized, transparent, and tamper-proof nature of blockchain, this system eliminates the risks associated with forgery, central data breaches, and manual verification.</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Through the use of smart contracts, certificates can be issued automatically upon meeting predefined conditions, and any third party can verify them in real-time without depending on a central authority. This not only improves security and trust but also enhances efficiency and accessibility in public service delivery.</a:t>
            </a:r>
          </a:p>
          <a:p>
            <a:pPr marR="0" lvl="0" algn="just" defTabSz="914400" rtl="0" eaLnBrk="0" fontAlgn="base" latinLnBrk="0" hangingPunct="0">
              <a:lnSpc>
                <a:spcPct val="100000"/>
              </a:lnSpc>
              <a:spcBef>
                <a:spcPct val="0"/>
              </a:spcBef>
              <a:spcAft>
                <a:spcPct val="0"/>
              </a:spcAft>
              <a:buClrTx/>
              <a:buSzTx/>
              <a:tabLst/>
            </a:pPr>
            <a:endParaRPr lang="en-US" alt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Overall, this project highlights the potential of blockchain as a transformative solution for secure and transparent digital governance.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841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150000"/>
              </a:lnSpc>
              <a:spcBef>
                <a:spcPts val="0"/>
              </a:spcBef>
              <a:buSzPct val="100000"/>
              <a:buFont typeface="Arial"/>
              <a:buNone/>
            </a:pPr>
            <a:r>
              <a:rPr lang="en-US" dirty="0">
                <a:latin typeface="Times New Roman" panose="02020603050405020304" pitchFamily="18" charset="0"/>
                <a:ea typeface="Cambria" panose="02040503050406030204" pitchFamily="18" charset="0"/>
                <a:cs typeface="Times New Roman" panose="02020603050405020304" pitchFamily="18" charset="0"/>
                <a:hlinkClick r:id="rId3"/>
              </a:rPr>
              <a:t>https://github.com/aneeshgaganraj/Online-Blockchain-based-Certificate-generation-and-validationts</a:t>
            </a:r>
            <a:r>
              <a:rPr lang="en-US" dirty="0">
                <a:latin typeface="Times New Roman" panose="02020603050405020304" pitchFamily="18" charset="0"/>
                <a:ea typeface="Cambria" panose="02040503050406030204" pitchFamily="18" charset="0"/>
                <a:cs typeface="Times New Roman" panose="02020603050405020304" pitchFamily="18" charset="0"/>
              </a:rPr>
              <a:t>. </a:t>
            </a:r>
          </a:p>
          <a:p>
            <a:pPr marL="342900" indent="-190500" algn="just">
              <a:lnSpc>
                <a:spcPct val="150000"/>
              </a:lnSpc>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50000"/>
              </a:lnSpc>
              <a:spcBef>
                <a:spcPts val="0"/>
              </a:spcBef>
              <a:buSzPct val="100000"/>
            </a:pPr>
            <a:r>
              <a:rPr lang="en-IN" dirty="0">
                <a:latin typeface="Times New Roman" panose="02020603050405020304" pitchFamily="18" charset="0"/>
                <a:ea typeface="Cambria" panose="02040503050406030204" pitchFamily="18" charset="0"/>
                <a:cs typeface="Times New Roman" panose="02020603050405020304" pitchFamily="18" charset="0"/>
              </a:rPr>
              <a:t>It’s a public repository and everything is accessible for everyone and there is a through road map how we are going to take this project further in a readme file in  GitHub.</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882926"/>
            <a:ext cx="10668000" cy="5358848"/>
          </a:xfrm>
          <a:prstGeom prst="rect">
            <a:avLst/>
          </a:prstGeom>
          <a:noFill/>
          <a:ln>
            <a:noFill/>
          </a:ln>
        </p:spPr>
        <p:txBody>
          <a:bodyPr spcFirstLastPara="1" wrap="square" lIns="91425" tIns="45700" rIns="91425" bIns="45700" anchor="t" anchorCtr="0">
            <a:noAutofit/>
          </a:bodyPr>
          <a:lstStyle/>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1.  S. Nakamoto, “Bitcoin: A peer-to-peer electronic cash system,” 2008. [Online]. Available:</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https://bitcoin.org/bitcoin.pdf.</a:t>
            </a:r>
          </a:p>
          <a:p>
            <a:pPr marL="152400" indent="0">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2. V. Buterin, “A next-generation smart contract and decentralized application platform,”</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Ethereum White Paper, 2014. [Online]. Available: https://ethereum.org/en/whitepaper/.</a:t>
            </a:r>
          </a:p>
          <a:p>
            <a:pPr marL="152400" indent="0">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3. F. Saleh, “Blockchain without waste: Proof-of-stake,” in Proc. IEEE Int. Conf. Blockchain</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Cryptocurrency (ICBC), Sydney, NSW, Australia, May 2021, pp. 1–9,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doi</a:t>
            </a:r>
            <a:r>
              <a:rPr lang="en-US" sz="2000" dirty="0">
                <a:latin typeface="Times New Roman" panose="02020603050405020304" pitchFamily="18" charset="0"/>
                <a:ea typeface="Cambria" panose="02040503050406030204" pitchFamily="18" charset="0"/>
                <a:cs typeface="Times New Roman" panose="02020603050405020304" pitchFamily="18" charset="0"/>
              </a:rPr>
              <a:t>:</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10.1109/ICBC51069.2021.9461132.</a:t>
            </a:r>
          </a:p>
          <a:p>
            <a:pPr marL="152400" indent="0">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4.  J. Benet, “IPFS - Content addressed, versioned, peer-to-peer file system,” </a:t>
            </a:r>
            <a:r>
              <a:rPr lang="en-US" sz="2000" dirty="0" err="1">
                <a:latin typeface="Times New Roman" panose="02020603050405020304" pitchFamily="18" charset="0"/>
                <a:ea typeface="Cambria" panose="02040503050406030204" pitchFamily="18" charset="0"/>
                <a:cs typeface="Times New Roman" panose="02020603050405020304" pitchFamily="18" charset="0"/>
              </a:rPr>
              <a:t>arXiv</a:t>
            </a:r>
            <a:r>
              <a:rPr lang="en-US" sz="2000" dirty="0">
                <a:latin typeface="Times New Roman" panose="02020603050405020304" pitchFamily="18" charset="0"/>
                <a:ea typeface="Cambria" panose="02040503050406030204" pitchFamily="18" charset="0"/>
                <a:cs typeface="Times New Roman" panose="02020603050405020304" pitchFamily="18" charset="0"/>
              </a:rPr>
              <a:t> preprint</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arXiv:1407.3561, 2020. [Online]. Available: https://arxiv.org/abs/1407.3561.</a:t>
            </a:r>
          </a:p>
          <a:p>
            <a:pPr marL="152400" indent="0">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5. S. Goldwasser, S. Micali, and C. Rackoff, “The knowledge complexity of interactive proof</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systems,” SIAM J. </a:t>
            </a:r>
            <a:r>
              <a:rPr lang="en-US" sz="2000" dirty="0" err="1">
                <a:latin typeface="Times New Roman" panose="02020603050405020304" pitchFamily="18" charset="0"/>
                <a:ea typeface="Cambria" panose="02040503050406030204" pitchFamily="18" charset="0"/>
                <a:cs typeface="Times New Roman" panose="02020603050405020304" pitchFamily="18" charset="0"/>
              </a:rPr>
              <a:t>Comput</a:t>
            </a:r>
            <a:r>
              <a:rPr lang="en-US" sz="2000" dirty="0">
                <a:latin typeface="Times New Roman" panose="02020603050405020304" pitchFamily="18" charset="0"/>
                <a:ea typeface="Cambria" panose="02040503050406030204" pitchFamily="18" charset="0"/>
                <a:cs typeface="Times New Roman" panose="02020603050405020304" pitchFamily="18" charset="0"/>
              </a:rPr>
              <a:t>., vol. 18, no. 1, pp. 186–208, Feb. 2019,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doi</a:t>
            </a:r>
            <a:r>
              <a:rPr lang="en-US" sz="2000" dirty="0">
                <a:latin typeface="Times New Roman" panose="02020603050405020304" pitchFamily="18" charset="0"/>
                <a:ea typeface="Cambria" panose="02040503050406030204" pitchFamily="18" charset="0"/>
                <a:cs typeface="Times New Roman" panose="02020603050405020304" pitchFamily="18" charset="0"/>
              </a:rPr>
              <a:t>: 10.1137/0218012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BFDB-66F0-64F4-7487-E34FC3185972}"/>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303E9498-3A92-D5E9-58B3-F7BD9A1ACE83}"/>
              </a:ext>
            </a:extLst>
          </p:cNvPr>
          <p:cNvSpPr>
            <a:spLocks noGrp="1"/>
          </p:cNvSpPr>
          <p:nvPr>
            <p:ph type="body" idx="1"/>
          </p:nvPr>
        </p:nvSpPr>
        <p:spPr>
          <a:xfrm>
            <a:off x="812800" y="762138"/>
            <a:ext cx="10668000" cy="4953000"/>
          </a:xfrm>
        </p:spPr>
        <p:txBody>
          <a:bodyPr>
            <a:noAutofit/>
          </a:bodyPr>
          <a:lstStyle/>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6. Zhang, X., &amp; Zhou, Y. (2020).</a:t>
            </a: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Big Data Analytics for Construction Management. Automation in Construction, 119, 103293.</a:t>
            </a:r>
          </a:p>
          <a:p>
            <a:pPr marL="76200" indent="0">
              <a:buNone/>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7. Taylor, J., &amp; Harris, D. (2018).</a:t>
            </a: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Blockchain for Construction Supply Chain Management. International Journal of Project Management, 36(5), 795–805.</a:t>
            </a:r>
          </a:p>
          <a:p>
            <a:pPr marL="76200" indent="0">
              <a:buNone/>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8. Sun, W., &amp; Lu, H. (2019).</a:t>
            </a: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Cloud Computing for Real-Time Construction Project Monitoring. Construction Innovation, 19(3), 321–338.</a:t>
            </a:r>
          </a:p>
          <a:p>
            <a:pPr marL="76200" indent="0">
              <a:buNone/>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10. Y. Zhang, S. Kasahara, Y. Shen, X. Jiang, and J. Wan, “Smart contract-based access control</a:t>
            </a: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for the Internet of Things,” IEEE Internet Things J., vol. 6, no. 2, pp. 1594–1605, Apr. 2019,</a:t>
            </a:r>
          </a:p>
          <a:p>
            <a:pPr marL="76200" indent="0">
              <a:buNone/>
            </a:pPr>
            <a:r>
              <a:rPr lang="en-IN" sz="1800" dirty="0" err="1">
                <a:latin typeface="Times New Roman" panose="02020603050405020304" pitchFamily="18" charset="0"/>
                <a:ea typeface="Cambria" panose="02040503050406030204" pitchFamily="18" charset="0"/>
                <a:cs typeface="Times New Roman" panose="02020603050405020304" pitchFamily="18" charset="0"/>
              </a:rPr>
              <a:t>doi</a:t>
            </a:r>
            <a:r>
              <a:rPr lang="en-IN" sz="1800" dirty="0">
                <a:latin typeface="Times New Roman" panose="02020603050405020304" pitchFamily="18" charset="0"/>
                <a:ea typeface="Cambria" panose="02040503050406030204" pitchFamily="18" charset="0"/>
                <a:cs typeface="Times New Roman" panose="02020603050405020304" pitchFamily="18" charset="0"/>
              </a:rPr>
              <a:t>: 10.1109/JIOT.2018.2847705.</a:t>
            </a:r>
          </a:p>
          <a:p>
            <a:pPr marL="76200" indent="0">
              <a:buNone/>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8183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3" name="Picture 2">
            <a:extLst>
              <a:ext uri="{FF2B5EF4-FFF2-40B4-BE49-F238E27FC236}">
                <a16:creationId xmlns:a16="http://schemas.microsoft.com/office/drawing/2014/main" id="{3C581646-3C57-CC95-A73B-A9F602F94BAE}"/>
              </a:ext>
            </a:extLst>
          </p:cNvPr>
          <p:cNvPicPr>
            <a:picLocks noChangeAspect="1"/>
          </p:cNvPicPr>
          <p:nvPr/>
        </p:nvPicPr>
        <p:blipFill>
          <a:blip r:embed="rId3"/>
          <a:stretch>
            <a:fillRect/>
          </a:stretch>
        </p:blipFill>
        <p:spPr>
          <a:xfrm>
            <a:off x="1884202" y="1130426"/>
            <a:ext cx="8423596" cy="47464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p>
        </p:txBody>
      </p:sp>
      <p:sp>
        <p:nvSpPr>
          <p:cNvPr id="97" name="Google Shape;97;p14"/>
          <p:cNvSpPr txBox="1">
            <a:spLocks noGrp="1"/>
          </p:cNvSpPr>
          <p:nvPr>
            <p:ph type="body" idx="1"/>
          </p:nvPr>
        </p:nvSpPr>
        <p:spPr>
          <a:xfrm>
            <a:off x="762000" y="924340"/>
            <a:ext cx="10668000" cy="5761595"/>
          </a:xfrm>
          <a:prstGeom prst="rect">
            <a:avLst/>
          </a:prstGeom>
          <a:noFill/>
          <a:ln>
            <a:noFill/>
          </a:ln>
        </p:spPr>
        <p:txBody>
          <a:bodyPr spcFirstLastPara="1" wrap="square" lIns="91425" tIns="45700" rIns="91425" bIns="45700" anchor="t" anchorCtr="0">
            <a:noAutofit/>
          </a:bodyPr>
          <a:lstStyle/>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Introduction </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Literature Survey </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Existing Methods-Drawbacks</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Proposed Method</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Objectives</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Architecture Diagram</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Hardware and Software Details</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Time Line by Gantt Chart</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Conclusion</a:t>
            </a:r>
          </a:p>
          <a:p>
            <a:pPr marL="495300" indent="-342900">
              <a:lnSpc>
                <a:spcPct val="150000"/>
              </a:lnSpc>
              <a:spcBef>
                <a:spcPts val="0"/>
              </a:spcBef>
              <a:buFont typeface="Wingdings" panose="05000000000000000000" pitchFamily="2" charset="2"/>
              <a:buChar char="Ø"/>
            </a:pPr>
            <a:r>
              <a:rPr lang="en-US" sz="2000" dirty="0" err="1">
                <a:latin typeface="Times New Roman" panose="02020603050405020304" pitchFamily="18" charset="0"/>
                <a:ea typeface="Cambria" panose="02040503050406030204" pitchFamily="18" charset="0"/>
                <a:cs typeface="Times New Roman" panose="02020603050405020304" pitchFamily="18" charset="0"/>
              </a:rPr>
              <a:t>Github</a:t>
            </a:r>
            <a:r>
              <a:rPr lang="en-US" sz="2000" dirty="0">
                <a:latin typeface="Times New Roman" panose="02020603050405020304" pitchFamily="18" charset="0"/>
                <a:ea typeface="Cambria" panose="02040503050406030204" pitchFamily="18" charset="0"/>
                <a:cs typeface="Times New Roman" panose="02020603050405020304" pitchFamily="18" charset="0"/>
              </a:rPr>
              <a:t> link</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p>
        </p:txBody>
      </p:sp>
      <p:sp>
        <p:nvSpPr>
          <p:cNvPr id="97" name="Google Shape;97;p14"/>
          <p:cNvSpPr txBox="1">
            <a:spLocks noGrp="1"/>
          </p:cNvSpPr>
          <p:nvPr>
            <p:ph type="body" idx="1"/>
          </p:nvPr>
        </p:nvSpPr>
        <p:spPr>
          <a:xfrm>
            <a:off x="812800" y="864706"/>
            <a:ext cx="10668000" cy="4953000"/>
          </a:xfrm>
          <a:prstGeom prst="rect">
            <a:avLst/>
          </a:prstGeom>
          <a:noFill/>
          <a:ln>
            <a:noFill/>
          </a:ln>
        </p:spPr>
        <p:txBody>
          <a:bodyPr spcFirstLastPara="1" wrap="square" lIns="91425" tIns="45700" rIns="91425" bIns="45700" anchor="t" anchorCtr="0">
            <a:noAutofit/>
          </a:bodyPr>
          <a:lstStyle/>
          <a:p>
            <a:pPr algn="just">
              <a:lnSpc>
                <a:spcPct val="107000"/>
              </a:lnSpc>
              <a:spcAft>
                <a:spcPts val="800"/>
              </a:spcAft>
            </a:pPr>
            <a:r>
              <a:rPr lang="en-US" kern="100" dirty="0">
                <a:effectLst/>
                <a:latin typeface="Times New Roman" panose="02020603050405020304" pitchFamily="18" charset="0"/>
                <a:ea typeface="Cambria" panose="02040503050406030204" pitchFamily="18" charset="0"/>
                <a:cs typeface="Times New Roman" panose="02020603050405020304" pitchFamily="18" charset="0"/>
              </a:rPr>
              <a:t>In today’s digital world, the need for secure and tamper-proof digital documentation has become increasingly critical. Traditional certificate issuance systems are often vulnerable to forgery, loss, and inefficiency. To address these challenges, our project proposes a blockchain-based system for the online generation and validation of government-issued certificates.</a:t>
            </a:r>
          </a:p>
          <a:p>
            <a:pPr algn="just">
              <a:lnSpc>
                <a:spcPct val="107000"/>
              </a:lnSpc>
              <a:spcAft>
                <a:spcPts val="800"/>
              </a:spcAft>
            </a:pPr>
            <a:r>
              <a:rPr lang="en-US" kern="100" dirty="0">
                <a:effectLst/>
                <a:latin typeface="Times New Roman" panose="02020603050405020304" pitchFamily="18" charset="0"/>
                <a:ea typeface="Cambria" panose="02040503050406030204" pitchFamily="18" charset="0"/>
                <a:cs typeface="Times New Roman" panose="02020603050405020304" pitchFamily="18" charset="0"/>
              </a:rPr>
              <a:t> Blockchain technology, with its decentralized and immutable nature, ensures that once a certificate is generated and recorded on the chain, it cannot be altered or duplicated. This project allows authorized government bodies to issue certificates digitally, which can then be verified by any third party without relying on a central authority. The transparency, security, and trustworthiness offered by blockchain make this system ideal for applications in education, identity verification, and public administration</a:t>
            </a:r>
          </a:p>
        </p:txBody>
      </p:sp>
    </p:spTree>
    <p:extLst>
      <p:ext uri="{BB962C8B-B14F-4D97-AF65-F5344CB8AC3E}">
        <p14:creationId xmlns:p14="http://schemas.microsoft.com/office/powerpoint/2010/main" val="138256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B5B6-24F4-81DC-6A53-6346F431D088}"/>
              </a:ext>
            </a:extLst>
          </p:cNvPr>
          <p:cNvSpPr>
            <a:spLocks noGrp="1"/>
          </p:cNvSpPr>
          <p:nvPr>
            <p:ph type="title"/>
          </p:nvPr>
        </p:nvSpPr>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4CCF9360-3AA4-0E43-0E6E-308195612BCA}"/>
              </a:ext>
            </a:extLst>
          </p:cNvPr>
          <p:cNvSpPr>
            <a:spLocks noGrp="1"/>
          </p:cNvSpPr>
          <p:nvPr>
            <p:ph type="body" idx="1"/>
          </p:nvPr>
        </p:nvSpPr>
        <p:spPr>
          <a:xfrm>
            <a:off x="812800" y="954157"/>
            <a:ext cx="10668000" cy="5158408"/>
          </a:xfrm>
        </p:spPr>
        <p:txBody>
          <a:bodyPr>
            <a:noAutofit/>
          </a:bodyPr>
          <a:lstStyle/>
          <a:p>
            <a:pPr algn="just"/>
            <a:r>
              <a:rPr lang="en-IN" dirty="0">
                <a:latin typeface="Times New Roman" panose="02020603050405020304" pitchFamily="18" charset="0"/>
                <a:ea typeface="Cambria" panose="02040503050406030204" pitchFamily="18" charset="0"/>
                <a:cs typeface="Times New Roman" panose="02020603050405020304" pitchFamily="18" charset="0"/>
              </a:rPr>
              <a:t>Web-Based Dashboards: Enhance real-time project tracking and collaboration.</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Alwan et al. (2022), IEEE Xplore</a:t>
            </a: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IoT for Real-Time Monitoring: Improves worker safety, equipment tracking, and site surveillance.</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Chen et al. (2019), Computers in Industry</a:t>
            </a: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AI &amp; Predictive Analytics: Helps predict project delays, cost overruns, and labour shortages.</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Singh &amp; Bansal (2022), Journal of Computing in Civil Engineering</a:t>
            </a: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Big Data in Construction: Enhances scheduling efficiency and resource allocation.</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Zhang &amp; Zhou (2020), Automation in Construction</a:t>
            </a:r>
          </a:p>
        </p:txBody>
      </p:sp>
    </p:spTree>
    <p:extLst>
      <p:ext uri="{BB962C8B-B14F-4D97-AF65-F5344CB8AC3E}">
        <p14:creationId xmlns:p14="http://schemas.microsoft.com/office/powerpoint/2010/main" val="274339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8B6B-59DE-CC2E-4DE8-BBBD55C03FEF}"/>
              </a:ext>
            </a:extLst>
          </p:cNvPr>
          <p:cNvSpPr>
            <a:spLocks noGrp="1"/>
          </p:cNvSpPr>
          <p:nvPr>
            <p:ph type="title"/>
          </p:nvPr>
        </p:nvSpPr>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8CD08E12-55CF-3D5A-EE00-759665467B35}"/>
              </a:ext>
            </a:extLst>
          </p:cNvPr>
          <p:cNvSpPr>
            <a:spLocks noGrp="1"/>
          </p:cNvSpPr>
          <p:nvPr>
            <p:ph type="body" idx="1"/>
          </p:nvPr>
        </p:nvSpPr>
        <p:spPr/>
        <p:txBody>
          <a:bodyPr>
            <a:normAutofit/>
          </a:bodyPr>
          <a:lstStyle/>
          <a:p>
            <a:pPr algn="just"/>
            <a:r>
              <a:rPr lang="en-IN" dirty="0">
                <a:latin typeface="Times New Roman" panose="02020603050405020304" pitchFamily="18" charset="0"/>
                <a:ea typeface="Cambria" panose="02040503050406030204" pitchFamily="18" charset="0"/>
                <a:cs typeface="Times New Roman" panose="02020603050405020304" pitchFamily="18" charset="0"/>
              </a:rPr>
              <a:t>Blockchain for Secure Transactions: Ensures transparent contracts and secure payments.</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Taylor &amp; Harris (2018), International Journal of Project Management</a:t>
            </a:r>
          </a:p>
          <a:p>
            <a:pPr marL="76200" indent="0" algn="just">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Cloud-Based Collaboration: Improves accessibility, real-time updates, and cost efficiency.</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Sun &amp; Lu (2019), Construction Innovation</a:t>
            </a:r>
          </a:p>
          <a:p>
            <a:pPr marL="76200" indent="0" algn="just">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Digital Twin Technology: Enables real-time tracking through virtual construction models.</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Patel &amp; Gupta (2021), Advanced Engineering Informatics</a:t>
            </a:r>
          </a:p>
        </p:txBody>
      </p:sp>
    </p:spTree>
    <p:extLst>
      <p:ext uri="{BB962C8B-B14F-4D97-AF65-F5344CB8AC3E}">
        <p14:creationId xmlns:p14="http://schemas.microsoft.com/office/powerpoint/2010/main" val="133365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6993-B622-A4C3-4ADD-08742F980486}"/>
              </a:ext>
            </a:extLst>
          </p:cNvPr>
          <p:cNvSpPr>
            <a:spLocks noGrp="1"/>
          </p:cNvSpPr>
          <p:nvPr>
            <p:ph type="title"/>
          </p:nvPr>
        </p:nvSpPr>
        <p:spPr/>
        <p:txBody>
          <a:bodyPr/>
          <a:lstStyle/>
          <a:p>
            <a:r>
              <a:rPr lang="en-US" dirty="0"/>
              <a:t>EXISTING METHODS-DRAWBACKS</a:t>
            </a:r>
            <a:endParaRPr lang="en-IN" dirty="0"/>
          </a:p>
        </p:txBody>
      </p:sp>
      <p:sp>
        <p:nvSpPr>
          <p:cNvPr id="3" name="Text Placeholder 2">
            <a:extLst>
              <a:ext uri="{FF2B5EF4-FFF2-40B4-BE49-F238E27FC236}">
                <a16:creationId xmlns:a16="http://schemas.microsoft.com/office/drawing/2014/main" id="{9DD433A7-2CAE-51D8-0F11-2D3C50645353}"/>
              </a:ext>
            </a:extLst>
          </p:cNvPr>
          <p:cNvSpPr>
            <a:spLocks noGrp="1"/>
          </p:cNvSpPr>
          <p:nvPr>
            <p:ph type="body" idx="1"/>
          </p:nvPr>
        </p:nvSpPr>
        <p:spPr>
          <a:xfrm>
            <a:off x="812800" y="952499"/>
            <a:ext cx="10668000" cy="5320481"/>
          </a:xfrm>
        </p:spPr>
        <p:txBody>
          <a:bodyPr>
            <a:normAutofit/>
          </a:bodyPr>
          <a:lstStyle/>
          <a:p>
            <a:pPr marL="76200" indent="0" algn="just">
              <a:buNone/>
            </a:pPr>
            <a:r>
              <a:rPr lang="en-US" sz="2800" dirty="0">
                <a:latin typeface="Times New Roman" panose="02020603050405020304" pitchFamily="18" charset="0"/>
                <a:ea typeface="Cambria" panose="02040503050406030204" pitchFamily="18" charset="0"/>
                <a:cs typeface="Times New Roman" panose="02020603050405020304" pitchFamily="18" charset="0"/>
              </a:rPr>
              <a:t>Existing Methods:</a:t>
            </a:r>
          </a:p>
          <a:p>
            <a:pPr marL="76200" indent="0" algn="just">
              <a:buNone/>
            </a:pP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533400" indent="-457200" algn="just">
              <a:buAutoNum type="arabicPeriod"/>
            </a:pPr>
            <a:r>
              <a:rPr lang="en-US" dirty="0">
                <a:latin typeface="Times New Roman" panose="02020603050405020304" pitchFamily="18" charset="0"/>
                <a:ea typeface="Cambria" panose="02040503050406030204" pitchFamily="18" charset="0"/>
                <a:cs typeface="Times New Roman" panose="02020603050405020304" pitchFamily="18" charset="0"/>
              </a:rPr>
              <a:t>Centralized Storage: Certificates are stored in centralized servers or databases managed by government departments.</a:t>
            </a:r>
          </a:p>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2. Manual Certificate Generation: Government officials manually generate       certificates based on citizen applications and documents.</a:t>
            </a:r>
          </a:p>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3. Physical or PDF Format: Certificates are issued in physical copies or as downloadable PDF files.</a:t>
            </a:r>
          </a:p>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4. No Tamper Protection: PDF or printed certificates can be easily forged or manipulated using simple editing tools.</a:t>
            </a:r>
          </a:p>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5.  Time-Consuming Verification: Verifying a certificate involves contacting the issuing authority, leading to delays and inefficiencies.</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5722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CF56-2977-2B3F-3808-4D93E0AC6A13}"/>
              </a:ext>
            </a:extLst>
          </p:cNvPr>
          <p:cNvSpPr>
            <a:spLocks noGrp="1"/>
          </p:cNvSpPr>
          <p:nvPr>
            <p:ph type="title"/>
          </p:nvPr>
        </p:nvSpPr>
        <p:spPr/>
        <p:txBody>
          <a:bodyPr/>
          <a:lstStyle/>
          <a:p>
            <a:r>
              <a:rPr lang="en-US" dirty="0"/>
              <a:t>EXISTING METHODS-DRAWBACKS</a:t>
            </a:r>
            <a:endParaRPr lang="en-IN" dirty="0"/>
          </a:p>
        </p:txBody>
      </p:sp>
      <p:sp>
        <p:nvSpPr>
          <p:cNvPr id="3" name="Text Placeholder 2">
            <a:extLst>
              <a:ext uri="{FF2B5EF4-FFF2-40B4-BE49-F238E27FC236}">
                <a16:creationId xmlns:a16="http://schemas.microsoft.com/office/drawing/2014/main" id="{B624C876-6FB5-0337-16AD-1AEBD204753F}"/>
              </a:ext>
            </a:extLst>
          </p:cNvPr>
          <p:cNvSpPr>
            <a:spLocks noGrp="1"/>
          </p:cNvSpPr>
          <p:nvPr>
            <p:ph type="body" idx="1"/>
          </p:nvPr>
        </p:nvSpPr>
        <p:spPr>
          <a:xfrm>
            <a:off x="812800" y="952499"/>
            <a:ext cx="10668000" cy="5320481"/>
          </a:xfrm>
        </p:spPr>
        <p:txBody>
          <a:bodyPr>
            <a:normAutofit/>
          </a:bodyPr>
          <a:lstStyle/>
          <a:p>
            <a:pPr marL="76200" indent="0" algn="just">
              <a:buNone/>
            </a:pPr>
            <a:r>
              <a:rPr lang="en-US" sz="2800" u="sng" dirty="0">
                <a:latin typeface="Times New Roman" panose="02020603050405020304" pitchFamily="18" charset="0"/>
                <a:ea typeface="Cambria" panose="02040503050406030204" pitchFamily="18" charset="0"/>
                <a:cs typeface="Times New Roman" panose="02020603050405020304" pitchFamily="18" charset="0"/>
              </a:rPr>
              <a:t>Drawbacks:</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1. Risk of Forgery: Manual reporting and periodic site visits can lead to inaccurate or outdated information, making it difficult to make informed decisions.</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2. Lack of Real-Time Visibility: Traditional methods often lack real-time visibility into project progress, making it challenging to identify and address issues promptly.</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3. Inefficient Communication: Manual reporting and disparate systems can lead to inefficient communication among stakeholders, causing delays and misunderstandings.</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4. Data Silos: Spreadsheets and documents can create data silos, making it difficult to access and analyze project data in a comprehensive manner.</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5. Limited Analytics and Insights: Traditional methods often lack advanced analytics and insights, making it challenging to identify trends, patterns, and areas for improvement.</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666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96E9-8236-B30A-CC42-7AEBD81BE8B3}"/>
              </a:ext>
            </a:extLst>
          </p:cNvPr>
          <p:cNvSpPr>
            <a:spLocks noGrp="1"/>
          </p:cNvSpPr>
          <p:nvPr>
            <p:ph type="title"/>
          </p:nvPr>
        </p:nvSpPr>
        <p:spPr/>
        <p:txBody>
          <a:bodyPr/>
          <a:lstStyle/>
          <a:p>
            <a:r>
              <a:rPr lang="en-US" dirty="0"/>
              <a:t>PROPOSED METHODS</a:t>
            </a:r>
            <a:endParaRPr lang="en-IN" dirty="0"/>
          </a:p>
        </p:txBody>
      </p:sp>
      <p:sp>
        <p:nvSpPr>
          <p:cNvPr id="3" name="Text Placeholder 2">
            <a:extLst>
              <a:ext uri="{FF2B5EF4-FFF2-40B4-BE49-F238E27FC236}">
                <a16:creationId xmlns:a16="http://schemas.microsoft.com/office/drawing/2014/main" id="{D7609EAD-5386-E82F-2AA6-1CC32045DD03}"/>
              </a:ext>
            </a:extLst>
          </p:cNvPr>
          <p:cNvSpPr>
            <a:spLocks noGrp="1"/>
          </p:cNvSpPr>
          <p:nvPr>
            <p:ph type="body" idx="1"/>
          </p:nvPr>
        </p:nvSpPr>
        <p:spPr>
          <a:xfrm>
            <a:off x="812800" y="972380"/>
            <a:ext cx="10668000" cy="5249517"/>
          </a:xfrm>
        </p:spPr>
        <p:txBody>
          <a:bodyPr>
            <a:normAutofit fontScale="92500" lnSpcReduction="10000"/>
          </a:bodyPr>
          <a:lstStyle/>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User Registration and Authentication</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Citizens, government officials, and verifiers access the web application through a secure login system.</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Role-based access is implemented to ensure that only authorized users can issue or verify certificates.</a:t>
            </a:r>
          </a:p>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 Certificate Request and Approval</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The citizen submits a request for a certificate (e.g., birth, caste, income).</a:t>
            </a:r>
          </a:p>
          <a:p>
            <a:pPr marL="819150" lvl="1" indent="-285750" algn="just">
              <a:lnSpc>
                <a:spcPct val="150000"/>
              </a:lnSpc>
              <a:buFont typeface="Courier New" panose="02070309020205020404" pitchFamily="49" charset="0"/>
              <a:buChar char="o"/>
            </a:pPr>
            <a:r>
              <a:rPr lang="en-US" dirty="0">
                <a:latin typeface="Times New Roman" panose="02020603050405020304" pitchFamily="18" charset="0"/>
                <a:ea typeface="Cambria" panose="02040503050406030204" pitchFamily="18" charset="0"/>
                <a:cs typeface="Times New Roman" panose="02020603050405020304" pitchFamily="18" charset="0"/>
              </a:rPr>
              <a:t>A government authority reviews and approves the request through the backend interface.</a:t>
            </a:r>
          </a:p>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 Certificate Verification</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Any third party (like an employer or institution) can enter the certificate ID or scan the QR code through the web app.</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The system fetches the hash from the blockchain and verifies its authenticity without needing a central authority.</a:t>
            </a:r>
          </a:p>
          <a:p>
            <a:pPr marL="819150" lvl="1" indent="-285750" algn="just">
              <a:lnSpc>
                <a:spcPct val="150000"/>
              </a:lnSpc>
              <a:buFont typeface="Courier New" panose="02070309020205020404" pitchFamily="49" charset="0"/>
              <a:buChar char="o"/>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819150" lvl="1" indent="-285750" algn="just">
              <a:lnSpc>
                <a:spcPct val="150000"/>
              </a:lnSpc>
              <a:buFont typeface="Courier New" panose="02070309020205020404" pitchFamily="49" charset="0"/>
              <a:buChar char="o"/>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8163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9F4B-773F-ED47-0142-C6154D21A17C}"/>
              </a:ext>
            </a:extLst>
          </p:cNvPr>
          <p:cNvSpPr>
            <a:spLocks noGrp="1"/>
          </p:cNvSpPr>
          <p:nvPr>
            <p:ph type="title"/>
          </p:nvPr>
        </p:nvSpPr>
        <p:spPr/>
        <p:txBody>
          <a:bodyPr/>
          <a:lstStyle/>
          <a:p>
            <a:r>
              <a:rPr lang="en-US" dirty="0"/>
              <a:t>PROPOSED METHODS</a:t>
            </a:r>
            <a:endParaRPr lang="en-IN" dirty="0"/>
          </a:p>
        </p:txBody>
      </p:sp>
      <p:sp>
        <p:nvSpPr>
          <p:cNvPr id="3" name="Text Placeholder 2">
            <a:extLst>
              <a:ext uri="{FF2B5EF4-FFF2-40B4-BE49-F238E27FC236}">
                <a16:creationId xmlns:a16="http://schemas.microsoft.com/office/drawing/2014/main" id="{9E4B4A70-277D-DF59-9C3B-D5D000AFAEBB}"/>
              </a:ext>
            </a:extLst>
          </p:cNvPr>
          <p:cNvSpPr>
            <a:spLocks noGrp="1"/>
          </p:cNvSpPr>
          <p:nvPr>
            <p:ph type="body" idx="1"/>
          </p:nvPr>
        </p:nvSpPr>
        <p:spPr/>
        <p:txBody>
          <a:bodyPr>
            <a:normAutofit lnSpcReduction="10000"/>
          </a:bodyPr>
          <a:lstStyle/>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Certificate Generation and Hashing</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Once approved, certificate details are hashed (to protect sensitive data) and stored on the blockchain via the smart contract.</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A unique certificate ID or QR code is generated and shared with the user.</a:t>
            </a:r>
          </a:p>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Optional Metadata Storage</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 While the certificate hash and proof are stored on-chain, additional non-sensitive user metadata can be stored in a database (e.g., MongoDB).</a:t>
            </a:r>
          </a:p>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Frontend and Backend Integration</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 The frontend (HTML, CSS, JavaScript, Bootstrap) interacts with the Flask/Node.js backend, which connects to the blockchain via Web3.js or Web3.py.</a:t>
            </a:r>
          </a:p>
          <a:p>
            <a:pPr marL="533400" lvl="1" indent="0" algn="just">
              <a:lnSpc>
                <a:spcPct val="150000"/>
              </a:lnSpc>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59221158"/>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E3E47B-B6B6-4543-B6FE-486941C85119}">
  <ds:schemaRefs>
    <ds:schemaRef ds:uri="http://schemas.microsoft.com/office/2006/metadata/properties"/>
    <ds:schemaRef ds:uri="http://schemas.microsoft.com/office/infopath/2007/PartnerControls"/>
    <ds:schemaRef ds:uri="ed62f681-7444-4666-891e-c71d42de2ddf"/>
    <ds:schemaRef ds:uri="b8676f30-e579-463a-a8aa-821338b00374"/>
  </ds:schemaRefs>
</ds:datastoreItem>
</file>

<file path=customXml/itemProps2.xml><?xml version="1.0" encoding="utf-8"?>
<ds:datastoreItem xmlns:ds="http://schemas.openxmlformats.org/officeDocument/2006/customXml" ds:itemID="{DC016D2B-29AF-40E8-9A99-59F0040A8712}">
  <ds:schemaRefs>
    <ds:schemaRef ds:uri="http://schemas.microsoft.com/sharepoint/v3/contenttype/forms"/>
  </ds:schemaRefs>
</ds:datastoreItem>
</file>

<file path=customXml/itemProps3.xml><?xml version="1.0" encoding="utf-8"?>
<ds:datastoreItem xmlns:ds="http://schemas.openxmlformats.org/officeDocument/2006/customXml" ds:itemID="{BE99F900-0D1F-4B71-8CB2-901F396630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2070</TotalTime>
  <Words>1670</Words>
  <Application>Microsoft Office PowerPoint</Application>
  <PresentationFormat>Widescreen</PresentationFormat>
  <Paragraphs>163</Paragraphs>
  <Slides>19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Cambria</vt:lpstr>
      <vt:lpstr>Courier New</vt:lpstr>
      <vt:lpstr>Times New Roman</vt:lpstr>
      <vt:lpstr>Verdana</vt:lpstr>
      <vt:lpstr>Wingdings</vt:lpstr>
      <vt:lpstr>Bioinformatics</vt:lpstr>
      <vt:lpstr>Online Blockchain Based Certificate generation and validation for government organizations </vt:lpstr>
      <vt:lpstr>CONTENT</vt:lpstr>
      <vt:lpstr>INTRODUCTION</vt:lpstr>
      <vt:lpstr>LITERATURE SURVEY</vt:lpstr>
      <vt:lpstr>LITERATURE SURVEY</vt:lpstr>
      <vt:lpstr>EXISTING METHODS-DRAWBACKS</vt:lpstr>
      <vt:lpstr>EXISTING METHODS-DRAWBACKS</vt:lpstr>
      <vt:lpstr>PROPOSED METHODS</vt:lpstr>
      <vt:lpstr>PROPOSED METHODS</vt:lpstr>
      <vt:lpstr>OBJECTIVES</vt:lpstr>
      <vt:lpstr>OBJECTIVES</vt:lpstr>
      <vt:lpstr>ARCHITECTURE DIAGRAM</vt:lpstr>
      <vt:lpstr>HARDWARE AND SOFTWARE COMPONENTS </vt:lpstr>
      <vt:lpstr>Timeline of the Project (Gantt Chart)</vt:lpstr>
      <vt:lpstr>CONCLUSION</vt:lpstr>
      <vt:lpstr>GITHUB LINK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Aneesh Gagan Raj</cp:lastModifiedBy>
  <cp:revision>64</cp:revision>
  <dcterms:modified xsi:type="dcterms:W3CDTF">2025-05-13T17:16:15Z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