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21"/>
  </p:notesMasterIdLst>
  <p:sldIdLst>
    <p:sldId id="483" r:id="rId2"/>
    <p:sldId id="484" r:id="rId3"/>
    <p:sldId id="470" r:id="rId4"/>
    <p:sldId id="491" r:id="rId5"/>
    <p:sldId id="492" r:id="rId6"/>
    <p:sldId id="478" r:id="rId7"/>
    <p:sldId id="481" r:id="rId8"/>
    <p:sldId id="480" r:id="rId9"/>
    <p:sldId id="482" r:id="rId10"/>
    <p:sldId id="486" r:id="rId11"/>
    <p:sldId id="494" r:id="rId12"/>
    <p:sldId id="487" r:id="rId13"/>
    <p:sldId id="490" r:id="rId14"/>
    <p:sldId id="488" r:id="rId15"/>
    <p:sldId id="489" r:id="rId16"/>
    <p:sldId id="493" r:id="rId17"/>
    <p:sldId id="485" r:id="rId18"/>
    <p:sldId id="473" r:id="rId19"/>
    <p:sldId id="468" r:id="rId20"/>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47" autoAdjust="0"/>
    <p:restoredTop sz="81922" autoAdjust="0"/>
  </p:normalViewPr>
  <p:slideViewPr>
    <p:cSldViewPr snapToGrid="0">
      <p:cViewPr varScale="1">
        <p:scale>
          <a:sx n="70" d="100"/>
          <a:sy n="70" d="100"/>
        </p:scale>
        <p:origin x="1392" y="43"/>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0</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D471E45F-B026-44AA-9616-57E786AE80AF}">
      <dgm:prSet phldrT="[Text]" custT="1"/>
      <dgm:spPr/>
      <dgm:t>
        <a:bodyPr/>
        <a:lstStyle/>
        <a:p>
          <a:pPr algn="just"/>
          <a:r>
            <a:rPr lang="en-US" sz="1200" dirty="0">
              <a:latin typeface="Times New Roman" panose="02020603050405020304" pitchFamily="18" charset="0"/>
              <a:cs typeface="Times New Roman" panose="02020603050405020304" pitchFamily="18" charset="0"/>
            </a:rPr>
            <a:t>I would be learning  about SDM(Subscriber Data Management) using SDL(Shared Data Layer).</a:t>
          </a:r>
        </a:p>
      </dgm:t>
    </dgm:pt>
    <dgm:pt modelId="{326A986D-69A4-4AC0-AD9B-462FFC9C3F18}" type="parTrans" cxnId="{AEE28BEF-3F73-41A5-9307-D42A450FCA17}">
      <dgm:prSet/>
      <dgm:spPr/>
      <dgm:t>
        <a:bodyPr/>
        <a:lstStyle/>
        <a:p>
          <a:endParaRPr lang="en-US"/>
        </a:p>
      </dgm:t>
    </dgm:pt>
    <dgm:pt modelId="{304E70AD-39C7-4C28-BF7B-6EE91BAE97B7}" type="sibTrans" cxnId="{AEE28BEF-3F73-41A5-9307-D42A450FCA17}">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custT="1"/>
      <dgm:spPr/>
      <dgm:t>
        <a:bodyPr/>
        <a:lstStyle/>
        <a:p>
          <a:pPr algn="l"/>
          <a:r>
            <a:rPr lang="en-US" sz="1400" dirty="0">
              <a:latin typeface="Times New Roman" panose="02020603050405020304" pitchFamily="18" charset="0"/>
              <a:cs typeface="Times New Roman" panose="02020603050405020304" pitchFamily="18" charset="0"/>
            </a:rPr>
            <a:t>I  would be learning the</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Linux commands  &amp; Testcases.</a:t>
          </a: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custT="1"/>
      <dgm:spPr/>
      <dgm:t>
        <a:bodyPr/>
        <a:lstStyle/>
        <a:p>
          <a:pPr>
            <a:buClrTx/>
            <a:buSzPts val="1400"/>
            <a:buFont typeface="Arial" panose="020B0604020202020204" pitchFamily="34" charset="0"/>
            <a:buChar char="•"/>
          </a:pPr>
          <a:r>
            <a:rPr lang="en-US" sz="1400" dirty="0"/>
            <a:t>I would be learning Robert Framework which is used for automated testing.</a:t>
          </a:r>
          <a:endParaRPr lang="en-US" sz="1400" dirty="0">
            <a:latin typeface="Times New Roman" panose="02020603050405020304" pitchFamily="18" charset="0"/>
            <a:cs typeface="Times New Roman" panose="02020603050405020304" pitchFamily="18" charset="0"/>
          </a:endParaRP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5E92505A-51E0-4F78-B3C5-704ACF8710DE}">
      <dgm:prSet phldrT="[Text]"/>
      <dgm:spPr/>
      <dgm:t>
        <a:bodyPr/>
        <a:lstStyle/>
        <a:p>
          <a:r>
            <a:rPr lang="en-US" dirty="0">
              <a:latin typeface="Times New Roman" panose="02020603050405020304" pitchFamily="18" charset="0"/>
              <a:cs typeface="Times New Roman" panose="02020603050405020304" pitchFamily="18" charset="0"/>
            </a:rPr>
            <a:t>Review 3</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p>
      </dgm:t>
    </dgm:pt>
    <dgm:pt modelId="{765B1266-7CE2-4F9C-AE38-D97DFBC1B151}" type="parTrans" cxnId="{DA8CD5E8-B2EE-41E4-8EC6-CFB41D688F68}">
      <dgm:prSet/>
      <dgm:spPr/>
      <dgm:t>
        <a:bodyPr/>
        <a:lstStyle/>
        <a:p>
          <a:endParaRPr lang="en-US"/>
        </a:p>
      </dgm:t>
    </dgm:pt>
    <dgm:pt modelId="{5E9E6A6F-635A-4791-A107-01E95B62EA08}" type="sibTrans" cxnId="{DA8CD5E8-B2EE-41E4-8EC6-CFB41D688F68}">
      <dgm:prSet/>
      <dgm:spPr/>
      <dgm:t>
        <a:bodyPr/>
        <a:lstStyle/>
        <a:p>
          <a:endParaRPr lang="en-US"/>
        </a:p>
      </dgm:t>
    </dgm:pt>
    <dgm:pt modelId="{B050D1A4-4667-46B8-A62D-B7ACC744C9DA}">
      <dgm:prSet custT="1"/>
      <dgm:spPr/>
      <dgm:t>
        <a:bodyPr/>
        <a:lstStyle/>
        <a:p>
          <a:pPr>
            <a:buClrTx/>
            <a:buSzPts val="1400"/>
            <a:buFont typeface="Arial" panose="020B0604020202020204" pitchFamily="34" charset="0"/>
            <a:buChar char="•"/>
          </a:pPr>
          <a:r>
            <a:rPr lang="en-US" sz="1400" dirty="0"/>
            <a:t>I will start bringing up an New testcases to the team &amp; RAG chatbot for them.</a:t>
          </a:r>
          <a:endParaRPr lang="en-IN" sz="1400" dirty="0"/>
        </a:p>
      </dgm:t>
    </dgm:pt>
    <dgm:pt modelId="{69804497-C29E-4891-AE7C-64D0861CCFAE}" type="parTrans" cxnId="{E785FC19-FBC3-4198-B7C2-E68A5CA58B07}">
      <dgm:prSet/>
      <dgm:spPr/>
      <dgm:t>
        <a:bodyPr/>
        <a:lstStyle/>
        <a:p>
          <a:endParaRPr lang="en-IN"/>
        </a:p>
      </dgm:t>
    </dgm:pt>
    <dgm:pt modelId="{90C6E944-ADCC-4DFC-91EE-53D4F7E6AE80}" type="sibTrans" cxnId="{E785FC19-FBC3-4198-B7C2-E68A5CA58B07}">
      <dgm:prSet/>
      <dgm:spPr/>
      <dgm:t>
        <a:bodyPr/>
        <a:lstStyle/>
        <a:p>
          <a:endParaRPr lang="en-IN"/>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custLinFactNeighborX="1946" custLinFactNeighborY="545"/>
      <dgm:spPr/>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pt>
    <dgm:pt modelId="{2AAD338D-3122-4454-9A67-16BE024D44E3}" type="pres">
      <dgm:prSet presAssocID="{5E92505A-51E0-4F78-B3C5-704ACF8710DE}" presName="Parent4" presStyleLbl="node1" presStyleIdx="0" presStyleCnt="4">
        <dgm:presLayoutVars>
          <dgm:chMax val="2"/>
          <dgm:chPref val="1"/>
          <dgm:bulletEnabled val="1"/>
        </dgm:presLayoutVars>
      </dgm:prSet>
      <dgm:spPr/>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1" presStyleCnt="4"/>
      <dgm:spPr/>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2" presStyleCnt="4" custLinFactNeighborX="0" custLinFactNeighborY="871"/>
      <dgm:spPr/>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3" presStyleCnt="4"/>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pt>
  </dgm:ptLst>
  <dgm:cxnLst>
    <dgm:cxn modelId="{2C934C00-3DCA-4C23-8911-F378A90D516E}" type="presOf" srcId="{5E92505A-51E0-4F78-B3C5-704ACF8710DE}" destId="{2AAD338D-3122-4454-9A67-16BE024D44E3}" srcOrd="0" destOrd="0" presId="urn:microsoft.com/office/officeart/2011/layout/InterconnectedBlockProcess"/>
    <dgm:cxn modelId="{E785FC19-FBC3-4198-B7C2-E68A5CA58B07}" srcId="{5E92505A-51E0-4F78-B3C5-704ACF8710DE}" destId="{B050D1A4-4667-46B8-A62D-B7ACC744C9DA}" srcOrd="0" destOrd="0" parTransId="{69804497-C29E-4891-AE7C-64D0861CCFAE}" sibTransId="{90C6E944-ADCC-4DFC-91EE-53D4F7E6AE80}"/>
    <dgm:cxn modelId="{45270D25-428B-4D13-96B6-70A52338AE53}" type="presOf" srcId="{988D96B0-D16E-4763-B393-84178CF4FF50}" destId="{65257024-FAC0-4522-B139-1CC85B547BE8}" srcOrd="0" destOrd="0"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AA17007A-110D-43AE-B6F2-DF2DF885F2E2}" srcId="{A59EC69B-8F3F-425B-819F-E8C557946AEE}" destId="{73DB572E-062D-41AD-8033-D361B8E583DB}" srcOrd="0" destOrd="0" parTransId="{75D01B62-D132-48B8-9D06-D0A551A21107}" sibTransId="{98BDB650-3386-4D3D-8E80-609010499291}"/>
    <dgm:cxn modelId="{ED6BF78A-381A-40F3-A9EB-F252D63F0707}" type="presOf" srcId="{73DB572E-062D-41AD-8033-D361B8E583DB}" destId="{2532504F-5FE1-4C97-B485-F05E8885EACC}" srcOrd="0" destOrd="0" presId="urn:microsoft.com/office/officeart/2011/layout/InterconnectedBlockProcess"/>
    <dgm:cxn modelId="{02D0CD8C-C59F-405A-AAC8-89AA97D36D41}" type="presOf" srcId="{9FED87C4-3F3B-4A18-9185-9F80CFEDEA2E}" destId="{6BCCFBA6-7A43-4631-AD7F-AFB10E1E6CD7}" srcOrd="1"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F68F949A-245C-4136-B9D7-9229F30FDEC9}" type="presOf" srcId="{A59EC69B-8F3F-425B-819F-E8C557946AEE}" destId="{4C66D42D-7E6D-4563-AFDC-369C30B73F70}" srcOrd="0" destOrd="0" presId="urn:microsoft.com/office/officeart/2011/layout/InterconnectedBlockProcess"/>
    <dgm:cxn modelId="{B5E3E7AA-4E86-496E-89D3-ED26C920D7B9}" type="presOf" srcId="{B050D1A4-4667-46B8-A62D-B7ACC744C9DA}" destId="{FC0F1314-3294-4A8C-8DCE-EB53E236164C}" srcOrd="0" destOrd="0" presId="urn:microsoft.com/office/officeart/2011/layout/InterconnectedBlockProcess"/>
    <dgm:cxn modelId="{C7B925B9-099E-46E9-A120-432775BE6D29}" type="presOf" srcId="{B050D1A4-4667-46B8-A62D-B7ACC744C9DA}" destId="{98225A61-A0EC-450A-BED8-EF2E47E8FD18}" srcOrd="1" destOrd="0" presId="urn:microsoft.com/office/officeart/2011/layout/InterconnectedBlockProcess"/>
    <dgm:cxn modelId="{6C7D4BBB-EED6-4011-9FBC-87F683D5B245}" srcId="{5751524B-FB67-4894-A0C5-35151E149D68}" destId="{7B3055AA-BF7C-46D0-9A9E-60087B9F57B4}" srcOrd="1" destOrd="0" parTransId="{F772EF41-D2BB-4368-8327-B4E332165F48}" sibTransId="{B81593E2-4CAC-4783-8D2D-E9DDD236A942}"/>
    <dgm:cxn modelId="{A89E8CCE-DC9D-4BC1-984D-FEF289B82C65}" type="presOf" srcId="{5751524B-FB67-4894-A0C5-35151E149D68}" destId="{A6BCDA7B-D633-438F-B44D-CB4D60E5C492}" srcOrd="0" destOrd="0"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DA8CD5E8-B2EE-41E4-8EC6-CFB41D688F68}" srcId="{5751524B-FB67-4894-A0C5-35151E149D68}" destId="{5E92505A-51E0-4F78-B3C5-704ACF8710DE}" srcOrd="3" destOrd="0" parTransId="{765B1266-7CE2-4F9C-AE38-D97DFBC1B151}" sibTransId="{5E9E6A6F-635A-4791-A107-01E95B62EA08}"/>
    <dgm:cxn modelId="{1CF0C9EC-03B3-43C7-AC62-87DAFD9D1635}" type="presOf" srcId="{9FED87C4-3F3B-4A18-9185-9F80CFEDEA2E}" destId="{06F8D57B-EDF4-4CF4-8700-DC2CA3E3028E}" srcOrd="0" destOrd="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8CB593F6-6C5D-4606-B959-3E27F9872EC1}" srcId="{5751524B-FB67-4894-A0C5-35151E149D68}" destId="{988D96B0-D16E-4763-B393-84178CF4FF50}" srcOrd="0" destOrd="0" parTransId="{080A6B9D-C27D-4227-AC65-3C97878D78C4}" sibTransId="{19B27CEC-4BAD-44A7-A9A7-B7A8B23ADCFD}"/>
    <dgm:cxn modelId="{7968BEFA-737C-4540-8116-892FA4A56765}" type="presOf" srcId="{73DB572E-062D-41AD-8033-D361B8E583DB}" destId="{0D08ED52-6744-4369-B780-916B09984775}" srcOrd="1" destOrd="0" presId="urn:microsoft.com/office/officeart/2011/layout/InterconnectedBlockProcess"/>
    <dgm:cxn modelId="{6CA9A5D7-C24A-4CF2-BE1F-6E21DB839128}" type="presParOf" srcId="{A6BCDA7B-D633-438F-B44D-CB4D60E5C492}" destId="{EA3B7F60-AEEC-41A8-8A2C-D3679EFCD073}" srcOrd="0" destOrd="0" presId="urn:microsoft.com/office/officeart/2011/layout/InterconnectedBlockProcess"/>
    <dgm:cxn modelId="{BBB5CABF-20C5-47F6-80F7-7C69D2F2EB05}" type="presParOf" srcId="{EA3B7F60-AEEC-41A8-8A2C-D3679EFCD073}" destId="{FC0F1314-3294-4A8C-8DCE-EB53E236164C}" srcOrd="0" destOrd="0" presId="urn:microsoft.com/office/officeart/2011/layout/InterconnectedBlockProcess"/>
    <dgm:cxn modelId="{75E25B52-D460-4F8E-9628-E5733C416215}" type="presParOf" srcId="{A6BCDA7B-D633-438F-B44D-CB4D60E5C492}" destId="{98225A61-A0EC-450A-BED8-EF2E47E8FD18}" srcOrd="1" destOrd="0" presId="urn:microsoft.com/office/officeart/2011/layout/InterconnectedBlockProcess"/>
    <dgm:cxn modelId="{181DD3DA-835B-424D-BA41-90E54820644A}" type="presParOf" srcId="{A6BCDA7B-D633-438F-B44D-CB4D60E5C492}" destId="{2AAD338D-3122-4454-9A67-16BE024D44E3}"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F1314-3294-4A8C-8DCE-EB53E236164C}">
      <dsp:nvSpPr>
        <dsp:cNvPr id="0" name=""/>
        <dsp:cNvSpPr/>
      </dsp:nvSpPr>
      <dsp:spPr>
        <a:xfrm>
          <a:off x="6666712" y="767810"/>
          <a:ext cx="1382018" cy="3290384"/>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marL="0" lvl="0" indent="0" algn="r" defTabSz="622300">
            <a:lnSpc>
              <a:spcPct val="90000"/>
            </a:lnSpc>
            <a:spcBef>
              <a:spcPct val="0"/>
            </a:spcBef>
            <a:spcAft>
              <a:spcPct val="35000"/>
            </a:spcAft>
            <a:buClrTx/>
            <a:buSzPts val="1400"/>
            <a:buFont typeface="Arial" panose="020B0604020202020204" pitchFamily="34" charset="0"/>
            <a:buNone/>
          </a:pPr>
          <a:r>
            <a:rPr lang="en-US" sz="1400" kern="1200" dirty="0"/>
            <a:t>I will start bringing up an New testcases to the team &amp; RAG chatbot for them.</a:t>
          </a:r>
          <a:endParaRPr lang="en-IN" sz="1400" kern="1200" dirty="0"/>
        </a:p>
      </dsp:txBody>
      <dsp:txXfrm>
        <a:off x="6841952" y="767810"/>
        <a:ext cx="1206778" cy="3290384"/>
      </dsp:txXfrm>
    </dsp:sp>
    <dsp:sp modelId="{2AAD338D-3122-4454-9A67-16BE024D44E3}">
      <dsp:nvSpPr>
        <dsp:cNvPr id="0" name=""/>
        <dsp:cNvSpPr/>
      </dsp:nvSpPr>
      <dsp:spPr>
        <a:xfrm>
          <a:off x="6639818" y="0"/>
          <a:ext cx="1382018" cy="7678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3</a:t>
          </a:r>
          <a:br>
            <a:rPr lang="en-US" sz="2200" kern="1200" dirty="0">
              <a:latin typeface="Times New Roman" panose="02020603050405020304" pitchFamily="18" charset="0"/>
              <a:cs typeface="Times New Roman" panose="02020603050405020304" pitchFamily="18" charset="0"/>
            </a:rPr>
          </a:br>
          <a:r>
            <a:rPr lang="en-US" sz="2200" kern="1200" dirty="0">
              <a:latin typeface="Times New Roman" panose="02020603050405020304" pitchFamily="18" charset="0"/>
              <a:cs typeface="Times New Roman" panose="02020603050405020304" pitchFamily="18" charset="0"/>
            </a:rPr>
            <a:t>  </a:t>
          </a:r>
        </a:p>
      </dsp:txBody>
      <dsp:txXfrm>
        <a:off x="6639818" y="0"/>
        <a:ext cx="1382018" cy="767810"/>
      </dsp:txXfrm>
    </dsp:sp>
    <dsp:sp modelId="{2532504F-5FE1-4C97-B485-F05E8885EACC}">
      <dsp:nvSpPr>
        <dsp:cNvPr id="0" name=""/>
        <dsp:cNvSpPr/>
      </dsp:nvSpPr>
      <dsp:spPr>
        <a:xfrm>
          <a:off x="5257800" y="767810"/>
          <a:ext cx="1382018" cy="3071241"/>
        </a:xfrm>
        <a:prstGeom prst="wedgeRectCallout">
          <a:avLst>
            <a:gd name="adj1" fmla="val 62500"/>
            <a:gd name="adj2" fmla="val 20830"/>
          </a:avLst>
        </a:prstGeom>
        <a:solidFill>
          <a:schemeClr val="accent1">
            <a:tint val="50000"/>
            <a:hueOff val="-4019912"/>
            <a:satOff val="8042"/>
            <a:lumOff val="34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marL="0" lvl="0" indent="0" algn="r" defTabSz="622300">
            <a:lnSpc>
              <a:spcPct val="90000"/>
            </a:lnSpc>
            <a:spcBef>
              <a:spcPct val="0"/>
            </a:spcBef>
            <a:spcAft>
              <a:spcPct val="35000"/>
            </a:spcAft>
            <a:buClrTx/>
            <a:buSzPts val="1400"/>
            <a:buFont typeface="Arial" panose="020B0604020202020204" pitchFamily="34" charset="0"/>
            <a:buNone/>
          </a:pPr>
          <a:r>
            <a:rPr lang="en-US" sz="1400" kern="1200" dirty="0"/>
            <a:t>I would be learning Robert Framework which is used for automated testing.</a:t>
          </a:r>
          <a:endParaRPr lang="en-US" sz="1400" kern="1200" dirty="0">
            <a:latin typeface="Times New Roman" panose="02020603050405020304" pitchFamily="18" charset="0"/>
            <a:cs typeface="Times New Roman" panose="02020603050405020304" pitchFamily="18" charset="0"/>
          </a:endParaRPr>
        </a:p>
      </dsp:txBody>
      <dsp:txXfrm>
        <a:off x="5433039" y="767810"/>
        <a:ext cx="1206778" cy="3071241"/>
      </dsp:txXfrm>
    </dsp:sp>
    <dsp:sp modelId="{4C66D42D-7E6D-4563-AFDC-369C30B73F70}">
      <dsp:nvSpPr>
        <dsp:cNvPr id="0" name=""/>
        <dsp:cNvSpPr/>
      </dsp:nvSpPr>
      <dsp:spPr>
        <a:xfrm>
          <a:off x="5257800" y="111600"/>
          <a:ext cx="1382018" cy="65823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2</a:t>
          </a:r>
        </a:p>
      </dsp:txBody>
      <dsp:txXfrm>
        <a:off x="5257800" y="111600"/>
        <a:ext cx="1382018" cy="658239"/>
      </dsp:txXfrm>
    </dsp:sp>
    <dsp:sp modelId="{06F8D57B-EDF4-4CF4-8700-DC2CA3E3028E}">
      <dsp:nvSpPr>
        <dsp:cNvPr id="0" name=""/>
        <dsp:cNvSpPr/>
      </dsp:nvSpPr>
      <dsp:spPr>
        <a:xfrm>
          <a:off x="3875781" y="792648"/>
          <a:ext cx="1382018" cy="2851693"/>
        </a:xfrm>
        <a:prstGeom prst="wedgeRectCallout">
          <a:avLst>
            <a:gd name="adj1" fmla="val 62500"/>
            <a:gd name="adj2" fmla="val 20830"/>
          </a:avLst>
        </a:prstGeom>
        <a:solidFill>
          <a:schemeClr val="accent1">
            <a:tint val="50000"/>
            <a:hueOff val="-8039823"/>
            <a:satOff val="16083"/>
            <a:lumOff val="6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I  would be learning the</a:t>
          </a:r>
          <a:br>
            <a:rPr lang="en-US" sz="1400" kern="1200" dirty="0">
              <a:latin typeface="Times New Roman" panose="02020603050405020304" pitchFamily="18" charset="0"/>
              <a:cs typeface="Times New Roman" panose="02020603050405020304" pitchFamily="18" charset="0"/>
            </a:rPr>
          </a:br>
          <a:r>
            <a:rPr lang="en-US" sz="1400" kern="1200" dirty="0">
              <a:latin typeface="Times New Roman" panose="02020603050405020304" pitchFamily="18" charset="0"/>
              <a:cs typeface="Times New Roman" panose="02020603050405020304" pitchFamily="18" charset="0"/>
            </a:rPr>
            <a:t>Linux commands  &amp; Testcases.</a:t>
          </a:r>
        </a:p>
      </dsp:txBody>
      <dsp:txXfrm>
        <a:off x="4051021" y="792648"/>
        <a:ext cx="1206778" cy="2851693"/>
      </dsp:txXfrm>
    </dsp:sp>
    <dsp:sp modelId="{00BB3360-A9BB-4051-A4B1-1216F82F642C}">
      <dsp:nvSpPr>
        <dsp:cNvPr id="0" name=""/>
        <dsp:cNvSpPr/>
      </dsp:nvSpPr>
      <dsp:spPr>
        <a:xfrm>
          <a:off x="3875781" y="219548"/>
          <a:ext cx="1382018" cy="54826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1</a:t>
          </a:r>
        </a:p>
      </dsp:txBody>
      <dsp:txXfrm>
        <a:off x="3875781" y="219548"/>
        <a:ext cx="1382018" cy="548262"/>
      </dsp:txXfrm>
    </dsp:sp>
    <dsp:sp modelId="{A134CDD1-D85F-44EF-8BEE-9F99A855C1E6}">
      <dsp:nvSpPr>
        <dsp:cNvPr id="0" name=""/>
        <dsp:cNvSpPr/>
      </dsp:nvSpPr>
      <dsp:spPr>
        <a:xfrm>
          <a:off x="2493763" y="767810"/>
          <a:ext cx="1382018" cy="2632145"/>
        </a:xfrm>
        <a:prstGeom prst="wedgeRectCallout">
          <a:avLst>
            <a:gd name="adj1" fmla="val 62500"/>
            <a:gd name="adj2" fmla="val 20830"/>
          </a:avLst>
        </a:prstGeom>
        <a:solidFill>
          <a:schemeClr val="accent1">
            <a:tint val="50000"/>
            <a:hueOff val="-12059734"/>
            <a:satOff val="24125"/>
            <a:lumOff val="10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just"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I would be learning  about SDM(Subscriber Data Management) using SDL(Shared Data Layer).</a:t>
          </a:r>
        </a:p>
      </dsp:txBody>
      <dsp:txXfrm>
        <a:off x="2669003" y="767810"/>
        <a:ext cx="1206778" cy="2632145"/>
      </dsp:txXfrm>
    </dsp:sp>
    <dsp:sp modelId="{65257024-FAC0-4522-B139-1CC85B547BE8}">
      <dsp:nvSpPr>
        <dsp:cNvPr id="0" name=""/>
        <dsp:cNvSpPr/>
      </dsp:nvSpPr>
      <dsp:spPr>
        <a:xfrm>
          <a:off x="2493763" y="329119"/>
          <a:ext cx="1382018" cy="4386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0</a:t>
          </a:r>
        </a:p>
      </dsp:txBody>
      <dsp:txXfrm>
        <a:off x="2493763" y="329119"/>
        <a:ext cx="1382018" cy="438690"/>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3/17/2025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36A1ABE2-8A9C-4371-A477-2D85B6949ADB}" type="slidenum">
              <a:rPr lang="en-US" altLang="en-US" smtClean="0"/>
              <a:pPr>
                <a:defRPr/>
              </a:pPr>
              <a:t>11</a:t>
            </a:fld>
            <a:endParaRPr lang="en-US" altLang="en-US"/>
          </a:p>
        </p:txBody>
      </p:sp>
    </p:spTree>
    <p:extLst>
      <p:ext uri="{BB962C8B-B14F-4D97-AF65-F5344CB8AC3E}">
        <p14:creationId xmlns:p14="http://schemas.microsoft.com/office/powerpoint/2010/main" val="3246237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36A1ABE2-8A9C-4371-A477-2D85B6949ADB}" type="slidenum">
              <a:rPr lang="en-US" altLang="en-US" smtClean="0"/>
              <a:pPr>
                <a:defRPr/>
              </a:pPr>
              <a:t>15</a:t>
            </a:fld>
            <a:endParaRPr lang="en-US" altLang="en-US"/>
          </a:p>
        </p:txBody>
      </p:sp>
    </p:spTree>
    <p:extLst>
      <p:ext uri="{BB962C8B-B14F-4D97-AF65-F5344CB8AC3E}">
        <p14:creationId xmlns:p14="http://schemas.microsoft.com/office/powerpoint/2010/main" val="4189619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3/17/2025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3/17/2025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3/17/2025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3/17/2025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3/17/2025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3/17/2025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3/17/2025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3/17/2025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3/17/2025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3/17/2025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3/17/2025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3/17/2025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ctr" rtl="0">
              <a:spcBef>
                <a:spcPts val="0"/>
              </a:spcBef>
              <a:spcAft>
                <a:spcPts val="0"/>
              </a:spcAft>
              <a:buClr>
                <a:srgbClr val="17365D"/>
              </a:buClr>
              <a:buSzPts val="2000"/>
              <a:buFont typeface="Arial"/>
              <a:buNone/>
            </a:pPr>
            <a:r>
              <a:rPr lang="en-US" sz="24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lang="en-US" sz="20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lang="en-US" sz="24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Mr. Srinivas Mishra</a:t>
            </a:r>
            <a:endParaRPr lang="en-US" sz="2000"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lang="en-US" sz="2000"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2000"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20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lang="en-US" sz="24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err="1">
                <a:latin typeface="Cambria" panose="02040503050406030204" pitchFamily="18" charset="0"/>
                <a:ea typeface="Cambria" panose="02040503050406030204" pitchFamily="18" charset="0"/>
                <a:cs typeface="Verdana"/>
                <a:sym typeface="Verdana"/>
              </a:rPr>
              <a:t>B.Tech</a:t>
            </a:r>
            <a:r>
              <a:rPr lang="en-US" sz="2000" b="1" dirty="0">
                <a:latin typeface="Cambria" panose="02040503050406030204" pitchFamily="18" charset="0"/>
                <a:ea typeface="Cambria" panose="02040503050406030204" pitchFamily="18" charset="0"/>
                <a:cs typeface="Verdana"/>
                <a:sym typeface="Verdana"/>
              </a:rPr>
              <a:t> in Information Science &amp; Technology</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HoD</a:t>
            </a:r>
            <a:r>
              <a:rPr lang="en-US" sz="2000" b="1" dirty="0">
                <a:solidFill>
                  <a:schemeClr val="accent1"/>
                </a:solidFill>
                <a:latin typeface="Cambria" panose="02040503050406030204" pitchFamily="18" charset="0"/>
                <a:ea typeface="Cambria" panose="02040503050406030204" pitchFamily="18" charset="0"/>
                <a:cs typeface="Verdana"/>
                <a:sym typeface="Verdana"/>
              </a:rPr>
              <a:t>: </a:t>
            </a:r>
            <a:r>
              <a:rPr lang="en-US" sz="2000" b="1" dirty="0" err="1">
                <a:latin typeface="Cambria" panose="02040503050406030204" pitchFamily="18" charset="0"/>
                <a:ea typeface="Cambria" panose="02040503050406030204" pitchFamily="18" charset="0"/>
                <a:cs typeface="Verdana"/>
                <a:sym typeface="Verdana"/>
              </a:rPr>
              <a:t>Dr.Pallavi</a:t>
            </a:r>
            <a:r>
              <a:rPr lang="en-US" sz="2000" b="1" dirty="0">
                <a:latin typeface="Cambria" panose="02040503050406030204" pitchFamily="18" charset="0"/>
                <a:ea typeface="Cambria" panose="02040503050406030204" pitchFamily="18" charset="0"/>
                <a:cs typeface="Verdana"/>
                <a:sym typeface="Verdana"/>
              </a:rPr>
              <a:t> R</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latin typeface="Cambria" panose="02040503050406030204" pitchFamily="18" charset="0"/>
                <a:ea typeface="Cambria" panose="02040503050406030204" pitchFamily="18" charset="0"/>
                <a:cs typeface="Verdana"/>
                <a:sym typeface="Verdana"/>
              </a:rPr>
              <a:t>Mr. Srinivas Mishra</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Internship/Project Coordinators: </a:t>
            </a:r>
            <a:r>
              <a:rPr lang="en-US" sz="2000" b="1" dirty="0">
                <a:latin typeface="Cambria" panose="02040503050406030204" pitchFamily="18" charset="0"/>
                <a:ea typeface="Cambria" panose="02040503050406030204" pitchFamily="18" charset="0"/>
                <a:cs typeface="Verdana"/>
                <a:sym typeface="Verdana"/>
              </a:rPr>
              <a:t>Dr. Sampath A K</a:t>
            </a:r>
            <a:endParaRPr lang="en-US" sz="2000" b="1" i="0" u="none" strike="noStrike" cap="none" dirty="0">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Review-1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SDM / TESTING / AUTOMATION &amp; TESTING</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477216668"/>
              </p:ext>
            </p:extLst>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ANEESH K</a:t>
                      </a:r>
                    </a:p>
                  </a:txBody>
                  <a:tcPr/>
                </a:tc>
                <a:extLst>
                  <a:ext uri="{0D108BD9-81ED-4DB2-BD59-A6C34878D82A}">
                    <a16:rowId xmlns:a16="http://schemas.microsoft.com/office/drawing/2014/main"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20211IST0004</a:t>
                      </a:r>
                    </a:p>
                  </a:txBody>
                  <a:tcPr/>
                </a:tc>
                <a:extLst>
                  <a:ext uri="{0D108BD9-81ED-4DB2-BD59-A6C34878D82A}">
                    <a16:rowId xmlns:a16="http://schemas.microsoft.com/office/drawing/2014/main" val="18255094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8IST-01</a:t>
                      </a:r>
                    </a:p>
                  </a:txBody>
                  <a:tcPr/>
                </a:tc>
                <a:extLst>
                  <a:ext uri="{0D108BD9-81ED-4DB2-BD59-A6C34878D82A}">
                    <a16:rowId xmlns:a16="http://schemas.microsoft.com/office/drawing/2014/main" val="12782681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2021</a:t>
                      </a: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978588" cy="528918"/>
          </a:xfrm>
        </p:spPr>
        <p:txBody>
          <a:bodyPr/>
          <a:lstStyle/>
          <a:p>
            <a:pPr marL="152400" algn="just">
              <a:lnSpc>
                <a:spcPct val="100000"/>
              </a:lnSpc>
              <a:spcBef>
                <a:spcPts val="0"/>
              </a:spcBef>
            </a:pPr>
            <a:r>
              <a:rPr lang="en-IN" sz="2400" b="1" dirty="0">
                <a:solidFill>
                  <a:schemeClr val="accent1">
                    <a:lumMod val="75000"/>
                  </a:schemeClr>
                </a:solidFill>
                <a:latin typeface="Times New Roman" panose="02020603050405020304" pitchFamily="18" charset="0"/>
                <a:cs typeface="Times New Roman" panose="02020603050405020304" pitchFamily="18" charset="0"/>
              </a:rPr>
              <a:t>Literature Review:</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graphicFrame>
        <p:nvGraphicFramePr>
          <p:cNvPr id="6" name="Table 5">
            <a:extLst>
              <a:ext uri="{FF2B5EF4-FFF2-40B4-BE49-F238E27FC236}">
                <a16:creationId xmlns:a16="http://schemas.microsoft.com/office/drawing/2014/main" id="{C9F77D0C-7225-6866-E963-4328181F76AD}"/>
              </a:ext>
            </a:extLst>
          </p:cNvPr>
          <p:cNvGraphicFramePr>
            <a:graphicFrameLocks noGrp="1"/>
          </p:cNvGraphicFramePr>
          <p:nvPr>
            <p:extLst>
              <p:ext uri="{D42A27DB-BD31-4B8C-83A1-F6EECF244321}">
                <p14:modId xmlns:p14="http://schemas.microsoft.com/office/powerpoint/2010/main" val="1060748897"/>
              </p:ext>
            </p:extLst>
          </p:nvPr>
        </p:nvGraphicFramePr>
        <p:xfrm>
          <a:off x="2832848" y="10886"/>
          <a:ext cx="9359154" cy="6888229"/>
        </p:xfrm>
        <a:graphic>
          <a:graphicData uri="http://schemas.openxmlformats.org/drawingml/2006/table">
            <a:tbl>
              <a:tblPr firstRow="1" bandRow="1">
                <a:tableStyleId>{5C22544A-7EE6-4342-B048-85BDC9FD1C3A}</a:tableStyleId>
              </a:tblPr>
              <a:tblGrid>
                <a:gridCol w="1337022">
                  <a:extLst>
                    <a:ext uri="{9D8B030D-6E8A-4147-A177-3AD203B41FA5}">
                      <a16:colId xmlns:a16="http://schemas.microsoft.com/office/drawing/2014/main" val="127839330"/>
                    </a:ext>
                  </a:extLst>
                </a:gridCol>
                <a:gridCol w="1337022">
                  <a:extLst>
                    <a:ext uri="{9D8B030D-6E8A-4147-A177-3AD203B41FA5}">
                      <a16:colId xmlns:a16="http://schemas.microsoft.com/office/drawing/2014/main" val="2731208871"/>
                    </a:ext>
                  </a:extLst>
                </a:gridCol>
                <a:gridCol w="1337022">
                  <a:extLst>
                    <a:ext uri="{9D8B030D-6E8A-4147-A177-3AD203B41FA5}">
                      <a16:colId xmlns:a16="http://schemas.microsoft.com/office/drawing/2014/main" val="3669813859"/>
                    </a:ext>
                  </a:extLst>
                </a:gridCol>
                <a:gridCol w="1337022">
                  <a:extLst>
                    <a:ext uri="{9D8B030D-6E8A-4147-A177-3AD203B41FA5}">
                      <a16:colId xmlns:a16="http://schemas.microsoft.com/office/drawing/2014/main" val="3835351551"/>
                    </a:ext>
                  </a:extLst>
                </a:gridCol>
                <a:gridCol w="1337022">
                  <a:extLst>
                    <a:ext uri="{9D8B030D-6E8A-4147-A177-3AD203B41FA5}">
                      <a16:colId xmlns:a16="http://schemas.microsoft.com/office/drawing/2014/main" val="3988076218"/>
                    </a:ext>
                  </a:extLst>
                </a:gridCol>
                <a:gridCol w="1337022">
                  <a:extLst>
                    <a:ext uri="{9D8B030D-6E8A-4147-A177-3AD203B41FA5}">
                      <a16:colId xmlns:a16="http://schemas.microsoft.com/office/drawing/2014/main" val="395289909"/>
                    </a:ext>
                  </a:extLst>
                </a:gridCol>
                <a:gridCol w="1337022">
                  <a:extLst>
                    <a:ext uri="{9D8B030D-6E8A-4147-A177-3AD203B41FA5}">
                      <a16:colId xmlns:a16="http://schemas.microsoft.com/office/drawing/2014/main" val="1554163029"/>
                    </a:ext>
                  </a:extLst>
                </a:gridCol>
              </a:tblGrid>
              <a:tr h="366094">
                <a:tc>
                  <a:txBody>
                    <a:bodyPr/>
                    <a:lstStyle/>
                    <a:p>
                      <a:pPr algn="l" fontAlgn="b"/>
                      <a:r>
                        <a:rPr lang="en-IN" sz="1100" b="1" i="0" u="none" strike="noStrike" dirty="0">
                          <a:solidFill>
                            <a:srgbClr val="FFFFFF"/>
                          </a:solidFill>
                          <a:effectLst/>
                          <a:latin typeface="Calibri" panose="020F0502020204030204" pitchFamily="34" charset="0"/>
                        </a:rPr>
                        <a:t>SL.NO</a:t>
                      </a:r>
                    </a:p>
                  </a:txBody>
                  <a:tcPr marL="7620" marR="7620" marT="7620" marB="0" anchor="b"/>
                </a:tc>
                <a:tc>
                  <a:txBody>
                    <a:bodyPr/>
                    <a:lstStyle/>
                    <a:p>
                      <a:pPr algn="ctr" fontAlgn="ctr"/>
                      <a:r>
                        <a:rPr lang="en-IN" sz="1100" b="1" i="0" u="none" strike="noStrike">
                          <a:solidFill>
                            <a:srgbClr val="FFFFFF"/>
                          </a:solidFill>
                          <a:effectLst/>
                          <a:latin typeface="Calibri" panose="020F0502020204030204" pitchFamily="34" charset="0"/>
                        </a:rPr>
                        <a:t>Research Paper</a:t>
                      </a:r>
                    </a:p>
                  </a:txBody>
                  <a:tcPr marL="7620" marR="7620" marT="7620" marB="0" anchor="ctr"/>
                </a:tc>
                <a:tc>
                  <a:txBody>
                    <a:bodyPr/>
                    <a:lstStyle/>
                    <a:p>
                      <a:pPr algn="ctr" fontAlgn="ctr"/>
                      <a:r>
                        <a:rPr lang="en-IN" sz="1100" b="1" i="0" u="none" strike="noStrike">
                          <a:solidFill>
                            <a:srgbClr val="FFFFFF"/>
                          </a:solidFill>
                          <a:effectLst/>
                          <a:latin typeface="Calibri" panose="020F0502020204030204" pitchFamily="34" charset="0"/>
                        </a:rPr>
                        <a:t>Author</a:t>
                      </a:r>
                    </a:p>
                  </a:txBody>
                  <a:tcPr marL="7620" marR="7620" marT="7620" marB="0" anchor="ctr"/>
                </a:tc>
                <a:tc>
                  <a:txBody>
                    <a:bodyPr/>
                    <a:lstStyle/>
                    <a:p>
                      <a:pPr algn="ctr" fontAlgn="ctr"/>
                      <a:r>
                        <a:rPr lang="en-IN" sz="1100" b="1" i="0" u="none" strike="noStrike">
                          <a:solidFill>
                            <a:srgbClr val="FFFFFF"/>
                          </a:solidFill>
                          <a:effectLst/>
                          <a:latin typeface="Calibri" panose="020F0502020204030204" pitchFamily="34" charset="0"/>
                        </a:rPr>
                        <a:t>Year</a:t>
                      </a:r>
                    </a:p>
                  </a:txBody>
                  <a:tcPr marL="7620" marR="7620" marT="7620" marB="0" anchor="ctr"/>
                </a:tc>
                <a:tc>
                  <a:txBody>
                    <a:bodyPr/>
                    <a:lstStyle/>
                    <a:p>
                      <a:pPr algn="ctr" fontAlgn="ctr"/>
                      <a:r>
                        <a:rPr lang="en-IN" sz="1100" b="1" i="0" u="none" strike="noStrike">
                          <a:solidFill>
                            <a:srgbClr val="FFFFFF"/>
                          </a:solidFill>
                          <a:effectLst/>
                          <a:latin typeface="Calibri" panose="020F0502020204030204" pitchFamily="34" charset="0"/>
                        </a:rPr>
                        <a:t>Summary</a:t>
                      </a:r>
                    </a:p>
                  </a:txBody>
                  <a:tcPr marL="7620" marR="7620" marT="7620" marB="0" anchor="ctr"/>
                </a:tc>
                <a:tc>
                  <a:txBody>
                    <a:bodyPr/>
                    <a:lstStyle/>
                    <a:p>
                      <a:pPr algn="ctr" fontAlgn="ctr"/>
                      <a:r>
                        <a:rPr lang="en-IN" sz="1100" b="1" i="0" u="none" strike="noStrike">
                          <a:solidFill>
                            <a:srgbClr val="FFFFFF"/>
                          </a:solidFill>
                          <a:effectLst/>
                          <a:latin typeface="Calibri" panose="020F0502020204030204" pitchFamily="34" charset="0"/>
                        </a:rPr>
                        <a:t>Methodology</a:t>
                      </a:r>
                    </a:p>
                  </a:txBody>
                  <a:tcPr marL="7620" marR="7620" marT="7620" marB="0" anchor="ctr"/>
                </a:tc>
                <a:tc>
                  <a:txBody>
                    <a:bodyPr/>
                    <a:lstStyle/>
                    <a:p>
                      <a:pPr algn="ctr" fontAlgn="ctr"/>
                      <a:r>
                        <a:rPr lang="en-IN" sz="1100" b="1" i="0" u="none" strike="noStrike">
                          <a:solidFill>
                            <a:srgbClr val="FFFFFF"/>
                          </a:solidFill>
                          <a:effectLst/>
                          <a:latin typeface="Calibri" panose="020F0502020204030204" pitchFamily="34" charset="0"/>
                        </a:rPr>
                        <a:t>Research Gaps</a:t>
                      </a:r>
                    </a:p>
                  </a:txBody>
                  <a:tcPr marL="7620" marR="7620" marT="7620" marB="0" anchor="ctr"/>
                </a:tc>
                <a:extLst>
                  <a:ext uri="{0D108BD9-81ED-4DB2-BD59-A6C34878D82A}">
                    <a16:rowId xmlns:a16="http://schemas.microsoft.com/office/drawing/2014/main" val="547019354"/>
                  </a:ext>
                </a:extLst>
              </a:tr>
              <a:tr h="1496975">
                <a:tc>
                  <a:txBody>
                    <a:bodyPr/>
                    <a:lstStyle/>
                    <a:p>
                      <a:pPr algn="ctr" fontAlgn="ctr"/>
                      <a:r>
                        <a:rPr lang="en-IN" sz="1100" b="1" i="0" u="none" strike="noStrike" dirty="0">
                          <a:solidFill>
                            <a:srgbClr val="000000"/>
                          </a:solidFill>
                          <a:effectLst/>
                          <a:latin typeface="Calibri" panose="020F0502020204030204" pitchFamily="34" charset="0"/>
                        </a:rPr>
                        <a:t>1</a:t>
                      </a:r>
                    </a:p>
                  </a:txBody>
                  <a:tcPr marL="7620" marR="7620" marT="7620" marB="0" anchor="ctr"/>
                </a:tc>
                <a:tc>
                  <a:txBody>
                    <a:bodyPr/>
                    <a:lstStyle/>
                    <a:p>
                      <a:pPr algn="l" fontAlgn="ctr"/>
                      <a:r>
                        <a:rPr lang="en-US" sz="1100" b="1" i="0" u="none" strike="noStrike">
                          <a:solidFill>
                            <a:srgbClr val="000000"/>
                          </a:solidFill>
                          <a:effectLst/>
                          <a:latin typeface="Calibri" panose="020F0502020204030204" pitchFamily="34" charset="0"/>
                        </a:rPr>
                        <a:t>A Distributed Shared Memory Layer for Cooperative Work Applications</a:t>
                      </a:r>
                    </a:p>
                  </a:txBody>
                  <a:tcPr marL="7620" marR="7620" marT="7620" marB="0" anchor="ctr"/>
                </a:tc>
                <a:tc>
                  <a:txBody>
                    <a:bodyPr/>
                    <a:lstStyle/>
                    <a:p>
                      <a:pPr algn="ctr" fontAlgn="ctr"/>
                      <a:r>
                        <a:rPr lang="en-IN" sz="1100" b="1" i="0" u="none" strike="noStrike">
                          <a:solidFill>
                            <a:srgbClr val="000000"/>
                          </a:solidFill>
                          <a:effectLst/>
                          <a:latin typeface="Calibri" panose="020F0502020204030204" pitchFamily="34" charset="0"/>
                        </a:rPr>
                        <a:t>H. Guyennet J,C. Lapayre, M. Trkhel</a:t>
                      </a:r>
                    </a:p>
                  </a:txBody>
                  <a:tcPr marL="7620" marR="7620" marT="7620" marB="0" anchor="ctr"/>
                </a:tc>
                <a:tc>
                  <a:txBody>
                    <a:bodyPr/>
                    <a:lstStyle/>
                    <a:p>
                      <a:pPr algn="ctr" fontAlgn="ctr"/>
                      <a:r>
                        <a:rPr lang="en-IN" sz="1100" b="1" i="0" u="none" strike="noStrike">
                          <a:solidFill>
                            <a:srgbClr val="000000"/>
                          </a:solidFill>
                          <a:effectLst/>
                          <a:latin typeface="Calibri" panose="020F0502020204030204" pitchFamily="34" charset="0"/>
                        </a:rPr>
                        <a:t>1997</a:t>
                      </a:r>
                    </a:p>
                  </a:txBody>
                  <a:tcPr marL="7620" marR="7620" marT="7620" marB="0" anchor="ctr"/>
                </a:tc>
                <a:tc>
                  <a:txBody>
                    <a:bodyPr/>
                    <a:lstStyle/>
                    <a:p>
                      <a:pPr algn="l" fontAlgn="ctr"/>
                      <a:r>
                        <a:rPr lang="en-US" sz="1100" b="0" i="0" u="none" strike="noStrike" dirty="0">
                          <a:solidFill>
                            <a:srgbClr val="000000"/>
                          </a:solidFill>
                          <a:effectLst/>
                          <a:latin typeface="Calibri" panose="020F0502020204030204" pitchFamily="34" charset="0"/>
                        </a:rPr>
                        <a:t>Introduces a DSM layer to enhance real-time collaborative computing.</a:t>
                      </a:r>
                    </a:p>
                  </a:txBody>
                  <a:tcPr marL="7620" marR="7620" marT="7620" marB="0" anchor="ctr"/>
                </a:tc>
                <a:tc>
                  <a:txBody>
                    <a:bodyPr/>
                    <a:lstStyle/>
                    <a:p>
                      <a:pPr algn="l" fontAlgn="ctr"/>
                      <a:r>
                        <a:rPr lang="en-US" sz="1100" b="0" i="0" u="none" strike="noStrike">
                          <a:solidFill>
                            <a:srgbClr val="000000"/>
                          </a:solidFill>
                          <a:effectLst/>
                          <a:latin typeface="Calibri" panose="020F0502020204030204" pitchFamily="34" charset="0"/>
                        </a:rPr>
                        <a:t>Optimizes synchronization techniques and memory consistency models.</a:t>
                      </a:r>
                    </a:p>
                  </a:txBody>
                  <a:tcPr marL="7620" marR="7620" marT="7620" marB="0" anchor="ctr"/>
                </a:tc>
                <a:tc>
                  <a:txBody>
                    <a:bodyPr/>
                    <a:lstStyle/>
                    <a:p>
                      <a:pPr algn="l" fontAlgn="ctr"/>
                      <a:r>
                        <a:rPr lang="en-US" sz="1100" b="0" i="0" u="none" strike="noStrike">
                          <a:solidFill>
                            <a:srgbClr val="000000"/>
                          </a:solidFill>
                          <a:effectLst/>
                          <a:latin typeface="Calibri" panose="020F0502020204030204" pitchFamily="34" charset="0"/>
                        </a:rPr>
                        <a:t>Needs AI-driven predictive prefetching, adaptive synchronization, and performance optimization for cloud-edge environments.</a:t>
                      </a:r>
                    </a:p>
                  </a:txBody>
                  <a:tcPr marL="7620" marR="7620" marT="7620" marB="0" anchor="ctr"/>
                </a:tc>
                <a:extLst>
                  <a:ext uri="{0D108BD9-81ED-4DB2-BD59-A6C34878D82A}">
                    <a16:rowId xmlns:a16="http://schemas.microsoft.com/office/drawing/2014/main" val="1308635640"/>
                  </a:ext>
                </a:extLst>
              </a:tr>
              <a:tr h="1165985">
                <a:tc>
                  <a:txBody>
                    <a:bodyPr/>
                    <a:lstStyle/>
                    <a:p>
                      <a:pPr algn="ctr" fontAlgn="ctr"/>
                      <a:r>
                        <a:rPr lang="en-IN" sz="1100" b="1" i="0" u="none" strike="noStrike">
                          <a:solidFill>
                            <a:srgbClr val="000000"/>
                          </a:solidFill>
                          <a:effectLst/>
                          <a:latin typeface="Calibri" panose="020F0502020204030204" pitchFamily="34" charset="0"/>
                        </a:rPr>
                        <a:t>2</a:t>
                      </a:r>
                    </a:p>
                  </a:txBody>
                  <a:tcPr marL="7620" marR="7620" marT="7620" marB="0" anchor="ctr"/>
                </a:tc>
                <a:tc>
                  <a:txBody>
                    <a:bodyPr/>
                    <a:lstStyle/>
                    <a:p>
                      <a:pPr algn="l" fontAlgn="ctr"/>
                      <a:r>
                        <a:rPr lang="en-US" sz="1100" b="1" i="0" u="none" strike="noStrike">
                          <a:solidFill>
                            <a:srgbClr val="000000"/>
                          </a:solidFill>
                          <a:effectLst/>
                          <a:latin typeface="Calibri" panose="020F0502020204030204" pitchFamily="34" charset="0"/>
                        </a:rPr>
                        <a:t>Shared Data Services: An Architectural Approach</a:t>
                      </a:r>
                    </a:p>
                  </a:txBody>
                  <a:tcPr marL="7620" marR="7620" marT="7620" marB="0" anchor="ctr"/>
                </a:tc>
                <a:tc>
                  <a:txBody>
                    <a:bodyPr/>
                    <a:lstStyle/>
                    <a:p>
                      <a:pPr algn="ctr" fontAlgn="ctr"/>
                      <a:r>
                        <a:rPr lang="en-IN" sz="1100" b="1" i="0" u="none" strike="noStrike">
                          <a:solidFill>
                            <a:srgbClr val="000000"/>
                          </a:solidFill>
                          <a:effectLst/>
                          <a:latin typeface="Calibri" panose="020F0502020204030204" pitchFamily="34" charset="0"/>
                        </a:rPr>
                        <a:t>V.Niranjan, Dr Sriram Anand, Krishnendu Kunti</a:t>
                      </a:r>
                    </a:p>
                  </a:txBody>
                  <a:tcPr marL="7620" marR="7620" marT="7620" marB="0" anchor="ctr"/>
                </a:tc>
                <a:tc>
                  <a:txBody>
                    <a:bodyPr/>
                    <a:lstStyle/>
                    <a:p>
                      <a:pPr algn="ctr" fontAlgn="ctr"/>
                      <a:r>
                        <a:rPr lang="en-IN" sz="1100" b="1" i="0" u="none" strike="noStrike">
                          <a:solidFill>
                            <a:srgbClr val="000000"/>
                          </a:solidFill>
                          <a:effectLst/>
                          <a:latin typeface="Calibri" panose="020F0502020204030204" pitchFamily="34" charset="0"/>
                        </a:rPr>
                        <a:t>2005</a:t>
                      </a:r>
                    </a:p>
                  </a:txBody>
                  <a:tcPr marL="7620" marR="7620" marT="7620" marB="0" anchor="ctr"/>
                </a:tc>
                <a:tc>
                  <a:txBody>
                    <a:bodyPr/>
                    <a:lstStyle/>
                    <a:p>
                      <a:pPr algn="l" fontAlgn="ctr"/>
                      <a:r>
                        <a:rPr lang="en-US" sz="1100" b="0" i="0" u="none" strike="noStrike">
                          <a:solidFill>
                            <a:srgbClr val="000000"/>
                          </a:solidFill>
                          <a:effectLst/>
                          <a:latin typeface="Calibri" panose="020F0502020204030204" pitchFamily="34" charset="0"/>
                        </a:rPr>
                        <a:t>Proposes an SOA-based enterprise data integration strategy.</a:t>
                      </a:r>
                    </a:p>
                  </a:txBody>
                  <a:tcPr marL="7620" marR="7620" marT="7620" marB="0" anchor="ctr"/>
                </a:tc>
                <a:tc>
                  <a:txBody>
                    <a:bodyPr/>
                    <a:lstStyle/>
                    <a:p>
                      <a:pPr algn="l" fontAlgn="ctr"/>
                      <a:r>
                        <a:rPr lang="en-US" sz="1100" b="0" i="0" u="none" strike="noStrike">
                          <a:solidFill>
                            <a:srgbClr val="000000"/>
                          </a:solidFill>
                          <a:effectLst/>
                          <a:latin typeface="Calibri" panose="020F0502020204030204" pitchFamily="34" charset="0"/>
                        </a:rPr>
                        <a:t>Uses a meta-data-based approach to enable shared data access across heterogeneous systems.</a:t>
                      </a:r>
                    </a:p>
                  </a:txBody>
                  <a:tcPr marL="7620" marR="7620" marT="7620" marB="0" anchor="ctr"/>
                </a:tc>
                <a:tc>
                  <a:txBody>
                    <a:bodyPr/>
                    <a:lstStyle/>
                    <a:p>
                      <a:pPr algn="l" fontAlgn="ctr"/>
                      <a:r>
                        <a:rPr lang="en-US" sz="1100" b="0" i="0" u="none" strike="noStrike">
                          <a:solidFill>
                            <a:srgbClr val="000000"/>
                          </a:solidFill>
                          <a:effectLst/>
                          <a:latin typeface="Calibri" panose="020F0502020204030204" pitchFamily="34" charset="0"/>
                        </a:rPr>
                        <a:t>Needs research on AI-driven data integration, optimization strategies, and security/privacy implications.</a:t>
                      </a:r>
                    </a:p>
                  </a:txBody>
                  <a:tcPr marL="7620" marR="7620" marT="7620" marB="0" anchor="ctr"/>
                </a:tc>
                <a:extLst>
                  <a:ext uri="{0D108BD9-81ED-4DB2-BD59-A6C34878D82A}">
                    <a16:rowId xmlns:a16="http://schemas.microsoft.com/office/drawing/2014/main" val="294552194"/>
                  </a:ext>
                </a:extLst>
              </a:tr>
              <a:tr h="1165985">
                <a:tc>
                  <a:txBody>
                    <a:bodyPr/>
                    <a:lstStyle/>
                    <a:p>
                      <a:pPr algn="ctr" fontAlgn="ctr"/>
                      <a:r>
                        <a:rPr lang="en-IN" sz="1100" b="1" i="0" u="none" strike="noStrike">
                          <a:solidFill>
                            <a:srgbClr val="000000"/>
                          </a:solidFill>
                          <a:effectLst/>
                          <a:latin typeface="Calibri" panose="020F0502020204030204" pitchFamily="34" charset="0"/>
                        </a:rPr>
                        <a:t>3</a:t>
                      </a:r>
                    </a:p>
                  </a:txBody>
                  <a:tcPr marL="7620" marR="7620" marT="7620" marB="0" anchor="ctr"/>
                </a:tc>
                <a:tc>
                  <a:txBody>
                    <a:bodyPr/>
                    <a:lstStyle/>
                    <a:p>
                      <a:pPr algn="l" fontAlgn="ctr"/>
                      <a:r>
                        <a:rPr lang="en-US" sz="1100" b="1" i="0" u="none" strike="noStrike" dirty="0">
                          <a:solidFill>
                            <a:srgbClr val="000000"/>
                          </a:solidFill>
                          <a:effectLst/>
                          <a:latin typeface="Calibri" panose="020F0502020204030204" pitchFamily="34" charset="0"/>
                        </a:rPr>
                        <a:t>An Integrated and Flexible Approach to Robust and Secure Routing</a:t>
                      </a:r>
                    </a:p>
                  </a:txBody>
                  <a:tcPr marL="7620" marR="7620" marT="7620" marB="0" anchor="ctr"/>
                </a:tc>
                <a:tc>
                  <a:txBody>
                    <a:bodyPr/>
                    <a:lstStyle/>
                    <a:p>
                      <a:pPr algn="ctr" fontAlgn="ctr"/>
                      <a:r>
                        <a:rPr lang="en-IN" sz="1100" b="1" i="0" u="none" strike="noStrike">
                          <a:solidFill>
                            <a:srgbClr val="000000"/>
                          </a:solidFill>
                          <a:effectLst/>
                          <a:latin typeface="Calibri" panose="020F0502020204030204" pitchFamily="34" charset="0"/>
                        </a:rPr>
                        <a:t>Rachna Guru, Geoff Huang and Katia Obraczka</a:t>
                      </a:r>
                    </a:p>
                  </a:txBody>
                  <a:tcPr marL="7620" marR="7620" marT="7620" marB="0" anchor="ctr"/>
                </a:tc>
                <a:tc>
                  <a:txBody>
                    <a:bodyPr/>
                    <a:lstStyle/>
                    <a:p>
                      <a:pPr algn="ctr" fontAlgn="ctr"/>
                      <a:r>
                        <a:rPr lang="en-IN" sz="1100" b="1" i="0" u="none" strike="noStrike">
                          <a:solidFill>
                            <a:srgbClr val="000000"/>
                          </a:solidFill>
                          <a:effectLst/>
                          <a:latin typeface="Calibri" panose="020F0502020204030204" pitchFamily="34" charset="0"/>
                        </a:rPr>
                        <a:t>2005</a:t>
                      </a:r>
                    </a:p>
                  </a:txBody>
                  <a:tcPr marL="7620" marR="7620" marT="7620" marB="0" anchor="ctr"/>
                </a:tc>
                <a:tc>
                  <a:txBody>
                    <a:bodyPr/>
                    <a:lstStyle/>
                    <a:p>
                      <a:pPr algn="l" fontAlgn="ctr"/>
                      <a:r>
                        <a:rPr lang="en-US" sz="1100" b="0" i="0" u="none" strike="noStrike">
                          <a:solidFill>
                            <a:srgbClr val="000000"/>
                          </a:solidFill>
                          <a:effectLst/>
                          <a:latin typeface="Calibri" panose="020F0502020204030204" pitchFamily="34" charset="0"/>
                        </a:rPr>
                        <a:t>Proposes the RoST protocol to detect and mitigate security threats in MANETs.</a:t>
                      </a:r>
                    </a:p>
                  </a:txBody>
                  <a:tcPr marL="7620" marR="7620" marT="7620" marB="0" anchor="ctr"/>
                </a:tc>
                <a:tc>
                  <a:txBody>
                    <a:bodyPr/>
                    <a:lstStyle/>
                    <a:p>
                      <a:pPr algn="l" fontAlgn="ctr"/>
                      <a:r>
                        <a:rPr lang="en-US" sz="1100" b="0" i="0" u="none" strike="noStrike">
                          <a:solidFill>
                            <a:srgbClr val="000000"/>
                          </a:solidFill>
                          <a:effectLst/>
                          <a:latin typeface="Calibri" panose="020F0502020204030204" pitchFamily="34" charset="0"/>
                        </a:rPr>
                        <a:t>Integrates cryptographic techniques and real-time attack monitoring.</a:t>
                      </a:r>
                    </a:p>
                  </a:txBody>
                  <a:tcPr marL="7620" marR="7620" marT="7620" marB="0" anchor="ctr"/>
                </a:tc>
                <a:tc>
                  <a:txBody>
                    <a:bodyPr/>
                    <a:lstStyle/>
                    <a:p>
                      <a:pPr algn="l" fontAlgn="ctr"/>
                      <a:r>
                        <a:rPr lang="en-US" sz="1100" b="0" i="0" u="none" strike="noStrike">
                          <a:solidFill>
                            <a:srgbClr val="000000"/>
                          </a:solidFill>
                          <a:effectLst/>
                          <a:latin typeface="Calibri" panose="020F0502020204030204" pitchFamily="34" charset="0"/>
                        </a:rPr>
                        <a:t>Needs lightweight cryptographic solutions, AI-driven security adaptation, and real-time network threat detection.</a:t>
                      </a:r>
                    </a:p>
                  </a:txBody>
                  <a:tcPr marL="7620" marR="7620" marT="7620" marB="0" anchor="ctr"/>
                </a:tc>
                <a:extLst>
                  <a:ext uri="{0D108BD9-81ED-4DB2-BD59-A6C34878D82A}">
                    <a16:rowId xmlns:a16="http://schemas.microsoft.com/office/drawing/2014/main" val="1883964986"/>
                  </a:ext>
                </a:extLst>
              </a:tr>
              <a:tr h="1165985">
                <a:tc>
                  <a:txBody>
                    <a:bodyPr/>
                    <a:lstStyle/>
                    <a:p>
                      <a:pPr algn="ctr" fontAlgn="ctr"/>
                      <a:r>
                        <a:rPr lang="en-IN" sz="1100" b="1" i="0" u="none" strike="noStrike">
                          <a:solidFill>
                            <a:srgbClr val="000000"/>
                          </a:solidFill>
                          <a:effectLst/>
                          <a:latin typeface="Calibri" panose="020F0502020204030204" pitchFamily="34" charset="0"/>
                        </a:rPr>
                        <a:t>4</a:t>
                      </a:r>
                    </a:p>
                  </a:txBody>
                  <a:tcPr marL="7620" marR="7620" marT="7620" marB="0" anchor="ctr"/>
                </a:tc>
                <a:tc>
                  <a:txBody>
                    <a:bodyPr/>
                    <a:lstStyle/>
                    <a:p>
                      <a:pPr algn="l" fontAlgn="ctr"/>
                      <a:r>
                        <a:rPr lang="en-US" sz="1100" b="1" i="0" u="none" strike="noStrike">
                          <a:solidFill>
                            <a:srgbClr val="000000"/>
                          </a:solidFill>
                          <a:effectLst/>
                          <a:latin typeface="Calibri" panose="020F0502020204030204" pitchFamily="34" charset="0"/>
                        </a:rPr>
                        <a:t>Inter-Operator Spectrum Sharing in a Broadband Cellular Network</a:t>
                      </a:r>
                    </a:p>
                  </a:txBody>
                  <a:tcPr marL="7620" marR="7620" marT="7620" marB="0" anchor="ctr"/>
                </a:tc>
                <a:tc>
                  <a:txBody>
                    <a:bodyPr/>
                    <a:lstStyle/>
                    <a:p>
                      <a:pPr algn="ctr" fontAlgn="ctr"/>
                      <a:r>
                        <a:rPr lang="fi-FI" sz="1100" b="1" i="0" u="none" strike="noStrike">
                          <a:solidFill>
                            <a:srgbClr val="000000"/>
                          </a:solidFill>
                          <a:effectLst/>
                          <a:latin typeface="Calibri" panose="020F0502020204030204" pitchFamily="34" charset="0"/>
                        </a:rPr>
                        <a:t>Gareth Middleton, Kari Hoolit, Antti T6llit, Jorma Lilleberg</a:t>
                      </a:r>
                    </a:p>
                  </a:txBody>
                  <a:tcPr marL="7620" marR="7620" marT="7620" marB="0" anchor="ctr"/>
                </a:tc>
                <a:tc>
                  <a:txBody>
                    <a:bodyPr/>
                    <a:lstStyle/>
                    <a:p>
                      <a:pPr algn="ctr" fontAlgn="ctr"/>
                      <a:r>
                        <a:rPr lang="en-IN" sz="1100" b="1" i="0" u="none" strike="noStrike">
                          <a:solidFill>
                            <a:srgbClr val="000000"/>
                          </a:solidFill>
                          <a:effectLst/>
                          <a:latin typeface="Calibri" panose="020F0502020204030204" pitchFamily="34" charset="0"/>
                        </a:rPr>
                        <a:t>2006</a:t>
                      </a:r>
                    </a:p>
                  </a:txBody>
                  <a:tcPr marL="7620" marR="7620" marT="7620" marB="0" anchor="ctr"/>
                </a:tc>
                <a:tc>
                  <a:txBody>
                    <a:bodyPr/>
                    <a:lstStyle/>
                    <a:p>
                      <a:pPr algn="l" fontAlgn="ctr"/>
                      <a:r>
                        <a:rPr lang="en-US" sz="1100" b="0" i="0" u="none" strike="noStrike">
                          <a:solidFill>
                            <a:srgbClr val="000000"/>
                          </a:solidFill>
                          <a:effectLst/>
                          <a:latin typeface="Calibri" panose="020F0502020204030204" pitchFamily="34" charset="0"/>
                        </a:rPr>
                        <a:t>Examines inter-operator spectrum sharing and its impact on QoS and network capacity.</a:t>
                      </a:r>
                    </a:p>
                  </a:txBody>
                  <a:tcPr marL="7620" marR="7620" marT="7620" marB="0" anchor="ctr"/>
                </a:tc>
                <a:tc>
                  <a:txBody>
                    <a:bodyPr/>
                    <a:lstStyle/>
                    <a:p>
                      <a:pPr algn="l" fontAlgn="ctr"/>
                      <a:r>
                        <a:rPr lang="en-US" sz="1100" b="0" i="0" u="none" strike="noStrike">
                          <a:solidFill>
                            <a:srgbClr val="000000"/>
                          </a:solidFill>
                          <a:effectLst/>
                          <a:latin typeface="Calibri" panose="020F0502020204030204" pitchFamily="34" charset="0"/>
                        </a:rPr>
                        <a:t>Models a packet-based cellular network; analyzes different traffic profiles.</a:t>
                      </a:r>
                    </a:p>
                  </a:txBody>
                  <a:tcPr marL="7620" marR="7620" marT="7620" marB="0" anchor="ctr"/>
                </a:tc>
                <a:tc>
                  <a:txBody>
                    <a:bodyPr/>
                    <a:lstStyle/>
                    <a:p>
                      <a:pPr algn="l" fontAlgn="ctr"/>
                      <a:r>
                        <a:rPr lang="en-US" sz="1100" b="0" i="0" u="none" strike="noStrike">
                          <a:solidFill>
                            <a:srgbClr val="000000"/>
                          </a:solidFill>
                          <a:effectLst/>
                          <a:latin typeface="Calibri" panose="020F0502020204030204" pitchFamily="34" charset="0"/>
                        </a:rPr>
                        <a:t>Needs real-world traffic simulations, dynamic spectrum allocation mechanisms, and evaluation of large-scale deployments.</a:t>
                      </a:r>
                    </a:p>
                  </a:txBody>
                  <a:tcPr marL="7620" marR="7620" marT="7620" marB="0" anchor="ctr"/>
                </a:tc>
                <a:extLst>
                  <a:ext uri="{0D108BD9-81ED-4DB2-BD59-A6C34878D82A}">
                    <a16:rowId xmlns:a16="http://schemas.microsoft.com/office/drawing/2014/main" val="693530628"/>
                  </a:ext>
                </a:extLst>
              </a:tr>
              <a:tr h="1496975">
                <a:tc>
                  <a:txBody>
                    <a:bodyPr/>
                    <a:lstStyle/>
                    <a:p>
                      <a:pPr algn="ctr" fontAlgn="ctr"/>
                      <a:r>
                        <a:rPr lang="en-IN" sz="1100" b="1" i="0" u="none" strike="noStrike">
                          <a:solidFill>
                            <a:srgbClr val="000000"/>
                          </a:solidFill>
                          <a:effectLst/>
                          <a:latin typeface="Calibri" panose="020F0502020204030204" pitchFamily="34" charset="0"/>
                        </a:rPr>
                        <a:t>5</a:t>
                      </a:r>
                    </a:p>
                  </a:txBody>
                  <a:tcPr marL="7620" marR="7620" marT="7620" marB="0" anchor="ctr"/>
                </a:tc>
                <a:tc>
                  <a:txBody>
                    <a:bodyPr/>
                    <a:lstStyle/>
                    <a:p>
                      <a:pPr algn="l" fontAlgn="ctr"/>
                      <a:r>
                        <a:rPr lang="en-US" sz="1100" b="1" i="0" u="none" strike="noStrike">
                          <a:solidFill>
                            <a:srgbClr val="000000"/>
                          </a:solidFill>
                          <a:effectLst/>
                          <a:latin typeface="Calibri" panose="020F0502020204030204" pitchFamily="34" charset="0"/>
                        </a:rPr>
                        <a:t>5G Core Network Study Paper</a:t>
                      </a:r>
                    </a:p>
                  </a:txBody>
                  <a:tcPr marL="7620" marR="7620" marT="7620" marB="0" anchor="ctr"/>
                </a:tc>
                <a:tc>
                  <a:txBody>
                    <a:bodyPr/>
                    <a:lstStyle/>
                    <a:p>
                      <a:pPr algn="ctr" fontAlgn="ctr"/>
                      <a:r>
                        <a:rPr lang="en-IN" sz="1200" b="1" i="0" u="none" strike="noStrike">
                          <a:solidFill>
                            <a:srgbClr val="000000"/>
                          </a:solidFill>
                          <a:effectLst/>
                          <a:latin typeface="Calibri" panose="020F0502020204030204" pitchFamily="34" charset="0"/>
                        </a:rPr>
                        <a:t>KHURSHID LAL BHAWAN, JANPATH</a:t>
                      </a:r>
                    </a:p>
                  </a:txBody>
                  <a:tcPr marL="7620" marR="7620" marT="7620" marB="0" anchor="ctr"/>
                </a:tc>
                <a:tc>
                  <a:txBody>
                    <a:bodyPr/>
                    <a:lstStyle/>
                    <a:p>
                      <a:pPr algn="ctr" fontAlgn="ctr"/>
                      <a:r>
                        <a:rPr lang="en-IN" sz="1100" b="1" i="0" u="none" strike="noStrike">
                          <a:solidFill>
                            <a:srgbClr val="000000"/>
                          </a:solidFill>
                          <a:effectLst/>
                          <a:latin typeface="Calibri" panose="020F0502020204030204" pitchFamily="34" charset="0"/>
                        </a:rPr>
                        <a:t>2014</a:t>
                      </a:r>
                    </a:p>
                  </a:txBody>
                  <a:tcPr marL="7620" marR="7620" marT="7620" marB="0" anchor="ctr"/>
                </a:tc>
                <a:tc>
                  <a:txBody>
                    <a:bodyPr/>
                    <a:lstStyle/>
                    <a:p>
                      <a:pPr algn="l" fontAlgn="ctr"/>
                      <a:r>
                        <a:rPr lang="en-US" sz="1100" b="0" i="0" u="none" strike="noStrike">
                          <a:solidFill>
                            <a:srgbClr val="000000"/>
                          </a:solidFill>
                          <a:effectLst/>
                          <a:latin typeface="Calibri" panose="020F0502020204030204" pitchFamily="34" charset="0"/>
                        </a:rPr>
                        <a:t>Explores the architecture, functionalities, and optimizations of the 5G core network.</a:t>
                      </a:r>
                    </a:p>
                  </a:txBody>
                  <a:tcPr marL="7620" marR="7620" marT="7620" marB="0" anchor="ctr"/>
                </a:tc>
                <a:tc>
                  <a:txBody>
                    <a:bodyPr/>
                    <a:lstStyle/>
                    <a:p>
                      <a:pPr algn="l" fontAlgn="ctr"/>
                      <a:r>
                        <a:rPr lang="en-US" sz="1100" b="0" i="0" u="none" strike="noStrike">
                          <a:solidFill>
                            <a:srgbClr val="000000"/>
                          </a:solidFill>
                          <a:effectLst/>
                          <a:latin typeface="Calibri" panose="020F0502020204030204" pitchFamily="34" charset="0"/>
                        </a:rPr>
                        <a:t>Discusses network slicing, edge computing, and cloud-native deployment.</a:t>
                      </a:r>
                    </a:p>
                  </a:txBody>
                  <a:tcPr marL="7620" marR="7620" marT="7620" marB="0" anchor="ctr"/>
                </a:tc>
                <a:tc>
                  <a:txBody>
                    <a:bodyPr/>
                    <a:lstStyle/>
                    <a:p>
                      <a:pPr algn="l" fontAlgn="ctr"/>
                      <a:r>
                        <a:rPr lang="en-US" sz="1100" b="0" i="0" u="none" strike="noStrike" dirty="0">
                          <a:solidFill>
                            <a:srgbClr val="000000"/>
                          </a:solidFill>
                          <a:effectLst/>
                          <a:latin typeface="Calibri" panose="020F0502020204030204" pitchFamily="34" charset="0"/>
                        </a:rPr>
                        <a:t>Needs AI-driven network management, security assessment of cloud-native components, and energy-efficient virtualized deployments.</a:t>
                      </a:r>
                    </a:p>
                  </a:txBody>
                  <a:tcPr marL="7620" marR="7620" marT="7620" marB="0" anchor="ctr"/>
                </a:tc>
                <a:extLst>
                  <a:ext uri="{0D108BD9-81ED-4DB2-BD59-A6C34878D82A}">
                    <a16:rowId xmlns:a16="http://schemas.microsoft.com/office/drawing/2014/main" val="1737633098"/>
                  </a:ext>
                </a:extLst>
              </a:tr>
            </a:tbl>
          </a:graphicData>
        </a:graphic>
      </p:graphicFrame>
    </p:spTree>
    <p:extLst>
      <p:ext uri="{BB962C8B-B14F-4D97-AF65-F5344CB8AC3E}">
        <p14:creationId xmlns:p14="http://schemas.microsoft.com/office/powerpoint/2010/main" val="2834320934"/>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78146A-7619-A29D-3B95-4370174077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DFF1BE-9263-EB8A-5F01-342F87512C0A}"/>
              </a:ext>
            </a:extLst>
          </p:cNvPr>
          <p:cNvSpPr>
            <a:spLocks noGrp="1"/>
          </p:cNvSpPr>
          <p:nvPr>
            <p:ph type="title"/>
          </p:nvPr>
        </p:nvSpPr>
        <p:spPr>
          <a:xfrm>
            <a:off x="-206829" y="0"/>
            <a:ext cx="7978588" cy="528918"/>
          </a:xfrm>
        </p:spPr>
        <p:txBody>
          <a:bodyPr/>
          <a:lstStyle/>
          <a:p>
            <a:pPr marL="152400" algn="just">
              <a:lnSpc>
                <a:spcPct val="100000"/>
              </a:lnSpc>
              <a:spcBef>
                <a:spcPts val="0"/>
              </a:spcBef>
            </a:pPr>
            <a:r>
              <a:rPr lang="en-IN" sz="2400" b="1" dirty="0">
                <a:solidFill>
                  <a:schemeClr val="accent1">
                    <a:lumMod val="75000"/>
                  </a:schemeClr>
                </a:solidFill>
                <a:latin typeface="Times New Roman" panose="02020603050405020304" pitchFamily="18" charset="0"/>
                <a:cs typeface="Times New Roman" panose="02020603050405020304" pitchFamily="18" charset="0"/>
              </a:rPr>
              <a:t>Literature Review:</a:t>
            </a:r>
          </a:p>
        </p:txBody>
      </p:sp>
      <p:sp>
        <p:nvSpPr>
          <p:cNvPr id="4" name="Slide Number Placeholder 3">
            <a:extLst>
              <a:ext uri="{FF2B5EF4-FFF2-40B4-BE49-F238E27FC236}">
                <a16:creationId xmlns:a16="http://schemas.microsoft.com/office/drawing/2014/main" id="{7BCA5176-5705-217D-D11A-6A7CE3ED143C}"/>
              </a:ext>
            </a:extLst>
          </p:cNvPr>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graphicFrame>
        <p:nvGraphicFramePr>
          <p:cNvPr id="3" name="Table 2">
            <a:extLst>
              <a:ext uri="{FF2B5EF4-FFF2-40B4-BE49-F238E27FC236}">
                <a16:creationId xmlns:a16="http://schemas.microsoft.com/office/drawing/2014/main" id="{A381255B-B42B-1176-D6C9-AA3EC760966C}"/>
              </a:ext>
            </a:extLst>
          </p:cNvPr>
          <p:cNvGraphicFramePr>
            <a:graphicFrameLocks noGrp="1"/>
          </p:cNvGraphicFramePr>
          <p:nvPr>
            <p:extLst>
              <p:ext uri="{D42A27DB-BD31-4B8C-83A1-F6EECF244321}">
                <p14:modId xmlns:p14="http://schemas.microsoft.com/office/powerpoint/2010/main" val="3911025769"/>
              </p:ext>
            </p:extLst>
          </p:nvPr>
        </p:nvGraphicFramePr>
        <p:xfrm>
          <a:off x="2623458" y="0"/>
          <a:ext cx="10537373" cy="6992508"/>
        </p:xfrm>
        <a:graphic>
          <a:graphicData uri="http://schemas.openxmlformats.org/drawingml/2006/table">
            <a:tbl>
              <a:tblPr firstRow="1" bandRow="1">
                <a:tableStyleId>{5C22544A-7EE6-4342-B048-85BDC9FD1C3A}</a:tableStyleId>
              </a:tblPr>
              <a:tblGrid>
                <a:gridCol w="1505339">
                  <a:extLst>
                    <a:ext uri="{9D8B030D-6E8A-4147-A177-3AD203B41FA5}">
                      <a16:colId xmlns:a16="http://schemas.microsoft.com/office/drawing/2014/main" val="3195777775"/>
                    </a:ext>
                  </a:extLst>
                </a:gridCol>
                <a:gridCol w="1505339">
                  <a:extLst>
                    <a:ext uri="{9D8B030D-6E8A-4147-A177-3AD203B41FA5}">
                      <a16:colId xmlns:a16="http://schemas.microsoft.com/office/drawing/2014/main" val="780290842"/>
                    </a:ext>
                  </a:extLst>
                </a:gridCol>
                <a:gridCol w="1505339">
                  <a:extLst>
                    <a:ext uri="{9D8B030D-6E8A-4147-A177-3AD203B41FA5}">
                      <a16:colId xmlns:a16="http://schemas.microsoft.com/office/drawing/2014/main" val="2190187825"/>
                    </a:ext>
                  </a:extLst>
                </a:gridCol>
                <a:gridCol w="1505339">
                  <a:extLst>
                    <a:ext uri="{9D8B030D-6E8A-4147-A177-3AD203B41FA5}">
                      <a16:colId xmlns:a16="http://schemas.microsoft.com/office/drawing/2014/main" val="1960850634"/>
                    </a:ext>
                  </a:extLst>
                </a:gridCol>
                <a:gridCol w="1505339">
                  <a:extLst>
                    <a:ext uri="{9D8B030D-6E8A-4147-A177-3AD203B41FA5}">
                      <a16:colId xmlns:a16="http://schemas.microsoft.com/office/drawing/2014/main" val="964675484"/>
                    </a:ext>
                  </a:extLst>
                </a:gridCol>
                <a:gridCol w="1505339">
                  <a:extLst>
                    <a:ext uri="{9D8B030D-6E8A-4147-A177-3AD203B41FA5}">
                      <a16:colId xmlns:a16="http://schemas.microsoft.com/office/drawing/2014/main" val="1656811256"/>
                    </a:ext>
                  </a:extLst>
                </a:gridCol>
                <a:gridCol w="1505339">
                  <a:extLst>
                    <a:ext uri="{9D8B030D-6E8A-4147-A177-3AD203B41FA5}">
                      <a16:colId xmlns:a16="http://schemas.microsoft.com/office/drawing/2014/main" val="3771020590"/>
                    </a:ext>
                  </a:extLst>
                </a:gridCol>
              </a:tblGrid>
              <a:tr h="1081304">
                <a:tc>
                  <a:txBody>
                    <a:bodyPr/>
                    <a:lstStyle/>
                    <a:p>
                      <a:pPr algn="ctr" fontAlgn="ctr"/>
                      <a:r>
                        <a:rPr lang="en-IN" sz="1100" b="1" i="0" u="none" strike="noStrike" dirty="0">
                          <a:solidFill>
                            <a:srgbClr val="000000"/>
                          </a:solidFill>
                          <a:effectLst/>
                          <a:latin typeface="Calibri" panose="020F0502020204030204" pitchFamily="34" charset="0"/>
                        </a:rPr>
                        <a:t>6</a:t>
                      </a:r>
                    </a:p>
                  </a:txBody>
                  <a:tcPr marL="7620" marR="7620" marT="7620" marB="0" anchor="ctr"/>
                </a:tc>
                <a:tc>
                  <a:txBody>
                    <a:bodyPr/>
                    <a:lstStyle/>
                    <a:p>
                      <a:pPr algn="l" fontAlgn="ctr"/>
                      <a:r>
                        <a:rPr lang="en-US" sz="1100" b="1" i="0" u="none" strike="noStrike">
                          <a:solidFill>
                            <a:srgbClr val="000000"/>
                          </a:solidFill>
                          <a:effectLst/>
                          <a:latin typeface="Calibri" panose="020F0502020204030204" pitchFamily="34" charset="0"/>
                        </a:rPr>
                        <a:t>A Flexible Frame Structure for 5G Wide Area</a:t>
                      </a:r>
                    </a:p>
                  </a:txBody>
                  <a:tcPr marL="7620" marR="7620" marT="7620" marB="0" anchor="ctr"/>
                </a:tc>
                <a:tc>
                  <a:txBody>
                    <a:bodyPr/>
                    <a:lstStyle/>
                    <a:p>
                      <a:pPr algn="ctr" fontAlgn="ctr"/>
                      <a:r>
                        <a:rPr lang="en-IN" sz="1100" b="1" i="0" u="none" strike="noStrike">
                          <a:solidFill>
                            <a:srgbClr val="000000"/>
                          </a:solidFill>
                          <a:effectLst/>
                          <a:latin typeface="Calibri" panose="020F0502020204030204" pitchFamily="34" charset="0"/>
                        </a:rPr>
                        <a:t>Klaus Pedersen, Frank Frederiksen, Gilberto Berardinelli, Preben Mogensen</a:t>
                      </a:r>
                    </a:p>
                  </a:txBody>
                  <a:tcPr marL="7620" marR="7620" marT="7620" marB="0" anchor="ctr"/>
                </a:tc>
                <a:tc>
                  <a:txBody>
                    <a:bodyPr/>
                    <a:lstStyle/>
                    <a:p>
                      <a:pPr algn="ctr" fontAlgn="ctr"/>
                      <a:r>
                        <a:rPr lang="en-IN" sz="1100" b="1" i="0" u="none" strike="noStrike">
                          <a:solidFill>
                            <a:srgbClr val="000000"/>
                          </a:solidFill>
                          <a:effectLst/>
                          <a:latin typeface="Calibri" panose="020F0502020204030204" pitchFamily="34" charset="0"/>
                        </a:rPr>
                        <a:t>2015</a:t>
                      </a:r>
                    </a:p>
                  </a:txBody>
                  <a:tcPr marL="7620" marR="7620" marT="7620" marB="0" anchor="ctr"/>
                </a:tc>
                <a:tc>
                  <a:txBody>
                    <a:bodyPr/>
                    <a:lstStyle/>
                    <a:p>
                      <a:pPr algn="l" fontAlgn="ctr"/>
                      <a:r>
                        <a:rPr lang="en-IN" sz="1100" b="0" i="0" u="none" strike="noStrike">
                          <a:solidFill>
                            <a:srgbClr val="000000"/>
                          </a:solidFill>
                          <a:effectLst/>
                          <a:latin typeface="Calibri" panose="020F0502020204030204" pitchFamily="34" charset="0"/>
                        </a:rPr>
                        <a:t>Proposes a flexible frame structure for 5G supporting multiple services (MBB, MCC, MMC).</a:t>
                      </a:r>
                    </a:p>
                  </a:txBody>
                  <a:tcPr marL="7620" marR="7620" marT="7620" marB="0" anchor="ctr"/>
                </a:tc>
                <a:tc>
                  <a:txBody>
                    <a:bodyPr/>
                    <a:lstStyle/>
                    <a:p>
                      <a:pPr algn="l" fontAlgn="ctr"/>
                      <a:r>
                        <a:rPr lang="en-US" sz="1100" b="0" i="0" u="none" strike="noStrike">
                          <a:solidFill>
                            <a:srgbClr val="000000"/>
                          </a:solidFill>
                          <a:effectLst/>
                          <a:latin typeface="Calibri" panose="020F0502020204030204" pitchFamily="34" charset="0"/>
                        </a:rPr>
                        <a:t>Introduces a dynamic TTI mechanism and in-resource control signaling.</a:t>
                      </a:r>
                    </a:p>
                  </a:txBody>
                  <a:tcPr marL="7620" marR="7620" marT="7620" marB="0" anchor="ctr"/>
                </a:tc>
                <a:tc>
                  <a:txBody>
                    <a:bodyPr/>
                    <a:lstStyle/>
                    <a:p>
                      <a:pPr algn="l" fontAlgn="ctr"/>
                      <a:r>
                        <a:rPr lang="en-US" sz="1100" b="0" i="0" u="none" strike="noStrike">
                          <a:solidFill>
                            <a:srgbClr val="000000"/>
                          </a:solidFill>
                          <a:effectLst/>
                          <a:latin typeface="Calibri" panose="020F0502020204030204" pitchFamily="34" charset="0"/>
                        </a:rPr>
                        <a:t>Requires real-world deployment analysis, optimization for ultra-low latency applications, and inter-cell interference management.</a:t>
                      </a:r>
                    </a:p>
                  </a:txBody>
                  <a:tcPr marL="7620" marR="7620" marT="7620" marB="0" anchor="ctr"/>
                </a:tc>
                <a:extLst>
                  <a:ext uri="{0D108BD9-81ED-4DB2-BD59-A6C34878D82A}">
                    <a16:rowId xmlns:a16="http://schemas.microsoft.com/office/drawing/2014/main" val="3277481521"/>
                  </a:ext>
                </a:extLst>
              </a:tr>
              <a:tr h="961763">
                <a:tc>
                  <a:txBody>
                    <a:bodyPr/>
                    <a:lstStyle/>
                    <a:p>
                      <a:pPr algn="ctr" fontAlgn="ctr"/>
                      <a:r>
                        <a:rPr lang="en-IN" sz="1100" b="1" i="0" u="none" strike="noStrike" dirty="0">
                          <a:solidFill>
                            <a:srgbClr val="000000"/>
                          </a:solidFill>
                          <a:effectLst/>
                          <a:latin typeface="Calibri" panose="020F0502020204030204" pitchFamily="34" charset="0"/>
                        </a:rPr>
                        <a:t>7</a:t>
                      </a:r>
                    </a:p>
                  </a:txBody>
                  <a:tcPr marL="7620" marR="7620" marT="7620" marB="0" anchor="ctr"/>
                </a:tc>
                <a:tc>
                  <a:txBody>
                    <a:bodyPr/>
                    <a:lstStyle/>
                    <a:p>
                      <a:pPr algn="l" fontAlgn="ctr"/>
                      <a:r>
                        <a:rPr lang="en-US" sz="1100" b="1" i="0" u="none" strike="noStrike">
                          <a:solidFill>
                            <a:srgbClr val="000000"/>
                          </a:solidFill>
                          <a:effectLst/>
                          <a:latin typeface="Calibri" panose="020F0502020204030204" pitchFamily="34" charset="0"/>
                        </a:rPr>
                        <a:t>NFV Security Considerations for Cloud-Based Mobile Virtual Network Operators</a:t>
                      </a:r>
                    </a:p>
                  </a:txBody>
                  <a:tcPr marL="7620" marR="7620" marT="7620" marB="0" anchor="ctr"/>
                </a:tc>
                <a:tc>
                  <a:txBody>
                    <a:bodyPr/>
                    <a:lstStyle/>
                    <a:p>
                      <a:pPr algn="ctr" fontAlgn="ctr"/>
                      <a:r>
                        <a:rPr lang="en-IN" sz="1100" b="1" i="0" u="none" strike="noStrike">
                          <a:solidFill>
                            <a:srgbClr val="000000"/>
                          </a:solidFill>
                          <a:effectLst/>
                          <a:latin typeface="Calibri" panose="020F0502020204030204" pitchFamily="34" charset="0"/>
                        </a:rPr>
                        <a:t>Mehrnoosh Monshizadeh ,Vikramajeet Khatri , Andrei Gurtov </a:t>
                      </a:r>
                    </a:p>
                  </a:txBody>
                  <a:tcPr marL="7620" marR="7620" marT="7620" marB="0" anchor="ctr"/>
                </a:tc>
                <a:tc>
                  <a:txBody>
                    <a:bodyPr/>
                    <a:lstStyle/>
                    <a:p>
                      <a:pPr algn="ctr" fontAlgn="ctr"/>
                      <a:r>
                        <a:rPr lang="en-IN" sz="1100" b="1" i="0" u="none" strike="noStrike">
                          <a:solidFill>
                            <a:srgbClr val="000000"/>
                          </a:solidFill>
                          <a:effectLst/>
                          <a:latin typeface="Calibri" panose="020F0502020204030204" pitchFamily="34" charset="0"/>
                        </a:rPr>
                        <a:t>2016</a:t>
                      </a:r>
                    </a:p>
                  </a:txBody>
                  <a:tcPr marL="7620" marR="7620" marT="7620" marB="0" anchor="ctr"/>
                </a:tc>
                <a:tc>
                  <a:txBody>
                    <a:bodyPr/>
                    <a:lstStyle/>
                    <a:p>
                      <a:pPr algn="l" fontAlgn="ctr"/>
                      <a:r>
                        <a:rPr lang="en-US" sz="1100" b="0" i="0" u="none" strike="noStrike">
                          <a:solidFill>
                            <a:srgbClr val="000000"/>
                          </a:solidFill>
                          <a:effectLst/>
                          <a:latin typeface="Calibri" panose="020F0502020204030204" pitchFamily="34" charset="0"/>
                        </a:rPr>
                        <a:t>Discusses security challenges in NFV for cloud-based MVNOs.</a:t>
                      </a:r>
                    </a:p>
                  </a:txBody>
                  <a:tcPr marL="7620" marR="7620" marT="7620" marB="0" anchor="ctr"/>
                </a:tc>
                <a:tc>
                  <a:txBody>
                    <a:bodyPr/>
                    <a:lstStyle/>
                    <a:p>
                      <a:pPr algn="l" fontAlgn="ctr"/>
                      <a:r>
                        <a:rPr lang="en-US" sz="1100" b="0" i="0" u="none" strike="noStrike">
                          <a:solidFill>
                            <a:srgbClr val="000000"/>
                          </a:solidFill>
                          <a:effectLst/>
                          <a:latin typeface="Calibri" panose="020F0502020204030204" pitchFamily="34" charset="0"/>
                        </a:rPr>
                        <a:t>Compares TaaS security with OPNFV; identifies security risks like VM hopping and SDN vulnerabilities.</a:t>
                      </a:r>
                    </a:p>
                  </a:txBody>
                  <a:tcPr marL="7620" marR="7620" marT="7620" marB="0" anchor="ctr"/>
                </a:tc>
                <a:tc>
                  <a:txBody>
                    <a:bodyPr/>
                    <a:lstStyle/>
                    <a:p>
                      <a:pPr algn="l" fontAlgn="ctr"/>
                      <a:r>
                        <a:rPr lang="en-IN" sz="1100" b="0" i="0" u="none" strike="noStrike">
                          <a:solidFill>
                            <a:srgbClr val="000000"/>
                          </a:solidFill>
                          <a:effectLst/>
                          <a:latin typeface="Calibri" panose="020F0502020204030204" pitchFamily="34" charset="0"/>
                        </a:rPr>
                        <a:t>Lacks comprehensive application-layer security and practical implementation in multi-tenant environments.</a:t>
                      </a:r>
                    </a:p>
                  </a:txBody>
                  <a:tcPr marL="7620" marR="7620" marT="7620" marB="0" anchor="ctr"/>
                </a:tc>
                <a:extLst>
                  <a:ext uri="{0D108BD9-81ED-4DB2-BD59-A6C34878D82A}">
                    <a16:rowId xmlns:a16="http://schemas.microsoft.com/office/drawing/2014/main" val="3851151811"/>
                  </a:ext>
                </a:extLst>
              </a:tr>
              <a:tr h="961763">
                <a:tc>
                  <a:txBody>
                    <a:bodyPr/>
                    <a:lstStyle/>
                    <a:p>
                      <a:pPr algn="ctr" fontAlgn="ctr"/>
                      <a:r>
                        <a:rPr lang="en-IN" sz="1100" b="1" i="0" u="none" strike="noStrike" dirty="0">
                          <a:solidFill>
                            <a:srgbClr val="000000"/>
                          </a:solidFill>
                          <a:effectLst/>
                          <a:latin typeface="Calibri" panose="020F0502020204030204" pitchFamily="34" charset="0"/>
                        </a:rPr>
                        <a:t>8</a:t>
                      </a:r>
                    </a:p>
                  </a:txBody>
                  <a:tcPr marL="7620" marR="7620" marT="7620" marB="0" anchor="ctr"/>
                </a:tc>
                <a:tc>
                  <a:txBody>
                    <a:bodyPr/>
                    <a:lstStyle/>
                    <a:p>
                      <a:pPr algn="l" fontAlgn="ctr"/>
                      <a:r>
                        <a:rPr lang="en-US" sz="1100" b="1" i="0" u="none" strike="noStrike">
                          <a:solidFill>
                            <a:srgbClr val="000000"/>
                          </a:solidFill>
                          <a:effectLst/>
                          <a:latin typeface="Calibri" panose="020F0502020204030204" pitchFamily="34" charset="0"/>
                        </a:rPr>
                        <a:t>5G RAN Optimizations through Radio Shared Data Layer (RSDL)</a:t>
                      </a:r>
                    </a:p>
                  </a:txBody>
                  <a:tcPr marL="7620" marR="7620" marT="7620" marB="0" anchor="ctr"/>
                </a:tc>
                <a:tc>
                  <a:txBody>
                    <a:bodyPr/>
                    <a:lstStyle/>
                    <a:p>
                      <a:pPr algn="ctr" fontAlgn="ctr"/>
                      <a:r>
                        <a:rPr lang="en-IN" sz="1100" b="1" i="0" u="none" strike="noStrike">
                          <a:solidFill>
                            <a:srgbClr val="000000"/>
                          </a:solidFill>
                          <a:effectLst/>
                          <a:latin typeface="Calibri" panose="020F0502020204030204" pitchFamily="34" charset="0"/>
                        </a:rPr>
                        <a:t>Srinivas Kumar Tangudu, Rajesh Banda,Raghuram Krishnamurthy,Niraj Nanavaty </a:t>
                      </a:r>
                      <a:br>
                        <a:rPr lang="en-IN" sz="1100" b="1" i="0" u="none" strike="noStrike">
                          <a:solidFill>
                            <a:srgbClr val="000000"/>
                          </a:solidFill>
                          <a:effectLst/>
                          <a:latin typeface="Calibri" panose="020F0502020204030204" pitchFamily="34" charset="0"/>
                        </a:rPr>
                      </a:br>
                      <a:r>
                        <a:rPr lang="en-IN" sz="1100" b="1" i="0" u="none" strike="noStrike">
                          <a:solidFill>
                            <a:srgbClr val="000000"/>
                          </a:solidFill>
                          <a:effectLst/>
                          <a:latin typeface="Calibri" panose="020F0502020204030204" pitchFamily="34" charset="0"/>
                        </a:rPr>
                        <a:t>Subramanya Chandrashekar , Srinivas Bandi</a:t>
                      </a:r>
                    </a:p>
                  </a:txBody>
                  <a:tcPr marL="7620" marR="7620" marT="7620" marB="0" anchor="ctr"/>
                </a:tc>
                <a:tc>
                  <a:txBody>
                    <a:bodyPr/>
                    <a:lstStyle/>
                    <a:p>
                      <a:pPr algn="ctr" fontAlgn="ctr"/>
                      <a:r>
                        <a:rPr lang="en-IN" sz="1100" b="1" i="0" u="none" strike="noStrike">
                          <a:solidFill>
                            <a:srgbClr val="000000"/>
                          </a:solidFill>
                          <a:effectLst/>
                          <a:latin typeface="Calibri" panose="020F0502020204030204" pitchFamily="34" charset="0"/>
                        </a:rPr>
                        <a:t>2017</a:t>
                      </a:r>
                    </a:p>
                  </a:txBody>
                  <a:tcPr marL="7620" marR="7620" marT="7620" marB="0" anchor="ctr"/>
                </a:tc>
                <a:tc>
                  <a:txBody>
                    <a:bodyPr/>
                    <a:lstStyle/>
                    <a:p>
                      <a:pPr algn="l" fontAlgn="ctr"/>
                      <a:r>
                        <a:rPr lang="en-US" sz="1100" b="0" i="0" u="none" strike="noStrike">
                          <a:solidFill>
                            <a:srgbClr val="000000"/>
                          </a:solidFill>
                          <a:effectLst/>
                          <a:latin typeface="Calibri" panose="020F0502020204030204" pitchFamily="34" charset="0"/>
                        </a:rPr>
                        <a:t>Proposes RSDL to optimize 5G RAN handovers and reduce signaling inefficiencies.</a:t>
                      </a:r>
                    </a:p>
                  </a:txBody>
                  <a:tcPr marL="7620" marR="7620" marT="7620" marB="0" anchor="ctr"/>
                </a:tc>
                <a:tc>
                  <a:txBody>
                    <a:bodyPr/>
                    <a:lstStyle/>
                    <a:p>
                      <a:pPr algn="l" fontAlgn="ctr"/>
                      <a:r>
                        <a:rPr lang="en-US" sz="1100" b="0" i="0" u="none" strike="noStrike">
                          <a:solidFill>
                            <a:srgbClr val="000000"/>
                          </a:solidFill>
                          <a:effectLst/>
                          <a:latin typeface="Calibri" panose="020F0502020204030204" pitchFamily="34" charset="0"/>
                        </a:rPr>
                        <a:t>Maintains a centralized radio context repository for efficient handovers.</a:t>
                      </a:r>
                    </a:p>
                  </a:txBody>
                  <a:tcPr marL="7620" marR="7620" marT="7620" marB="0" anchor="ctr"/>
                </a:tc>
                <a:tc>
                  <a:txBody>
                    <a:bodyPr/>
                    <a:lstStyle/>
                    <a:p>
                      <a:pPr algn="l" fontAlgn="ctr"/>
                      <a:r>
                        <a:rPr lang="en-US" sz="1100" b="0" i="0" u="none" strike="noStrike" dirty="0">
                          <a:solidFill>
                            <a:srgbClr val="000000"/>
                          </a:solidFill>
                          <a:effectLst/>
                          <a:latin typeface="Calibri" panose="020F0502020204030204" pitchFamily="34" charset="0"/>
                        </a:rPr>
                        <a:t>Requires AI-driven predictive analytics, security evaluations, and standardization of open interfaces for third-party integrations.</a:t>
                      </a:r>
                    </a:p>
                  </a:txBody>
                  <a:tcPr marL="7620" marR="7620" marT="7620" marB="0" anchor="ctr"/>
                </a:tc>
                <a:extLst>
                  <a:ext uri="{0D108BD9-81ED-4DB2-BD59-A6C34878D82A}">
                    <a16:rowId xmlns:a16="http://schemas.microsoft.com/office/drawing/2014/main" val="348875314"/>
                  </a:ext>
                </a:extLst>
              </a:tr>
              <a:tr h="961763">
                <a:tc>
                  <a:txBody>
                    <a:bodyPr/>
                    <a:lstStyle/>
                    <a:p>
                      <a:pPr algn="ctr" fontAlgn="ctr"/>
                      <a:r>
                        <a:rPr lang="en-IN" sz="1100" b="1" i="0" u="none" strike="noStrike">
                          <a:solidFill>
                            <a:srgbClr val="000000"/>
                          </a:solidFill>
                          <a:effectLst/>
                          <a:latin typeface="Calibri" panose="020F0502020204030204" pitchFamily="34" charset="0"/>
                        </a:rPr>
                        <a:t>9</a:t>
                      </a:r>
                    </a:p>
                  </a:txBody>
                  <a:tcPr marL="7620" marR="7620" marT="7620" marB="0" anchor="ctr"/>
                </a:tc>
                <a:tc>
                  <a:txBody>
                    <a:bodyPr/>
                    <a:lstStyle/>
                    <a:p>
                      <a:pPr algn="l" fontAlgn="ctr"/>
                      <a:r>
                        <a:rPr lang="en-US" sz="1100" b="1" i="0" u="none" strike="noStrike">
                          <a:solidFill>
                            <a:srgbClr val="000000"/>
                          </a:solidFill>
                          <a:effectLst/>
                          <a:latin typeface="Calibri" panose="020F0502020204030204" pitchFamily="34" charset="0"/>
                        </a:rPr>
                        <a:t>Layer-Based Privacy and Security Architecture for Cloud Data Sharing</a:t>
                      </a:r>
                    </a:p>
                  </a:txBody>
                  <a:tcPr marL="7620" marR="7620" marT="7620" marB="0" anchor="ctr"/>
                </a:tc>
                <a:tc>
                  <a:txBody>
                    <a:bodyPr/>
                    <a:lstStyle/>
                    <a:p>
                      <a:pPr algn="ctr" fontAlgn="ctr"/>
                      <a:r>
                        <a:rPr lang="en-IN" sz="1100" b="1" i="0" u="none" strike="noStrike" dirty="0">
                          <a:solidFill>
                            <a:srgbClr val="000000"/>
                          </a:solidFill>
                          <a:effectLst/>
                          <a:latin typeface="Calibri" panose="020F0502020204030204" pitchFamily="34" charset="0"/>
                        </a:rPr>
                        <a:t>Niharika Singh, Ashutosh Kumar Singh</a:t>
                      </a:r>
                    </a:p>
                  </a:txBody>
                  <a:tcPr marL="7620" marR="7620" marT="7620" marB="0" anchor="ctr"/>
                </a:tc>
                <a:tc>
                  <a:txBody>
                    <a:bodyPr/>
                    <a:lstStyle/>
                    <a:p>
                      <a:pPr algn="ctr" fontAlgn="ctr"/>
                      <a:r>
                        <a:rPr lang="en-IN" sz="1100" b="1" i="0" u="none" strike="noStrike">
                          <a:solidFill>
                            <a:srgbClr val="000000"/>
                          </a:solidFill>
                          <a:effectLst/>
                          <a:latin typeface="Calibri" panose="020F0502020204030204" pitchFamily="34" charset="0"/>
                        </a:rPr>
                        <a:t>2019</a:t>
                      </a:r>
                    </a:p>
                  </a:txBody>
                  <a:tcPr marL="7620" marR="7620" marT="7620" marB="0" anchor="ctr"/>
                </a:tc>
                <a:tc>
                  <a:txBody>
                    <a:bodyPr/>
                    <a:lstStyle/>
                    <a:p>
                      <a:pPr algn="l" fontAlgn="ctr"/>
                      <a:r>
                        <a:rPr lang="en-US" sz="1100" b="0" i="0" u="none" strike="noStrike">
                          <a:solidFill>
                            <a:srgbClr val="000000"/>
                          </a:solidFill>
                          <a:effectLst/>
                          <a:latin typeface="Calibri" panose="020F0502020204030204" pitchFamily="34" charset="0"/>
                        </a:rPr>
                        <a:t>Introduces a security framework that categorizes cloud data into four sensitivity levels.</a:t>
                      </a:r>
                    </a:p>
                  </a:txBody>
                  <a:tcPr marL="7620" marR="7620" marT="7620" marB="0" anchor="ctr"/>
                </a:tc>
                <a:tc>
                  <a:txBody>
                    <a:bodyPr/>
                    <a:lstStyle/>
                    <a:p>
                      <a:pPr algn="l" fontAlgn="ctr"/>
                      <a:r>
                        <a:rPr lang="en-US" sz="1100" b="0" i="0" u="none" strike="noStrike">
                          <a:solidFill>
                            <a:srgbClr val="000000"/>
                          </a:solidFill>
                          <a:effectLst/>
                          <a:latin typeface="Calibri" panose="020F0502020204030204" pitchFamily="34" charset="0"/>
                        </a:rPr>
                        <a:t>Uses encryption, hashing, and watermarking for different data categories.</a:t>
                      </a:r>
                    </a:p>
                  </a:txBody>
                  <a:tcPr marL="7620" marR="7620" marT="7620" marB="0" anchor="ctr"/>
                </a:tc>
                <a:tc>
                  <a:txBody>
                    <a:bodyPr/>
                    <a:lstStyle/>
                    <a:p>
                      <a:pPr algn="l" fontAlgn="ctr"/>
                      <a:r>
                        <a:rPr lang="en-US" sz="1100" b="0" i="0" u="none" strike="noStrike">
                          <a:solidFill>
                            <a:srgbClr val="000000"/>
                          </a:solidFill>
                          <a:effectLst/>
                          <a:latin typeface="Calibri" panose="020F0502020204030204" pitchFamily="34" charset="0"/>
                        </a:rPr>
                        <a:t>Lacks large-scale implementation testing and adaptive security mechanisms that adjust protection based on real-time threats.</a:t>
                      </a:r>
                    </a:p>
                  </a:txBody>
                  <a:tcPr marL="7620" marR="7620" marT="7620" marB="0" anchor="ctr"/>
                </a:tc>
                <a:extLst>
                  <a:ext uri="{0D108BD9-81ED-4DB2-BD59-A6C34878D82A}">
                    <a16:rowId xmlns:a16="http://schemas.microsoft.com/office/drawing/2014/main" val="3051688689"/>
                  </a:ext>
                </a:extLst>
              </a:tr>
              <a:tr h="2754881">
                <a:tc>
                  <a:txBody>
                    <a:bodyPr/>
                    <a:lstStyle/>
                    <a:p>
                      <a:pPr algn="ctr" fontAlgn="ctr"/>
                      <a:r>
                        <a:rPr lang="en-IN" sz="1100" b="1" i="0" u="none" strike="noStrike" dirty="0">
                          <a:solidFill>
                            <a:srgbClr val="000000"/>
                          </a:solidFill>
                          <a:effectLst/>
                          <a:latin typeface="Calibri" panose="020F0502020204030204" pitchFamily="34" charset="0"/>
                        </a:rPr>
                        <a:t>10</a:t>
                      </a:r>
                    </a:p>
                  </a:txBody>
                  <a:tcPr marL="7620" marR="7620" marT="7620" marB="0" anchor="ctr"/>
                </a:tc>
                <a:tc>
                  <a:txBody>
                    <a:bodyPr/>
                    <a:lstStyle/>
                    <a:p>
                      <a:pPr algn="ctr" fontAlgn="ctr"/>
                      <a:r>
                        <a:rPr lang="en-US" sz="1100" b="1" i="0" u="none" strike="noStrike">
                          <a:solidFill>
                            <a:srgbClr val="000000"/>
                          </a:solidFill>
                          <a:effectLst/>
                          <a:latin typeface="Calibri" panose="020F0502020204030204" pitchFamily="34" charset="0"/>
                        </a:rPr>
                        <a:t>Feature Work With SDL in Nokia SDM</a:t>
                      </a:r>
                    </a:p>
                  </a:txBody>
                  <a:tcPr marL="7620" marR="7620" marT="7620" marB="0" anchor="ctr"/>
                </a:tc>
                <a:tc>
                  <a:txBody>
                    <a:bodyPr/>
                    <a:lstStyle/>
                    <a:p>
                      <a:pPr algn="ctr" fontAlgn="ctr"/>
                      <a:r>
                        <a:rPr lang="sv-SE" sz="1100" b="1" i="0" u="none" strike="noStrike">
                          <a:solidFill>
                            <a:srgbClr val="000000"/>
                          </a:solidFill>
                          <a:effectLst/>
                          <a:latin typeface="Calibri" panose="020F0502020204030204" pitchFamily="34" charset="0"/>
                        </a:rPr>
                        <a:t>Swetha V, Dr. Harish G, Dr. Smitha Shekar B</a:t>
                      </a:r>
                    </a:p>
                  </a:txBody>
                  <a:tcPr marL="7620" marR="7620" marT="7620" marB="0" anchor="ctr"/>
                </a:tc>
                <a:tc>
                  <a:txBody>
                    <a:bodyPr/>
                    <a:lstStyle/>
                    <a:p>
                      <a:pPr algn="ctr" fontAlgn="ctr"/>
                      <a:r>
                        <a:rPr lang="en-IN" sz="1100" b="1" i="0" u="none" strike="noStrike">
                          <a:solidFill>
                            <a:srgbClr val="000000"/>
                          </a:solidFill>
                          <a:effectLst/>
                          <a:latin typeface="Calibri" panose="020F0502020204030204" pitchFamily="34" charset="0"/>
                        </a:rPr>
                        <a:t>2023</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The research focuses on Nokia’s Shared Data Layer (SDL) within Subscriber Data Management (SDM) for telecom networks. SDL serves as a central data repository in cloud networks, improving flexibility, scalability, and upgradeability of network functions. It ensures seamless failover recovery, simultaneous network element upgrades, and supports 5G and IoT technologies.</a:t>
                      </a:r>
                    </a:p>
                  </a:txBody>
                  <a:tcPr marL="7620" marR="7620" marT="7620" marB="0" anchor="ctr"/>
                </a:tc>
                <a:tc>
                  <a:txBody>
                    <a:bodyPr/>
                    <a:lstStyle/>
                    <a:p>
                      <a:pPr algn="ctr" fontAlgn="ctr"/>
                      <a:r>
                        <a:rPr lang="en-IN" sz="1100" b="0" i="0" u="none" strike="noStrike">
                          <a:solidFill>
                            <a:srgbClr val="000000"/>
                          </a:solidFill>
                          <a:effectLst/>
                          <a:latin typeface="Calibri" panose="020F0502020204030204" pitchFamily="34" charset="0"/>
                        </a:rPr>
                        <a:t> Designing and inspecting SDL features.Testing and debugging software for reliability.Releasing features with minimal software faults.Updating software to fix bugs and enhanceperformance.Cond ucting software testing for quality assurance. Using logs and monitoring tools to track feature changes and database consistency.</a:t>
                      </a:r>
                    </a:p>
                  </a:txBody>
                  <a:tcPr marL="7620" marR="7620" marT="7620" marB="0" anchor="ctr"/>
                </a:tc>
                <a:tc>
                  <a:txBody>
                    <a:bodyPr/>
                    <a:lstStyle/>
                    <a:p>
                      <a:pPr algn="ctr" fontAlgn="ctr"/>
                      <a:r>
                        <a:rPr lang="en-US" sz="1100" b="0" i="0" u="none" strike="noStrike" dirty="0">
                          <a:solidFill>
                            <a:srgbClr val="000000"/>
                          </a:solidFill>
                          <a:effectLst/>
                          <a:latin typeface="Calibri" panose="020F0502020204030204" pitchFamily="34" charset="0"/>
                        </a:rPr>
                        <a:t> Lack of real-world implementation challenges in diverse network environments.</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 Limited discussion on security vulnerabilities and data privacy concerns.</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 No comparative analysis of SDL with other SDM solutions.</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Limited exploration of SDL’s adaptability beyond 5G and IoT technologies.</a:t>
                      </a:r>
                    </a:p>
                  </a:txBody>
                  <a:tcPr marL="7620" marR="7620" marT="7620" marB="0" anchor="ctr"/>
                </a:tc>
                <a:extLst>
                  <a:ext uri="{0D108BD9-81ED-4DB2-BD59-A6C34878D82A}">
                    <a16:rowId xmlns:a16="http://schemas.microsoft.com/office/drawing/2014/main" val="679872593"/>
                  </a:ext>
                </a:extLst>
              </a:tr>
            </a:tbl>
          </a:graphicData>
        </a:graphic>
      </p:graphicFrame>
    </p:spTree>
    <p:extLst>
      <p:ext uri="{BB962C8B-B14F-4D97-AF65-F5344CB8AC3E}">
        <p14:creationId xmlns:p14="http://schemas.microsoft.com/office/powerpoint/2010/main" val="652568056"/>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Proposed System / Work:</a:t>
            </a:r>
          </a:p>
        </p:txBody>
      </p:sp>
      <p:sp>
        <p:nvSpPr>
          <p:cNvPr id="3" name="Content Placeholder 2"/>
          <p:cNvSpPr>
            <a:spLocks noGrp="1"/>
          </p:cNvSpPr>
          <p:nvPr>
            <p:ph idx="1"/>
          </p:nvPr>
        </p:nvSpPr>
        <p:spPr>
          <a:xfrm>
            <a:off x="990600" y="1894113"/>
            <a:ext cx="9144000" cy="1262744"/>
          </a:xfrm>
        </p:spPr>
        <p:txBody>
          <a:bodyPr/>
          <a:lstStyle/>
          <a:p>
            <a:r>
              <a:rPr lang="en-IN" dirty="0">
                <a:latin typeface="Times New Roman" panose="02020603050405020304" pitchFamily="18" charset="0"/>
                <a:cs typeface="Times New Roman" panose="02020603050405020304" pitchFamily="18" charset="0"/>
              </a:rPr>
              <a:t>I have been proposed to work SDL VNF with </a:t>
            </a:r>
            <a:r>
              <a:rPr lang="en-IN" dirty="0" err="1">
                <a:latin typeface="Times New Roman" panose="02020603050405020304" pitchFamily="18" charset="0"/>
                <a:cs typeface="Times New Roman" panose="02020603050405020304" pitchFamily="18" charset="0"/>
              </a:rPr>
              <a:t>Continous</a:t>
            </a:r>
            <a:r>
              <a:rPr lang="en-IN" dirty="0">
                <a:latin typeface="Times New Roman" panose="02020603050405020304" pitchFamily="18" charset="0"/>
                <a:cs typeface="Times New Roman" panose="02020603050405020304" pitchFamily="18" charset="0"/>
              </a:rPr>
              <a:t> integration to test the product every iteration using agile scrum methodology using automation &amp; testing  techniques.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Tree>
    <p:extLst>
      <p:ext uri="{BB962C8B-B14F-4D97-AF65-F5344CB8AC3E}">
        <p14:creationId xmlns:p14="http://schemas.microsoft.com/office/powerpoint/2010/main" val="4048130998"/>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43" y="169184"/>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925285" y="988425"/>
            <a:ext cx="10515600" cy="4058194"/>
          </a:xfrm>
        </p:spPr>
        <p:txBody>
          <a:bodyPr/>
          <a:lstStyle/>
          <a:p>
            <a:r>
              <a:rPr lang="en-US" dirty="0"/>
              <a:t>In modern workplaces, employees often struggle with accessing relevant and accurate information quickly. Traditional knowledge management systems require manual searching, leading to inefficiencies, lost productivity, and inconsistent responses. A general-purpose chatbot that can intelligently retrieve and generate responses using Retrieval-Augmented Generation (RAG) can streamline information access, improve decision-making, and enhance team collaboration. However, challenges such as ensuring accurate retrieval, handling diverse queries, and maintaining an up-to-date knowledge base must be addressed to create an effective and reliable solution.</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spTree>
    <p:extLst>
      <p:ext uri="{BB962C8B-B14F-4D97-AF65-F5344CB8AC3E}">
        <p14:creationId xmlns:p14="http://schemas.microsoft.com/office/powerpoint/2010/main" val="2424768180"/>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System Requirements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graphicFrame>
        <p:nvGraphicFramePr>
          <p:cNvPr id="12" name="Table 11">
            <a:extLst>
              <a:ext uri="{FF2B5EF4-FFF2-40B4-BE49-F238E27FC236}">
                <a16:creationId xmlns:a16="http://schemas.microsoft.com/office/drawing/2014/main" id="{1CBB03BB-9975-1652-87CD-8A66E02B9563}"/>
              </a:ext>
            </a:extLst>
          </p:cNvPr>
          <p:cNvGraphicFramePr>
            <a:graphicFrameLocks noGrp="1"/>
          </p:cNvGraphicFramePr>
          <p:nvPr>
            <p:extLst>
              <p:ext uri="{D42A27DB-BD31-4B8C-83A1-F6EECF244321}">
                <p14:modId xmlns:p14="http://schemas.microsoft.com/office/powerpoint/2010/main" val="4181951111"/>
              </p:ext>
            </p:extLst>
          </p:nvPr>
        </p:nvGraphicFramePr>
        <p:xfrm>
          <a:off x="1295400" y="1247013"/>
          <a:ext cx="9612086" cy="3995059"/>
        </p:xfrm>
        <a:graphic>
          <a:graphicData uri="http://schemas.openxmlformats.org/drawingml/2006/table">
            <a:tbl>
              <a:tblPr>
                <a:tableStyleId>{5C22544A-7EE6-4342-B048-85BDC9FD1C3A}</a:tableStyleId>
              </a:tblPr>
              <a:tblGrid>
                <a:gridCol w="5450533">
                  <a:extLst>
                    <a:ext uri="{9D8B030D-6E8A-4147-A177-3AD203B41FA5}">
                      <a16:colId xmlns:a16="http://schemas.microsoft.com/office/drawing/2014/main" val="1996081723"/>
                    </a:ext>
                  </a:extLst>
                </a:gridCol>
                <a:gridCol w="4161553">
                  <a:extLst>
                    <a:ext uri="{9D8B030D-6E8A-4147-A177-3AD203B41FA5}">
                      <a16:colId xmlns:a16="http://schemas.microsoft.com/office/drawing/2014/main" val="4185716633"/>
                    </a:ext>
                  </a:extLst>
                </a:gridCol>
              </a:tblGrid>
              <a:tr h="242125">
                <a:tc>
                  <a:txBody>
                    <a:bodyPr/>
                    <a:lstStyle/>
                    <a:p>
                      <a:pPr algn="ctr" fontAlgn="ctr"/>
                      <a:r>
                        <a:rPr lang="en-IN" sz="1400" u="none" strike="noStrike" dirty="0">
                          <a:effectLst/>
                        </a:rPr>
                        <a:t>Component</a:t>
                      </a:r>
                      <a:endParaRPr lang="en-IN" sz="1400" b="1" i="0" u="none" strike="noStrike" dirty="0">
                        <a:solidFill>
                          <a:srgbClr val="000000"/>
                        </a:solidFill>
                        <a:effectLst/>
                        <a:latin typeface="Calibri" panose="020F0502020204030204" pitchFamily="34" charset="0"/>
                      </a:endParaRPr>
                    </a:p>
                  </a:txBody>
                  <a:tcPr marL="2747" marR="2747" marT="2747" marB="0" anchor="ctr">
                    <a:solidFill>
                      <a:srgbClr val="92D050"/>
                    </a:solidFill>
                  </a:tcPr>
                </a:tc>
                <a:tc>
                  <a:txBody>
                    <a:bodyPr/>
                    <a:lstStyle/>
                    <a:p>
                      <a:pPr algn="ctr" fontAlgn="ctr"/>
                      <a:r>
                        <a:rPr lang="en-IN" sz="1400" u="none" strike="noStrike" dirty="0">
                          <a:effectLst/>
                        </a:rPr>
                        <a:t>Recommended Technology</a:t>
                      </a:r>
                      <a:endParaRPr lang="en-IN" sz="1400" b="1" i="0" u="none" strike="noStrike" dirty="0">
                        <a:solidFill>
                          <a:srgbClr val="000000"/>
                        </a:solidFill>
                        <a:effectLst/>
                        <a:latin typeface="Calibri" panose="020F0502020204030204" pitchFamily="34" charset="0"/>
                      </a:endParaRPr>
                    </a:p>
                  </a:txBody>
                  <a:tcPr marL="2747" marR="2747" marT="2747" marB="0" anchor="ctr">
                    <a:solidFill>
                      <a:srgbClr val="92D050"/>
                    </a:solidFill>
                  </a:tcPr>
                </a:tc>
                <a:extLst>
                  <a:ext uri="{0D108BD9-81ED-4DB2-BD59-A6C34878D82A}">
                    <a16:rowId xmlns:a16="http://schemas.microsoft.com/office/drawing/2014/main" val="2576902846"/>
                  </a:ext>
                </a:extLst>
              </a:tr>
              <a:tr h="363187">
                <a:tc>
                  <a:txBody>
                    <a:bodyPr/>
                    <a:lstStyle/>
                    <a:p>
                      <a:pPr algn="l" fontAlgn="ctr"/>
                      <a:r>
                        <a:rPr lang="en-IN" sz="1400" u="none" strike="noStrike">
                          <a:effectLst/>
                        </a:rPr>
                        <a:t>Operating System</a:t>
                      </a:r>
                      <a:endParaRPr lang="en-IN" sz="1400" b="1" i="0" u="none" strike="noStrike">
                        <a:solidFill>
                          <a:srgbClr val="000000"/>
                        </a:solidFill>
                        <a:effectLst/>
                        <a:latin typeface="Calibri" panose="020F0502020204030204" pitchFamily="34" charset="0"/>
                      </a:endParaRPr>
                    </a:p>
                  </a:txBody>
                  <a:tcPr marL="2747" marR="2747" marT="2747" marB="0" anchor="ctr"/>
                </a:tc>
                <a:tc>
                  <a:txBody>
                    <a:bodyPr/>
                    <a:lstStyle/>
                    <a:p>
                      <a:pPr algn="l" fontAlgn="ctr"/>
                      <a:r>
                        <a:rPr lang="en-US" sz="1400" u="none" strike="noStrike">
                          <a:effectLst/>
                        </a:rPr>
                        <a:t>Linux (Ubuntu 20.04+), Windows 10/11, or macOS</a:t>
                      </a:r>
                      <a:endParaRPr lang="en-US" sz="1400" b="0" i="0" u="none" strike="noStrike">
                        <a:solidFill>
                          <a:srgbClr val="000000"/>
                        </a:solidFill>
                        <a:effectLst/>
                        <a:latin typeface="Calibri" panose="020F0502020204030204" pitchFamily="34" charset="0"/>
                      </a:endParaRPr>
                    </a:p>
                  </a:txBody>
                  <a:tcPr marL="2747" marR="2747" marT="2747" marB="0" anchor="ctr"/>
                </a:tc>
                <a:extLst>
                  <a:ext uri="{0D108BD9-81ED-4DB2-BD59-A6C34878D82A}">
                    <a16:rowId xmlns:a16="http://schemas.microsoft.com/office/drawing/2014/main" val="3255934673"/>
                  </a:ext>
                </a:extLst>
              </a:tr>
              <a:tr h="242125">
                <a:tc>
                  <a:txBody>
                    <a:bodyPr/>
                    <a:lstStyle/>
                    <a:p>
                      <a:pPr algn="l" fontAlgn="ctr"/>
                      <a:r>
                        <a:rPr lang="en-IN" sz="1400" u="none" strike="noStrike">
                          <a:effectLst/>
                        </a:rPr>
                        <a:t>Programming Language</a:t>
                      </a:r>
                      <a:endParaRPr lang="en-IN" sz="1400" b="1" i="0" u="none" strike="noStrike">
                        <a:solidFill>
                          <a:srgbClr val="000000"/>
                        </a:solidFill>
                        <a:effectLst/>
                        <a:latin typeface="Calibri" panose="020F0502020204030204" pitchFamily="34" charset="0"/>
                      </a:endParaRPr>
                    </a:p>
                  </a:txBody>
                  <a:tcPr marL="2747" marR="2747" marT="2747" marB="0" anchor="ctr"/>
                </a:tc>
                <a:tc>
                  <a:txBody>
                    <a:bodyPr/>
                    <a:lstStyle/>
                    <a:p>
                      <a:pPr algn="l" fontAlgn="ctr"/>
                      <a:r>
                        <a:rPr lang="en-IN" sz="1400" u="none" strike="noStrike">
                          <a:effectLst/>
                        </a:rPr>
                        <a:t>Python 3.8+</a:t>
                      </a:r>
                      <a:endParaRPr lang="en-IN" sz="1400" b="0" i="0" u="none" strike="noStrike">
                        <a:solidFill>
                          <a:srgbClr val="000000"/>
                        </a:solidFill>
                        <a:effectLst/>
                        <a:latin typeface="Calibri" panose="020F0502020204030204" pitchFamily="34" charset="0"/>
                      </a:endParaRPr>
                    </a:p>
                  </a:txBody>
                  <a:tcPr marL="2747" marR="2747" marT="2747" marB="0" anchor="ctr"/>
                </a:tc>
                <a:extLst>
                  <a:ext uri="{0D108BD9-81ED-4DB2-BD59-A6C34878D82A}">
                    <a16:rowId xmlns:a16="http://schemas.microsoft.com/office/drawing/2014/main" val="3564084722"/>
                  </a:ext>
                </a:extLst>
              </a:tr>
              <a:tr h="544781">
                <a:tc>
                  <a:txBody>
                    <a:bodyPr/>
                    <a:lstStyle/>
                    <a:p>
                      <a:pPr algn="l" fontAlgn="ctr"/>
                      <a:r>
                        <a:rPr lang="en-IN" sz="1400" u="none" strike="noStrike">
                          <a:effectLst/>
                        </a:rPr>
                        <a:t>Frameworks &amp; Libraries</a:t>
                      </a:r>
                      <a:endParaRPr lang="en-IN" sz="1400" b="1" i="0" u="none" strike="noStrike">
                        <a:solidFill>
                          <a:srgbClr val="000000"/>
                        </a:solidFill>
                        <a:effectLst/>
                        <a:latin typeface="Calibri" panose="020F0502020204030204" pitchFamily="34" charset="0"/>
                      </a:endParaRPr>
                    </a:p>
                  </a:txBody>
                  <a:tcPr marL="2747" marR="2747" marT="2747" marB="0" anchor="ctr"/>
                </a:tc>
                <a:tc>
                  <a:txBody>
                    <a:bodyPr/>
                    <a:lstStyle/>
                    <a:p>
                      <a:pPr algn="l" fontAlgn="ctr"/>
                      <a:r>
                        <a:rPr lang="en-US" sz="1400" u="none" strike="noStrike">
                          <a:effectLst/>
                        </a:rPr>
                        <a:t>PyTorch / TensorFlow, Hugging Face Transformers, LangChain</a:t>
                      </a:r>
                      <a:endParaRPr lang="en-US" sz="1400" b="0" i="0" u="none" strike="noStrike">
                        <a:solidFill>
                          <a:srgbClr val="000000"/>
                        </a:solidFill>
                        <a:effectLst/>
                        <a:latin typeface="Calibri" panose="020F0502020204030204" pitchFamily="34" charset="0"/>
                      </a:endParaRPr>
                    </a:p>
                  </a:txBody>
                  <a:tcPr marL="2747" marR="2747" marT="2747" marB="0" anchor="ctr"/>
                </a:tc>
                <a:extLst>
                  <a:ext uri="{0D108BD9-81ED-4DB2-BD59-A6C34878D82A}">
                    <a16:rowId xmlns:a16="http://schemas.microsoft.com/office/drawing/2014/main" val="1511562832"/>
                  </a:ext>
                </a:extLst>
              </a:tr>
              <a:tr h="605312">
                <a:tc>
                  <a:txBody>
                    <a:bodyPr/>
                    <a:lstStyle/>
                    <a:p>
                      <a:pPr algn="l" fontAlgn="ctr"/>
                      <a:r>
                        <a:rPr lang="en-IN" sz="1400" u="none" strike="noStrike">
                          <a:effectLst/>
                        </a:rPr>
                        <a:t>Database</a:t>
                      </a:r>
                      <a:endParaRPr lang="en-IN" sz="1400" b="1" i="0" u="none" strike="noStrike">
                        <a:solidFill>
                          <a:srgbClr val="000000"/>
                        </a:solidFill>
                        <a:effectLst/>
                        <a:latin typeface="Calibri" panose="020F0502020204030204" pitchFamily="34" charset="0"/>
                      </a:endParaRPr>
                    </a:p>
                  </a:txBody>
                  <a:tcPr marL="2747" marR="2747" marT="2747" marB="0" anchor="ctr"/>
                </a:tc>
                <a:tc>
                  <a:txBody>
                    <a:bodyPr/>
                    <a:lstStyle/>
                    <a:p>
                      <a:pPr algn="l" fontAlgn="ctr"/>
                      <a:r>
                        <a:rPr lang="en-US" sz="1400" u="none" strike="noStrike">
                          <a:effectLst/>
                        </a:rPr>
                        <a:t>PostgreSQL / MySQL (for structured data), MongoDB (for unstructured data)</a:t>
                      </a:r>
                      <a:endParaRPr lang="en-US" sz="1400" b="0" i="0" u="none" strike="noStrike">
                        <a:solidFill>
                          <a:srgbClr val="000000"/>
                        </a:solidFill>
                        <a:effectLst/>
                        <a:latin typeface="Calibri" panose="020F0502020204030204" pitchFamily="34" charset="0"/>
                      </a:endParaRPr>
                    </a:p>
                  </a:txBody>
                  <a:tcPr marL="2747" marR="2747" marT="2747" marB="0" anchor="ctr"/>
                </a:tc>
                <a:extLst>
                  <a:ext uri="{0D108BD9-81ED-4DB2-BD59-A6C34878D82A}">
                    <a16:rowId xmlns:a16="http://schemas.microsoft.com/office/drawing/2014/main" val="751213688"/>
                  </a:ext>
                </a:extLst>
              </a:tr>
              <a:tr h="363187">
                <a:tc>
                  <a:txBody>
                    <a:bodyPr/>
                    <a:lstStyle/>
                    <a:p>
                      <a:pPr algn="l" fontAlgn="ctr"/>
                      <a:r>
                        <a:rPr lang="en-IN" sz="1400" u="none" strike="noStrike" dirty="0">
                          <a:effectLst/>
                        </a:rPr>
                        <a:t>Vector Database</a:t>
                      </a:r>
                      <a:endParaRPr lang="en-IN" sz="1400" b="1" i="0" u="none" strike="noStrike" dirty="0">
                        <a:solidFill>
                          <a:srgbClr val="000000"/>
                        </a:solidFill>
                        <a:effectLst/>
                        <a:latin typeface="Calibri" panose="020F0502020204030204" pitchFamily="34" charset="0"/>
                      </a:endParaRPr>
                    </a:p>
                  </a:txBody>
                  <a:tcPr marL="2747" marR="2747" marT="2747" marB="0" anchor="ctr"/>
                </a:tc>
                <a:tc>
                  <a:txBody>
                    <a:bodyPr/>
                    <a:lstStyle/>
                    <a:p>
                      <a:pPr algn="l" fontAlgn="ctr"/>
                      <a:r>
                        <a:rPr lang="en-IN" sz="1400" u="none" strike="noStrike">
                          <a:effectLst/>
                        </a:rPr>
                        <a:t>FAISS / ChromaDB / Pinecone / Weaviate</a:t>
                      </a:r>
                      <a:endParaRPr lang="en-IN" sz="1400" b="0" i="0" u="none" strike="noStrike">
                        <a:solidFill>
                          <a:srgbClr val="000000"/>
                        </a:solidFill>
                        <a:effectLst/>
                        <a:latin typeface="Calibri" panose="020F0502020204030204" pitchFamily="34" charset="0"/>
                      </a:endParaRPr>
                    </a:p>
                  </a:txBody>
                  <a:tcPr marL="2747" marR="2747" marT="2747" marB="0" anchor="ctr"/>
                </a:tc>
                <a:extLst>
                  <a:ext uri="{0D108BD9-81ED-4DB2-BD59-A6C34878D82A}">
                    <a16:rowId xmlns:a16="http://schemas.microsoft.com/office/drawing/2014/main" val="948246679"/>
                  </a:ext>
                </a:extLst>
              </a:tr>
              <a:tr h="544781">
                <a:tc>
                  <a:txBody>
                    <a:bodyPr/>
                    <a:lstStyle/>
                    <a:p>
                      <a:pPr algn="l" fontAlgn="ctr"/>
                      <a:r>
                        <a:rPr lang="en-IN" sz="1400" u="none" strike="noStrike">
                          <a:effectLst/>
                        </a:rPr>
                        <a:t>LLM API / Model</a:t>
                      </a:r>
                      <a:endParaRPr lang="en-IN" sz="1400" b="1" i="0" u="none" strike="noStrike">
                        <a:solidFill>
                          <a:srgbClr val="000000"/>
                        </a:solidFill>
                        <a:effectLst/>
                        <a:latin typeface="Calibri" panose="020F0502020204030204" pitchFamily="34" charset="0"/>
                      </a:endParaRPr>
                    </a:p>
                  </a:txBody>
                  <a:tcPr marL="2747" marR="2747" marT="2747" marB="0" anchor="ctr"/>
                </a:tc>
                <a:tc>
                  <a:txBody>
                    <a:bodyPr/>
                    <a:lstStyle/>
                    <a:p>
                      <a:pPr algn="l" fontAlgn="ctr"/>
                      <a:r>
                        <a:rPr lang="en-US" sz="1400" u="none" strike="noStrike">
                          <a:effectLst/>
                        </a:rPr>
                        <a:t>OpenAI GPT-4, LLaMA, Mistral, or custom fine-tuned models</a:t>
                      </a:r>
                      <a:endParaRPr lang="en-US" sz="1400" b="0" i="0" u="none" strike="noStrike">
                        <a:solidFill>
                          <a:srgbClr val="000000"/>
                        </a:solidFill>
                        <a:effectLst/>
                        <a:latin typeface="Calibri" panose="020F0502020204030204" pitchFamily="34" charset="0"/>
                      </a:endParaRPr>
                    </a:p>
                  </a:txBody>
                  <a:tcPr marL="2747" marR="2747" marT="2747" marB="0" anchor="ctr"/>
                </a:tc>
                <a:extLst>
                  <a:ext uri="{0D108BD9-81ED-4DB2-BD59-A6C34878D82A}">
                    <a16:rowId xmlns:a16="http://schemas.microsoft.com/office/drawing/2014/main" val="257147452"/>
                  </a:ext>
                </a:extLst>
              </a:tr>
              <a:tr h="363187">
                <a:tc>
                  <a:txBody>
                    <a:bodyPr/>
                    <a:lstStyle/>
                    <a:p>
                      <a:pPr algn="l" fontAlgn="ctr"/>
                      <a:r>
                        <a:rPr lang="en-IN" sz="1400" u="none" strike="noStrike">
                          <a:effectLst/>
                        </a:rPr>
                        <a:t>Containerization</a:t>
                      </a:r>
                      <a:endParaRPr lang="en-IN" sz="1400" b="1" i="0" u="none" strike="noStrike">
                        <a:solidFill>
                          <a:srgbClr val="000000"/>
                        </a:solidFill>
                        <a:effectLst/>
                        <a:latin typeface="Calibri" panose="020F0502020204030204" pitchFamily="34" charset="0"/>
                      </a:endParaRPr>
                    </a:p>
                  </a:txBody>
                  <a:tcPr marL="2747" marR="2747" marT="2747" marB="0" anchor="ctr"/>
                </a:tc>
                <a:tc>
                  <a:txBody>
                    <a:bodyPr/>
                    <a:lstStyle/>
                    <a:p>
                      <a:pPr algn="l" fontAlgn="ctr"/>
                      <a:r>
                        <a:rPr lang="en-US" sz="1400" u="none" strike="noStrike">
                          <a:effectLst/>
                        </a:rPr>
                        <a:t>Docker, Kubernetes (for scalable deployments)</a:t>
                      </a:r>
                      <a:endParaRPr lang="en-US" sz="1400" b="0" i="0" u="none" strike="noStrike">
                        <a:solidFill>
                          <a:srgbClr val="000000"/>
                        </a:solidFill>
                        <a:effectLst/>
                        <a:latin typeface="Calibri" panose="020F0502020204030204" pitchFamily="34" charset="0"/>
                      </a:endParaRPr>
                    </a:p>
                  </a:txBody>
                  <a:tcPr marL="2747" marR="2747" marT="2747" marB="0" anchor="ctr"/>
                </a:tc>
                <a:extLst>
                  <a:ext uri="{0D108BD9-81ED-4DB2-BD59-A6C34878D82A}">
                    <a16:rowId xmlns:a16="http://schemas.microsoft.com/office/drawing/2014/main" val="3475474832"/>
                  </a:ext>
                </a:extLst>
              </a:tr>
              <a:tr h="302656">
                <a:tc>
                  <a:txBody>
                    <a:bodyPr/>
                    <a:lstStyle/>
                    <a:p>
                      <a:pPr algn="l" fontAlgn="ctr"/>
                      <a:r>
                        <a:rPr lang="en-IN" sz="1400" u="none" strike="noStrike">
                          <a:effectLst/>
                        </a:rPr>
                        <a:t>Authentication</a:t>
                      </a:r>
                      <a:endParaRPr lang="en-IN" sz="1400" b="1" i="0" u="none" strike="noStrike">
                        <a:solidFill>
                          <a:srgbClr val="000000"/>
                        </a:solidFill>
                        <a:effectLst/>
                        <a:latin typeface="Calibri" panose="020F0502020204030204" pitchFamily="34" charset="0"/>
                      </a:endParaRPr>
                    </a:p>
                  </a:txBody>
                  <a:tcPr marL="2747" marR="2747" marT="2747" marB="0" anchor="ctr"/>
                </a:tc>
                <a:tc>
                  <a:txBody>
                    <a:bodyPr/>
                    <a:lstStyle/>
                    <a:p>
                      <a:pPr algn="l" fontAlgn="ctr"/>
                      <a:r>
                        <a:rPr lang="en-US" sz="1400" u="none" strike="noStrike">
                          <a:effectLst/>
                        </a:rPr>
                        <a:t>OAuth, JWT, or API key-based security</a:t>
                      </a:r>
                      <a:endParaRPr lang="en-US" sz="1400" b="0" i="0" u="none" strike="noStrike">
                        <a:solidFill>
                          <a:srgbClr val="000000"/>
                        </a:solidFill>
                        <a:effectLst/>
                        <a:latin typeface="Calibri" panose="020F0502020204030204" pitchFamily="34" charset="0"/>
                      </a:endParaRPr>
                    </a:p>
                  </a:txBody>
                  <a:tcPr marL="2747" marR="2747" marT="2747" marB="0" anchor="ctr"/>
                </a:tc>
                <a:extLst>
                  <a:ext uri="{0D108BD9-81ED-4DB2-BD59-A6C34878D82A}">
                    <a16:rowId xmlns:a16="http://schemas.microsoft.com/office/drawing/2014/main" val="2777207665"/>
                  </a:ext>
                </a:extLst>
              </a:tr>
              <a:tr h="423718">
                <a:tc>
                  <a:txBody>
                    <a:bodyPr/>
                    <a:lstStyle/>
                    <a:p>
                      <a:pPr algn="l" fontAlgn="ctr"/>
                      <a:r>
                        <a:rPr lang="en-IN" sz="1400" u="none" strike="noStrike">
                          <a:effectLst/>
                        </a:rPr>
                        <a:t>Deployment</a:t>
                      </a:r>
                      <a:endParaRPr lang="en-IN" sz="1400" b="1" i="0" u="none" strike="noStrike">
                        <a:solidFill>
                          <a:srgbClr val="000000"/>
                        </a:solidFill>
                        <a:effectLst/>
                        <a:latin typeface="Calibri" panose="020F0502020204030204" pitchFamily="34" charset="0"/>
                      </a:endParaRPr>
                    </a:p>
                  </a:txBody>
                  <a:tcPr marL="2747" marR="2747" marT="2747" marB="0" anchor="ctr"/>
                </a:tc>
                <a:tc>
                  <a:txBody>
                    <a:bodyPr/>
                    <a:lstStyle/>
                    <a:p>
                      <a:pPr algn="l" fontAlgn="ctr"/>
                      <a:r>
                        <a:rPr lang="en-IN" sz="1400" u="none" strike="noStrike" dirty="0">
                          <a:effectLst/>
                        </a:rPr>
                        <a:t>Flask / </a:t>
                      </a:r>
                      <a:r>
                        <a:rPr lang="en-IN" sz="1400" u="none" strike="noStrike" dirty="0" err="1">
                          <a:effectLst/>
                        </a:rPr>
                        <a:t>FastAPI</a:t>
                      </a:r>
                      <a:r>
                        <a:rPr lang="en-IN" sz="1400" u="none" strike="noStrike" dirty="0">
                          <a:effectLst/>
                        </a:rPr>
                        <a:t> (for API service), </a:t>
                      </a:r>
                      <a:r>
                        <a:rPr lang="en-IN" sz="1400" u="none" strike="noStrike" dirty="0" err="1">
                          <a:effectLst/>
                        </a:rPr>
                        <a:t>Streamlit</a:t>
                      </a:r>
                      <a:r>
                        <a:rPr lang="en-IN" sz="1400" u="none" strike="noStrike" dirty="0">
                          <a:effectLst/>
                        </a:rPr>
                        <a:t> / </a:t>
                      </a:r>
                      <a:r>
                        <a:rPr lang="en-IN" sz="1400" u="none" strike="noStrike" dirty="0" err="1">
                          <a:effectLst/>
                        </a:rPr>
                        <a:t>Gradio</a:t>
                      </a:r>
                      <a:r>
                        <a:rPr lang="en-IN" sz="1400" u="none" strike="noStrike" dirty="0">
                          <a:effectLst/>
                        </a:rPr>
                        <a:t> (for UI)</a:t>
                      </a:r>
                      <a:endParaRPr lang="en-IN" sz="1400" b="0" i="0" u="none" strike="noStrike" dirty="0">
                        <a:solidFill>
                          <a:srgbClr val="000000"/>
                        </a:solidFill>
                        <a:effectLst/>
                        <a:latin typeface="Calibri" panose="020F0502020204030204" pitchFamily="34" charset="0"/>
                      </a:endParaRPr>
                    </a:p>
                  </a:txBody>
                  <a:tcPr marL="2747" marR="2747" marT="2747" marB="0" anchor="ctr"/>
                </a:tc>
                <a:extLst>
                  <a:ext uri="{0D108BD9-81ED-4DB2-BD59-A6C34878D82A}">
                    <a16:rowId xmlns:a16="http://schemas.microsoft.com/office/drawing/2014/main" val="1673124139"/>
                  </a:ext>
                </a:extLst>
              </a:tr>
            </a:tbl>
          </a:graphicData>
        </a:graphic>
      </p:graphicFrame>
    </p:spTree>
    <p:extLst>
      <p:ext uri="{BB962C8B-B14F-4D97-AF65-F5344CB8AC3E}">
        <p14:creationId xmlns:p14="http://schemas.microsoft.com/office/powerpoint/2010/main" val="2044756603"/>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004"/>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15</a:t>
            </a:fld>
            <a:endParaRPr lang="en-US" altLang="en-US"/>
          </a:p>
        </p:txBody>
      </p:sp>
      <p:sp>
        <p:nvSpPr>
          <p:cNvPr id="5" name="Rectangle 1">
            <a:extLst>
              <a:ext uri="{FF2B5EF4-FFF2-40B4-BE49-F238E27FC236}">
                <a16:creationId xmlns:a16="http://schemas.microsoft.com/office/drawing/2014/main" id="{E4DA3C78-DD0D-D109-EAA9-FE1335E21FAC}"/>
              </a:ext>
            </a:extLst>
          </p:cNvPr>
          <p:cNvSpPr>
            <a:spLocks noGrp="1" noChangeArrowheads="1"/>
          </p:cNvSpPr>
          <p:nvPr>
            <p:ph idx="1"/>
          </p:nvPr>
        </p:nvSpPr>
        <p:spPr bwMode="auto">
          <a:xfrm>
            <a:off x="270741" y="742299"/>
            <a:ext cx="1072383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Instant Access to Information</a:t>
            </a:r>
            <a:r>
              <a:rPr kumimoji="0" lang="en-US" altLang="en-US" sz="1800" b="0" i="0" u="none" strike="noStrike" cap="none" normalizeH="0" baseline="0" dirty="0">
                <a:ln>
                  <a:noFill/>
                </a:ln>
                <a:solidFill>
                  <a:schemeClr val="tx1"/>
                </a:solidFill>
                <a:effectLst/>
                <a:latin typeface="Arial" panose="020B0604020202020204" pitchFamily="34" charset="0"/>
              </a:rPr>
              <a:t> – Quickly retrieves company policies, FAQs, and internal documentation.</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Reduces Time Spent on Searches</a:t>
            </a:r>
            <a:r>
              <a:rPr kumimoji="0" lang="en-US" altLang="en-US" sz="1800" b="0" i="0" u="none" strike="noStrike" cap="none" normalizeH="0" baseline="0" dirty="0">
                <a:ln>
                  <a:noFill/>
                </a:ln>
                <a:solidFill>
                  <a:schemeClr val="tx1"/>
                </a:solidFill>
                <a:effectLst/>
                <a:latin typeface="Arial" panose="020B0604020202020204" pitchFamily="34" charset="0"/>
              </a:rPr>
              <a:t> – Eliminates the need to manually browse through documents or databases.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Enhances Productivity</a:t>
            </a:r>
            <a:r>
              <a:rPr kumimoji="0" lang="en-US" altLang="en-US" sz="1800" b="0" i="0" u="none" strike="noStrike" cap="none" normalizeH="0" baseline="0" dirty="0">
                <a:ln>
                  <a:noFill/>
                </a:ln>
                <a:solidFill>
                  <a:schemeClr val="tx1"/>
                </a:solidFill>
                <a:effectLst/>
                <a:latin typeface="Arial" panose="020B0604020202020204" pitchFamily="34" charset="0"/>
              </a:rPr>
              <a:t> – Provides fast and accurate responses, allowing employees to focus on tasks.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Improves Decision-Making</a:t>
            </a:r>
            <a:r>
              <a:rPr kumimoji="0" lang="en-US" altLang="en-US" sz="1800" b="0" i="0" u="none" strike="noStrike" cap="none" normalizeH="0" baseline="0" dirty="0">
                <a:ln>
                  <a:noFill/>
                </a:ln>
                <a:solidFill>
                  <a:schemeClr val="tx1"/>
                </a:solidFill>
                <a:effectLst/>
                <a:latin typeface="Arial" panose="020B0604020202020204" pitchFamily="34" charset="0"/>
              </a:rPr>
              <a:t> – Delivers reliable and data-backed insights.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24/7 Availability</a:t>
            </a:r>
            <a:r>
              <a:rPr kumimoji="0" lang="en-US" altLang="en-US" sz="1800" b="0" i="0" u="none" strike="noStrike" cap="none" normalizeH="0" baseline="0" dirty="0">
                <a:ln>
                  <a:noFill/>
                </a:ln>
                <a:solidFill>
                  <a:schemeClr val="tx1"/>
                </a:solidFill>
                <a:effectLst/>
                <a:latin typeface="Arial" panose="020B0604020202020204" pitchFamily="34" charset="0"/>
              </a:rPr>
              <a:t> – Supports employees across different time zones without requiring human assistance.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Personalized Assistance</a:t>
            </a:r>
            <a:r>
              <a:rPr kumimoji="0" lang="en-US" altLang="en-US" sz="1800" b="0" i="0" u="none" strike="noStrike" cap="none" normalizeH="0" baseline="0" dirty="0">
                <a:ln>
                  <a:noFill/>
                </a:ln>
                <a:solidFill>
                  <a:schemeClr val="tx1"/>
                </a:solidFill>
                <a:effectLst/>
                <a:latin typeface="Arial" panose="020B0604020202020204" pitchFamily="34" charset="0"/>
              </a:rPr>
              <a:t> – Offers tailored responses based on user queries and context.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Seamless Integration</a:t>
            </a:r>
            <a:r>
              <a:rPr kumimoji="0" lang="en-US" altLang="en-US" sz="1800" b="0" i="0" u="none" strike="noStrike" cap="none" normalizeH="0" baseline="0" dirty="0">
                <a:ln>
                  <a:noFill/>
                </a:ln>
                <a:solidFill>
                  <a:schemeClr val="tx1"/>
                </a:solidFill>
                <a:effectLst/>
                <a:latin typeface="Arial" panose="020B0604020202020204" pitchFamily="34" charset="0"/>
              </a:rPr>
              <a:t> – Connects with workplace tools like Slack, Teams, and enterprise software.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Encourages Self-Service</a:t>
            </a:r>
            <a:r>
              <a:rPr kumimoji="0" lang="en-US" altLang="en-US" sz="1800" b="0" i="0" u="none" strike="noStrike" cap="none" normalizeH="0" baseline="0" dirty="0">
                <a:ln>
                  <a:noFill/>
                </a:ln>
                <a:solidFill>
                  <a:schemeClr val="tx1"/>
                </a:solidFill>
                <a:effectLst/>
                <a:latin typeface="Arial" panose="020B0604020202020204" pitchFamily="34" charset="0"/>
              </a:rPr>
              <a:t> – Reduces dependency on IT, HR, and support teams for routine inquiries.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Reduces Errors and Misinformation</a:t>
            </a:r>
            <a:r>
              <a:rPr kumimoji="0" lang="en-US" altLang="en-US" sz="1800" b="0" i="0" u="none" strike="noStrike" cap="none" normalizeH="0" baseline="0" dirty="0">
                <a:ln>
                  <a:noFill/>
                </a:ln>
                <a:solidFill>
                  <a:schemeClr val="tx1"/>
                </a:solidFill>
                <a:effectLst/>
                <a:latin typeface="Arial" panose="020B0604020202020204" pitchFamily="34" charset="0"/>
              </a:rPr>
              <a:t> – Provides consistent, verified responses from a trusted knowledge base.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Supports Learning &amp; Development</a:t>
            </a:r>
            <a:r>
              <a:rPr kumimoji="0" lang="en-US" altLang="en-US" sz="1800" b="0" i="0" u="none" strike="noStrike" cap="none" normalizeH="0" baseline="0" dirty="0">
                <a:ln>
                  <a:noFill/>
                </a:ln>
                <a:solidFill>
                  <a:schemeClr val="tx1"/>
                </a:solidFill>
                <a:effectLst/>
                <a:latin typeface="Arial" panose="020B0604020202020204" pitchFamily="34" charset="0"/>
              </a:rPr>
              <a:t> – Assists employees with training materials and skill development resources. </a:t>
            </a:r>
          </a:p>
        </p:txBody>
      </p:sp>
    </p:spTree>
    <p:extLst>
      <p:ext uri="{BB962C8B-B14F-4D97-AF65-F5344CB8AC3E}">
        <p14:creationId xmlns:p14="http://schemas.microsoft.com/office/powerpoint/2010/main" val="2729537661"/>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Internship Road Map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16</a:t>
            </a:fld>
            <a:endParaRPr lang="en-US" alt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337675789"/>
              </p:ext>
            </p:extLst>
          </p:nvPr>
        </p:nvGraphicFramePr>
        <p:xfrm>
          <a:off x="838200" y="1210491"/>
          <a:ext cx="10515600" cy="405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70371" y="901298"/>
            <a:ext cx="6948890" cy="369332"/>
          </a:xfrm>
          <a:prstGeom prst="rect">
            <a:avLst/>
          </a:prstGeom>
          <a:noFill/>
        </p:spPr>
        <p:txBody>
          <a:bodyPr wrap="none" rtlCol="0">
            <a:spAutoFit/>
          </a:bodyPr>
          <a:lstStyle/>
          <a:p>
            <a:r>
              <a:rPr lang="en-GB" dirty="0">
                <a:solidFill>
                  <a:srgbClr val="0070C0"/>
                </a:solidFill>
              </a:rPr>
              <a:t>Note: Write in the below table what u will be achieving in each review</a:t>
            </a:r>
          </a:p>
        </p:txBody>
      </p:sp>
    </p:spTree>
    <p:extLst>
      <p:ext uri="{BB962C8B-B14F-4D97-AF65-F5344CB8AC3E}">
        <p14:creationId xmlns:p14="http://schemas.microsoft.com/office/powerpoint/2010/main" val="1981452261"/>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17</a:t>
            </a:fld>
            <a:endParaRPr lang="en-US" altLang="en-US"/>
          </a:p>
        </p:txBody>
      </p:sp>
      <p:sp>
        <p:nvSpPr>
          <p:cNvPr id="3" name="Content Placeholder 2"/>
          <p:cNvSpPr>
            <a:spLocks noGrp="1"/>
          </p:cNvSpPr>
          <p:nvPr>
            <p:ph idx="1"/>
          </p:nvPr>
        </p:nvSpPr>
        <p:spPr>
          <a:xfrm>
            <a:off x="550340" y="2619565"/>
            <a:ext cx="11501751" cy="596311"/>
          </a:xfrm>
        </p:spPr>
        <p:txBody>
          <a:bodyPr/>
          <a:lstStyle/>
          <a:p>
            <a:pPr marL="0" indent="0" algn="ctr">
              <a:buNone/>
            </a:pPr>
            <a:r>
              <a:rPr lang="en-US" dirty="0">
                <a:solidFill>
                  <a:srgbClr val="00B0F0"/>
                </a:solidFill>
              </a:rPr>
              <a:t>https://github.com/aneeshk888/Internship</a:t>
            </a:r>
            <a:endParaRPr lang="en-US" dirty="0"/>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18</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19</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1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Company or Organization</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Literature Review</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Proposed System</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Problem Statement</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System Requirements</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a:latin typeface="Cambria" panose="02040503050406030204" pitchFamily="18" charset="0"/>
              <a:ea typeface="Cambria" panose="02040503050406030204" pitchFamily="18" charset="0"/>
            </a:endParaRPr>
          </a:p>
          <a:p>
            <a:pPr marL="495300" lvl="0" indent="-342900" algn="just" rtl="0">
              <a:lnSpc>
                <a:spcPct val="1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9917" y="453359"/>
            <a:ext cx="10515600" cy="4621251"/>
          </a:xfrm>
        </p:spPr>
        <p:txBody>
          <a:bodyPr/>
          <a:lstStyle/>
          <a:p>
            <a:pPr marL="0" indent="0">
              <a:buNone/>
            </a:pPr>
            <a:r>
              <a:rPr lang="en-IN" b="1" dirty="0"/>
              <a:t>Overview of Nokia</a:t>
            </a:r>
          </a:p>
          <a:p>
            <a:r>
              <a:rPr lang="en-IN" dirty="0"/>
              <a:t>📌 </a:t>
            </a:r>
            <a:r>
              <a:rPr lang="en-IN" b="1" dirty="0"/>
              <a:t>Founded</a:t>
            </a:r>
            <a:r>
              <a:rPr lang="en-IN" dirty="0"/>
              <a:t>: 1865 (Originally a paper mill)</a:t>
            </a:r>
            <a:br>
              <a:rPr lang="en-IN" dirty="0"/>
            </a:br>
            <a:r>
              <a:rPr lang="en-IN" dirty="0"/>
              <a:t>📌 </a:t>
            </a:r>
            <a:r>
              <a:rPr lang="en-IN" b="1" dirty="0"/>
              <a:t>Headquarters</a:t>
            </a:r>
            <a:r>
              <a:rPr lang="en-IN" dirty="0"/>
              <a:t>: Espoo, Finland</a:t>
            </a:r>
            <a:br>
              <a:rPr lang="en-IN" dirty="0"/>
            </a:br>
            <a:r>
              <a:rPr lang="en-IN" dirty="0"/>
              <a:t>📌 </a:t>
            </a:r>
            <a:r>
              <a:rPr lang="en-IN" b="1" dirty="0"/>
              <a:t>Industry</a:t>
            </a:r>
            <a:r>
              <a:rPr lang="en-IN" dirty="0"/>
              <a:t>: Telecommunications, Networking, and Consumer Electronics</a:t>
            </a:r>
            <a:br>
              <a:rPr lang="en-IN" dirty="0"/>
            </a:br>
            <a:r>
              <a:rPr lang="en-IN" dirty="0"/>
              <a:t>📌 </a:t>
            </a:r>
            <a:r>
              <a:rPr lang="en-IN" b="1" dirty="0"/>
              <a:t>Key Focus Areas</a:t>
            </a:r>
            <a:r>
              <a:rPr lang="en-IN" dirty="0"/>
              <a:t>: 5G, Cloud Solutions, AI-driven Networks, IoT</a:t>
            </a:r>
            <a:br>
              <a:rPr lang="en-IN" dirty="0"/>
            </a:br>
            <a:r>
              <a:rPr lang="en-IN" dirty="0"/>
              <a:t>📌 </a:t>
            </a:r>
            <a:r>
              <a:rPr lang="en-IN" b="1" dirty="0"/>
              <a:t>Global Presence</a:t>
            </a:r>
            <a:r>
              <a:rPr lang="en-IN" dirty="0"/>
              <a:t>: Operates in 130+ countries</a:t>
            </a:r>
            <a:br>
              <a:rPr lang="en-IN" dirty="0"/>
            </a:br>
            <a:r>
              <a:rPr lang="en-IN" dirty="0"/>
              <a:t>📈 </a:t>
            </a:r>
            <a:r>
              <a:rPr lang="en-IN" b="1" dirty="0"/>
              <a:t>Market Position</a:t>
            </a:r>
            <a:r>
              <a:rPr lang="en-IN" dirty="0"/>
              <a:t>:</a:t>
            </a:r>
          </a:p>
          <a:p>
            <a:pPr>
              <a:buFont typeface="Arial" panose="020B0604020202020204" pitchFamily="34" charset="0"/>
              <a:buChar char="•"/>
            </a:pPr>
            <a:r>
              <a:rPr lang="en-IN" dirty="0"/>
              <a:t>Among the </a:t>
            </a:r>
            <a:r>
              <a:rPr lang="en-IN" b="1" dirty="0"/>
              <a:t>top 3 telecom equipment providers</a:t>
            </a:r>
            <a:r>
              <a:rPr lang="en-IN" dirty="0"/>
              <a:t> (with Ericsson &amp; Huawei)</a:t>
            </a:r>
          </a:p>
          <a:p>
            <a:pPr>
              <a:buFont typeface="Arial" panose="020B0604020202020204" pitchFamily="34" charset="0"/>
              <a:buChar char="•"/>
            </a:pPr>
            <a:r>
              <a:rPr lang="en-IN" dirty="0"/>
              <a:t>Leading in </a:t>
            </a:r>
            <a:r>
              <a:rPr lang="en-IN" b="1" dirty="0"/>
              <a:t>5G infrastructure</a:t>
            </a:r>
            <a:r>
              <a:rPr lang="en-IN" dirty="0"/>
              <a:t> and </a:t>
            </a:r>
            <a:r>
              <a:rPr lang="en-IN" b="1" dirty="0"/>
              <a:t>network solutions.</a:t>
            </a:r>
            <a:endParaRPr lang="en-IN" dirty="0"/>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2106A5-97C7-86FB-F025-D3D68569D3B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66BF94-8255-B15D-BB86-7A5FE881CC1A}"/>
              </a:ext>
            </a:extLst>
          </p:cNvPr>
          <p:cNvSpPr>
            <a:spLocks noGrp="1"/>
          </p:cNvSpPr>
          <p:nvPr>
            <p:ph idx="1"/>
          </p:nvPr>
        </p:nvSpPr>
        <p:spPr>
          <a:xfrm>
            <a:off x="912564" y="697170"/>
            <a:ext cx="10515600" cy="4621251"/>
          </a:xfrm>
        </p:spPr>
        <p:txBody>
          <a:bodyPr/>
          <a:lstStyle/>
          <a:p>
            <a:pPr marL="0" indent="0">
              <a:buNone/>
            </a:pPr>
            <a:r>
              <a:rPr lang="en-IN" b="1" dirty="0"/>
              <a:t>Nokia’s Products &amp; Services</a:t>
            </a:r>
          </a:p>
          <a:p>
            <a:r>
              <a:rPr lang="en-IN" dirty="0"/>
              <a:t>✅ </a:t>
            </a:r>
            <a:r>
              <a:rPr lang="en-IN" b="1" dirty="0"/>
              <a:t>Telecom Networks</a:t>
            </a:r>
            <a:r>
              <a:rPr lang="en-IN" dirty="0"/>
              <a:t> – 5G, 4G, LTE, Core Networks</a:t>
            </a:r>
          </a:p>
          <a:p>
            <a:r>
              <a:rPr lang="en-IN" dirty="0"/>
              <a:t>✅ </a:t>
            </a:r>
            <a:r>
              <a:rPr lang="en-IN" b="1" dirty="0"/>
              <a:t>Cloud &amp; Network Services</a:t>
            </a:r>
            <a:r>
              <a:rPr lang="en-IN" dirty="0"/>
              <a:t> – AI-powered automation, security, IoT solutions</a:t>
            </a:r>
          </a:p>
          <a:p>
            <a:r>
              <a:rPr lang="en-IN" dirty="0"/>
              <a:t>✅ </a:t>
            </a:r>
            <a:r>
              <a:rPr lang="en-IN" b="1" dirty="0"/>
              <a:t>Fixed Networks</a:t>
            </a:r>
            <a:r>
              <a:rPr lang="en-IN" dirty="0"/>
              <a:t> – Fiber-optic broadband, IP routing</a:t>
            </a:r>
          </a:p>
          <a:p>
            <a:r>
              <a:rPr lang="en-IN" dirty="0"/>
              <a:t>✅ </a:t>
            </a:r>
            <a:r>
              <a:rPr lang="en-IN" b="1" dirty="0"/>
              <a:t>Mobile Devices (via HMD Global)</a:t>
            </a:r>
            <a:r>
              <a:rPr lang="en-IN" dirty="0"/>
              <a:t> – Feature phones, smartphones</a:t>
            </a:r>
          </a:p>
          <a:p>
            <a:r>
              <a:rPr lang="en-IN" dirty="0"/>
              <a:t>✅ </a:t>
            </a:r>
            <a:r>
              <a:rPr lang="en-IN" b="1" dirty="0"/>
              <a:t>Enterprise Solutions</a:t>
            </a:r>
            <a:r>
              <a:rPr lang="en-IN" dirty="0"/>
              <a:t> – Private 5G, Industrial IoT</a:t>
            </a:r>
          </a:p>
          <a:p>
            <a:r>
              <a:rPr lang="en-IN" dirty="0"/>
              <a:t>✅ </a:t>
            </a:r>
            <a:r>
              <a:rPr lang="en-IN" b="1" dirty="0"/>
              <a:t>Nokia Bell Labs</a:t>
            </a:r>
            <a:r>
              <a:rPr lang="en-IN" dirty="0"/>
              <a:t> – Cutting-edge R&amp;D and innovation</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D130319-392A-2A91-C1DC-D1B12516FDF0}"/>
              </a:ext>
            </a:extLst>
          </p:cNvPr>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2238494382"/>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C41D99-430E-E59A-1F6E-918BE1DF65E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F68ED9-1BB5-8FF6-6F64-C2CB544BFD55}"/>
              </a:ext>
            </a:extLst>
          </p:cNvPr>
          <p:cNvSpPr>
            <a:spLocks noGrp="1"/>
          </p:cNvSpPr>
          <p:nvPr>
            <p:ph idx="1"/>
          </p:nvPr>
        </p:nvSpPr>
        <p:spPr>
          <a:xfrm>
            <a:off x="918882" y="656555"/>
            <a:ext cx="10515600" cy="4621251"/>
          </a:xfrm>
        </p:spPr>
        <p:txBody>
          <a:bodyPr/>
          <a:lstStyle/>
          <a:p>
            <a:pPr marL="0" indent="0">
              <a:buNone/>
            </a:pPr>
            <a:r>
              <a:rPr lang="en-IN" b="1" dirty="0"/>
              <a:t>Nokia’s Clients &amp; Market Reach</a:t>
            </a:r>
          </a:p>
          <a:p>
            <a:r>
              <a:rPr lang="en-IN" dirty="0"/>
              <a:t>🌍 </a:t>
            </a:r>
            <a:r>
              <a:rPr lang="en-IN" b="1" dirty="0"/>
              <a:t>Major Clients</a:t>
            </a:r>
            <a:r>
              <a:rPr lang="en-IN" dirty="0"/>
              <a:t>:</a:t>
            </a:r>
          </a:p>
          <a:p>
            <a:pPr>
              <a:buFont typeface="Arial" panose="020B0604020202020204" pitchFamily="34" charset="0"/>
              <a:buChar char="•"/>
            </a:pPr>
            <a:r>
              <a:rPr lang="en-IN" b="1" dirty="0"/>
              <a:t>Telecom Operators</a:t>
            </a:r>
            <a:r>
              <a:rPr lang="en-IN" dirty="0"/>
              <a:t>: AT&amp;T, Verizon, Vodafone, Deutsche Telekom</a:t>
            </a:r>
          </a:p>
          <a:p>
            <a:pPr>
              <a:buFont typeface="Arial" panose="020B0604020202020204" pitchFamily="34" charset="0"/>
              <a:buChar char="•"/>
            </a:pPr>
            <a:r>
              <a:rPr lang="en-IN" b="1" dirty="0"/>
              <a:t>Enterprises</a:t>
            </a:r>
            <a:r>
              <a:rPr lang="en-IN" dirty="0"/>
              <a:t>: Amazon Web Services (AWS), Microsoft, Google Cloud</a:t>
            </a:r>
          </a:p>
          <a:p>
            <a:pPr>
              <a:buFont typeface="Arial" panose="020B0604020202020204" pitchFamily="34" charset="0"/>
              <a:buChar char="•"/>
            </a:pPr>
            <a:r>
              <a:rPr lang="en-IN" b="1" dirty="0"/>
              <a:t>Government &amp; </a:t>
            </a:r>
            <a:r>
              <a:rPr lang="en-IN" b="1" dirty="0" err="1"/>
              <a:t>Defense</a:t>
            </a:r>
            <a:r>
              <a:rPr lang="en-IN" dirty="0"/>
              <a:t>: Secure communication solutions for critical infrastructure</a:t>
            </a:r>
          </a:p>
          <a:p>
            <a:pPr>
              <a:buFont typeface="Arial" panose="020B0604020202020204" pitchFamily="34" charset="0"/>
              <a:buChar char="•"/>
            </a:pPr>
            <a:r>
              <a:rPr lang="en-IN" b="1" dirty="0"/>
              <a:t>Automotive &amp; Smart Cities</a:t>
            </a:r>
            <a:r>
              <a:rPr lang="en-IN" dirty="0"/>
              <a:t>: IoT solutions for connected vehicles &amp; urban planning</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42BB04D-1EFA-AE32-2BFF-9D0F300CDD3F}"/>
              </a:ext>
            </a:extLst>
          </p:cNvPr>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2973396235"/>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Automation &amp; Testing</a:t>
            </a:r>
          </a:p>
        </p:txBody>
      </p:sp>
      <p:sp>
        <p:nvSpPr>
          <p:cNvPr id="3" name="Content Placeholder 2"/>
          <p:cNvSpPr>
            <a:spLocks noGrp="1"/>
          </p:cNvSpPr>
          <p:nvPr>
            <p:ph idx="1"/>
          </p:nvPr>
        </p:nvSpPr>
        <p:spPr>
          <a:xfrm>
            <a:off x="838200" y="1184367"/>
            <a:ext cx="10515600" cy="4058194"/>
          </a:xfrm>
        </p:spPr>
        <p:txBody>
          <a:bodyPr/>
          <a:lstStyle/>
          <a:p>
            <a:r>
              <a:rPr lang="en-US" sz="2000" b="1" dirty="0"/>
              <a:t>1. What is Automation Testing?</a:t>
            </a:r>
          </a:p>
          <a:p>
            <a:pPr marL="0" indent="0">
              <a:buNone/>
            </a:pPr>
            <a:r>
              <a:rPr lang="en-US" sz="2000" dirty="0"/>
              <a:t>Automation testing is the process of using </a:t>
            </a:r>
            <a:r>
              <a:rPr lang="en-US" sz="2000" b="1" dirty="0"/>
              <a:t>software tools and scripts</a:t>
            </a:r>
            <a:r>
              <a:rPr lang="en-US" sz="2000" dirty="0"/>
              <a:t> to execute test cases instead of performing them manually. It helps in:</a:t>
            </a:r>
            <a:br>
              <a:rPr lang="en-US" sz="2000" dirty="0"/>
            </a:br>
            <a:r>
              <a:rPr lang="en-US" sz="2000" dirty="0"/>
              <a:t>✅ </a:t>
            </a:r>
            <a:r>
              <a:rPr lang="en-US" sz="2000" b="1" dirty="0"/>
              <a:t>Speeding up testing</a:t>
            </a:r>
            <a:r>
              <a:rPr lang="en-US" sz="2000" dirty="0"/>
              <a:t> by running scripts quickly</a:t>
            </a:r>
            <a:br>
              <a:rPr lang="en-US" sz="2000" dirty="0"/>
            </a:br>
            <a:r>
              <a:rPr lang="en-US" sz="2000" dirty="0"/>
              <a:t>✅ </a:t>
            </a:r>
            <a:r>
              <a:rPr lang="en-US" sz="2000" b="1" dirty="0"/>
              <a:t>Reducing human errors</a:t>
            </a:r>
            <a:r>
              <a:rPr lang="en-US" sz="2000" dirty="0"/>
              <a:t> in repetitive tasks</a:t>
            </a:r>
            <a:br>
              <a:rPr lang="en-US" sz="2000" dirty="0"/>
            </a:br>
            <a:r>
              <a:rPr lang="en-US" sz="2000" dirty="0"/>
              <a:t>✅ </a:t>
            </a:r>
            <a:r>
              <a:rPr lang="en-US" sz="2000" b="1" dirty="0"/>
              <a:t>Increasing test coverage</a:t>
            </a:r>
            <a:r>
              <a:rPr lang="en-US" sz="2000" dirty="0"/>
              <a:t> across platforms</a:t>
            </a:r>
            <a:br>
              <a:rPr lang="en-US" sz="2000" dirty="0"/>
            </a:br>
            <a:r>
              <a:rPr lang="en-US" sz="2000" dirty="0"/>
              <a:t>✅ </a:t>
            </a:r>
            <a:r>
              <a:rPr lang="en-US" sz="2000" b="1" dirty="0"/>
              <a:t>Enabling continuous testing</a:t>
            </a:r>
            <a:r>
              <a:rPr lang="en-US" sz="2000" dirty="0"/>
              <a:t> in DevOps</a:t>
            </a:r>
          </a:p>
          <a:p>
            <a:r>
              <a:rPr lang="en-IN" sz="2000" b="1" dirty="0"/>
              <a:t>2. Types of Testing in Automation</a:t>
            </a:r>
          </a:p>
          <a:p>
            <a:pPr marL="0" indent="0">
              <a:buNone/>
            </a:pPr>
            <a:r>
              <a:rPr lang="en-IN" sz="2000" dirty="0"/>
              <a:t>🔹 </a:t>
            </a:r>
            <a:r>
              <a:rPr lang="en-IN" sz="2000" b="1" dirty="0"/>
              <a:t>Functional Testing</a:t>
            </a:r>
            <a:r>
              <a:rPr lang="en-IN" sz="2000" dirty="0"/>
              <a:t> – Validates software features (e.g., unit, integration, system testing).</a:t>
            </a:r>
            <a:br>
              <a:rPr lang="en-IN" sz="2000" dirty="0"/>
            </a:br>
            <a:r>
              <a:rPr lang="en-IN" sz="2000" dirty="0"/>
              <a:t>🔹 </a:t>
            </a:r>
            <a:r>
              <a:rPr lang="en-IN" sz="2000" b="1" dirty="0"/>
              <a:t>Regression Testing</a:t>
            </a:r>
            <a:r>
              <a:rPr lang="en-IN" sz="2000" dirty="0"/>
              <a:t> – Ensures new updates don’t break existing functionality.</a:t>
            </a:r>
            <a:br>
              <a:rPr lang="en-IN" sz="2000" dirty="0"/>
            </a:br>
            <a:r>
              <a:rPr lang="en-IN" sz="2000" dirty="0"/>
              <a:t>🔹 </a:t>
            </a:r>
            <a:r>
              <a:rPr lang="en-IN" sz="2000" b="1" dirty="0"/>
              <a:t>Performance Testing</a:t>
            </a:r>
            <a:r>
              <a:rPr lang="en-IN" sz="2000" dirty="0"/>
              <a:t> – Checks system speed and stability under load.</a:t>
            </a:r>
            <a:br>
              <a:rPr lang="en-IN" sz="2000" dirty="0"/>
            </a:br>
            <a:r>
              <a:rPr lang="en-IN" sz="2000" dirty="0"/>
              <a:t>🔹 </a:t>
            </a:r>
            <a:r>
              <a:rPr lang="en-IN" sz="2000" b="1" dirty="0"/>
              <a:t>Security Testing</a:t>
            </a:r>
            <a:r>
              <a:rPr lang="en-IN" sz="2000" dirty="0"/>
              <a:t> – Identifies vulnerabilities in applications.</a:t>
            </a:r>
            <a:br>
              <a:rPr lang="en-IN" sz="2000" dirty="0"/>
            </a:br>
            <a:r>
              <a:rPr lang="en-IN" sz="2000" dirty="0"/>
              <a:t>🔹 </a:t>
            </a:r>
            <a:r>
              <a:rPr lang="en-IN" sz="2000" b="1" dirty="0"/>
              <a:t>Compatibility Testing</a:t>
            </a:r>
            <a:r>
              <a:rPr lang="en-IN" sz="2000" dirty="0"/>
              <a:t> – Verifies software across browsers, OS, and devices.</a:t>
            </a:r>
          </a:p>
          <a:p>
            <a:endParaRPr lang="en-US" sz="2000" dirty="0"/>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p>
        </p:txBody>
      </p:sp>
      <p:sp>
        <p:nvSpPr>
          <p:cNvPr id="3" name="Content Placeholder 2"/>
          <p:cNvSpPr>
            <a:spLocks noGrp="1"/>
          </p:cNvSpPr>
          <p:nvPr>
            <p:ph idx="1"/>
          </p:nvPr>
        </p:nvSpPr>
        <p:spPr>
          <a:xfrm>
            <a:off x="838200" y="1634072"/>
            <a:ext cx="10515600" cy="4058194"/>
          </a:xfrm>
        </p:spPr>
        <p:txBody>
          <a:bodyPr/>
          <a:lstStyle/>
          <a:p>
            <a:r>
              <a:rPr lang="en-IN" dirty="0">
                <a:latin typeface="Times New Roman" panose="02020603050405020304" pitchFamily="18" charset="0"/>
                <a:cs typeface="Times New Roman" panose="02020603050405020304" pitchFamily="18" charset="0"/>
              </a:rPr>
              <a:t>My team handles basically Network verification (Neve)  of the product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SDL </a:t>
            </a:r>
            <a:r>
              <a:rPr lang="en-IN" dirty="0">
                <a:latin typeface="Times New Roman" panose="02020603050405020304" pitchFamily="18" charset="0"/>
                <a:cs typeface="Times New Roman" panose="02020603050405020304" pitchFamily="18" charset="0"/>
                <a:sym typeface="Wingdings" panose="05000000000000000000" pitchFamily="2" charset="2"/>
              </a:rPr>
              <a:t>using VNF CI ,CNF CI runs we use to test the product. We basically have planned iterations for the testing of product  using an automation framework [Robert framework] like </a:t>
            </a:r>
            <a:r>
              <a:rPr lang="en-IN" dirty="0" err="1">
                <a:latin typeface="Times New Roman" panose="02020603050405020304" pitchFamily="18" charset="0"/>
                <a:cs typeface="Times New Roman" panose="02020603050405020304" pitchFamily="18" charset="0"/>
                <a:sym typeface="Wingdings" panose="05000000000000000000" pitchFamily="2" charset="2"/>
              </a:rPr>
              <a:t>Smoke,Nightly</a:t>
            </a:r>
            <a:r>
              <a:rPr lang="en-IN" dirty="0">
                <a:latin typeface="Times New Roman" panose="02020603050405020304" pitchFamily="18" charset="0"/>
                <a:cs typeface="Times New Roman" panose="02020603050405020304" pitchFamily="18" charset="0"/>
                <a:sym typeface="Wingdings" panose="05000000000000000000" pitchFamily="2" charset="2"/>
              </a:rPr>
              <a:t> &amp; Weekly CI </a:t>
            </a:r>
            <a:r>
              <a:rPr lang="en-IN" dirty="0" err="1">
                <a:latin typeface="Times New Roman" panose="02020603050405020304" pitchFamily="18" charset="0"/>
                <a:cs typeface="Times New Roman" panose="02020603050405020304" pitchFamily="18" charset="0"/>
                <a:sym typeface="Wingdings" panose="05000000000000000000" pitchFamily="2" charset="2"/>
              </a:rPr>
              <a:t>runs.I</a:t>
            </a:r>
            <a:r>
              <a:rPr lang="en-IN" dirty="0">
                <a:latin typeface="Times New Roman" panose="02020603050405020304" pitchFamily="18" charset="0"/>
                <a:cs typeface="Times New Roman" panose="02020603050405020304" pitchFamily="18" charset="0"/>
                <a:sym typeface="Wingdings" panose="05000000000000000000" pitchFamily="2" charset="2"/>
              </a:rPr>
              <a:t> have an wonderful technical mentor who guides me for the technical things in the team Mr. Arjun P V. I report to my people line manager Mr. Ranjit Sahoo at Nokia solutions &amp; networks </a:t>
            </a:r>
            <a:r>
              <a:rPr lang="en-IN" dirty="0" err="1">
                <a:latin typeface="Times New Roman" panose="02020603050405020304" pitchFamily="18" charset="0"/>
                <a:cs typeface="Times New Roman" panose="02020603050405020304" pitchFamily="18" charset="0"/>
                <a:sym typeface="Wingdings" panose="05000000000000000000" pitchFamily="2" charset="2"/>
              </a:rPr>
              <a:t>pvt</a:t>
            </a:r>
            <a:r>
              <a:rPr lang="en-IN" dirty="0">
                <a:latin typeface="Times New Roman" panose="02020603050405020304" pitchFamily="18" charset="0"/>
                <a:cs typeface="Times New Roman" panose="02020603050405020304" pitchFamily="18" charset="0"/>
                <a:sym typeface="Wingdings" panose="05000000000000000000" pitchFamily="2" charset="2"/>
              </a:rPr>
              <a:t> ltd.</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3" name="Content Placeholder 2"/>
          <p:cNvSpPr>
            <a:spLocks noGrp="1"/>
          </p:cNvSpPr>
          <p:nvPr>
            <p:ph idx="1"/>
          </p:nvPr>
        </p:nvSpPr>
        <p:spPr>
          <a:xfrm>
            <a:off x="838200" y="1534645"/>
            <a:ext cx="10515600" cy="3342663"/>
          </a:xfrm>
        </p:spPr>
        <p:txBody>
          <a:bodyPr/>
          <a:lstStyle/>
          <a:p>
            <a:r>
              <a:rPr lang="en-IN" dirty="0">
                <a:latin typeface="Times New Roman" panose="02020603050405020304" pitchFamily="18" charset="0"/>
                <a:cs typeface="Times New Roman" panose="02020603050405020304" pitchFamily="18" charset="0"/>
              </a:rPr>
              <a:t>Technical challenges with new concepts</a:t>
            </a:r>
          </a:p>
          <a:p>
            <a:r>
              <a:rPr lang="en-US" dirty="0"/>
              <a:t>Lack of Experience &amp; Industry Knowledge</a:t>
            </a:r>
          </a:p>
          <a:p>
            <a:r>
              <a:rPr lang="en-US" dirty="0"/>
              <a:t>Adapting to the Work Culture</a:t>
            </a:r>
          </a:p>
          <a:p>
            <a:r>
              <a:rPr lang="en-IN" dirty="0"/>
              <a:t>Handling Real-World Responsibilities</a:t>
            </a:r>
            <a:endParaRPr lang="en-US" dirty="0"/>
          </a:p>
          <a:p>
            <a:r>
              <a:rPr lang="en-IN" dirty="0"/>
              <a:t>Managing Time &amp; Deadlines</a:t>
            </a:r>
            <a:endParaRPr lang="en-US" dirty="0"/>
          </a:p>
          <a:p>
            <a:r>
              <a:rPr lang="en-US" dirty="0"/>
              <a:t>Transitioning from College life to Corporate Role</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a:xfrm>
            <a:off x="838200" y="1184367"/>
            <a:ext cx="10515600" cy="4058194"/>
          </a:xfrm>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Ensure Software Quality</a:t>
            </a:r>
            <a:r>
              <a:rPr kumimoji="0" lang="en-US" altLang="en-US" sz="2400" b="0" i="0" u="none" strike="noStrike" cap="none" normalizeH="0" baseline="0" dirty="0">
                <a:ln>
                  <a:noFill/>
                </a:ln>
                <a:solidFill>
                  <a:schemeClr val="tx1"/>
                </a:solidFill>
                <a:effectLst/>
              </a:rPr>
              <a:t> – Verify that the software meets functional and non-functional requirements.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Detect Bugs Early</a:t>
            </a:r>
            <a:r>
              <a:rPr kumimoji="0" lang="en-US" altLang="en-US" sz="2400" b="0" i="0" u="none" strike="noStrike" cap="none" normalizeH="0" baseline="0" dirty="0">
                <a:ln>
                  <a:noFill/>
                </a:ln>
                <a:solidFill>
                  <a:schemeClr val="tx1"/>
                </a:solidFill>
                <a:effectLst/>
              </a:rPr>
              <a:t> – Identify and report defects before they reach production.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Improve Software Reliability</a:t>
            </a:r>
            <a:r>
              <a:rPr kumimoji="0" lang="en-US" altLang="en-US" sz="2400" b="0" i="0" u="none" strike="noStrike" cap="none" normalizeH="0" baseline="0" dirty="0">
                <a:ln>
                  <a:noFill/>
                </a:ln>
                <a:solidFill>
                  <a:schemeClr val="tx1"/>
                </a:solidFill>
                <a:effectLst/>
              </a:rPr>
              <a:t> – Ensure stability and robustness of the application under different conditions.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Enhance Efficiency</a:t>
            </a:r>
            <a:r>
              <a:rPr kumimoji="0" lang="en-US" altLang="en-US" sz="2400" b="0" i="0" u="none" strike="noStrike" cap="none" normalizeH="0" baseline="0" dirty="0">
                <a:ln>
                  <a:noFill/>
                </a:ln>
                <a:solidFill>
                  <a:schemeClr val="tx1"/>
                </a:solidFill>
                <a:effectLst/>
              </a:rPr>
              <a:t> – Automate repetitive tests to save time and resources.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 </a:t>
            </a:r>
            <a:r>
              <a:rPr lang="en-US" sz="2400" b="1" dirty="0"/>
              <a:t>Facilitate Continuous Integration &amp; Deployment (CI/CD)</a:t>
            </a:r>
            <a:r>
              <a:rPr lang="en-US" sz="2400" dirty="0"/>
              <a:t> – Integrate automated testing into DevOps pipelines for faster releases.</a:t>
            </a:r>
          </a:p>
          <a:p>
            <a:pPr marL="0" marR="0" lvl="0" indent="0" algn="l" defTabSz="914400" rtl="0" eaLnBrk="0" fontAlgn="base" latinLnBrk="0" hangingPunct="0">
              <a:lnSpc>
                <a:spcPct val="100000"/>
              </a:lnSpc>
              <a:spcBef>
                <a:spcPct val="0"/>
              </a:spcBef>
              <a:spcAft>
                <a:spcPct val="0"/>
              </a:spcAft>
              <a:buClrTx/>
              <a:buSzTx/>
              <a:buFontTx/>
              <a:buChar char="•"/>
              <a:tabLst/>
            </a:pPr>
            <a:r>
              <a:rPr lang="en-US" sz="2400" b="1" dirty="0"/>
              <a:t>Functional Testing</a:t>
            </a:r>
            <a:r>
              <a:rPr lang="en-US" sz="2400" dirty="0"/>
              <a:t> – Verify that the software works according to the specifications.</a:t>
            </a:r>
            <a:endParaRPr kumimoji="0" lang="en-US" altLang="en-US" sz="2400" b="0" i="0" u="none" strike="noStrike" cap="none" normalizeH="0" baseline="0" dirty="0">
              <a:ln>
                <a:noFill/>
              </a:ln>
              <a:solidFill>
                <a:schemeClr val="tx1"/>
              </a:solidFill>
              <a:effectLst/>
            </a:endParaRPr>
          </a:p>
          <a:p>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7775</TotalTime>
  <Words>1962</Words>
  <Application>Microsoft Office PowerPoint</Application>
  <PresentationFormat>Widescreen</PresentationFormat>
  <Paragraphs>222</Paragraphs>
  <Slides>19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Cambria</vt:lpstr>
      <vt:lpstr>Times New Roman</vt:lpstr>
      <vt:lpstr>Verdana</vt:lpstr>
      <vt:lpstr>Wingdings</vt:lpstr>
      <vt:lpstr>Office Theme</vt:lpstr>
      <vt:lpstr>PowerPoint Presentation</vt:lpstr>
      <vt:lpstr>Content</vt:lpstr>
      <vt:lpstr>PowerPoint Presentation</vt:lpstr>
      <vt:lpstr>PowerPoint Presentation</vt:lpstr>
      <vt:lpstr>PowerPoint Presentation</vt:lpstr>
      <vt:lpstr>Automation &amp; Testing</vt:lpstr>
      <vt:lpstr>About your team and reporting Manager</vt:lpstr>
      <vt:lpstr>Challenges Faced in Internship</vt:lpstr>
      <vt:lpstr>Objectives of the work</vt:lpstr>
      <vt:lpstr>Literature Review:</vt:lpstr>
      <vt:lpstr>Literature Review:</vt:lpstr>
      <vt:lpstr>Proposed System / Work:</vt:lpstr>
      <vt:lpstr>Problem Statement:</vt:lpstr>
      <vt:lpstr>System Requirements</vt:lpstr>
      <vt:lpstr>Advantages of Proposed System/Work</vt:lpstr>
      <vt:lpstr>Internship Road Map</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Aneesh K</cp:lastModifiedBy>
  <cp:revision>923</cp:revision>
  <cp:lastPrinted>2018-07-24T06:37:20Z</cp:lastPrinted>
  <dcterms:created xsi:type="dcterms:W3CDTF">2018-06-07T04:06:17Z</dcterms:created>
  <dcterms:modified xsi:type="dcterms:W3CDTF">2025-03-16T20:18:56Z</dcterms:modified>
</cp:coreProperties>
</file>