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8288000" cy="10287000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Glacial Indifference" panose="020B0604020202020204" charset="0"/>
      <p:regular r:id="rId19"/>
    </p:embeddedFont>
    <p:embeddedFont>
      <p:font typeface="HK Grotesk" panose="020B0604020202020204" charset="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4" d="100"/>
          <a:sy n="54" d="100"/>
        </p:scale>
        <p:origin x="754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12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16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1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4.svg"/><Relationship Id="rId7" Type="http://schemas.openxmlformats.org/officeDocument/2006/relationships/image" Target="../media/image10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.svg"/><Relationship Id="rId7" Type="http://schemas.openxmlformats.org/officeDocument/2006/relationships/image" Target="../media/image1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.svg"/><Relationship Id="rId7" Type="http://schemas.openxmlformats.org/officeDocument/2006/relationships/image" Target="../media/image1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47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587820" y="3697927"/>
            <a:ext cx="14331214" cy="33020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350"/>
              </a:lnSpc>
            </a:pPr>
            <a:r>
              <a:rPr lang="en-US" sz="10438">
                <a:solidFill>
                  <a:srgbClr val="FFD3DB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DISABILITY REGISTRATION ANALYSIS</a:t>
            </a:r>
          </a:p>
        </p:txBody>
      </p:sp>
      <p:sp>
        <p:nvSpPr>
          <p:cNvPr id="3" name="Freeform 3"/>
          <p:cNvSpPr/>
          <p:nvPr/>
        </p:nvSpPr>
        <p:spPr>
          <a:xfrm flipH="1">
            <a:off x="-211950" y="-10477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V="1">
            <a:off x="14297025" y="629602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4114800"/>
                </a:moveTo>
                <a:lnTo>
                  <a:pt x="4114800" y="4114800"/>
                </a:lnTo>
                <a:lnTo>
                  <a:pt x="4114800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0" y="8039083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7657548" y="293921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028700" y="9077308"/>
            <a:ext cx="2716317" cy="1358159"/>
          </a:xfrm>
          <a:custGeom>
            <a:avLst/>
            <a:gdLst/>
            <a:ahLst/>
            <a:cxnLst/>
            <a:rect l="l" t="t" r="r" b="b"/>
            <a:pathLst>
              <a:path w="2716317" h="1358159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3711618" y="7555034"/>
            <a:ext cx="10864763" cy="4842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89"/>
              </a:lnSpc>
            </a:pPr>
            <a:r>
              <a:rPr lang="en-US" sz="3689">
                <a:solidFill>
                  <a:srgbClr val="FFD3DB"/>
                </a:solidFill>
                <a:latin typeface="HK Grotesk"/>
                <a:ea typeface="HK Grotesk"/>
                <a:cs typeface="HK Grotesk"/>
                <a:sym typeface="HK Grotesk"/>
              </a:rPr>
              <a:t>Presented by Aneesh Mukherjee</a:t>
            </a:r>
          </a:p>
        </p:txBody>
      </p:sp>
      <p:sp>
        <p:nvSpPr>
          <p:cNvPr id="9" name="Freeform 9"/>
          <p:cNvSpPr/>
          <p:nvPr/>
        </p:nvSpPr>
        <p:spPr>
          <a:xfrm flipV="1">
            <a:off x="14542983" y="-104775"/>
            <a:ext cx="2716317" cy="1358159"/>
          </a:xfrm>
          <a:custGeom>
            <a:avLst/>
            <a:gdLst/>
            <a:ahLst/>
            <a:cxnLst/>
            <a:rect l="l" t="t" r="r" b="b"/>
            <a:pathLst>
              <a:path w="2716317" h="1358159">
                <a:moveTo>
                  <a:pt x="0" y="1358159"/>
                </a:moveTo>
                <a:lnTo>
                  <a:pt x="2716317" y="1358159"/>
                </a:lnTo>
                <a:lnTo>
                  <a:pt x="2716317" y="0"/>
                </a:lnTo>
                <a:lnTo>
                  <a:pt x="0" y="0"/>
                </a:lnTo>
                <a:lnTo>
                  <a:pt x="0" y="135815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47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323669" y="1727671"/>
            <a:ext cx="7640663" cy="460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99"/>
              </a:lnSpc>
            </a:pPr>
            <a:r>
              <a:rPr lang="en-US" sz="3999">
                <a:solidFill>
                  <a:srgbClr val="2B4743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OUTLIERS AND TRENDS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640978" y="2496078"/>
            <a:ext cx="14577293" cy="6747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755"/>
              </a:lnSpc>
            </a:pPr>
            <a:r>
              <a:rPr lang="en-US" sz="3396" dirty="0">
                <a:solidFill>
                  <a:srgbClr val="FFD3DB"/>
                </a:solidFill>
                <a:latin typeface="HK Grotesk"/>
                <a:ea typeface="HK Grotesk"/>
                <a:cs typeface="HK Grotesk"/>
                <a:sym typeface="HK Grotesk"/>
              </a:rPr>
              <a:t>OUTLIERS:</a:t>
            </a:r>
          </a:p>
          <a:p>
            <a:pPr marL="733295" lvl="1" indent="-366648" algn="just">
              <a:lnSpc>
                <a:spcPts val="4755"/>
              </a:lnSpc>
              <a:buFont typeface="Arial"/>
              <a:buChar char="•"/>
            </a:pPr>
            <a:r>
              <a:rPr lang="en-US" sz="3396" dirty="0">
                <a:solidFill>
                  <a:srgbClr val="FFD3DB"/>
                </a:solidFill>
                <a:latin typeface="HK Grotesk"/>
                <a:ea typeface="HK Grotesk"/>
                <a:cs typeface="HK Grotesk"/>
                <a:sym typeface="HK Grotesk"/>
              </a:rPr>
              <a:t>Belagavi’s registrations (86,288) are significantly higher than others (next highest: </a:t>
            </a:r>
            <a:r>
              <a:rPr lang="en-US" sz="3396" dirty="0" err="1">
                <a:solidFill>
                  <a:srgbClr val="FFD3DB"/>
                </a:solidFill>
                <a:latin typeface="HK Grotesk"/>
                <a:ea typeface="HK Grotesk"/>
                <a:cs typeface="HK Grotesk"/>
                <a:sym typeface="HK Grotesk"/>
              </a:rPr>
              <a:t>Tumakuru</a:t>
            </a:r>
            <a:r>
              <a:rPr lang="en-US" sz="3396" dirty="0">
                <a:solidFill>
                  <a:srgbClr val="FFD3DB"/>
                </a:solidFill>
                <a:latin typeface="HK Grotesk"/>
                <a:ea typeface="HK Grotesk"/>
                <a:cs typeface="HK Grotesk"/>
                <a:sym typeface="HK Grotesk"/>
              </a:rPr>
              <a:t> at 48,246).</a:t>
            </a:r>
          </a:p>
          <a:p>
            <a:pPr marL="733295" lvl="1" indent="-366648" algn="just">
              <a:lnSpc>
                <a:spcPts val="4755"/>
              </a:lnSpc>
              <a:buFont typeface="Arial"/>
              <a:buChar char="•"/>
            </a:pPr>
            <a:r>
              <a:rPr lang="en-US" sz="3396" dirty="0">
                <a:solidFill>
                  <a:srgbClr val="FFD3DB"/>
                </a:solidFill>
                <a:latin typeface="HK Grotesk"/>
                <a:ea typeface="HK Grotesk"/>
                <a:cs typeface="HK Grotesk"/>
                <a:sym typeface="HK Grotesk"/>
              </a:rPr>
              <a:t>Other” gender category is extremely low (151 registrations).</a:t>
            </a:r>
          </a:p>
          <a:p>
            <a:pPr algn="just">
              <a:lnSpc>
                <a:spcPts val="4755"/>
              </a:lnSpc>
            </a:pPr>
            <a:r>
              <a:rPr lang="en-US" sz="3396" dirty="0">
                <a:solidFill>
                  <a:srgbClr val="FFD3DB"/>
                </a:solidFill>
                <a:latin typeface="HK Grotesk"/>
                <a:ea typeface="HK Grotesk"/>
                <a:cs typeface="HK Grotesk"/>
                <a:sym typeface="HK Grotesk"/>
              </a:rPr>
              <a:t>TRENDS:</a:t>
            </a:r>
          </a:p>
          <a:p>
            <a:pPr marL="733295" lvl="1" indent="-366648" algn="just">
              <a:lnSpc>
                <a:spcPts val="4755"/>
              </a:lnSpc>
              <a:buFont typeface="Arial"/>
              <a:buChar char="•"/>
            </a:pPr>
            <a:r>
              <a:rPr lang="en-US" sz="3396" dirty="0">
                <a:solidFill>
                  <a:srgbClr val="FFD3DB"/>
                </a:solidFill>
                <a:latin typeface="HK Grotesk"/>
                <a:ea typeface="HK Grotesk"/>
                <a:cs typeface="HK Grotesk"/>
                <a:sym typeface="HK Grotesk"/>
              </a:rPr>
              <a:t>Locomotor Disability is the most prevalent, nearly half of all cases.</a:t>
            </a:r>
          </a:p>
          <a:p>
            <a:pPr marL="733295" lvl="1" indent="-366648" algn="just">
              <a:lnSpc>
                <a:spcPts val="4755"/>
              </a:lnSpc>
              <a:buFont typeface="Arial"/>
              <a:buChar char="•"/>
            </a:pPr>
            <a:r>
              <a:rPr lang="en-US" sz="3396" dirty="0">
                <a:solidFill>
                  <a:srgbClr val="FFD3DB"/>
                </a:solidFill>
                <a:latin typeface="HK Grotesk"/>
                <a:ea typeface="HK Grotesk"/>
                <a:cs typeface="HK Grotesk"/>
                <a:sym typeface="HK Grotesk"/>
              </a:rPr>
              <a:t>Middle-aged adults (35-60) dominate registrations, followed by younger adults (15-35).</a:t>
            </a:r>
          </a:p>
          <a:p>
            <a:pPr marL="733295" lvl="1" indent="-366648" algn="just">
              <a:lnSpc>
                <a:spcPts val="4755"/>
              </a:lnSpc>
              <a:buFont typeface="Arial"/>
              <a:buChar char="•"/>
            </a:pPr>
            <a:r>
              <a:rPr lang="en-US" sz="3396" dirty="0">
                <a:solidFill>
                  <a:srgbClr val="FFD3DB"/>
                </a:solidFill>
                <a:latin typeface="HK Grotesk"/>
                <a:ea typeface="HK Grotesk"/>
                <a:cs typeface="HK Grotesk"/>
                <a:sym typeface="HK Grotesk"/>
              </a:rPr>
              <a:t>Male registrations significantly outnumber female (64% vs. 36%).</a:t>
            </a:r>
          </a:p>
          <a:p>
            <a:pPr algn="just">
              <a:lnSpc>
                <a:spcPts val="4755"/>
              </a:lnSpc>
            </a:pPr>
            <a:r>
              <a:rPr lang="en-US" sz="3396" dirty="0">
                <a:solidFill>
                  <a:srgbClr val="FFD3DB"/>
                </a:solidFill>
                <a:latin typeface="HK Grotesk"/>
                <a:ea typeface="HK Grotesk"/>
                <a:cs typeface="HK Grotesk"/>
                <a:sym typeface="HK Grotesk"/>
              </a:rPr>
              <a:t>Anomalies: low registrations in certain districts (</a:t>
            </a:r>
            <a:r>
              <a:rPr lang="en-US" sz="3396" dirty="0" err="1">
                <a:solidFill>
                  <a:srgbClr val="FFD3DB"/>
                </a:solidFill>
                <a:latin typeface="HK Grotesk"/>
                <a:ea typeface="HK Grotesk"/>
                <a:cs typeface="HK Grotesk"/>
                <a:sym typeface="HK Grotesk"/>
              </a:rPr>
              <a:t>e.G.</a:t>
            </a:r>
            <a:r>
              <a:rPr lang="en-US" sz="3396" dirty="0">
                <a:solidFill>
                  <a:srgbClr val="FFD3DB"/>
                </a:solidFill>
                <a:latin typeface="HK Grotesk"/>
                <a:ea typeface="HK Grotesk"/>
                <a:cs typeface="HK Grotesk"/>
                <a:sym typeface="HK Grotesk"/>
              </a:rPr>
              <a:t>, Kodagu: 7,016) may indicate under-reporting or access issues.</a:t>
            </a:r>
          </a:p>
        </p:txBody>
      </p:sp>
      <p:sp>
        <p:nvSpPr>
          <p:cNvPr id="4" name="Freeform 4"/>
          <p:cNvSpPr/>
          <p:nvPr/>
        </p:nvSpPr>
        <p:spPr>
          <a:xfrm flipH="1">
            <a:off x="-211950" y="-10477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7773650" y="8229600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4542983" y="9077308"/>
            <a:ext cx="2716317" cy="1358159"/>
          </a:xfrm>
          <a:custGeom>
            <a:avLst/>
            <a:gdLst/>
            <a:ahLst/>
            <a:cxnLst/>
            <a:rect l="l" t="t" r="r" b="b"/>
            <a:pathLst>
              <a:path w="2716317" h="1358159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43578A-8921-419C-8B2A-56A2CBB1F49B}"/>
              </a:ext>
            </a:extLst>
          </p:cNvPr>
          <p:cNvSpPr txBox="1"/>
          <p:nvPr/>
        </p:nvSpPr>
        <p:spPr>
          <a:xfrm>
            <a:off x="6487332" y="818568"/>
            <a:ext cx="6477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chemeClr val="bg1">
                    <a:lumMod val="95000"/>
                  </a:schemeClr>
                </a:solidFill>
              </a:rPr>
              <a:t>OUTLIERS AND TRENDS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47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323669" y="1737196"/>
            <a:ext cx="7640663" cy="850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99"/>
              </a:lnSpc>
            </a:pPr>
            <a:r>
              <a:rPr lang="en-US" sz="3999">
                <a:solidFill>
                  <a:srgbClr val="2B4743"/>
                </a:solidFill>
                <a:latin typeface="HK Grotesk"/>
                <a:ea typeface="HK Grotesk"/>
                <a:cs typeface="HK Grotesk"/>
                <a:sym typeface="HK Grotesk"/>
              </a:rPr>
              <a:t>OBSERVATION FOR FURTHER INVESTIGATION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689732" y="3096153"/>
            <a:ext cx="14577293" cy="59811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755"/>
              </a:lnSpc>
            </a:pPr>
            <a:r>
              <a:rPr lang="en-US" sz="3396" dirty="0">
                <a:solidFill>
                  <a:srgbClr val="FFD3DB"/>
                </a:solidFill>
                <a:latin typeface="HK Grotesk"/>
                <a:ea typeface="HK Grotesk"/>
                <a:cs typeface="HK Grotesk"/>
                <a:sym typeface="HK Grotesk"/>
              </a:rPr>
              <a:t>- Why does Belagavi have exceptionally high registrations? </a:t>
            </a:r>
          </a:p>
          <a:p>
            <a:pPr algn="just">
              <a:lnSpc>
                <a:spcPts val="4755"/>
              </a:lnSpc>
            </a:pPr>
            <a:r>
              <a:rPr lang="en-US" sz="3396">
                <a:solidFill>
                  <a:srgbClr val="FFD3DB"/>
                </a:solidFill>
                <a:latin typeface="HK Grotesk"/>
                <a:ea typeface="HK Grotesk"/>
                <a:cs typeface="HK Grotesk"/>
                <a:sym typeface="HK Grotesk"/>
              </a:rPr>
              <a:t>Possible factors: population size, awareness, or data collection efficiency.</a:t>
            </a:r>
          </a:p>
          <a:p>
            <a:pPr algn="just">
              <a:lnSpc>
                <a:spcPts val="4755"/>
              </a:lnSpc>
            </a:pPr>
            <a:r>
              <a:rPr lang="en-US" sz="3396" dirty="0">
                <a:solidFill>
                  <a:srgbClr val="FFD3DB"/>
                </a:solidFill>
                <a:latin typeface="HK Grotesk"/>
                <a:ea typeface="HK Grotesk"/>
                <a:cs typeface="HK Grotesk"/>
                <a:sym typeface="HK Grotesk"/>
              </a:rPr>
              <a:t>- What causes the low “Other” gender registrations?</a:t>
            </a:r>
          </a:p>
          <a:p>
            <a:pPr algn="just">
              <a:lnSpc>
                <a:spcPts val="4755"/>
              </a:lnSpc>
            </a:pPr>
            <a:r>
              <a:rPr lang="en-US" sz="3396" dirty="0">
                <a:solidFill>
                  <a:srgbClr val="FFD3DB"/>
                </a:solidFill>
                <a:latin typeface="HK Grotesk"/>
                <a:ea typeface="HK Grotesk"/>
                <a:cs typeface="HK Grotesk"/>
                <a:sym typeface="HK Grotesk"/>
              </a:rPr>
              <a:t>Potential under-reporting or social stigma.</a:t>
            </a:r>
          </a:p>
          <a:p>
            <a:pPr algn="just">
              <a:lnSpc>
                <a:spcPts val="4755"/>
              </a:lnSpc>
            </a:pPr>
            <a:r>
              <a:rPr lang="en-US" sz="3396" dirty="0">
                <a:solidFill>
                  <a:srgbClr val="FFD3DB"/>
                </a:solidFill>
                <a:latin typeface="HK Grotesk"/>
                <a:ea typeface="HK Grotesk"/>
                <a:cs typeface="HK Grotesk"/>
                <a:sym typeface="HK Grotesk"/>
              </a:rPr>
              <a:t>- Are low registrations in districts like Kodagu due to access issues or lower prevalence?</a:t>
            </a:r>
          </a:p>
          <a:p>
            <a:pPr algn="just">
              <a:lnSpc>
                <a:spcPts val="4755"/>
              </a:lnSpc>
            </a:pPr>
            <a:r>
              <a:rPr lang="en-US" sz="3396" dirty="0">
                <a:solidFill>
                  <a:srgbClr val="FFD3DB"/>
                </a:solidFill>
                <a:latin typeface="HK Grotesk"/>
                <a:ea typeface="HK Grotesk"/>
                <a:cs typeface="HK Grotesk"/>
                <a:sym typeface="HK Grotesk"/>
              </a:rPr>
              <a:t>- Why is there a male predominance in registrations? </a:t>
            </a:r>
          </a:p>
          <a:p>
            <a:pPr algn="just">
              <a:lnSpc>
                <a:spcPts val="4755"/>
              </a:lnSpc>
            </a:pPr>
            <a:r>
              <a:rPr lang="en-US" sz="3396" dirty="0">
                <a:solidFill>
                  <a:srgbClr val="FFD3DB"/>
                </a:solidFill>
                <a:latin typeface="HK Grotesk"/>
                <a:ea typeface="HK Grotesk"/>
                <a:cs typeface="HK Grotesk"/>
                <a:sym typeface="HK Grotesk"/>
              </a:rPr>
              <a:t>Could reflect prevalence, access, or cultural factors.</a:t>
            </a:r>
          </a:p>
          <a:p>
            <a:pPr algn="just">
              <a:lnSpc>
                <a:spcPts val="4755"/>
              </a:lnSpc>
            </a:pPr>
            <a:r>
              <a:rPr lang="en-US" sz="3396" dirty="0">
                <a:solidFill>
                  <a:srgbClr val="FFD3DB"/>
                </a:solidFill>
                <a:latin typeface="HK Grotesk"/>
                <a:ea typeface="HK Grotesk"/>
                <a:cs typeface="HK Grotesk"/>
                <a:sym typeface="HK Grotesk"/>
              </a:rPr>
              <a:t>- How accurate is the age group data? </a:t>
            </a:r>
          </a:p>
          <a:p>
            <a:pPr algn="just">
              <a:lnSpc>
                <a:spcPts val="4755"/>
              </a:lnSpc>
            </a:pPr>
            <a:r>
              <a:rPr lang="en-US" sz="3396" dirty="0">
                <a:solidFill>
                  <a:srgbClr val="FFD3DB"/>
                </a:solidFill>
                <a:latin typeface="HK Grotesk"/>
                <a:ea typeface="HK Grotesk"/>
                <a:cs typeface="HK Grotesk"/>
                <a:sym typeface="HK Grotesk"/>
              </a:rPr>
              <a:t>Possible misclassification or reporting biases.</a:t>
            </a:r>
          </a:p>
        </p:txBody>
      </p:sp>
      <p:sp>
        <p:nvSpPr>
          <p:cNvPr id="4" name="Freeform 4"/>
          <p:cNvSpPr/>
          <p:nvPr/>
        </p:nvSpPr>
        <p:spPr>
          <a:xfrm flipH="1">
            <a:off x="-211950" y="-10477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7773650" y="8229600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4542983" y="9077308"/>
            <a:ext cx="2716317" cy="1358159"/>
          </a:xfrm>
          <a:custGeom>
            <a:avLst/>
            <a:gdLst/>
            <a:ahLst/>
            <a:cxnLst/>
            <a:rect l="l" t="t" r="r" b="b"/>
            <a:pathLst>
              <a:path w="2716317" h="1358159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B8E3D0-0566-4956-9B41-9E004EB82C4F}"/>
              </a:ext>
            </a:extLst>
          </p:cNvPr>
          <p:cNvSpPr txBox="1"/>
          <p:nvPr/>
        </p:nvSpPr>
        <p:spPr>
          <a:xfrm>
            <a:off x="5867400" y="723900"/>
            <a:ext cx="85177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chemeClr val="bg1">
                    <a:lumMod val="95000"/>
                  </a:schemeClr>
                </a:solidFill>
              </a:rPr>
              <a:t>OBSERVATIONS TO CONSIDER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47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3632226"/>
            <a:ext cx="7800780" cy="4597374"/>
            <a:chOff x="0" y="0"/>
            <a:chExt cx="2054526" cy="121083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054526" cy="1210831"/>
            </a:xfrm>
            <a:custGeom>
              <a:avLst/>
              <a:gdLst/>
              <a:ahLst/>
              <a:cxnLst/>
              <a:rect l="l" t="t" r="r" b="b"/>
              <a:pathLst>
                <a:path w="2054526" h="1210831">
                  <a:moveTo>
                    <a:pt x="50615" y="0"/>
                  </a:moveTo>
                  <a:lnTo>
                    <a:pt x="2003911" y="0"/>
                  </a:lnTo>
                  <a:cubicBezTo>
                    <a:pt x="2017335" y="0"/>
                    <a:pt x="2030209" y="5333"/>
                    <a:pt x="2039701" y="14825"/>
                  </a:cubicBezTo>
                  <a:cubicBezTo>
                    <a:pt x="2049194" y="24317"/>
                    <a:pt x="2054526" y="37191"/>
                    <a:pt x="2054526" y="50615"/>
                  </a:cubicBezTo>
                  <a:lnTo>
                    <a:pt x="2054526" y="1160216"/>
                  </a:lnTo>
                  <a:cubicBezTo>
                    <a:pt x="2054526" y="1173640"/>
                    <a:pt x="2049194" y="1186514"/>
                    <a:pt x="2039701" y="1196006"/>
                  </a:cubicBezTo>
                  <a:cubicBezTo>
                    <a:pt x="2030209" y="1205499"/>
                    <a:pt x="2017335" y="1210831"/>
                    <a:pt x="2003911" y="1210831"/>
                  </a:cubicBezTo>
                  <a:lnTo>
                    <a:pt x="50615" y="1210831"/>
                  </a:lnTo>
                  <a:cubicBezTo>
                    <a:pt x="22661" y="1210831"/>
                    <a:pt x="0" y="1188170"/>
                    <a:pt x="0" y="1160216"/>
                  </a:cubicBezTo>
                  <a:lnTo>
                    <a:pt x="0" y="50615"/>
                  </a:lnTo>
                  <a:cubicBezTo>
                    <a:pt x="0" y="22661"/>
                    <a:pt x="22661" y="0"/>
                    <a:pt x="50615" y="0"/>
                  </a:cubicBezTo>
                  <a:close/>
                </a:path>
              </a:pathLst>
            </a:custGeom>
            <a:solidFill>
              <a:srgbClr val="DA7073">
                <a:alpha val="53725"/>
              </a:srgbClr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054526" cy="124893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246295" y="3723018"/>
            <a:ext cx="7365590" cy="43586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884"/>
              </a:lnSpc>
            </a:pPr>
            <a:r>
              <a:rPr lang="en-US" sz="2775">
                <a:solidFill>
                  <a:srgbClr val="FFD3DB"/>
                </a:solidFill>
                <a:latin typeface="HK Grotesk"/>
                <a:ea typeface="HK Grotesk"/>
                <a:cs typeface="HK Grotesk"/>
                <a:sym typeface="HK Grotesk"/>
              </a:rPr>
              <a:t>Key Insights: Belagavi leads in registrations, suggesting high prevalence or better reporting mechanisms. </a:t>
            </a:r>
          </a:p>
          <a:p>
            <a:pPr algn="just">
              <a:lnSpc>
                <a:spcPts val="3884"/>
              </a:lnSpc>
            </a:pPr>
            <a:r>
              <a:rPr lang="en-US" sz="2775">
                <a:solidFill>
                  <a:srgbClr val="FFD3DB"/>
                </a:solidFill>
                <a:latin typeface="HK Grotesk"/>
                <a:ea typeface="HK Grotesk"/>
                <a:cs typeface="HK Grotesk"/>
                <a:sym typeface="HK Grotesk"/>
              </a:rPr>
              <a:t>Locomotor Disability is the most common, requiring targeted interventions. </a:t>
            </a:r>
          </a:p>
          <a:p>
            <a:pPr algn="just">
              <a:lnSpc>
                <a:spcPts val="3884"/>
              </a:lnSpc>
            </a:pPr>
            <a:r>
              <a:rPr lang="en-US" sz="2775">
                <a:solidFill>
                  <a:srgbClr val="FFD3DB"/>
                </a:solidFill>
                <a:latin typeface="HK Grotesk"/>
                <a:ea typeface="HK Grotesk"/>
                <a:cs typeface="HK Grotesk"/>
                <a:sym typeface="HK Grotesk"/>
              </a:rPr>
              <a:t>Significant gender disparity (64% male) warrants further investigation.</a:t>
            </a:r>
          </a:p>
          <a:p>
            <a:pPr algn="just">
              <a:lnSpc>
                <a:spcPts val="3884"/>
              </a:lnSpc>
            </a:pPr>
            <a:r>
              <a:rPr lang="en-US" sz="2775">
                <a:solidFill>
                  <a:srgbClr val="FFD3DB"/>
                </a:solidFill>
                <a:latin typeface="HK Grotesk"/>
                <a:ea typeface="HK Grotesk"/>
                <a:cs typeface="HK Grotesk"/>
                <a:sym typeface="HK Grotesk"/>
              </a:rPr>
              <a:t>Middle-aged adults (35-60) are the most affected group. 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145692" y="1899121"/>
            <a:ext cx="8865010" cy="9174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97"/>
              </a:lnSpc>
            </a:pPr>
            <a:r>
              <a:rPr lang="en-US" sz="8121">
                <a:solidFill>
                  <a:srgbClr val="FFD3DB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CONCLUSION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9458520" y="3632226"/>
            <a:ext cx="7800780" cy="4597374"/>
            <a:chOff x="0" y="0"/>
            <a:chExt cx="2054526" cy="1210831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054526" cy="1210831"/>
            </a:xfrm>
            <a:custGeom>
              <a:avLst/>
              <a:gdLst/>
              <a:ahLst/>
              <a:cxnLst/>
              <a:rect l="l" t="t" r="r" b="b"/>
              <a:pathLst>
                <a:path w="2054526" h="1210831">
                  <a:moveTo>
                    <a:pt x="50615" y="0"/>
                  </a:moveTo>
                  <a:lnTo>
                    <a:pt x="2003911" y="0"/>
                  </a:lnTo>
                  <a:cubicBezTo>
                    <a:pt x="2017335" y="0"/>
                    <a:pt x="2030209" y="5333"/>
                    <a:pt x="2039701" y="14825"/>
                  </a:cubicBezTo>
                  <a:cubicBezTo>
                    <a:pt x="2049194" y="24317"/>
                    <a:pt x="2054526" y="37191"/>
                    <a:pt x="2054526" y="50615"/>
                  </a:cubicBezTo>
                  <a:lnTo>
                    <a:pt x="2054526" y="1160216"/>
                  </a:lnTo>
                  <a:cubicBezTo>
                    <a:pt x="2054526" y="1173640"/>
                    <a:pt x="2049194" y="1186514"/>
                    <a:pt x="2039701" y="1196006"/>
                  </a:cubicBezTo>
                  <a:cubicBezTo>
                    <a:pt x="2030209" y="1205499"/>
                    <a:pt x="2017335" y="1210831"/>
                    <a:pt x="2003911" y="1210831"/>
                  </a:cubicBezTo>
                  <a:lnTo>
                    <a:pt x="50615" y="1210831"/>
                  </a:lnTo>
                  <a:cubicBezTo>
                    <a:pt x="22661" y="1210831"/>
                    <a:pt x="0" y="1188170"/>
                    <a:pt x="0" y="1160216"/>
                  </a:cubicBezTo>
                  <a:lnTo>
                    <a:pt x="0" y="50615"/>
                  </a:lnTo>
                  <a:cubicBezTo>
                    <a:pt x="0" y="22661"/>
                    <a:pt x="22661" y="0"/>
                    <a:pt x="50615" y="0"/>
                  </a:cubicBezTo>
                  <a:close/>
                </a:path>
              </a:pathLst>
            </a:custGeom>
            <a:solidFill>
              <a:srgbClr val="DA7073">
                <a:alpha val="53725"/>
              </a:srgbClr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2054526" cy="124893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9802146" y="3965429"/>
            <a:ext cx="7113528" cy="33880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832"/>
              </a:lnSpc>
            </a:pPr>
            <a:r>
              <a:rPr lang="en-US" sz="2737">
                <a:solidFill>
                  <a:srgbClr val="FFD3DB"/>
                </a:solidFill>
                <a:latin typeface="HK Grotesk"/>
                <a:ea typeface="HK Grotesk"/>
                <a:cs typeface="HK Grotesk"/>
                <a:sym typeface="HK Grotesk"/>
              </a:rPr>
              <a:t>Recommendations: Investigate low-registration districts (e.g., Kodagu, Vijayanagar) for access barriers.</a:t>
            </a:r>
          </a:p>
          <a:p>
            <a:pPr algn="just">
              <a:lnSpc>
                <a:spcPts val="3832"/>
              </a:lnSpc>
            </a:pPr>
            <a:r>
              <a:rPr lang="en-US" sz="2737">
                <a:solidFill>
                  <a:srgbClr val="FFD3DB"/>
                </a:solidFill>
                <a:latin typeface="HK Grotesk"/>
                <a:ea typeface="HK Grotesk"/>
                <a:cs typeface="HK Grotesk"/>
                <a:sym typeface="HK Grotesk"/>
              </a:rPr>
              <a:t>Address gender disparities in registration processes.</a:t>
            </a:r>
          </a:p>
          <a:p>
            <a:pPr algn="just">
              <a:lnSpc>
                <a:spcPts val="3832"/>
              </a:lnSpc>
            </a:pPr>
            <a:r>
              <a:rPr lang="en-US" sz="2737">
                <a:solidFill>
                  <a:srgbClr val="FFD3DB"/>
                </a:solidFill>
                <a:latin typeface="HK Grotesk"/>
                <a:ea typeface="HK Grotesk"/>
                <a:cs typeface="HK Grotesk"/>
                <a:sym typeface="HK Grotesk"/>
              </a:rPr>
              <a:t>Focus resources on locomotor disability support and middle-aged populations.</a:t>
            </a:r>
          </a:p>
        </p:txBody>
      </p:sp>
      <p:sp>
        <p:nvSpPr>
          <p:cNvPr id="11" name="Freeform 11"/>
          <p:cNvSpPr/>
          <p:nvPr/>
        </p:nvSpPr>
        <p:spPr>
          <a:xfrm flipH="1">
            <a:off x="-211950" y="-10477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7773650" y="8229600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14542983" y="9077308"/>
            <a:ext cx="2716317" cy="1358159"/>
          </a:xfrm>
          <a:custGeom>
            <a:avLst/>
            <a:gdLst/>
            <a:ahLst/>
            <a:cxnLst/>
            <a:rect l="l" t="t" r="r" b="b"/>
            <a:pathLst>
              <a:path w="2716317" h="1358159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47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754150" y="3842247"/>
            <a:ext cx="12779699" cy="17802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435"/>
              </a:lnSpc>
            </a:pPr>
            <a:r>
              <a:rPr lang="en-US" sz="15544">
                <a:solidFill>
                  <a:srgbClr val="FFD3DB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THANK YOU</a:t>
            </a:r>
          </a:p>
        </p:txBody>
      </p:sp>
      <p:sp>
        <p:nvSpPr>
          <p:cNvPr id="4" name="Freeform 4"/>
          <p:cNvSpPr/>
          <p:nvPr/>
        </p:nvSpPr>
        <p:spPr>
          <a:xfrm>
            <a:off x="0" y="6974593"/>
            <a:ext cx="809919" cy="3227938"/>
          </a:xfrm>
          <a:custGeom>
            <a:avLst/>
            <a:gdLst/>
            <a:ahLst/>
            <a:cxnLst/>
            <a:rect l="l" t="t" r="r" b="b"/>
            <a:pathLst>
              <a:path w="809919" h="3227938">
                <a:moveTo>
                  <a:pt x="0" y="0"/>
                </a:moveTo>
                <a:lnTo>
                  <a:pt x="809919" y="0"/>
                </a:lnTo>
                <a:lnTo>
                  <a:pt x="809919" y="3227938"/>
                </a:lnTo>
                <a:lnTo>
                  <a:pt x="0" y="32279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613969" y="8304597"/>
            <a:ext cx="4261740" cy="2130870"/>
          </a:xfrm>
          <a:custGeom>
            <a:avLst/>
            <a:gdLst/>
            <a:ahLst/>
            <a:cxnLst/>
            <a:rect l="l" t="t" r="r" b="b"/>
            <a:pathLst>
              <a:path w="4261740" h="2130870">
                <a:moveTo>
                  <a:pt x="0" y="0"/>
                </a:moveTo>
                <a:lnTo>
                  <a:pt x="4261740" y="0"/>
                </a:lnTo>
                <a:lnTo>
                  <a:pt x="4261740" y="2130870"/>
                </a:lnTo>
                <a:lnTo>
                  <a:pt x="0" y="21308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10800000">
            <a:off x="17582856" y="118636"/>
            <a:ext cx="809919" cy="3227938"/>
          </a:xfrm>
          <a:custGeom>
            <a:avLst/>
            <a:gdLst/>
            <a:ahLst/>
            <a:cxnLst/>
            <a:rect l="l" t="t" r="r" b="b"/>
            <a:pathLst>
              <a:path w="809919" h="3227938">
                <a:moveTo>
                  <a:pt x="0" y="0"/>
                </a:moveTo>
                <a:lnTo>
                  <a:pt x="809919" y="0"/>
                </a:lnTo>
                <a:lnTo>
                  <a:pt x="809919" y="3227938"/>
                </a:lnTo>
                <a:lnTo>
                  <a:pt x="0" y="32279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-10800000">
            <a:off x="12517066" y="-114300"/>
            <a:ext cx="4261740" cy="2130870"/>
          </a:xfrm>
          <a:custGeom>
            <a:avLst/>
            <a:gdLst/>
            <a:ahLst/>
            <a:cxnLst/>
            <a:rect l="l" t="t" r="r" b="b"/>
            <a:pathLst>
              <a:path w="4261740" h="2130870">
                <a:moveTo>
                  <a:pt x="0" y="0"/>
                </a:moveTo>
                <a:lnTo>
                  <a:pt x="4261740" y="0"/>
                </a:lnTo>
                <a:lnTo>
                  <a:pt x="4261740" y="2130870"/>
                </a:lnTo>
                <a:lnTo>
                  <a:pt x="0" y="21308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47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60009" y="3429683"/>
            <a:ext cx="13967983" cy="5060039"/>
            <a:chOff x="0" y="0"/>
            <a:chExt cx="3678810" cy="133268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78810" cy="1332685"/>
            </a:xfrm>
            <a:custGeom>
              <a:avLst/>
              <a:gdLst/>
              <a:ahLst/>
              <a:cxnLst/>
              <a:rect l="l" t="t" r="r" b="b"/>
              <a:pathLst>
                <a:path w="3678810" h="1332685">
                  <a:moveTo>
                    <a:pt x="28267" y="0"/>
                  </a:moveTo>
                  <a:lnTo>
                    <a:pt x="3650543" y="0"/>
                  </a:lnTo>
                  <a:cubicBezTo>
                    <a:pt x="3666155" y="0"/>
                    <a:pt x="3678810" y="12656"/>
                    <a:pt x="3678810" y="28267"/>
                  </a:cubicBezTo>
                  <a:lnTo>
                    <a:pt x="3678810" y="1304418"/>
                  </a:lnTo>
                  <a:cubicBezTo>
                    <a:pt x="3678810" y="1320029"/>
                    <a:pt x="3666155" y="1332685"/>
                    <a:pt x="3650543" y="1332685"/>
                  </a:cubicBezTo>
                  <a:lnTo>
                    <a:pt x="28267" y="1332685"/>
                  </a:lnTo>
                  <a:cubicBezTo>
                    <a:pt x="20770" y="1332685"/>
                    <a:pt x="13580" y="1329707"/>
                    <a:pt x="8279" y="1324406"/>
                  </a:cubicBezTo>
                  <a:cubicBezTo>
                    <a:pt x="2978" y="1319105"/>
                    <a:pt x="0" y="1311915"/>
                    <a:pt x="0" y="1304418"/>
                  </a:cubicBezTo>
                  <a:lnTo>
                    <a:pt x="0" y="28267"/>
                  </a:lnTo>
                  <a:cubicBezTo>
                    <a:pt x="0" y="12656"/>
                    <a:pt x="12656" y="0"/>
                    <a:pt x="28267" y="0"/>
                  </a:cubicBezTo>
                  <a:close/>
                </a:path>
              </a:pathLst>
            </a:custGeom>
            <a:solidFill>
              <a:srgbClr val="DDA83F">
                <a:alpha val="20784"/>
              </a:srgbClr>
            </a:solidFill>
            <a:ln w="47625" cap="rnd">
              <a:solidFill>
                <a:srgbClr val="000000">
                  <a:alpha val="20784"/>
                </a:srgbClr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3678810" cy="137078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3053587" y="4319233"/>
            <a:ext cx="5094018" cy="2932844"/>
            <a:chOff x="0" y="0"/>
            <a:chExt cx="6792024" cy="3910459"/>
          </a:xfrm>
        </p:grpSpPr>
        <p:sp>
          <p:nvSpPr>
            <p:cNvPr id="6" name="TextBox 6"/>
            <p:cNvSpPr txBox="1"/>
            <p:nvPr/>
          </p:nvSpPr>
          <p:spPr>
            <a:xfrm>
              <a:off x="0" y="-304800"/>
              <a:ext cx="6792024" cy="11160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872740" lvl="1" indent="-436370" algn="just">
                <a:lnSpc>
                  <a:spcPts val="8084"/>
                </a:lnSpc>
                <a:buFont typeface="Arial"/>
                <a:buChar char="•"/>
              </a:pPr>
              <a:r>
                <a:rPr lang="en-US" sz="4042">
                  <a:solidFill>
                    <a:srgbClr val="FFD3DB"/>
                  </a:solidFill>
                  <a:latin typeface="HK Grotesk"/>
                  <a:ea typeface="HK Grotesk"/>
                  <a:cs typeface="HK Grotesk"/>
                  <a:sym typeface="HK Grotesk"/>
                </a:rPr>
                <a:t>Introduction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1244780"/>
              <a:ext cx="6792024" cy="11160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872740" lvl="1" indent="-436370" algn="just">
                <a:lnSpc>
                  <a:spcPts val="8084"/>
                </a:lnSpc>
                <a:buFont typeface="Arial"/>
                <a:buChar char="•"/>
              </a:pPr>
              <a:r>
                <a:rPr lang="en-US" sz="4042">
                  <a:solidFill>
                    <a:srgbClr val="FFD3DB"/>
                  </a:solidFill>
                  <a:latin typeface="HK Grotesk"/>
                  <a:ea typeface="HK Grotesk"/>
                  <a:cs typeface="HK Grotesk"/>
                  <a:sym typeface="HK Grotesk"/>
                </a:rPr>
                <a:t>Objectives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2794361"/>
              <a:ext cx="6792024" cy="11160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872740" lvl="1" indent="-436370" algn="just">
                <a:lnSpc>
                  <a:spcPts val="8084"/>
                </a:lnSpc>
                <a:buFont typeface="Arial"/>
                <a:buChar char="•"/>
              </a:pPr>
              <a:r>
                <a:rPr lang="en-US" sz="4042">
                  <a:solidFill>
                    <a:srgbClr val="FFD3DB"/>
                  </a:solidFill>
                  <a:latin typeface="HK Grotesk"/>
                  <a:ea typeface="HK Grotesk"/>
                  <a:cs typeface="HK Grotesk"/>
                  <a:sym typeface="HK Grotesk"/>
                </a:rPr>
                <a:t>Methodology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9929650" y="4090633"/>
            <a:ext cx="5189268" cy="4180619"/>
            <a:chOff x="0" y="-304800"/>
            <a:chExt cx="6919024" cy="5574159"/>
          </a:xfrm>
        </p:grpSpPr>
        <p:sp>
          <p:nvSpPr>
            <p:cNvPr id="10" name="TextBox 10"/>
            <p:cNvSpPr txBox="1"/>
            <p:nvPr/>
          </p:nvSpPr>
          <p:spPr>
            <a:xfrm>
              <a:off x="127000" y="-304800"/>
              <a:ext cx="6792024" cy="124598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872740" lvl="1" indent="-436370" algn="just">
                <a:lnSpc>
                  <a:spcPts val="8084"/>
                </a:lnSpc>
                <a:buFont typeface="Arial"/>
                <a:buChar char="•"/>
              </a:pPr>
              <a:r>
                <a:rPr lang="en-US" sz="4042" dirty="0">
                  <a:solidFill>
                    <a:srgbClr val="FFD3DB"/>
                  </a:solidFill>
                  <a:latin typeface="HK Grotesk"/>
                  <a:ea typeface="HK Grotesk"/>
                  <a:cs typeface="HK Grotesk"/>
                  <a:sym typeface="HK Grotesk"/>
                </a:rPr>
                <a:t>Insights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63500" y="1244780"/>
              <a:ext cx="6792024" cy="24749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872740" lvl="1" indent="-436370" algn="just">
                <a:lnSpc>
                  <a:spcPts val="8084"/>
                </a:lnSpc>
                <a:buFont typeface="Arial"/>
                <a:buChar char="•"/>
              </a:pPr>
              <a:r>
                <a:rPr lang="en-US" sz="4042">
                  <a:solidFill>
                    <a:srgbClr val="FFD3DB"/>
                  </a:solidFill>
                  <a:latin typeface="HK Grotesk"/>
                  <a:ea typeface="HK Grotesk"/>
                  <a:cs typeface="HK Grotesk"/>
                  <a:sym typeface="HK Grotesk"/>
                </a:rPr>
                <a:t>Outliers and Observations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4153261"/>
              <a:ext cx="6792024" cy="11160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872740" lvl="1" indent="-436370" algn="just">
                <a:lnSpc>
                  <a:spcPts val="8084"/>
                </a:lnSpc>
                <a:buFont typeface="Arial"/>
                <a:buChar char="•"/>
              </a:pPr>
              <a:r>
                <a:rPr lang="en-US" sz="4042">
                  <a:solidFill>
                    <a:srgbClr val="FFD3DB"/>
                  </a:solidFill>
                  <a:latin typeface="HK Grotesk"/>
                  <a:ea typeface="HK Grotesk"/>
                  <a:cs typeface="HK Grotesk"/>
                  <a:sym typeface="HK Grotesk"/>
                </a:rPr>
                <a:t>Conclusion</a:t>
              </a:r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4995148" y="1869816"/>
            <a:ext cx="8297704" cy="8281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41"/>
              </a:lnSpc>
            </a:pPr>
            <a:r>
              <a:rPr lang="en-US" sz="7301">
                <a:solidFill>
                  <a:srgbClr val="FFD3DB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OVERVIEW</a:t>
            </a:r>
          </a:p>
        </p:txBody>
      </p:sp>
      <p:sp>
        <p:nvSpPr>
          <p:cNvPr id="14" name="Freeform 14"/>
          <p:cNvSpPr/>
          <p:nvPr/>
        </p:nvSpPr>
        <p:spPr>
          <a:xfrm flipH="1">
            <a:off x="-211950" y="-10477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17773650" y="8229600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14542983" y="9077308"/>
            <a:ext cx="2716317" cy="1358159"/>
          </a:xfrm>
          <a:custGeom>
            <a:avLst/>
            <a:gdLst/>
            <a:ahLst/>
            <a:cxnLst/>
            <a:rect l="l" t="t" r="r" b="b"/>
            <a:pathLst>
              <a:path w="2716317" h="1358159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47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495361" y="4247977"/>
            <a:ext cx="13297277" cy="43928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343"/>
              </a:lnSpc>
            </a:pPr>
            <a:r>
              <a:rPr lang="en-US" sz="3102" dirty="0">
                <a:solidFill>
                  <a:srgbClr val="FFD3DB"/>
                </a:solidFill>
                <a:latin typeface="HK Grotesk"/>
                <a:ea typeface="HK Grotesk"/>
                <a:cs typeface="HK Grotesk"/>
                <a:sym typeface="HK Grotesk"/>
              </a:rPr>
              <a:t>Disability registration data provides critical insights for healthcare and social policy planning.</a:t>
            </a:r>
          </a:p>
          <a:p>
            <a:pPr algn="just">
              <a:lnSpc>
                <a:spcPts val="4343"/>
              </a:lnSpc>
            </a:pPr>
            <a:r>
              <a:rPr lang="en-US" sz="3102" dirty="0">
                <a:solidFill>
                  <a:srgbClr val="FFD3DB"/>
                </a:solidFill>
                <a:latin typeface="HK Grotesk"/>
                <a:ea typeface="HK Grotesk"/>
                <a:cs typeface="HK Grotesk"/>
                <a:sym typeface="HK Grotesk"/>
              </a:rPr>
              <a:t>Purpose: to analyze patterns in registrations to identify high-need areas and demographic trends.</a:t>
            </a:r>
          </a:p>
          <a:p>
            <a:pPr algn="just">
              <a:lnSpc>
                <a:spcPts val="4343"/>
              </a:lnSpc>
            </a:pPr>
            <a:r>
              <a:rPr lang="en-US" sz="3102" dirty="0">
                <a:solidFill>
                  <a:srgbClr val="FFD3DB"/>
                </a:solidFill>
                <a:latin typeface="HK Grotesk"/>
                <a:ea typeface="HK Grotesk"/>
                <a:cs typeface="HK Grotesk"/>
                <a:sym typeface="HK Grotesk"/>
              </a:rPr>
              <a:t>Scope: to cover registrations by district, gender, age group, and disability type, focusing on trends and anomalies.</a:t>
            </a:r>
          </a:p>
          <a:p>
            <a:pPr algn="just">
              <a:lnSpc>
                <a:spcPts val="4343"/>
              </a:lnSpc>
            </a:pPr>
            <a:r>
              <a:rPr lang="en-US" sz="3102" dirty="0">
                <a:solidFill>
                  <a:srgbClr val="FFD3DB"/>
                </a:solidFill>
                <a:latin typeface="HK Grotesk"/>
                <a:ea typeface="HK Grotesk"/>
                <a:cs typeface="HK Grotesk"/>
                <a:sym typeface="HK Grotesk"/>
              </a:rPr>
              <a:t>Importance: to inform resource allocation, accessibility improvements, and targeted interventions.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999625" y="2104954"/>
            <a:ext cx="12288749" cy="1038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sz="9000">
                <a:solidFill>
                  <a:srgbClr val="FFD3DB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INTRODUCTION</a:t>
            </a:r>
          </a:p>
        </p:txBody>
      </p:sp>
      <p:sp>
        <p:nvSpPr>
          <p:cNvPr id="4" name="Freeform 4"/>
          <p:cNvSpPr/>
          <p:nvPr/>
        </p:nvSpPr>
        <p:spPr>
          <a:xfrm flipH="1">
            <a:off x="-211950" y="-10477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7773650" y="8229600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4542983" y="9077308"/>
            <a:ext cx="2716317" cy="1358159"/>
          </a:xfrm>
          <a:custGeom>
            <a:avLst/>
            <a:gdLst/>
            <a:ahLst/>
            <a:cxnLst/>
            <a:rect l="l" t="t" r="r" b="b"/>
            <a:pathLst>
              <a:path w="2716317" h="1358159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47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323669" y="1870546"/>
            <a:ext cx="7640663" cy="8720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00"/>
              </a:lnSpc>
            </a:pPr>
            <a:r>
              <a:rPr lang="en-US" sz="8000" dirty="0">
                <a:solidFill>
                  <a:schemeClr val="bg1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OBJECTIVE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274782" y="3924300"/>
            <a:ext cx="14577293" cy="29247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24129" lvl="1" indent="-362064" algn="just">
              <a:lnSpc>
                <a:spcPts val="4695"/>
              </a:lnSpc>
              <a:buFont typeface="Arial"/>
              <a:buChar char="•"/>
            </a:pPr>
            <a:r>
              <a:rPr lang="en-US" sz="3354">
                <a:solidFill>
                  <a:srgbClr val="FFD3DB"/>
                </a:solidFill>
                <a:latin typeface="HK Grotesk"/>
                <a:ea typeface="HK Grotesk"/>
                <a:cs typeface="HK Grotesk"/>
                <a:sym typeface="HK Grotesk"/>
              </a:rPr>
              <a:t>Identify districts with the highest disability registrations. </a:t>
            </a:r>
          </a:p>
          <a:p>
            <a:pPr marL="724129" lvl="1" indent="-362064" algn="just">
              <a:lnSpc>
                <a:spcPts val="4695"/>
              </a:lnSpc>
              <a:buFont typeface="Arial"/>
              <a:buChar char="•"/>
            </a:pPr>
            <a:r>
              <a:rPr lang="en-US" sz="3354">
                <a:solidFill>
                  <a:srgbClr val="FFD3DB"/>
                </a:solidFill>
                <a:latin typeface="HK Grotesk"/>
                <a:ea typeface="HK Grotesk"/>
                <a:cs typeface="HK Grotesk"/>
                <a:sym typeface="HK Grotesk"/>
              </a:rPr>
              <a:t>Analyze gender-wise and age-wise distribution of registrations.</a:t>
            </a:r>
          </a:p>
          <a:p>
            <a:pPr marL="724129" lvl="1" indent="-362064" algn="just">
              <a:lnSpc>
                <a:spcPts val="4695"/>
              </a:lnSpc>
              <a:buFont typeface="Arial"/>
              <a:buChar char="•"/>
            </a:pPr>
            <a:r>
              <a:rPr lang="en-US" sz="3354">
                <a:solidFill>
                  <a:srgbClr val="FFD3DB"/>
                </a:solidFill>
                <a:latin typeface="HK Grotesk"/>
                <a:ea typeface="HK Grotesk"/>
                <a:cs typeface="HK Grotesk"/>
                <a:sym typeface="HK Grotesk"/>
              </a:rPr>
              <a:t>Determine the most common disability types. </a:t>
            </a:r>
          </a:p>
          <a:p>
            <a:pPr marL="724129" lvl="1" indent="-362064" algn="just">
              <a:lnSpc>
                <a:spcPts val="4695"/>
              </a:lnSpc>
              <a:buFont typeface="Arial"/>
              <a:buChar char="•"/>
            </a:pPr>
            <a:r>
              <a:rPr lang="en-US" sz="3354">
                <a:solidFill>
                  <a:srgbClr val="FFD3DB"/>
                </a:solidFill>
                <a:latin typeface="HK Grotesk"/>
                <a:ea typeface="HK Grotesk"/>
                <a:cs typeface="HK Grotesk"/>
                <a:sym typeface="HK Grotesk"/>
              </a:rPr>
              <a:t>Highlight trends, outliers, and anomalies for further investigation. </a:t>
            </a:r>
          </a:p>
          <a:p>
            <a:pPr marL="724129" lvl="1" indent="-362064" algn="just">
              <a:lnSpc>
                <a:spcPts val="4695"/>
              </a:lnSpc>
              <a:buFont typeface="Arial"/>
              <a:buChar char="•"/>
            </a:pPr>
            <a:r>
              <a:rPr lang="en-US" sz="3354">
                <a:solidFill>
                  <a:srgbClr val="FFD3DB"/>
                </a:solidFill>
                <a:latin typeface="HK Grotesk"/>
                <a:ea typeface="HK Grotesk"/>
                <a:cs typeface="HK Grotesk"/>
                <a:sym typeface="HK Grotesk"/>
              </a:rPr>
              <a:t>Provide actionable insights for policymakers and stakeholders.</a:t>
            </a:r>
          </a:p>
        </p:txBody>
      </p:sp>
      <p:sp>
        <p:nvSpPr>
          <p:cNvPr id="4" name="Freeform 4"/>
          <p:cNvSpPr/>
          <p:nvPr/>
        </p:nvSpPr>
        <p:spPr>
          <a:xfrm flipH="1">
            <a:off x="-211950" y="-10477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7773650" y="8229600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4542983" y="9077308"/>
            <a:ext cx="2716317" cy="1358159"/>
          </a:xfrm>
          <a:custGeom>
            <a:avLst/>
            <a:gdLst/>
            <a:ahLst/>
            <a:cxnLst/>
            <a:rect l="l" t="t" r="r" b="b"/>
            <a:pathLst>
              <a:path w="2716317" h="1358159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47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6658" y="3364971"/>
            <a:ext cx="6972642" cy="4864629"/>
            <a:chOff x="0" y="0"/>
            <a:chExt cx="1836416" cy="128121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836416" cy="1281219"/>
            </a:xfrm>
            <a:custGeom>
              <a:avLst/>
              <a:gdLst/>
              <a:ahLst/>
              <a:cxnLst/>
              <a:rect l="l" t="t" r="r" b="b"/>
              <a:pathLst>
                <a:path w="1836416" h="1281219">
                  <a:moveTo>
                    <a:pt x="56627" y="0"/>
                  </a:moveTo>
                  <a:lnTo>
                    <a:pt x="1779789" y="0"/>
                  </a:lnTo>
                  <a:cubicBezTo>
                    <a:pt x="1794808" y="0"/>
                    <a:pt x="1809211" y="5966"/>
                    <a:pt x="1819831" y="16586"/>
                  </a:cubicBezTo>
                  <a:cubicBezTo>
                    <a:pt x="1830450" y="27205"/>
                    <a:pt x="1836416" y="41608"/>
                    <a:pt x="1836416" y="56627"/>
                  </a:cubicBezTo>
                  <a:lnTo>
                    <a:pt x="1836416" y="1224592"/>
                  </a:lnTo>
                  <a:cubicBezTo>
                    <a:pt x="1836416" y="1255866"/>
                    <a:pt x="1811063" y="1281219"/>
                    <a:pt x="1779789" y="1281219"/>
                  </a:cubicBezTo>
                  <a:lnTo>
                    <a:pt x="56627" y="1281219"/>
                  </a:lnTo>
                  <a:cubicBezTo>
                    <a:pt x="41608" y="1281219"/>
                    <a:pt x="27205" y="1275253"/>
                    <a:pt x="16586" y="1264633"/>
                  </a:cubicBezTo>
                  <a:cubicBezTo>
                    <a:pt x="5966" y="1254014"/>
                    <a:pt x="0" y="1239611"/>
                    <a:pt x="0" y="1224592"/>
                  </a:cubicBezTo>
                  <a:lnTo>
                    <a:pt x="0" y="56627"/>
                  </a:lnTo>
                  <a:cubicBezTo>
                    <a:pt x="0" y="25353"/>
                    <a:pt x="25353" y="0"/>
                    <a:pt x="56627" y="0"/>
                  </a:cubicBezTo>
                  <a:close/>
                </a:path>
              </a:pathLst>
            </a:custGeom>
            <a:solidFill>
              <a:srgbClr val="DA7073">
                <a:alpha val="53725"/>
              </a:srgbClr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836416" cy="131931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0935517" y="4523696"/>
            <a:ext cx="6045927" cy="3724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FFD3DB"/>
                </a:solidFill>
                <a:latin typeface="HK Grotesk"/>
                <a:ea typeface="HK Grotesk"/>
                <a:cs typeface="HK Grotesk"/>
                <a:sym typeface="HK Grotesk"/>
              </a:rPr>
              <a:t>Aggregated registrations by district, gender, age group, and disability type.</a:t>
            </a:r>
          </a:p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FFD3DB"/>
                </a:solidFill>
                <a:latin typeface="HK Grotesk"/>
                <a:ea typeface="HK Grotesk"/>
                <a:cs typeface="HK Grotesk"/>
                <a:sym typeface="HK Grotesk"/>
              </a:rPr>
              <a:t>Computed sums, grouped data, and visualized distributions.</a:t>
            </a:r>
          </a:p>
          <a:p>
            <a:pPr algn="just">
              <a:lnSpc>
                <a:spcPts val="4200"/>
              </a:lnSpc>
            </a:pPr>
            <a:endParaRPr lang="en-US" sz="3000">
              <a:solidFill>
                <a:srgbClr val="FFD3DB"/>
              </a:solidFill>
              <a:latin typeface="HK Grotesk"/>
              <a:ea typeface="HK Grotesk"/>
              <a:cs typeface="HK Grotesk"/>
              <a:sym typeface="HK Grotesk"/>
            </a:endParaRPr>
          </a:p>
          <a:p>
            <a:pPr algn="just">
              <a:lnSpc>
                <a:spcPts val="4200"/>
              </a:lnSpc>
            </a:pPr>
            <a:endParaRPr lang="en-US" sz="3000">
              <a:solidFill>
                <a:srgbClr val="FFD3DB"/>
              </a:solidFill>
              <a:latin typeface="HK Grotesk"/>
              <a:ea typeface="HK Grotesk"/>
              <a:cs typeface="HK Grotesk"/>
              <a:sym typeface="HK Grotesk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3745017" y="1629514"/>
            <a:ext cx="10441907" cy="9129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26"/>
              </a:lnSpc>
            </a:pPr>
            <a:r>
              <a:rPr lang="en-US" sz="8033">
                <a:solidFill>
                  <a:srgbClr val="FFD3DB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METHODOLOGY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1028700" y="3364971"/>
            <a:ext cx="6972642" cy="4864629"/>
            <a:chOff x="0" y="0"/>
            <a:chExt cx="1836416" cy="1281219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836416" cy="1281219"/>
            </a:xfrm>
            <a:custGeom>
              <a:avLst/>
              <a:gdLst/>
              <a:ahLst/>
              <a:cxnLst/>
              <a:rect l="l" t="t" r="r" b="b"/>
              <a:pathLst>
                <a:path w="1836416" h="1281219">
                  <a:moveTo>
                    <a:pt x="56627" y="0"/>
                  </a:moveTo>
                  <a:lnTo>
                    <a:pt x="1779789" y="0"/>
                  </a:lnTo>
                  <a:cubicBezTo>
                    <a:pt x="1794808" y="0"/>
                    <a:pt x="1809211" y="5966"/>
                    <a:pt x="1819831" y="16586"/>
                  </a:cubicBezTo>
                  <a:cubicBezTo>
                    <a:pt x="1830450" y="27205"/>
                    <a:pt x="1836416" y="41608"/>
                    <a:pt x="1836416" y="56627"/>
                  </a:cubicBezTo>
                  <a:lnTo>
                    <a:pt x="1836416" y="1224592"/>
                  </a:lnTo>
                  <a:cubicBezTo>
                    <a:pt x="1836416" y="1255866"/>
                    <a:pt x="1811063" y="1281219"/>
                    <a:pt x="1779789" y="1281219"/>
                  </a:cubicBezTo>
                  <a:lnTo>
                    <a:pt x="56627" y="1281219"/>
                  </a:lnTo>
                  <a:cubicBezTo>
                    <a:pt x="41608" y="1281219"/>
                    <a:pt x="27205" y="1275253"/>
                    <a:pt x="16586" y="1264633"/>
                  </a:cubicBezTo>
                  <a:cubicBezTo>
                    <a:pt x="5966" y="1254014"/>
                    <a:pt x="0" y="1239611"/>
                    <a:pt x="0" y="1224592"/>
                  </a:cubicBezTo>
                  <a:lnTo>
                    <a:pt x="0" y="56627"/>
                  </a:lnTo>
                  <a:cubicBezTo>
                    <a:pt x="0" y="25353"/>
                    <a:pt x="25353" y="0"/>
                    <a:pt x="56627" y="0"/>
                  </a:cubicBezTo>
                  <a:close/>
                </a:path>
              </a:pathLst>
            </a:custGeom>
            <a:solidFill>
              <a:srgbClr val="DA7073">
                <a:alpha val="53725"/>
              </a:srgbClr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1836416" cy="131931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1902221" y="3754437"/>
            <a:ext cx="4676959" cy="7880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60"/>
              </a:lnSpc>
            </a:pPr>
            <a:r>
              <a:rPr lang="en-US" sz="3700">
                <a:solidFill>
                  <a:srgbClr val="FFD3DB"/>
                </a:solidFill>
                <a:latin typeface="HK Grotesk"/>
                <a:ea typeface="HK Grotesk"/>
                <a:cs typeface="HK Grotesk"/>
                <a:sym typeface="HK Grotesk"/>
              </a:rPr>
              <a:t>DATA SOURCE AND TOOLS USED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1574190" y="3754437"/>
            <a:ext cx="4768582" cy="4165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59"/>
              </a:lnSpc>
            </a:pPr>
            <a:r>
              <a:rPr lang="en-US" sz="3699">
                <a:solidFill>
                  <a:srgbClr val="FFD3DB"/>
                </a:solidFill>
                <a:latin typeface="HK Grotesk"/>
                <a:ea typeface="HK Grotesk"/>
                <a:cs typeface="HK Grotesk"/>
                <a:sym typeface="HK Grotesk"/>
              </a:rPr>
              <a:t>QUANTITATIVE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602020" y="4743090"/>
            <a:ext cx="5826002" cy="3190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FFD3DB"/>
                </a:solidFill>
                <a:latin typeface="HK Grotesk"/>
                <a:ea typeface="HK Grotesk"/>
                <a:cs typeface="HK Grotesk"/>
                <a:sym typeface="HK Grotesk"/>
              </a:rPr>
              <a:t>Cleaned aggregated dataset  with 3,309 records. </a:t>
            </a:r>
          </a:p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FFD3DB"/>
                </a:solidFill>
                <a:latin typeface="HK Grotesk"/>
                <a:ea typeface="HK Grotesk"/>
                <a:cs typeface="HK Grotesk"/>
                <a:sym typeface="HK Grotesk"/>
              </a:rPr>
              <a:t>Tools: Python (pandas for data manipulation, matplotlib/seaborn for visualization).</a:t>
            </a:r>
          </a:p>
          <a:p>
            <a:pPr algn="just">
              <a:lnSpc>
                <a:spcPts val="4200"/>
              </a:lnSpc>
            </a:pPr>
            <a:endParaRPr lang="en-US" sz="3000">
              <a:solidFill>
                <a:srgbClr val="FFD3DB"/>
              </a:solidFill>
              <a:latin typeface="HK Grotesk"/>
              <a:ea typeface="HK Grotesk"/>
              <a:cs typeface="HK Grotesk"/>
              <a:sym typeface="HK Grotesk"/>
            </a:endParaRPr>
          </a:p>
        </p:txBody>
      </p:sp>
      <p:sp>
        <p:nvSpPr>
          <p:cNvPr id="13" name="Freeform 13"/>
          <p:cNvSpPr/>
          <p:nvPr/>
        </p:nvSpPr>
        <p:spPr>
          <a:xfrm>
            <a:off x="0" y="8229600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1028700" y="9077308"/>
            <a:ext cx="2716317" cy="1358159"/>
          </a:xfrm>
          <a:custGeom>
            <a:avLst/>
            <a:gdLst/>
            <a:ahLst/>
            <a:cxnLst/>
            <a:rect l="l" t="t" r="r" b="b"/>
            <a:pathLst>
              <a:path w="2716317" h="1358159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14354175" y="-12382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47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214005" y="3922540"/>
            <a:ext cx="8219327" cy="53667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 dirty="0">
                <a:solidFill>
                  <a:srgbClr val="FFD3DB"/>
                </a:solidFill>
                <a:latin typeface="HK Grotesk"/>
                <a:ea typeface="HK Grotesk"/>
                <a:cs typeface="HK Grotesk"/>
                <a:sym typeface="HK Grotesk"/>
              </a:rPr>
              <a:t>DISTRICT-WISE REGISTRATIONS</a:t>
            </a:r>
          </a:p>
          <a:p>
            <a:pPr algn="just">
              <a:lnSpc>
                <a:spcPts val="4200"/>
              </a:lnSpc>
            </a:pPr>
            <a:r>
              <a:rPr lang="en-US" sz="3000" dirty="0">
                <a:solidFill>
                  <a:srgbClr val="FFD3DB"/>
                </a:solidFill>
                <a:latin typeface="HK Grotesk"/>
                <a:ea typeface="HK Grotesk"/>
                <a:cs typeface="HK Grotesk"/>
                <a:sym typeface="HK Grotesk"/>
              </a:rPr>
              <a:t>Total registrations: 869,244 across 31 districts.</a:t>
            </a:r>
          </a:p>
          <a:p>
            <a:pPr algn="just">
              <a:lnSpc>
                <a:spcPts val="4200"/>
              </a:lnSpc>
            </a:pPr>
            <a:r>
              <a:rPr lang="en-US" sz="3000" dirty="0">
                <a:solidFill>
                  <a:srgbClr val="FFD3DB"/>
                </a:solidFill>
                <a:latin typeface="HK Grotesk"/>
                <a:ea typeface="HK Grotesk"/>
                <a:cs typeface="HK Grotesk"/>
                <a:sym typeface="HK Grotesk"/>
              </a:rPr>
              <a:t>Top districts:</a:t>
            </a:r>
          </a:p>
          <a:p>
            <a:pPr algn="just">
              <a:lnSpc>
                <a:spcPts val="4200"/>
              </a:lnSpc>
            </a:pPr>
            <a:r>
              <a:rPr lang="en-US" sz="3000" dirty="0">
                <a:solidFill>
                  <a:srgbClr val="FFD3DB"/>
                </a:solidFill>
                <a:latin typeface="HK Grotesk"/>
                <a:ea typeface="HK Grotesk"/>
                <a:cs typeface="HK Grotesk"/>
                <a:sym typeface="HK Grotesk"/>
              </a:rPr>
              <a:t>  - Belagavi: 86,288 (9.9% of total)</a:t>
            </a:r>
          </a:p>
          <a:p>
            <a:pPr algn="just">
              <a:lnSpc>
                <a:spcPts val="4200"/>
              </a:lnSpc>
            </a:pPr>
            <a:r>
              <a:rPr lang="en-US" sz="3000" dirty="0">
                <a:solidFill>
                  <a:srgbClr val="FFD3DB"/>
                </a:solidFill>
                <a:latin typeface="HK Grotesk"/>
                <a:ea typeface="HK Grotesk"/>
                <a:cs typeface="HK Grotesk"/>
                <a:sym typeface="HK Grotesk"/>
              </a:rPr>
              <a:t>  - </a:t>
            </a:r>
            <a:r>
              <a:rPr lang="en-US" sz="3000" dirty="0" err="1">
                <a:solidFill>
                  <a:srgbClr val="FFD3DB"/>
                </a:solidFill>
                <a:latin typeface="HK Grotesk"/>
                <a:ea typeface="HK Grotesk"/>
                <a:cs typeface="HK Grotesk"/>
                <a:sym typeface="HK Grotesk"/>
              </a:rPr>
              <a:t>Tumakuru</a:t>
            </a:r>
            <a:r>
              <a:rPr lang="en-US" sz="3000" dirty="0">
                <a:solidFill>
                  <a:srgbClr val="FFD3DB"/>
                </a:solidFill>
                <a:latin typeface="HK Grotesk"/>
                <a:ea typeface="HK Grotesk"/>
                <a:cs typeface="HK Grotesk"/>
                <a:sym typeface="HK Grotesk"/>
              </a:rPr>
              <a:t>: 48,246</a:t>
            </a:r>
          </a:p>
          <a:p>
            <a:pPr algn="just">
              <a:lnSpc>
                <a:spcPts val="4200"/>
              </a:lnSpc>
            </a:pPr>
            <a:r>
              <a:rPr lang="en-US" sz="3000" dirty="0">
                <a:solidFill>
                  <a:srgbClr val="FFD3DB"/>
                </a:solidFill>
                <a:latin typeface="HK Grotesk"/>
                <a:ea typeface="HK Grotesk"/>
                <a:cs typeface="HK Grotesk"/>
                <a:sym typeface="HK Grotesk"/>
              </a:rPr>
              <a:t>  - Bengaluru Urban: 47,979</a:t>
            </a:r>
          </a:p>
          <a:p>
            <a:pPr algn="just">
              <a:lnSpc>
                <a:spcPts val="4200"/>
              </a:lnSpc>
            </a:pPr>
            <a:r>
              <a:rPr lang="en-US" sz="3000" dirty="0">
                <a:solidFill>
                  <a:srgbClr val="FFD3DB"/>
                </a:solidFill>
                <a:latin typeface="HK Grotesk"/>
                <a:ea typeface="HK Grotesk"/>
                <a:cs typeface="HK Grotesk"/>
                <a:sym typeface="HK Grotesk"/>
              </a:rPr>
              <a:t>Observation: </a:t>
            </a:r>
            <a:r>
              <a:rPr lang="en-US" sz="3000" dirty="0" err="1">
                <a:solidFill>
                  <a:srgbClr val="FFD3DB"/>
                </a:solidFill>
                <a:latin typeface="HK Grotesk"/>
                <a:ea typeface="HK Grotesk"/>
                <a:cs typeface="HK Grotesk"/>
                <a:sym typeface="HK Grotesk"/>
              </a:rPr>
              <a:t>belagavi</a:t>
            </a:r>
            <a:r>
              <a:rPr lang="en-US" sz="3000" dirty="0">
                <a:solidFill>
                  <a:srgbClr val="FFD3DB"/>
                </a:solidFill>
                <a:latin typeface="HK Grotesk"/>
                <a:ea typeface="HK Grotesk"/>
                <a:cs typeface="HK Grotesk"/>
                <a:sym typeface="HK Grotesk"/>
              </a:rPr>
              <a:t> significantly leads, nearly double the registrations of the next highest district.</a:t>
            </a:r>
          </a:p>
          <a:p>
            <a:pPr algn="just">
              <a:lnSpc>
                <a:spcPts val="4200"/>
              </a:lnSpc>
            </a:pPr>
            <a:endParaRPr lang="en-US" sz="3000" dirty="0">
              <a:solidFill>
                <a:srgbClr val="FFD3DB"/>
              </a:solidFill>
              <a:latin typeface="HK Grotesk"/>
              <a:ea typeface="HK Grotesk"/>
              <a:cs typeface="HK Grotesk"/>
              <a:sym typeface="HK Grotesk"/>
            </a:endParaRPr>
          </a:p>
        </p:txBody>
      </p:sp>
      <p:sp>
        <p:nvSpPr>
          <p:cNvPr id="3" name="Freeform 3"/>
          <p:cNvSpPr/>
          <p:nvPr/>
        </p:nvSpPr>
        <p:spPr>
          <a:xfrm flipH="1">
            <a:off x="-211950" y="-10477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7773650" y="8229600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5400000">
            <a:off x="15972490" y="9000190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5323669" y="1770789"/>
            <a:ext cx="7640663" cy="9302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00"/>
              </a:lnSpc>
            </a:pPr>
            <a:r>
              <a:rPr lang="en-US" sz="8000">
                <a:solidFill>
                  <a:srgbClr val="FFD3DB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INSIGHT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0E173D4-4C14-4F66-B727-DC880494AA5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600" y="3238500"/>
            <a:ext cx="8410054" cy="482051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47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8229600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4354175" y="-12382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5400000">
            <a:off x="1799290" y="9000190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668534" y="4039816"/>
            <a:ext cx="8082180" cy="38811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806"/>
              </a:lnSpc>
            </a:pPr>
            <a:r>
              <a:rPr lang="en-US" sz="2718" dirty="0">
                <a:solidFill>
                  <a:srgbClr val="FFD3DB"/>
                </a:solidFill>
                <a:latin typeface="HK Grotesk"/>
                <a:ea typeface="HK Grotesk"/>
                <a:cs typeface="HK Grotesk"/>
                <a:sym typeface="HK Grotesk"/>
              </a:rPr>
              <a:t>GENDER-WISE DISTRIBUTION</a:t>
            </a:r>
          </a:p>
          <a:p>
            <a:pPr algn="just">
              <a:lnSpc>
                <a:spcPts val="3806"/>
              </a:lnSpc>
            </a:pPr>
            <a:r>
              <a:rPr lang="en-US" sz="2718" dirty="0">
                <a:solidFill>
                  <a:srgbClr val="FFD3DB"/>
                </a:solidFill>
                <a:latin typeface="HK Grotesk"/>
                <a:ea typeface="HK Grotesk"/>
                <a:cs typeface="HK Grotesk"/>
                <a:sym typeface="HK Grotesk"/>
              </a:rPr>
              <a:t>Total:</a:t>
            </a:r>
          </a:p>
          <a:p>
            <a:pPr algn="just">
              <a:lnSpc>
                <a:spcPts val="3806"/>
              </a:lnSpc>
            </a:pPr>
            <a:r>
              <a:rPr lang="en-US" sz="2718" dirty="0">
                <a:solidFill>
                  <a:srgbClr val="FFD3DB"/>
                </a:solidFill>
                <a:latin typeface="HK Grotesk"/>
                <a:ea typeface="HK Grotesk"/>
                <a:cs typeface="HK Grotesk"/>
                <a:sym typeface="HK Grotesk"/>
              </a:rPr>
              <a:t>  - Male: 555,911 (64.0%)</a:t>
            </a:r>
          </a:p>
          <a:p>
            <a:pPr algn="just">
              <a:lnSpc>
                <a:spcPts val="3806"/>
              </a:lnSpc>
            </a:pPr>
            <a:r>
              <a:rPr lang="en-US" sz="2718" dirty="0">
                <a:solidFill>
                  <a:srgbClr val="FFD3DB"/>
                </a:solidFill>
                <a:latin typeface="HK Grotesk"/>
                <a:ea typeface="HK Grotesk"/>
                <a:cs typeface="HK Grotesk"/>
                <a:sym typeface="HK Grotesk"/>
              </a:rPr>
              <a:t>  - Female: 313,182 (36.0%)</a:t>
            </a:r>
          </a:p>
          <a:p>
            <a:pPr algn="just">
              <a:lnSpc>
                <a:spcPts val="3806"/>
              </a:lnSpc>
            </a:pPr>
            <a:r>
              <a:rPr lang="en-US" sz="2718" dirty="0">
                <a:solidFill>
                  <a:srgbClr val="FFD3DB"/>
                </a:solidFill>
                <a:latin typeface="HK Grotesk"/>
                <a:ea typeface="HK Grotesk"/>
                <a:cs typeface="HK Grotesk"/>
                <a:sym typeface="HK Grotesk"/>
              </a:rPr>
              <a:t>  - Other: 151 (0.02%)</a:t>
            </a:r>
          </a:p>
          <a:p>
            <a:pPr algn="just">
              <a:lnSpc>
                <a:spcPts val="3806"/>
              </a:lnSpc>
            </a:pPr>
            <a:r>
              <a:rPr lang="en-US" sz="2718" dirty="0">
                <a:solidFill>
                  <a:srgbClr val="FFD3DB"/>
                </a:solidFill>
                <a:latin typeface="HK Grotesk"/>
                <a:ea typeface="HK Grotesk"/>
                <a:cs typeface="HK Grotesk"/>
                <a:sym typeface="HK Grotesk"/>
              </a:rPr>
              <a:t>Observation: significant male predominance, possibly indicating gender-specific access or prevalence differences.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909536" y="1708804"/>
            <a:ext cx="7640663" cy="9302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00"/>
              </a:lnSpc>
            </a:pPr>
            <a:r>
              <a:rPr lang="en-US" sz="8000">
                <a:solidFill>
                  <a:srgbClr val="FFD3DB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INSIGHT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261DC4-72FF-4E9A-8EDB-2AAF9EF0A75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5014" y="2656304"/>
            <a:ext cx="8384886" cy="518160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47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214005" y="3922540"/>
            <a:ext cx="8219327" cy="37794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721"/>
              </a:lnSpc>
            </a:pPr>
            <a:r>
              <a:rPr lang="en-US" sz="2658" dirty="0">
                <a:solidFill>
                  <a:srgbClr val="FFD3DB"/>
                </a:solidFill>
                <a:latin typeface="HK Grotesk"/>
                <a:ea typeface="HK Grotesk"/>
                <a:cs typeface="HK Grotesk"/>
                <a:sym typeface="HK Grotesk"/>
              </a:rPr>
              <a:t>DISABILITY TYPES</a:t>
            </a:r>
          </a:p>
          <a:p>
            <a:pPr algn="just">
              <a:lnSpc>
                <a:spcPts val="3721"/>
              </a:lnSpc>
            </a:pPr>
            <a:r>
              <a:rPr lang="en-US" sz="2658" dirty="0">
                <a:solidFill>
                  <a:srgbClr val="FFD3DB"/>
                </a:solidFill>
                <a:latin typeface="HK Grotesk"/>
                <a:ea typeface="HK Grotesk"/>
                <a:cs typeface="HK Grotesk"/>
                <a:sym typeface="HK Grotesk"/>
              </a:rPr>
              <a:t>TOP DISABILITIES:</a:t>
            </a:r>
          </a:p>
          <a:p>
            <a:pPr algn="just">
              <a:lnSpc>
                <a:spcPts val="3721"/>
              </a:lnSpc>
            </a:pPr>
            <a:r>
              <a:rPr lang="en-US" sz="2658" dirty="0">
                <a:solidFill>
                  <a:srgbClr val="FFD3DB"/>
                </a:solidFill>
                <a:latin typeface="HK Grotesk"/>
                <a:ea typeface="HK Grotesk"/>
                <a:cs typeface="HK Grotesk"/>
                <a:sym typeface="HK Grotesk"/>
              </a:rPr>
              <a:t>  - Locomotor Disability: 433,714</a:t>
            </a:r>
          </a:p>
          <a:p>
            <a:pPr algn="just">
              <a:lnSpc>
                <a:spcPts val="3721"/>
              </a:lnSpc>
            </a:pPr>
            <a:r>
              <a:rPr lang="en-US" sz="2658" dirty="0">
                <a:solidFill>
                  <a:srgbClr val="FFD3DB"/>
                </a:solidFill>
                <a:latin typeface="HK Grotesk"/>
                <a:ea typeface="HK Grotesk"/>
                <a:cs typeface="HK Grotesk"/>
                <a:sym typeface="HK Grotesk"/>
              </a:rPr>
              <a:t>  - Intellectual Disability: 105,454</a:t>
            </a:r>
          </a:p>
          <a:p>
            <a:pPr algn="just">
              <a:lnSpc>
                <a:spcPts val="3721"/>
              </a:lnSpc>
            </a:pPr>
            <a:r>
              <a:rPr lang="en-US" sz="2658" dirty="0">
                <a:solidFill>
                  <a:srgbClr val="FFD3DB"/>
                </a:solidFill>
                <a:latin typeface="HK Grotesk"/>
                <a:ea typeface="HK Grotesk"/>
                <a:cs typeface="HK Grotesk"/>
                <a:sym typeface="HK Grotesk"/>
              </a:rPr>
              <a:t>  - Hearing Impairment: 99,667</a:t>
            </a:r>
          </a:p>
          <a:p>
            <a:pPr algn="just">
              <a:lnSpc>
                <a:spcPts val="3721"/>
              </a:lnSpc>
            </a:pPr>
            <a:r>
              <a:rPr lang="en-US" sz="2658" dirty="0">
                <a:solidFill>
                  <a:srgbClr val="FFD3DB"/>
                </a:solidFill>
                <a:latin typeface="HK Grotesk"/>
                <a:ea typeface="HK Grotesk"/>
                <a:cs typeface="HK Grotesk"/>
                <a:sym typeface="HK Grotesk"/>
              </a:rPr>
              <a:t>Observation: locomotor disability dominates, nearly half of all registrations.</a:t>
            </a:r>
          </a:p>
          <a:p>
            <a:pPr algn="just">
              <a:lnSpc>
                <a:spcPts val="3721"/>
              </a:lnSpc>
            </a:pPr>
            <a:endParaRPr lang="en-US" sz="2658" dirty="0">
              <a:solidFill>
                <a:srgbClr val="FFD3DB"/>
              </a:solidFill>
              <a:latin typeface="HK Grotesk"/>
              <a:ea typeface="HK Grotesk"/>
              <a:cs typeface="HK Grotesk"/>
              <a:sym typeface="HK Grotesk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323669" y="1770789"/>
            <a:ext cx="7640663" cy="9302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00"/>
              </a:lnSpc>
            </a:pPr>
            <a:r>
              <a:rPr lang="en-US" sz="8000">
                <a:solidFill>
                  <a:srgbClr val="FFD3DB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INSIGHT</a:t>
            </a:r>
          </a:p>
        </p:txBody>
      </p:sp>
      <p:sp>
        <p:nvSpPr>
          <p:cNvPr id="4" name="Freeform 4"/>
          <p:cNvSpPr/>
          <p:nvPr/>
        </p:nvSpPr>
        <p:spPr>
          <a:xfrm flipH="1">
            <a:off x="-211950" y="-10477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7773650" y="8229600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5400000">
            <a:off x="15972490" y="9000190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D11EDC-6CE0-4805-88C5-D72636D810D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8873" y="2701065"/>
            <a:ext cx="7862887" cy="456091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47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214005" y="3932065"/>
            <a:ext cx="8219327" cy="58169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832"/>
              </a:lnSpc>
            </a:pPr>
            <a:r>
              <a:rPr lang="en-US" sz="2737" dirty="0">
                <a:solidFill>
                  <a:srgbClr val="FFD3DB"/>
                </a:solidFill>
                <a:latin typeface="HK Grotesk"/>
                <a:ea typeface="HK Grotesk"/>
                <a:cs typeface="HK Grotesk"/>
                <a:sym typeface="HK Grotesk"/>
              </a:rPr>
              <a:t>AGE-WISE DISTRIBUTION</a:t>
            </a:r>
          </a:p>
          <a:p>
            <a:pPr algn="just">
              <a:lnSpc>
                <a:spcPts val="3832"/>
              </a:lnSpc>
            </a:pPr>
            <a:r>
              <a:rPr lang="en-US" sz="2737" dirty="0">
                <a:solidFill>
                  <a:srgbClr val="FFD3DB"/>
                </a:solidFill>
                <a:latin typeface="HK Grotesk"/>
                <a:ea typeface="HK Grotesk"/>
                <a:cs typeface="HK Grotesk"/>
                <a:sym typeface="HK Grotesk"/>
              </a:rPr>
              <a:t>Distribution:</a:t>
            </a:r>
          </a:p>
          <a:p>
            <a:pPr algn="just">
              <a:lnSpc>
                <a:spcPts val="3832"/>
              </a:lnSpc>
            </a:pPr>
            <a:r>
              <a:rPr lang="en-US" sz="2737" dirty="0">
                <a:solidFill>
                  <a:srgbClr val="FFD3DB"/>
                </a:solidFill>
                <a:latin typeface="HK Grotesk"/>
                <a:ea typeface="HK Grotesk"/>
                <a:cs typeface="HK Grotesk"/>
                <a:sym typeface="HK Grotesk"/>
              </a:rPr>
              <a:t>  - 35-60: 410,560 (47.2%)</a:t>
            </a:r>
          </a:p>
          <a:p>
            <a:pPr algn="just">
              <a:lnSpc>
                <a:spcPts val="3832"/>
              </a:lnSpc>
            </a:pPr>
            <a:r>
              <a:rPr lang="en-US" sz="2737" dirty="0">
                <a:solidFill>
                  <a:srgbClr val="FFD3DB"/>
                </a:solidFill>
                <a:latin typeface="HK Grotesk"/>
                <a:ea typeface="HK Grotesk"/>
                <a:cs typeface="HK Grotesk"/>
                <a:sym typeface="HK Grotesk"/>
              </a:rPr>
              <a:t>  - 15-35: 250,752 (28.8%)</a:t>
            </a:r>
          </a:p>
          <a:p>
            <a:pPr algn="just">
              <a:lnSpc>
                <a:spcPts val="3832"/>
              </a:lnSpc>
            </a:pPr>
            <a:r>
              <a:rPr lang="en-US" sz="2737" dirty="0">
                <a:solidFill>
                  <a:srgbClr val="FFD3DB"/>
                </a:solidFill>
                <a:latin typeface="HK Grotesk"/>
                <a:ea typeface="HK Grotesk"/>
                <a:cs typeface="HK Grotesk"/>
                <a:sym typeface="HK Grotesk"/>
              </a:rPr>
              <a:t>  - 60-80: 110,018 (12.7%)</a:t>
            </a:r>
          </a:p>
          <a:p>
            <a:pPr algn="just">
              <a:lnSpc>
                <a:spcPts val="3832"/>
              </a:lnSpc>
            </a:pPr>
            <a:r>
              <a:rPr lang="en-US" sz="2737" dirty="0">
                <a:solidFill>
                  <a:srgbClr val="FFD3DB"/>
                </a:solidFill>
                <a:latin typeface="HK Grotesk"/>
                <a:ea typeface="HK Grotesk"/>
                <a:cs typeface="HK Grotesk"/>
                <a:sym typeface="HK Grotesk"/>
              </a:rPr>
              <a:t>  - 6-15: 82,683 (9.5%)</a:t>
            </a:r>
          </a:p>
          <a:p>
            <a:pPr algn="just">
              <a:lnSpc>
                <a:spcPts val="3832"/>
              </a:lnSpc>
            </a:pPr>
            <a:r>
              <a:rPr lang="en-US" sz="2737" dirty="0">
                <a:solidFill>
                  <a:srgbClr val="FFD3DB"/>
                </a:solidFill>
                <a:latin typeface="HK Grotesk"/>
                <a:ea typeface="HK Grotesk"/>
                <a:cs typeface="HK Grotesk"/>
                <a:sym typeface="HK Grotesk"/>
              </a:rPr>
              <a:t>  - 0-6: 7,721 (0.9%)</a:t>
            </a:r>
          </a:p>
          <a:p>
            <a:pPr algn="just">
              <a:lnSpc>
                <a:spcPts val="3832"/>
              </a:lnSpc>
            </a:pPr>
            <a:r>
              <a:rPr lang="en-US" sz="2737" dirty="0">
                <a:solidFill>
                  <a:srgbClr val="FFD3DB"/>
                </a:solidFill>
                <a:latin typeface="HK Grotesk"/>
                <a:ea typeface="HK Grotesk"/>
                <a:cs typeface="HK Grotesk"/>
                <a:sym typeface="HK Grotesk"/>
              </a:rPr>
              <a:t>  - 80+: 7,510 (0.9%)</a:t>
            </a:r>
          </a:p>
          <a:p>
            <a:pPr algn="just">
              <a:lnSpc>
                <a:spcPts val="3832"/>
              </a:lnSpc>
            </a:pPr>
            <a:r>
              <a:rPr lang="en-US" sz="2737" dirty="0">
                <a:solidFill>
                  <a:srgbClr val="FFD3DB"/>
                </a:solidFill>
                <a:latin typeface="HK Grotesk"/>
                <a:ea typeface="HK Grotesk"/>
                <a:cs typeface="HK Grotesk"/>
                <a:sym typeface="HK Grotesk"/>
              </a:rPr>
              <a:t>Observation: middle-aged adults (35-60) form the largest group, suggesting higher prevalence or reporting in this age range.</a:t>
            </a:r>
          </a:p>
          <a:p>
            <a:pPr algn="just">
              <a:lnSpc>
                <a:spcPts val="3832"/>
              </a:lnSpc>
            </a:pPr>
            <a:endParaRPr lang="en-US" sz="2737" dirty="0">
              <a:solidFill>
                <a:srgbClr val="FFD3DB"/>
              </a:solidFill>
              <a:latin typeface="HK Grotesk"/>
              <a:ea typeface="HK Grotesk"/>
              <a:cs typeface="HK Grotesk"/>
              <a:sym typeface="HK Grotesk"/>
            </a:endParaRPr>
          </a:p>
        </p:txBody>
      </p:sp>
      <p:sp>
        <p:nvSpPr>
          <p:cNvPr id="3" name="Freeform 3"/>
          <p:cNvSpPr/>
          <p:nvPr/>
        </p:nvSpPr>
        <p:spPr>
          <a:xfrm flipH="1">
            <a:off x="-211950" y="-10477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7773650" y="8229600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5400000">
            <a:off x="15972490" y="9000190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5323669" y="1770789"/>
            <a:ext cx="7640663" cy="9302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00"/>
              </a:lnSpc>
            </a:pPr>
            <a:r>
              <a:rPr lang="en-US" sz="8000">
                <a:solidFill>
                  <a:srgbClr val="FFD3DB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INSIGHT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04FC23-1180-4095-A0C7-E6DB8848A7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1" y="2767741"/>
            <a:ext cx="10092544" cy="495300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671</Words>
  <Application>Microsoft Office PowerPoint</Application>
  <PresentationFormat>Custom</PresentationFormat>
  <Paragraphs>89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HK Grotesk</vt:lpstr>
      <vt:lpstr>Glacial Indifference</vt:lpstr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Ivory Black Simple Geometric Research Project Presentation</dc:title>
  <cp:lastModifiedBy>Aneesh</cp:lastModifiedBy>
  <cp:revision>9</cp:revision>
  <dcterms:created xsi:type="dcterms:W3CDTF">2006-08-16T00:00:00Z</dcterms:created>
  <dcterms:modified xsi:type="dcterms:W3CDTF">2025-06-15T16:51:18Z</dcterms:modified>
  <dc:identifier>DAGqaha8qks</dc:identifier>
</cp:coreProperties>
</file>