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8e1cd807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8e1cd807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8e1cd807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8e1cd807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8e1cd807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f8e1cd807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8d5cc29fa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8d5cc29fa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8d5cc29f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8d5cc29f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8d5cc29fa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8d5cc29fa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8d5cc29fa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8d5cc29fa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8d5cc29fa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8d5cc29fa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8d5cc29fa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8d5cc29fa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8e1cd807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8e1cd807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8e1cd807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8e1cd807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ABC NBA</a:t>
            </a:r>
            <a:r>
              <a:rPr lang="en"/>
              <a:t> Workforce </a:t>
            </a:r>
            <a:r>
              <a:rPr lang="en"/>
              <a:t>Insights</a:t>
            </a:r>
            <a:endParaRPr/>
          </a:p>
        </p:txBody>
      </p:sp>
      <p:sp>
        <p:nvSpPr>
          <p:cNvPr id="135" name="Google Shape;135;p13"/>
          <p:cNvSpPr txBox="1"/>
          <p:nvPr>
            <p:ph idx="1" type="subTitle"/>
          </p:nvPr>
        </p:nvSpPr>
        <p:spPr>
          <a:xfrm>
            <a:off x="2988600" y="3882875"/>
            <a:ext cx="5566200" cy="51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A Comprehensive Data Analysis  Report By Aneesh Murali Nariyampully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idx="1" type="body"/>
          </p:nvPr>
        </p:nvSpPr>
        <p:spPr>
          <a:xfrm>
            <a:off x="5528925" y="478500"/>
            <a:ext cx="3174300" cy="41865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SzPts val="1000"/>
              <a:buFont typeface="Arial"/>
              <a:buChar char="●"/>
            </a:pPr>
            <a:r>
              <a:rPr b="1" lang="en" sz="1000">
                <a:latin typeface="Arial"/>
                <a:ea typeface="Arial"/>
                <a:cs typeface="Arial"/>
                <a:sym typeface="Arial"/>
              </a:rPr>
              <a:t>Weak Positive Correlation:</a:t>
            </a:r>
            <a:r>
              <a:rPr lang="en" sz="1000">
                <a:latin typeface="Arial"/>
                <a:ea typeface="Arial"/>
                <a:cs typeface="Arial"/>
                <a:sym typeface="Arial"/>
              </a:rPr>
              <a:t> The off-diagonal cell, representing the correlation between Age and Salary, shows a weak positive correlation of 0.21. This indicates a slight tendency for older players to have higher salaries.</a:t>
            </a:r>
            <a:endParaRPr sz="1000">
              <a:latin typeface="Arial"/>
              <a:ea typeface="Arial"/>
              <a:cs typeface="Arial"/>
              <a:sym typeface="Arial"/>
            </a:endParaRPr>
          </a:p>
          <a:p>
            <a:pPr indent="0" lvl="0" marL="0" rtl="0" algn="l">
              <a:spcBef>
                <a:spcPts val="1200"/>
              </a:spcBef>
              <a:spcAft>
                <a:spcPts val="0"/>
              </a:spcAft>
              <a:buNone/>
            </a:pPr>
            <a:r>
              <a:t/>
            </a:r>
            <a:endParaRPr sz="1000">
              <a:latin typeface="Arial"/>
              <a:ea typeface="Arial"/>
              <a:cs typeface="Arial"/>
              <a:sym typeface="Arial"/>
            </a:endParaRPr>
          </a:p>
          <a:p>
            <a:pPr indent="-292100" lvl="0" marL="457200" rtl="0" algn="l">
              <a:spcBef>
                <a:spcPts val="1200"/>
              </a:spcBef>
              <a:spcAft>
                <a:spcPts val="0"/>
              </a:spcAft>
              <a:buSzPts val="1000"/>
              <a:buFont typeface="Arial"/>
              <a:buChar char="●"/>
            </a:pPr>
            <a:r>
              <a:rPr lang="en" sz="1000">
                <a:latin typeface="Arial"/>
                <a:ea typeface="Arial"/>
                <a:cs typeface="Arial"/>
                <a:sym typeface="Arial"/>
              </a:rPr>
              <a:t>The weak positive correlation suggests that NBA players may receive a slight premium for their experience. Older players with more years in the league might command higher salaries due to their accumulated knowledge and skills.</a:t>
            </a:r>
            <a:endParaRPr sz="1000">
              <a:latin typeface="Arial"/>
              <a:ea typeface="Arial"/>
              <a:cs typeface="Arial"/>
              <a:sym typeface="Arial"/>
            </a:endParaRPr>
          </a:p>
          <a:p>
            <a:pPr indent="0" lvl="0" marL="0" rtl="0" algn="l">
              <a:spcBef>
                <a:spcPts val="1200"/>
              </a:spcBef>
              <a:spcAft>
                <a:spcPts val="0"/>
              </a:spcAft>
              <a:buNone/>
            </a:pPr>
            <a:r>
              <a:t/>
            </a:r>
            <a:endParaRPr sz="1000">
              <a:latin typeface="Arial"/>
              <a:ea typeface="Arial"/>
              <a:cs typeface="Arial"/>
              <a:sym typeface="Arial"/>
            </a:endParaRPr>
          </a:p>
          <a:p>
            <a:pPr indent="-292100" lvl="0" marL="457200" rtl="0" algn="l">
              <a:spcBef>
                <a:spcPts val="1200"/>
              </a:spcBef>
              <a:spcAft>
                <a:spcPts val="0"/>
              </a:spcAft>
              <a:buSzPts val="1000"/>
              <a:buFont typeface="Arial"/>
              <a:buChar char="●"/>
            </a:pPr>
            <a:r>
              <a:rPr lang="en" sz="1000">
                <a:latin typeface="Arial"/>
                <a:ea typeface="Arial"/>
                <a:cs typeface="Arial"/>
                <a:sym typeface="Arial"/>
              </a:rPr>
              <a:t>The correlation reflect the typical career trajectory of NBA players, where salaries tend to increase as players gain experience and establish themselves as key contributors.</a:t>
            </a:r>
            <a:endParaRPr sz="1000">
              <a:latin typeface="Arial"/>
              <a:ea typeface="Arial"/>
              <a:cs typeface="Arial"/>
              <a:sym typeface="Arial"/>
            </a:endParaRPr>
          </a:p>
        </p:txBody>
      </p:sp>
      <p:pic>
        <p:nvPicPr>
          <p:cNvPr id="193" name="Google Shape;193;p22"/>
          <p:cNvPicPr preferRelativeResize="0"/>
          <p:nvPr/>
        </p:nvPicPr>
        <p:blipFill>
          <a:blip r:embed="rId3">
            <a:alphaModFix/>
          </a:blip>
          <a:stretch>
            <a:fillRect/>
          </a:stretch>
        </p:blipFill>
        <p:spPr>
          <a:xfrm>
            <a:off x="241725" y="517650"/>
            <a:ext cx="5119000" cy="39020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latin typeface="Arial"/>
                <a:ea typeface="Arial"/>
                <a:cs typeface="Arial"/>
                <a:sym typeface="Arial"/>
              </a:rPr>
              <a:t>Overall, the analysis reveals a relatively balanced league with teams adopting different strategies in terms of player distribution, salary expenditure, and positional spending. These insights can help the company understand its workforce distribution, salary expenditure, and potential factors influencing compensation, ultimately informing data-driven decisions to optimize performance and competitiveness.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101300" y="211470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600"/>
              <a:t>Thank You</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sz="2711"/>
              <a:t>Introduction</a:t>
            </a:r>
            <a:endParaRPr sz="2711"/>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ABC</a:t>
            </a:r>
            <a:r>
              <a:rPr lang="en"/>
              <a:t> (American Broadcasting Company) – This is a major television network in the United States, part of the Disney family of networks. It broadcasts a variety of programs, including news, sports, and entertainment. ABC also airs sports, including some NBA games.</a:t>
            </a:r>
            <a:endParaRPr/>
          </a:p>
          <a:p>
            <a:pPr indent="0" lvl="0" marL="0" rtl="0" algn="l">
              <a:spcBef>
                <a:spcPts val="1200"/>
              </a:spcBef>
              <a:spcAft>
                <a:spcPts val="0"/>
              </a:spcAft>
              <a:buNone/>
            </a:pPr>
            <a:r>
              <a:rPr b="1" lang="en"/>
              <a:t>NBA</a:t>
            </a:r>
            <a:r>
              <a:rPr lang="en"/>
              <a:t> (National Basketball Association) – This is a professional basketball league in North America, featuring some of the best players and teams in the world. The NBA consists of 30 teams and is one of the most popular sports leagues globally.</a:t>
            </a:r>
            <a:endParaRPr sz="1500"/>
          </a:p>
          <a:p>
            <a:pPr indent="0" lvl="0" marL="0" rtl="0" algn="l">
              <a:spcBef>
                <a:spcPts val="1200"/>
              </a:spcBef>
              <a:spcAft>
                <a:spcPts val="0"/>
              </a:spcAft>
              <a:buNone/>
            </a:pPr>
            <a:r>
              <a:rPr lang="en"/>
              <a:t>Upon completing the analysis of the  </a:t>
            </a:r>
            <a:r>
              <a:rPr lang="en"/>
              <a:t>NBA players dataset</a:t>
            </a:r>
            <a:r>
              <a:rPr lang="en"/>
              <a:t> from ABC company, several key insights, trends, and correlations were identified. These insights can help the company understand its workforce distribution, salary expenditure, and potential factors influencing compensation. Here's a summary of the findings.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5781000" y="152400"/>
            <a:ext cx="2950200" cy="4838700"/>
          </a:xfrm>
          <a:prstGeom prst="rect">
            <a:avLst/>
          </a:prstGeom>
        </p:spPr>
        <p:txBody>
          <a:bodyPr anchorCtr="0" anchor="b" bIns="91425" lIns="91425" spcFirstLastPara="1" rIns="91425" wrap="square" tIns="91425">
            <a:normAutofit fontScale="92500" lnSpcReduction="10000"/>
          </a:bodyPr>
          <a:lstStyle/>
          <a:p>
            <a:pPr indent="457200" lvl="0" marL="0" rtl="0" algn="l">
              <a:spcBef>
                <a:spcPts val="1200"/>
              </a:spcBef>
              <a:spcAft>
                <a:spcPts val="0"/>
              </a:spcAft>
              <a:buNone/>
            </a:pPr>
            <a:r>
              <a:rPr b="1" lang="en" sz="1440">
                <a:latin typeface="Arial"/>
                <a:ea typeface="Arial"/>
                <a:cs typeface="Arial"/>
                <a:sym typeface="Arial"/>
              </a:rPr>
              <a:t>Key Findings and Insights:</a:t>
            </a:r>
            <a:endParaRPr b="1" sz="1440">
              <a:latin typeface="Arial"/>
              <a:ea typeface="Arial"/>
              <a:cs typeface="Arial"/>
              <a:sym typeface="Arial"/>
            </a:endParaRPr>
          </a:p>
          <a:p>
            <a:pPr indent="-290274" lvl="0" marL="457200" rtl="0" algn="l">
              <a:lnSpc>
                <a:spcPct val="150000"/>
              </a:lnSpc>
              <a:spcBef>
                <a:spcPts val="1200"/>
              </a:spcBef>
              <a:spcAft>
                <a:spcPts val="0"/>
              </a:spcAft>
              <a:buSzPct val="100000"/>
              <a:buFont typeface="Arial"/>
              <a:buChar char="●"/>
            </a:pPr>
            <a:r>
              <a:rPr b="1" lang="en" sz="1050">
                <a:latin typeface="Arial"/>
                <a:ea typeface="Arial"/>
                <a:cs typeface="Arial"/>
                <a:sym typeface="Arial"/>
              </a:rPr>
              <a:t>Largest share</a:t>
            </a:r>
            <a:r>
              <a:rPr lang="en" sz="1050">
                <a:latin typeface="Arial"/>
                <a:ea typeface="Arial"/>
                <a:cs typeface="Arial"/>
                <a:sym typeface="Arial"/>
              </a:rPr>
              <a:t>: New Orleans Pelicans represent the largest percentage of employees, holding </a:t>
            </a:r>
            <a:r>
              <a:rPr b="1" lang="en" sz="1050">
                <a:latin typeface="Arial"/>
                <a:ea typeface="Arial"/>
                <a:cs typeface="Arial"/>
                <a:sym typeface="Arial"/>
              </a:rPr>
              <a:t>4.3%</a:t>
            </a:r>
            <a:r>
              <a:rPr lang="en" sz="1050">
                <a:latin typeface="Arial"/>
                <a:ea typeface="Arial"/>
                <a:cs typeface="Arial"/>
                <a:sym typeface="Arial"/>
              </a:rPr>
              <a:t> of the total.</a:t>
            </a:r>
            <a:endParaRPr sz="1050">
              <a:latin typeface="Arial"/>
              <a:ea typeface="Arial"/>
              <a:cs typeface="Arial"/>
              <a:sym typeface="Arial"/>
            </a:endParaRPr>
          </a:p>
          <a:p>
            <a:pPr indent="-290274" lvl="0" marL="457200" rtl="0" algn="l">
              <a:lnSpc>
                <a:spcPct val="150000"/>
              </a:lnSpc>
              <a:spcBef>
                <a:spcPts val="0"/>
              </a:spcBef>
              <a:spcAft>
                <a:spcPts val="0"/>
              </a:spcAft>
              <a:buSzPct val="100000"/>
              <a:buFont typeface="Arial"/>
              <a:buChar char="●"/>
            </a:pPr>
            <a:r>
              <a:rPr b="1" lang="en" sz="1050">
                <a:latin typeface="Arial"/>
                <a:ea typeface="Arial"/>
                <a:cs typeface="Arial"/>
                <a:sym typeface="Arial"/>
              </a:rPr>
              <a:t>Teams with 3.6%</a:t>
            </a:r>
            <a:r>
              <a:rPr lang="en" sz="1050">
                <a:latin typeface="Arial"/>
                <a:ea typeface="Arial"/>
                <a:cs typeface="Arial"/>
                <a:sym typeface="Arial"/>
              </a:rPr>
              <a:t>: New York Knicks, Utah Jazz, and Milwaukee Bucks share a </a:t>
            </a:r>
            <a:r>
              <a:rPr b="1" lang="en" sz="1050">
                <a:latin typeface="Arial"/>
                <a:ea typeface="Arial"/>
                <a:cs typeface="Arial"/>
                <a:sym typeface="Arial"/>
              </a:rPr>
              <a:t>3.6%</a:t>
            </a:r>
            <a:r>
              <a:rPr lang="en" sz="1050">
                <a:latin typeface="Arial"/>
                <a:ea typeface="Arial"/>
                <a:cs typeface="Arial"/>
                <a:sym typeface="Arial"/>
              </a:rPr>
              <a:t> allocation.</a:t>
            </a:r>
            <a:endParaRPr sz="1050">
              <a:latin typeface="Arial"/>
              <a:ea typeface="Arial"/>
              <a:cs typeface="Arial"/>
              <a:sym typeface="Arial"/>
            </a:endParaRPr>
          </a:p>
          <a:p>
            <a:pPr indent="-290274" lvl="0" marL="457200" rtl="0" algn="l">
              <a:lnSpc>
                <a:spcPct val="150000"/>
              </a:lnSpc>
              <a:spcBef>
                <a:spcPts val="0"/>
              </a:spcBef>
              <a:spcAft>
                <a:spcPts val="0"/>
              </a:spcAft>
              <a:buSzPct val="100000"/>
              <a:buFont typeface="Arial"/>
              <a:buChar char="●"/>
            </a:pPr>
            <a:r>
              <a:rPr b="1" lang="en" sz="1050">
                <a:latin typeface="Arial"/>
                <a:ea typeface="Arial"/>
                <a:cs typeface="Arial"/>
                <a:sym typeface="Arial"/>
              </a:rPr>
              <a:t>Teams with 3.4%</a:t>
            </a:r>
            <a:r>
              <a:rPr lang="en" sz="1050">
                <a:latin typeface="Arial"/>
                <a:ea typeface="Arial"/>
                <a:cs typeface="Arial"/>
                <a:sym typeface="Arial"/>
              </a:rPr>
              <a:t>: Many teams, including the Golden State Warriors, Los Angeles Lakers, Brooklyn Nets, Chicago Bulls, and others, have </a:t>
            </a:r>
            <a:r>
              <a:rPr b="1" lang="en" sz="1050">
                <a:latin typeface="Arial"/>
                <a:ea typeface="Arial"/>
                <a:cs typeface="Arial"/>
                <a:sym typeface="Arial"/>
              </a:rPr>
              <a:t>3.4%</a:t>
            </a:r>
            <a:r>
              <a:rPr lang="en" sz="1050">
                <a:latin typeface="Arial"/>
                <a:ea typeface="Arial"/>
                <a:cs typeface="Arial"/>
                <a:sym typeface="Arial"/>
              </a:rPr>
              <a:t> of the total employee distribution.</a:t>
            </a:r>
            <a:endParaRPr sz="1050">
              <a:latin typeface="Arial"/>
              <a:ea typeface="Arial"/>
              <a:cs typeface="Arial"/>
              <a:sym typeface="Arial"/>
            </a:endParaRPr>
          </a:p>
          <a:p>
            <a:pPr indent="-290274" lvl="0" marL="457200" rtl="0" algn="l">
              <a:lnSpc>
                <a:spcPct val="150000"/>
              </a:lnSpc>
              <a:spcBef>
                <a:spcPts val="0"/>
              </a:spcBef>
              <a:spcAft>
                <a:spcPts val="0"/>
              </a:spcAft>
              <a:buSzPct val="100000"/>
              <a:buFont typeface="Arial"/>
              <a:buChar char="●"/>
            </a:pPr>
            <a:r>
              <a:rPr b="1" lang="en" sz="1050">
                <a:latin typeface="Arial"/>
                <a:ea typeface="Arial"/>
                <a:cs typeface="Arial"/>
                <a:sym typeface="Arial"/>
              </a:rPr>
              <a:t>Teams with smaller shares</a:t>
            </a:r>
            <a:r>
              <a:rPr lang="en" sz="1050">
                <a:latin typeface="Arial"/>
                <a:ea typeface="Arial"/>
                <a:cs typeface="Arial"/>
                <a:sym typeface="Arial"/>
              </a:rPr>
              <a:t>: Miami Heat, Boston Celtics, Philadelphia 76ers, Denver Nuggets, and a few others have smaller percentages, around </a:t>
            </a:r>
            <a:r>
              <a:rPr b="1" lang="en" sz="1050">
                <a:latin typeface="Arial"/>
                <a:ea typeface="Arial"/>
                <a:cs typeface="Arial"/>
                <a:sym typeface="Arial"/>
              </a:rPr>
              <a:t>2.9%-3.1%</a:t>
            </a:r>
            <a:r>
              <a:rPr lang="en" sz="1050">
                <a:latin typeface="Arial"/>
                <a:ea typeface="Arial"/>
                <a:cs typeface="Arial"/>
                <a:sym typeface="Arial"/>
              </a:rPr>
              <a:t>.</a:t>
            </a:r>
            <a:endParaRPr sz="1050">
              <a:latin typeface="Arial"/>
              <a:ea typeface="Arial"/>
              <a:cs typeface="Arial"/>
              <a:sym typeface="Arial"/>
            </a:endParaRPr>
          </a:p>
          <a:p>
            <a:pPr indent="-290274" lvl="0" marL="457200" rtl="0" algn="l">
              <a:lnSpc>
                <a:spcPct val="150000"/>
              </a:lnSpc>
              <a:spcBef>
                <a:spcPts val="0"/>
              </a:spcBef>
              <a:spcAft>
                <a:spcPts val="0"/>
              </a:spcAft>
              <a:buSzPct val="100000"/>
              <a:buFont typeface="Arial"/>
              <a:buChar char="●"/>
            </a:pPr>
            <a:r>
              <a:rPr b="1" lang="en" sz="1050">
                <a:latin typeface="Arial"/>
                <a:ea typeface="Arial"/>
                <a:cs typeface="Arial"/>
                <a:sym typeface="Arial"/>
              </a:rPr>
              <a:t>Balanced Distribution</a:t>
            </a:r>
            <a:r>
              <a:rPr lang="en" sz="1050">
                <a:latin typeface="Arial"/>
                <a:ea typeface="Arial"/>
                <a:cs typeface="Arial"/>
                <a:sym typeface="Arial"/>
              </a:rPr>
              <a:t>: Most teams have an equal or near-equal player distribution, showing a balance across organizations with slight variations.</a:t>
            </a:r>
            <a:endParaRPr b="1" sz="1050">
              <a:latin typeface="Arial"/>
              <a:ea typeface="Arial"/>
              <a:cs typeface="Arial"/>
              <a:sym typeface="Arial"/>
            </a:endParaRPr>
          </a:p>
          <a:p>
            <a:pPr indent="0" lvl="0" marL="0" rtl="0" algn="l">
              <a:lnSpc>
                <a:spcPct val="100000"/>
              </a:lnSpc>
              <a:spcBef>
                <a:spcPts val="1200"/>
              </a:spcBef>
              <a:spcAft>
                <a:spcPts val="1200"/>
              </a:spcAft>
              <a:buNone/>
            </a:pPr>
            <a:r>
              <a:t/>
            </a:r>
            <a:endParaRPr sz="1100"/>
          </a:p>
        </p:txBody>
      </p:sp>
      <p:pic>
        <p:nvPicPr>
          <p:cNvPr id="147" name="Google Shape;147;p15"/>
          <p:cNvPicPr preferRelativeResize="0"/>
          <p:nvPr/>
        </p:nvPicPr>
        <p:blipFill>
          <a:blip r:embed="rId3">
            <a:alphaModFix/>
          </a:blip>
          <a:stretch>
            <a:fillRect/>
          </a:stretch>
        </p:blipFill>
        <p:spPr>
          <a:xfrm>
            <a:off x="152400" y="152400"/>
            <a:ext cx="5576028" cy="48387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6491275" y="570225"/>
            <a:ext cx="2563800" cy="4003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b="1"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Key Findings:</a:t>
            </a:r>
            <a:endParaRPr b="1" sz="1100">
              <a:latin typeface="Arial"/>
              <a:ea typeface="Arial"/>
              <a:cs typeface="Arial"/>
              <a:sym typeface="Arial"/>
            </a:endParaRPr>
          </a:p>
          <a:p>
            <a:pPr indent="-292100" lvl="0" marL="457200" rtl="0" algn="l">
              <a:spcBef>
                <a:spcPts val="1200"/>
              </a:spcBef>
              <a:spcAft>
                <a:spcPts val="0"/>
              </a:spcAft>
              <a:buClr>
                <a:schemeClr val="lt1"/>
              </a:buClr>
              <a:buSzPts val="1000"/>
              <a:buFont typeface="Arial"/>
              <a:buChar char="●"/>
            </a:pPr>
            <a:r>
              <a:rPr lang="en" sz="1000">
                <a:latin typeface="Arial"/>
                <a:ea typeface="Arial"/>
                <a:cs typeface="Arial"/>
                <a:sym typeface="Arial"/>
              </a:rPr>
              <a:t>Most teams have a similar number of players.</a:t>
            </a:r>
            <a:endParaRPr sz="1000">
              <a:latin typeface="Arial"/>
              <a:ea typeface="Arial"/>
              <a:cs typeface="Arial"/>
              <a:sym typeface="Arial"/>
            </a:endParaRPr>
          </a:p>
          <a:p>
            <a:pPr indent="-292100" lvl="0" marL="457200" rtl="0" algn="l">
              <a:spcBef>
                <a:spcPts val="0"/>
              </a:spcBef>
              <a:spcAft>
                <a:spcPts val="0"/>
              </a:spcAft>
              <a:buClr>
                <a:schemeClr val="lt1"/>
              </a:buClr>
              <a:buSzPts val="1000"/>
              <a:buFont typeface="Arial"/>
              <a:buChar char="●"/>
            </a:pPr>
            <a:r>
              <a:rPr lang="en" sz="1000">
                <a:latin typeface="Arial"/>
                <a:ea typeface="Arial"/>
                <a:cs typeface="Arial"/>
                <a:sym typeface="Arial"/>
              </a:rPr>
              <a:t>There are small differences in team size.</a:t>
            </a:r>
            <a:endParaRPr sz="1000">
              <a:latin typeface="Arial"/>
              <a:ea typeface="Arial"/>
              <a:cs typeface="Arial"/>
              <a:sym typeface="Arial"/>
            </a:endParaRPr>
          </a:p>
          <a:p>
            <a:pPr indent="-292100" lvl="0" marL="457200" rtl="0" algn="l">
              <a:spcBef>
                <a:spcPts val="0"/>
              </a:spcBef>
              <a:spcAft>
                <a:spcPts val="0"/>
              </a:spcAft>
              <a:buClr>
                <a:schemeClr val="lt1"/>
              </a:buClr>
              <a:buSzPts val="1000"/>
              <a:buFont typeface="Arial"/>
              <a:buChar char="●"/>
            </a:pPr>
            <a:r>
              <a:rPr lang="en" sz="1000">
                <a:latin typeface="Arial"/>
                <a:ea typeface="Arial"/>
                <a:cs typeface="Arial"/>
                <a:sym typeface="Arial"/>
              </a:rPr>
              <a:t>The New Orleans Pelicans is the largest team with 19 players.</a:t>
            </a:r>
            <a:endParaRPr sz="1000">
              <a:latin typeface="Arial"/>
              <a:ea typeface="Arial"/>
              <a:cs typeface="Arial"/>
              <a:sym typeface="Arial"/>
            </a:endParaRPr>
          </a:p>
          <a:p>
            <a:pPr indent="0" lvl="0" marL="0" rtl="0" algn="l">
              <a:spcBef>
                <a:spcPts val="1200"/>
              </a:spcBef>
              <a:spcAft>
                <a:spcPts val="1200"/>
              </a:spcAft>
              <a:buNone/>
            </a:pPr>
            <a:r>
              <a:rPr lang="en" sz="1000">
                <a:latin typeface="Arial"/>
                <a:ea typeface="Arial"/>
                <a:cs typeface="Arial"/>
                <a:sym typeface="Arial"/>
              </a:rPr>
              <a:t>The bar chart shows that most NBA teams have around 15 players. A few teams have slightly more or fewer players, but there's no single team with a significantly larger number of players than others. This suggests a relatively balanced league.</a:t>
            </a:r>
            <a:endParaRPr sz="1000">
              <a:latin typeface="Arial"/>
              <a:ea typeface="Arial"/>
              <a:cs typeface="Arial"/>
              <a:sym typeface="Arial"/>
            </a:endParaRPr>
          </a:p>
        </p:txBody>
      </p:sp>
      <p:pic>
        <p:nvPicPr>
          <p:cNvPr id="153" name="Google Shape;153;p16"/>
          <p:cNvPicPr preferRelativeResize="0"/>
          <p:nvPr/>
        </p:nvPicPr>
        <p:blipFill>
          <a:blip r:embed="rId3">
            <a:alphaModFix/>
          </a:blip>
          <a:stretch>
            <a:fillRect/>
          </a:stretch>
        </p:blipFill>
        <p:spPr>
          <a:xfrm>
            <a:off x="229500" y="570225"/>
            <a:ext cx="6032475" cy="40030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0" y="3708325"/>
            <a:ext cx="8727600" cy="1372200"/>
          </a:xfrm>
          <a:prstGeom prst="rect">
            <a:avLst/>
          </a:prstGeom>
        </p:spPr>
        <p:txBody>
          <a:bodyPr anchorCtr="0" anchor="t" bIns="91425" lIns="91425" spcFirstLastPara="1" rIns="91425" wrap="square" tIns="91425">
            <a:normAutofit fontScale="70000" lnSpcReduction="10000"/>
          </a:bodyPr>
          <a:lstStyle/>
          <a:p>
            <a:pPr indent="-283817" lvl="0" marL="457200" rtl="0" algn="l">
              <a:lnSpc>
                <a:spcPct val="150000"/>
              </a:lnSpc>
              <a:spcBef>
                <a:spcPts val="1200"/>
              </a:spcBef>
              <a:spcAft>
                <a:spcPts val="0"/>
              </a:spcAft>
              <a:buSzPct val="100000"/>
              <a:buFont typeface="Arial"/>
              <a:buChar char="●"/>
            </a:pPr>
            <a:r>
              <a:rPr lang="en" sz="1242">
                <a:latin typeface="Arial"/>
                <a:ea typeface="Arial"/>
                <a:cs typeface="Arial"/>
                <a:sym typeface="Arial"/>
              </a:rPr>
              <a:t>Point Guard (PG): 19.7%, Small Forward (SF): 18.8%, Shooting Guard (SG): 22.1%, Power Forward (PF): 21.7%, Center (C): 17.7%</a:t>
            </a:r>
            <a:endParaRPr sz="1242">
              <a:latin typeface="Arial"/>
              <a:ea typeface="Arial"/>
              <a:cs typeface="Arial"/>
              <a:sym typeface="Arial"/>
            </a:endParaRPr>
          </a:p>
          <a:p>
            <a:pPr indent="-283817" lvl="0" marL="457200" rtl="0" algn="l">
              <a:lnSpc>
                <a:spcPct val="150000"/>
              </a:lnSpc>
              <a:spcBef>
                <a:spcPts val="0"/>
              </a:spcBef>
              <a:spcAft>
                <a:spcPts val="0"/>
              </a:spcAft>
              <a:buSzPct val="100000"/>
              <a:buFont typeface="Arial"/>
              <a:buChar char="●"/>
            </a:pPr>
            <a:r>
              <a:rPr lang="en" sz="1242">
                <a:latin typeface="Arial"/>
                <a:ea typeface="Arial"/>
                <a:cs typeface="Arial"/>
                <a:sym typeface="Arial"/>
              </a:rPr>
              <a:t>The chart reveals a relatively balanced distribution of players across the five positions. No single position dominates, suggesting a well-structured team.</a:t>
            </a:r>
            <a:endParaRPr sz="1242">
              <a:latin typeface="Arial"/>
              <a:ea typeface="Arial"/>
              <a:cs typeface="Arial"/>
              <a:sym typeface="Arial"/>
            </a:endParaRPr>
          </a:p>
          <a:p>
            <a:pPr indent="-283817" lvl="0" marL="457200" rtl="0" algn="l">
              <a:lnSpc>
                <a:spcPct val="150000"/>
              </a:lnSpc>
              <a:spcBef>
                <a:spcPts val="0"/>
              </a:spcBef>
              <a:spcAft>
                <a:spcPts val="0"/>
              </a:spcAft>
              <a:buSzPct val="100000"/>
              <a:buFont typeface="Arial"/>
              <a:buChar char="●"/>
            </a:pPr>
            <a:r>
              <a:rPr lang="en" sz="1242">
                <a:latin typeface="Arial"/>
                <a:ea typeface="Arial"/>
                <a:cs typeface="Arial"/>
                <a:sym typeface="Arial"/>
              </a:rPr>
              <a:t>There are minor differences in the percentage of players for each position. </a:t>
            </a:r>
            <a:r>
              <a:rPr lang="en" sz="1242">
                <a:latin typeface="Arial"/>
                <a:ea typeface="Arial"/>
                <a:cs typeface="Arial"/>
                <a:sym typeface="Arial"/>
              </a:rPr>
              <a:t>Power Forward</a:t>
            </a:r>
            <a:r>
              <a:rPr lang="en" sz="1242">
                <a:latin typeface="Arial"/>
                <a:ea typeface="Arial"/>
                <a:cs typeface="Arial"/>
                <a:sym typeface="Arial"/>
              </a:rPr>
              <a:t> (PF) and Shooting Guard (SG) positions have slightly higher percentages, while the Center (C) position has a slightly lower </a:t>
            </a:r>
            <a:r>
              <a:rPr lang="en" sz="1242">
                <a:latin typeface="Arial"/>
                <a:ea typeface="Arial"/>
                <a:cs typeface="Arial"/>
                <a:sym typeface="Arial"/>
              </a:rPr>
              <a:t>percentage</a:t>
            </a:r>
            <a:r>
              <a:rPr lang="en" sz="1242">
                <a:latin typeface="Arial"/>
                <a:ea typeface="Arial"/>
                <a:cs typeface="Arial"/>
                <a:sym typeface="Arial"/>
              </a:rPr>
              <a:t> .</a:t>
            </a:r>
            <a:endParaRPr sz="1242">
              <a:latin typeface="Arial"/>
              <a:ea typeface="Arial"/>
              <a:cs typeface="Arial"/>
              <a:sym typeface="Arial"/>
            </a:endParaRPr>
          </a:p>
          <a:p>
            <a:pPr indent="-283817" lvl="0" marL="457200" rtl="0" algn="l">
              <a:lnSpc>
                <a:spcPct val="150000"/>
              </a:lnSpc>
              <a:spcBef>
                <a:spcPts val="0"/>
              </a:spcBef>
              <a:spcAft>
                <a:spcPts val="0"/>
              </a:spcAft>
              <a:buSzPct val="100000"/>
              <a:buFont typeface="Arial"/>
              <a:buChar char="●"/>
            </a:pPr>
            <a:r>
              <a:rPr lang="en" sz="1242">
                <a:latin typeface="Arial"/>
                <a:ea typeface="Arial"/>
                <a:cs typeface="Arial"/>
                <a:sym typeface="Arial"/>
              </a:rPr>
              <a:t>No Dominant Position: The chart does not show any single position with a significantly larger share of players. This indicates a diverse workforce where different roles are equally important.</a:t>
            </a:r>
            <a:endParaRPr sz="1242">
              <a:latin typeface="Arial"/>
              <a:ea typeface="Arial"/>
              <a:cs typeface="Arial"/>
              <a:sym typeface="Arial"/>
            </a:endParaRPr>
          </a:p>
          <a:p>
            <a:pPr indent="0" lvl="0" marL="0" rtl="0" algn="l">
              <a:lnSpc>
                <a:spcPct val="80000"/>
              </a:lnSpc>
              <a:spcBef>
                <a:spcPts val="0"/>
              </a:spcBef>
              <a:spcAft>
                <a:spcPts val="100"/>
              </a:spcAft>
              <a:buNone/>
            </a:pPr>
            <a:r>
              <a:t/>
            </a:r>
            <a:endParaRPr sz="1000">
              <a:latin typeface="Arial"/>
              <a:ea typeface="Arial"/>
              <a:cs typeface="Arial"/>
              <a:sym typeface="Arial"/>
            </a:endParaRPr>
          </a:p>
        </p:txBody>
      </p:sp>
      <p:pic>
        <p:nvPicPr>
          <p:cNvPr id="159" name="Google Shape;159;p17"/>
          <p:cNvPicPr preferRelativeResize="0"/>
          <p:nvPr/>
        </p:nvPicPr>
        <p:blipFill>
          <a:blip r:embed="rId3">
            <a:alphaModFix/>
          </a:blip>
          <a:stretch>
            <a:fillRect/>
          </a:stretch>
        </p:blipFill>
        <p:spPr>
          <a:xfrm>
            <a:off x="152400" y="152400"/>
            <a:ext cx="3300127" cy="3403525"/>
          </a:xfrm>
          <a:prstGeom prst="rect">
            <a:avLst/>
          </a:prstGeom>
          <a:noFill/>
          <a:ln>
            <a:noFill/>
          </a:ln>
        </p:spPr>
      </p:pic>
      <p:pic>
        <p:nvPicPr>
          <p:cNvPr id="160" name="Google Shape;160;p17"/>
          <p:cNvPicPr preferRelativeResize="0"/>
          <p:nvPr/>
        </p:nvPicPr>
        <p:blipFill>
          <a:blip r:embed="rId4">
            <a:alphaModFix/>
          </a:blip>
          <a:stretch>
            <a:fillRect/>
          </a:stretch>
        </p:blipFill>
        <p:spPr>
          <a:xfrm>
            <a:off x="3604925" y="152400"/>
            <a:ext cx="5122676" cy="3403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idx="1" type="body"/>
          </p:nvPr>
        </p:nvSpPr>
        <p:spPr>
          <a:xfrm>
            <a:off x="6148550" y="203225"/>
            <a:ext cx="2916000" cy="3777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latin typeface="Arial"/>
                <a:ea typeface="Arial"/>
                <a:cs typeface="Arial"/>
                <a:sym typeface="Arial"/>
              </a:rPr>
              <a:t>Key Findings:</a:t>
            </a:r>
            <a:endParaRPr sz="817">
              <a:latin typeface="Arial"/>
              <a:ea typeface="Arial"/>
              <a:cs typeface="Arial"/>
              <a:sym typeface="Arial"/>
            </a:endParaRPr>
          </a:p>
          <a:p>
            <a:pPr indent="-304800" lvl="0" marL="457200" rtl="0" algn="l">
              <a:lnSpc>
                <a:spcPct val="150000"/>
              </a:lnSpc>
              <a:spcBef>
                <a:spcPts val="1200"/>
              </a:spcBef>
              <a:spcAft>
                <a:spcPts val="0"/>
              </a:spcAft>
              <a:buClr>
                <a:schemeClr val="lt1"/>
              </a:buClr>
              <a:buSzPts val="1200"/>
              <a:buFont typeface="Arial"/>
              <a:buChar char="●"/>
            </a:pPr>
            <a:r>
              <a:rPr lang="en" sz="917">
                <a:latin typeface="Arial"/>
                <a:ea typeface="Arial"/>
                <a:cs typeface="Arial"/>
                <a:sym typeface="Arial"/>
              </a:rPr>
              <a:t>Players in their early 20s (19–22) are fewer but still substantial. These are likely younger players, possibly new recruits or recent draft picks, still developing their skills.</a:t>
            </a:r>
            <a:endParaRPr sz="917">
              <a:latin typeface="Arial"/>
              <a:ea typeface="Arial"/>
              <a:cs typeface="Arial"/>
              <a:sym typeface="Arial"/>
            </a:endParaRPr>
          </a:p>
          <a:p>
            <a:pPr indent="-304800" lvl="0" marL="457200" rtl="0" algn="l">
              <a:lnSpc>
                <a:spcPct val="150000"/>
              </a:lnSpc>
              <a:spcBef>
                <a:spcPts val="0"/>
              </a:spcBef>
              <a:spcAft>
                <a:spcPts val="0"/>
              </a:spcAft>
              <a:buClr>
                <a:schemeClr val="lt1"/>
              </a:buClr>
              <a:buSzPts val="1200"/>
              <a:buFont typeface="Arial"/>
              <a:buChar char="●"/>
            </a:pPr>
            <a:r>
              <a:rPr lang="en" sz="917">
                <a:latin typeface="Arial"/>
                <a:ea typeface="Arial"/>
                <a:cs typeface="Arial"/>
                <a:sym typeface="Arial"/>
              </a:rPr>
              <a:t>The number of players begins to decline sharply after age 30. This suggests that veteran players, who may have significant experience but are possibly past their athletic prime, are fewer on the team.</a:t>
            </a:r>
            <a:endParaRPr sz="917">
              <a:latin typeface="Arial"/>
              <a:ea typeface="Arial"/>
              <a:cs typeface="Arial"/>
              <a:sym typeface="Arial"/>
            </a:endParaRPr>
          </a:p>
          <a:p>
            <a:pPr indent="-304800" lvl="0" marL="457200" rtl="0" algn="l">
              <a:lnSpc>
                <a:spcPct val="150000"/>
              </a:lnSpc>
              <a:spcBef>
                <a:spcPts val="0"/>
              </a:spcBef>
              <a:spcAft>
                <a:spcPts val="0"/>
              </a:spcAft>
              <a:buClr>
                <a:schemeClr val="lt1"/>
              </a:buClr>
              <a:buSzPts val="1200"/>
              <a:buFont typeface="Arial"/>
              <a:buChar char="●"/>
            </a:pPr>
            <a:r>
              <a:rPr lang="en" sz="917">
                <a:latin typeface="Arial"/>
                <a:ea typeface="Arial"/>
                <a:cs typeface="Arial"/>
                <a:sym typeface="Arial"/>
              </a:rPr>
              <a:t>The team has very few players above 35, likely due to the physical demands of the sport and the tendency to retire by that age.</a:t>
            </a:r>
            <a:endParaRPr b="1" sz="1238">
              <a:latin typeface="Arial"/>
              <a:ea typeface="Arial"/>
              <a:cs typeface="Arial"/>
              <a:sym typeface="Arial"/>
            </a:endParaRPr>
          </a:p>
        </p:txBody>
      </p:sp>
      <p:sp>
        <p:nvSpPr>
          <p:cNvPr id="166" name="Google Shape;166;p18"/>
          <p:cNvSpPr txBox="1"/>
          <p:nvPr>
            <p:ph idx="1" type="body"/>
          </p:nvPr>
        </p:nvSpPr>
        <p:spPr>
          <a:xfrm>
            <a:off x="130225" y="4133325"/>
            <a:ext cx="8934300" cy="8568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1200"/>
              </a:spcAft>
              <a:buNone/>
            </a:pPr>
            <a:r>
              <a:rPr lang="en" sz="917">
                <a:latin typeface="Arial"/>
                <a:ea typeface="Arial"/>
                <a:cs typeface="Arial"/>
                <a:sym typeface="Arial"/>
              </a:rPr>
              <a:t>The chart reveals interesting patterns about the age distribution of players. The majority of players fall within the 24–25 age range, which represents the peak of physical and athletic performance for basketball players. These ages are typically associated with players who have several years of professional experience, yet are still at the height of their physical prime.As we move away from this peak, the number of players decreases. Notably</a:t>
            </a:r>
            <a:endParaRPr b="1" sz="1238">
              <a:latin typeface="Arial"/>
              <a:ea typeface="Arial"/>
              <a:cs typeface="Arial"/>
              <a:sym typeface="Arial"/>
            </a:endParaRPr>
          </a:p>
        </p:txBody>
      </p:sp>
      <p:pic>
        <p:nvPicPr>
          <p:cNvPr id="167" name="Google Shape;167;p18"/>
          <p:cNvPicPr preferRelativeResize="0"/>
          <p:nvPr/>
        </p:nvPicPr>
        <p:blipFill>
          <a:blip r:embed="rId3">
            <a:alphaModFix/>
          </a:blip>
          <a:stretch>
            <a:fillRect/>
          </a:stretch>
        </p:blipFill>
        <p:spPr>
          <a:xfrm>
            <a:off x="152400" y="152400"/>
            <a:ext cx="5762173" cy="3828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idx="1" type="body"/>
          </p:nvPr>
        </p:nvSpPr>
        <p:spPr>
          <a:xfrm>
            <a:off x="6347300" y="603325"/>
            <a:ext cx="2611500" cy="4540200"/>
          </a:xfrm>
          <a:prstGeom prst="rect">
            <a:avLst/>
          </a:prstGeom>
        </p:spPr>
        <p:txBody>
          <a:bodyPr anchorCtr="0" anchor="t" bIns="91425" lIns="91425" spcFirstLastPara="1" rIns="91425" wrap="square" tIns="91425">
            <a:normAutofit fontScale="77500" lnSpcReduction="10000"/>
          </a:bodyPr>
          <a:lstStyle/>
          <a:p>
            <a:pPr indent="-287185" lvl="0" marL="457200" rtl="0" algn="l">
              <a:lnSpc>
                <a:spcPct val="115000"/>
              </a:lnSpc>
              <a:spcBef>
                <a:spcPts val="2100"/>
              </a:spcBef>
              <a:spcAft>
                <a:spcPts val="0"/>
              </a:spcAft>
              <a:buClr>
                <a:schemeClr val="lt1"/>
              </a:buClr>
              <a:buSzPct val="100000"/>
              <a:buFont typeface="Arial"/>
              <a:buChar char="●"/>
            </a:pPr>
            <a:r>
              <a:rPr lang="en" sz="1190">
                <a:latin typeface="Arial"/>
                <a:ea typeface="Arial"/>
                <a:cs typeface="Arial"/>
                <a:sym typeface="Arial"/>
              </a:rPr>
              <a:t>Highest Spender: The Cleveland Cavaliers have the highest salary expenditure, exceeding $106 million. This is marked directly on the chart.</a:t>
            </a:r>
            <a:endParaRPr sz="1190">
              <a:latin typeface="Arial"/>
              <a:ea typeface="Arial"/>
              <a:cs typeface="Arial"/>
              <a:sym typeface="Arial"/>
            </a:endParaRPr>
          </a:p>
          <a:p>
            <a:pPr indent="-287185" lvl="0" marL="457200" rtl="0" algn="l">
              <a:lnSpc>
                <a:spcPct val="115000"/>
              </a:lnSpc>
              <a:spcBef>
                <a:spcPts val="0"/>
              </a:spcBef>
              <a:spcAft>
                <a:spcPts val="0"/>
              </a:spcAft>
              <a:buClr>
                <a:schemeClr val="lt1"/>
              </a:buClr>
              <a:buSzPct val="100000"/>
              <a:buFont typeface="Arial"/>
              <a:buChar char="●"/>
            </a:pPr>
            <a:r>
              <a:rPr lang="en" sz="1190">
                <a:latin typeface="Arial"/>
                <a:ea typeface="Arial"/>
                <a:cs typeface="Arial"/>
                <a:sym typeface="Arial"/>
              </a:rPr>
              <a:t>Big Spenders: Several other teams also have very high salary expenditures, with the bars significantly taller than the rest. These teams include</a:t>
            </a:r>
            <a:endParaRPr sz="1190">
              <a:latin typeface="Arial"/>
              <a:ea typeface="Arial"/>
              <a:cs typeface="Arial"/>
              <a:sym typeface="Arial"/>
            </a:endParaRPr>
          </a:p>
          <a:p>
            <a:pPr indent="-287185" lvl="1" marL="914400" rtl="0" algn="l">
              <a:lnSpc>
                <a:spcPct val="115000"/>
              </a:lnSpc>
              <a:spcBef>
                <a:spcPts val="0"/>
              </a:spcBef>
              <a:spcAft>
                <a:spcPts val="0"/>
              </a:spcAft>
              <a:buClr>
                <a:schemeClr val="lt1"/>
              </a:buClr>
              <a:buSzPct val="100000"/>
              <a:buFont typeface="Arial"/>
              <a:buChar char="●"/>
            </a:pPr>
            <a:r>
              <a:rPr lang="en" sz="1190">
                <a:latin typeface="Arial"/>
                <a:ea typeface="Arial"/>
                <a:cs typeface="Arial"/>
                <a:sym typeface="Arial"/>
              </a:rPr>
              <a:t>Golden State Warriors</a:t>
            </a:r>
            <a:endParaRPr sz="1190">
              <a:latin typeface="Arial"/>
              <a:ea typeface="Arial"/>
              <a:cs typeface="Arial"/>
              <a:sym typeface="Arial"/>
            </a:endParaRPr>
          </a:p>
          <a:p>
            <a:pPr indent="-287185" lvl="1" marL="914400" rtl="0" algn="l">
              <a:lnSpc>
                <a:spcPct val="115000"/>
              </a:lnSpc>
              <a:spcBef>
                <a:spcPts val="0"/>
              </a:spcBef>
              <a:spcAft>
                <a:spcPts val="0"/>
              </a:spcAft>
              <a:buClr>
                <a:schemeClr val="lt1"/>
              </a:buClr>
              <a:buSzPct val="100000"/>
              <a:buFont typeface="Arial"/>
              <a:buChar char="●"/>
            </a:pPr>
            <a:r>
              <a:rPr lang="en" sz="1190">
                <a:latin typeface="Arial"/>
                <a:ea typeface="Arial"/>
                <a:cs typeface="Arial"/>
                <a:sym typeface="Arial"/>
              </a:rPr>
              <a:t>Los Angeles Clippers</a:t>
            </a:r>
            <a:endParaRPr sz="1190">
              <a:latin typeface="Arial"/>
              <a:ea typeface="Arial"/>
              <a:cs typeface="Arial"/>
              <a:sym typeface="Arial"/>
            </a:endParaRPr>
          </a:p>
          <a:p>
            <a:pPr indent="-293535" lvl="1" marL="914400" rtl="0" algn="l">
              <a:lnSpc>
                <a:spcPct val="115000"/>
              </a:lnSpc>
              <a:spcBef>
                <a:spcPts val="0"/>
              </a:spcBef>
              <a:spcAft>
                <a:spcPts val="0"/>
              </a:spcAft>
              <a:buClr>
                <a:schemeClr val="lt1"/>
              </a:buClr>
              <a:buSzPct val="111913"/>
              <a:buFont typeface="Arial"/>
              <a:buChar char="●"/>
            </a:pPr>
            <a:r>
              <a:rPr lang="en" sz="1179">
                <a:latin typeface="Arial"/>
                <a:ea typeface="Arial"/>
                <a:cs typeface="Arial"/>
                <a:sym typeface="Arial"/>
              </a:rPr>
              <a:t>Oklahoma City Thunder</a:t>
            </a:r>
            <a:endParaRPr sz="1319">
              <a:latin typeface="Arial"/>
              <a:ea typeface="Arial"/>
              <a:cs typeface="Arial"/>
              <a:sym typeface="Arial"/>
            </a:endParaRPr>
          </a:p>
          <a:p>
            <a:pPr indent="-287185" lvl="1" marL="914400" rtl="0" algn="l">
              <a:lnSpc>
                <a:spcPct val="115000"/>
              </a:lnSpc>
              <a:spcBef>
                <a:spcPts val="0"/>
              </a:spcBef>
              <a:spcAft>
                <a:spcPts val="0"/>
              </a:spcAft>
              <a:buClr>
                <a:schemeClr val="lt1"/>
              </a:buClr>
              <a:buSzPct val="100000"/>
              <a:buFont typeface="Arial"/>
              <a:buChar char="●"/>
            </a:pPr>
            <a:r>
              <a:rPr lang="en" sz="1190">
                <a:latin typeface="Arial"/>
                <a:ea typeface="Arial"/>
                <a:cs typeface="Arial"/>
                <a:sym typeface="Arial"/>
              </a:rPr>
              <a:t>San Antonio Spurs</a:t>
            </a:r>
            <a:endParaRPr sz="1190">
              <a:latin typeface="Arial"/>
              <a:ea typeface="Arial"/>
              <a:cs typeface="Arial"/>
              <a:sym typeface="Arial"/>
            </a:endParaRPr>
          </a:p>
          <a:p>
            <a:pPr indent="-287185" lvl="1" marL="914400" rtl="0" algn="l">
              <a:lnSpc>
                <a:spcPct val="115000"/>
              </a:lnSpc>
              <a:spcBef>
                <a:spcPts val="0"/>
              </a:spcBef>
              <a:spcAft>
                <a:spcPts val="0"/>
              </a:spcAft>
              <a:buClr>
                <a:schemeClr val="lt1"/>
              </a:buClr>
              <a:buSzPct val="100000"/>
              <a:buFont typeface="Arial"/>
              <a:buChar char="●"/>
            </a:pPr>
            <a:r>
              <a:rPr lang="en" sz="1190">
                <a:latin typeface="Arial"/>
                <a:ea typeface="Arial"/>
                <a:cs typeface="Arial"/>
                <a:sym typeface="Arial"/>
              </a:rPr>
              <a:t>Chicago Bulls</a:t>
            </a:r>
            <a:endParaRPr sz="1190">
              <a:latin typeface="Arial"/>
              <a:ea typeface="Arial"/>
              <a:cs typeface="Arial"/>
              <a:sym typeface="Arial"/>
            </a:endParaRPr>
          </a:p>
          <a:p>
            <a:pPr indent="-287185" lvl="0" marL="457200" rtl="0" algn="l">
              <a:lnSpc>
                <a:spcPct val="150000"/>
              </a:lnSpc>
              <a:spcBef>
                <a:spcPts val="0"/>
              </a:spcBef>
              <a:spcAft>
                <a:spcPts val="0"/>
              </a:spcAft>
              <a:buClr>
                <a:schemeClr val="lt1"/>
              </a:buClr>
              <a:buSzPct val="100000"/>
              <a:buFont typeface="Arial"/>
              <a:buChar char="●"/>
            </a:pPr>
            <a:r>
              <a:rPr lang="en" sz="1190">
                <a:latin typeface="Arial"/>
                <a:ea typeface="Arial"/>
                <a:cs typeface="Arial"/>
                <a:sym typeface="Arial"/>
              </a:rPr>
              <a:t>Mid-Range Spending: A large cluster of teams fall into a middle ground of salary expenditure, suggesting a general trend in league-wide spendin</a:t>
            </a:r>
            <a:r>
              <a:rPr lang="en" sz="1190">
                <a:latin typeface="Arial"/>
                <a:ea typeface="Arial"/>
                <a:cs typeface="Arial"/>
                <a:sym typeface="Arial"/>
              </a:rPr>
              <a:t>g.</a:t>
            </a:r>
            <a:endParaRPr sz="1190">
              <a:latin typeface="Arial"/>
              <a:ea typeface="Arial"/>
              <a:cs typeface="Arial"/>
              <a:sym typeface="Arial"/>
            </a:endParaRPr>
          </a:p>
          <a:p>
            <a:pPr indent="-287185" lvl="0" marL="457200" rtl="0" algn="l">
              <a:lnSpc>
                <a:spcPct val="115000"/>
              </a:lnSpc>
              <a:spcBef>
                <a:spcPts val="0"/>
              </a:spcBef>
              <a:spcAft>
                <a:spcPts val="0"/>
              </a:spcAft>
              <a:buClr>
                <a:schemeClr val="lt1"/>
              </a:buClr>
              <a:buSzPct val="100000"/>
              <a:buFont typeface="Arial"/>
              <a:buChar char="●"/>
            </a:pPr>
            <a:r>
              <a:rPr lang="en" sz="1190">
                <a:latin typeface="Arial"/>
                <a:ea typeface="Arial"/>
                <a:cs typeface="Arial"/>
                <a:sym typeface="Arial"/>
              </a:rPr>
              <a:t>Lowest Spenders: The </a:t>
            </a:r>
            <a:r>
              <a:rPr lang="en" sz="1127">
                <a:latin typeface="Arial"/>
                <a:ea typeface="Arial"/>
                <a:cs typeface="Arial"/>
                <a:sym typeface="Arial"/>
              </a:rPr>
              <a:t>Philadelphia 76ers</a:t>
            </a:r>
            <a:r>
              <a:rPr lang="en" sz="1319">
                <a:latin typeface="Arial"/>
                <a:ea typeface="Arial"/>
                <a:cs typeface="Arial"/>
                <a:sym typeface="Arial"/>
              </a:rPr>
              <a:t> </a:t>
            </a:r>
            <a:r>
              <a:rPr lang="en" sz="1190">
                <a:latin typeface="Arial"/>
                <a:ea typeface="Arial"/>
                <a:cs typeface="Arial"/>
                <a:sym typeface="Arial"/>
              </a:rPr>
              <a:t>and the Portland Trail Blazers seem to be among the lowest, with their bars being notably shorter.</a:t>
            </a:r>
            <a:endParaRPr sz="1190">
              <a:latin typeface="Arial"/>
              <a:ea typeface="Arial"/>
              <a:cs typeface="Arial"/>
              <a:sym typeface="Arial"/>
            </a:endParaRPr>
          </a:p>
          <a:p>
            <a:pPr indent="0" lvl="0" marL="0" rtl="0" algn="l">
              <a:spcBef>
                <a:spcPts val="2100"/>
              </a:spcBef>
              <a:spcAft>
                <a:spcPts val="1200"/>
              </a:spcAft>
              <a:buNone/>
            </a:pPr>
            <a:r>
              <a:t/>
            </a:r>
            <a:endParaRPr sz="1100">
              <a:latin typeface="Arial"/>
              <a:ea typeface="Arial"/>
              <a:cs typeface="Arial"/>
              <a:sym typeface="Arial"/>
            </a:endParaRPr>
          </a:p>
        </p:txBody>
      </p:sp>
      <p:pic>
        <p:nvPicPr>
          <p:cNvPr id="173" name="Google Shape;173;p19"/>
          <p:cNvPicPr preferRelativeResize="0"/>
          <p:nvPr/>
        </p:nvPicPr>
        <p:blipFill>
          <a:blip r:embed="rId3">
            <a:alphaModFix/>
          </a:blip>
          <a:stretch>
            <a:fillRect/>
          </a:stretch>
        </p:blipFill>
        <p:spPr>
          <a:xfrm>
            <a:off x="220950" y="507350"/>
            <a:ext cx="5991680" cy="398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idx="1" type="body"/>
          </p:nvPr>
        </p:nvSpPr>
        <p:spPr>
          <a:xfrm>
            <a:off x="89350" y="3489750"/>
            <a:ext cx="6210900" cy="1575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900">
                <a:latin typeface="Arial"/>
                <a:ea typeface="Arial"/>
                <a:cs typeface="Arial"/>
                <a:sym typeface="Arial"/>
              </a:rPr>
              <a:t>The graph paints a picture of how NBA teams allocate their financial resources across player positions, providing insights into their strategies, strengths, and potential areas of focus. The emphasis on certain positions over others reveals how teams aim to optimize performance, whether by relying on individual superstars or building well-rounded squads. The Los Angeles Lakers, for instance, appear to be heavily invested in their Small Forward, while other teams like the Brooklyn Nets focus on multiple key positions, showing a diverse strategic outlook across the league.</a:t>
            </a:r>
            <a:endParaRPr sz="900">
              <a:latin typeface="Arial"/>
              <a:ea typeface="Arial"/>
              <a:cs typeface="Arial"/>
              <a:sym typeface="Arial"/>
            </a:endParaRPr>
          </a:p>
          <a:p>
            <a:pPr indent="0" lvl="0" marL="0" rtl="0" algn="l">
              <a:spcBef>
                <a:spcPts val="1200"/>
              </a:spcBef>
              <a:spcAft>
                <a:spcPts val="0"/>
              </a:spcAft>
              <a:buNone/>
            </a:pPr>
            <a:r>
              <a:rPr lang="en" sz="900">
                <a:latin typeface="Arial"/>
                <a:ea typeface="Arial"/>
                <a:cs typeface="Arial"/>
                <a:sym typeface="Arial"/>
              </a:rPr>
              <a:t>The variation in salary distributions reflects the differing approaches in team-building, whether it's through balanced spending or focusing on key players.</a:t>
            </a:r>
            <a:endParaRPr sz="900">
              <a:latin typeface="Arial"/>
              <a:ea typeface="Arial"/>
              <a:cs typeface="Arial"/>
              <a:sym typeface="Arial"/>
            </a:endParaRPr>
          </a:p>
          <a:p>
            <a:pPr indent="0" lvl="0" marL="0" rtl="0" algn="l">
              <a:spcBef>
                <a:spcPts val="1200"/>
              </a:spcBef>
              <a:spcAft>
                <a:spcPts val="1200"/>
              </a:spcAft>
              <a:buNone/>
            </a:pPr>
            <a:r>
              <a:rPr lang="en" sz="900">
                <a:latin typeface="Arial"/>
                <a:ea typeface="Arial"/>
                <a:cs typeface="Arial"/>
                <a:sym typeface="Arial"/>
              </a:rPr>
              <a:t>Teams with a high salary in one or two positions may have superstars, while teams with a more even distribution may prefer depth and versatility.</a:t>
            </a:r>
            <a:endParaRPr sz="900">
              <a:latin typeface="Arial"/>
              <a:ea typeface="Arial"/>
              <a:cs typeface="Arial"/>
              <a:sym typeface="Arial"/>
            </a:endParaRPr>
          </a:p>
        </p:txBody>
      </p:sp>
      <p:pic>
        <p:nvPicPr>
          <p:cNvPr id="179" name="Google Shape;179;p20"/>
          <p:cNvPicPr preferRelativeResize="0"/>
          <p:nvPr/>
        </p:nvPicPr>
        <p:blipFill>
          <a:blip r:embed="rId3">
            <a:alphaModFix/>
          </a:blip>
          <a:stretch>
            <a:fillRect/>
          </a:stretch>
        </p:blipFill>
        <p:spPr>
          <a:xfrm>
            <a:off x="152400" y="152400"/>
            <a:ext cx="6210976" cy="3295276"/>
          </a:xfrm>
          <a:prstGeom prst="rect">
            <a:avLst/>
          </a:prstGeom>
          <a:noFill/>
          <a:ln>
            <a:noFill/>
          </a:ln>
        </p:spPr>
      </p:pic>
      <p:sp>
        <p:nvSpPr>
          <p:cNvPr id="180" name="Google Shape;180;p20"/>
          <p:cNvSpPr txBox="1"/>
          <p:nvPr>
            <p:ph idx="1" type="body"/>
          </p:nvPr>
        </p:nvSpPr>
        <p:spPr>
          <a:xfrm>
            <a:off x="6439875" y="112050"/>
            <a:ext cx="2613600" cy="4919400"/>
          </a:xfrm>
          <a:prstGeom prst="rect">
            <a:avLst/>
          </a:prstGeom>
        </p:spPr>
        <p:txBody>
          <a:bodyPr anchorCtr="0" anchor="ctr" bIns="91425" lIns="91425" spcFirstLastPara="1" rIns="91425" wrap="square" tIns="91425">
            <a:normAutofit lnSpcReduction="10000"/>
          </a:bodyPr>
          <a:lstStyle/>
          <a:p>
            <a:pPr indent="-285750" lvl="0" marL="457200" rtl="0" algn="l">
              <a:spcBef>
                <a:spcPts val="0"/>
              </a:spcBef>
              <a:spcAft>
                <a:spcPts val="0"/>
              </a:spcAft>
              <a:buSzPts val="900"/>
              <a:buFont typeface="Arial"/>
              <a:buChar char="●"/>
            </a:pPr>
            <a:r>
              <a:rPr lang="en" sz="900">
                <a:latin typeface="Arial"/>
                <a:ea typeface="Arial"/>
                <a:cs typeface="Arial"/>
                <a:sym typeface="Arial"/>
              </a:rPr>
              <a:t>The Los Angeles Lakers are the only team with a single position exceeding $30 million. They spend over $31.8 million on Small Forwards (SF), which might indicate a reliance on a star player ‘</a:t>
            </a:r>
            <a:r>
              <a:rPr lang="en" sz="850">
                <a:latin typeface="Arial"/>
                <a:ea typeface="Arial"/>
                <a:cs typeface="Arial"/>
                <a:sym typeface="Arial"/>
              </a:rPr>
              <a:t>Kobe Bryant’ </a:t>
            </a:r>
            <a:r>
              <a:rPr lang="en" sz="900">
                <a:latin typeface="Arial"/>
                <a:ea typeface="Arial"/>
                <a:cs typeface="Arial"/>
                <a:sym typeface="Arial"/>
              </a:rPr>
              <a:t>or a strategic focus on that position.  </a:t>
            </a:r>
            <a:r>
              <a:rPr lang="en" sz="900">
                <a:latin typeface="Arial"/>
                <a:ea typeface="Arial"/>
                <a:cs typeface="Arial"/>
                <a:sym typeface="Arial"/>
              </a:rPr>
              <a:t>h</a:t>
            </a:r>
            <a:r>
              <a:rPr lang="en" sz="900">
                <a:latin typeface="Arial"/>
                <a:ea typeface="Arial"/>
                <a:cs typeface="Arial"/>
                <a:sym typeface="Arial"/>
              </a:rPr>
              <a:t>owever Cleveland Cavaliers is highest spending team </a:t>
            </a:r>
            <a:r>
              <a:rPr lang="en" sz="900">
                <a:latin typeface="Arial"/>
                <a:ea typeface="Arial"/>
                <a:cs typeface="Arial"/>
                <a:sym typeface="Arial"/>
              </a:rPr>
              <a:t>with</a:t>
            </a:r>
            <a:r>
              <a:rPr lang="en" sz="900">
                <a:latin typeface="Arial"/>
                <a:ea typeface="Arial"/>
                <a:cs typeface="Arial"/>
                <a:sym typeface="Arial"/>
              </a:rPr>
              <a:t> a team salary expenditure over $106 million and the highest spending position </a:t>
            </a:r>
            <a:r>
              <a:rPr lang="en" sz="900">
                <a:latin typeface="Arial"/>
                <a:ea typeface="Arial"/>
                <a:cs typeface="Arial"/>
                <a:sym typeface="Arial"/>
              </a:rPr>
              <a:t>within</a:t>
            </a:r>
            <a:r>
              <a:rPr lang="en" sz="900">
                <a:latin typeface="Arial"/>
                <a:ea typeface="Arial"/>
                <a:cs typeface="Arial"/>
                <a:sym typeface="Arial"/>
              </a:rPr>
              <a:t> the team is </a:t>
            </a:r>
            <a:r>
              <a:rPr lang="en" sz="842">
                <a:latin typeface="Arial"/>
                <a:ea typeface="Arial"/>
                <a:cs typeface="Arial"/>
                <a:sym typeface="Arial"/>
              </a:rPr>
              <a:t>Power Forward </a:t>
            </a:r>
            <a:r>
              <a:rPr lang="en" sz="942">
                <a:latin typeface="Arial"/>
                <a:ea typeface="Arial"/>
                <a:cs typeface="Arial"/>
                <a:sym typeface="Arial"/>
              </a:rPr>
              <a:t>(</a:t>
            </a:r>
            <a:r>
              <a:rPr lang="en" sz="900">
                <a:latin typeface="Arial"/>
                <a:ea typeface="Arial"/>
                <a:cs typeface="Arial"/>
                <a:sym typeface="Arial"/>
              </a:rPr>
              <a:t>PF)</a:t>
            </a:r>
            <a:endParaRPr sz="900">
              <a:latin typeface="Arial"/>
              <a:ea typeface="Arial"/>
              <a:cs typeface="Arial"/>
              <a:sym typeface="Arial"/>
            </a:endParaRPr>
          </a:p>
          <a:p>
            <a:pPr indent="0" lvl="0" marL="457200" rtl="0" algn="l">
              <a:spcBef>
                <a:spcPts val="1200"/>
              </a:spcBef>
              <a:spcAft>
                <a:spcPts val="0"/>
              </a:spcAft>
              <a:buNone/>
            </a:pPr>
            <a:r>
              <a:t/>
            </a:r>
            <a:endParaRPr sz="900">
              <a:latin typeface="Arial"/>
              <a:ea typeface="Arial"/>
              <a:cs typeface="Arial"/>
              <a:sym typeface="Arial"/>
            </a:endParaRPr>
          </a:p>
          <a:p>
            <a:pPr indent="-285750" lvl="0" marL="457200" rtl="0" algn="l">
              <a:spcBef>
                <a:spcPts val="1200"/>
              </a:spcBef>
              <a:spcAft>
                <a:spcPts val="0"/>
              </a:spcAft>
              <a:buSzPts val="900"/>
              <a:buFont typeface="Arial"/>
              <a:buChar char="●"/>
            </a:pPr>
            <a:r>
              <a:rPr lang="en" sz="900">
                <a:latin typeface="Arial"/>
                <a:ea typeface="Arial"/>
                <a:cs typeface="Arial"/>
                <a:sym typeface="Arial"/>
              </a:rPr>
              <a:t>Some teams, such as the Cleveland Cavaliers and Golden State Warriors, show more balanced salary allocations across positions, suggesting a more holistic team-building strategy.</a:t>
            </a:r>
            <a:endParaRPr sz="900">
              <a:latin typeface="Arial"/>
              <a:ea typeface="Arial"/>
              <a:cs typeface="Arial"/>
              <a:sym typeface="Arial"/>
            </a:endParaRPr>
          </a:p>
          <a:p>
            <a:pPr indent="0" lvl="0" marL="0" rtl="0" algn="l">
              <a:spcBef>
                <a:spcPts val="1200"/>
              </a:spcBef>
              <a:spcAft>
                <a:spcPts val="0"/>
              </a:spcAft>
              <a:buNone/>
            </a:pPr>
            <a:r>
              <a:t/>
            </a:r>
            <a:endParaRPr sz="900">
              <a:latin typeface="Arial"/>
              <a:ea typeface="Arial"/>
              <a:cs typeface="Arial"/>
              <a:sym typeface="Arial"/>
            </a:endParaRPr>
          </a:p>
          <a:p>
            <a:pPr indent="-285750" lvl="0" marL="457200" rtl="0" algn="l">
              <a:spcBef>
                <a:spcPts val="1200"/>
              </a:spcBef>
              <a:spcAft>
                <a:spcPts val="0"/>
              </a:spcAft>
              <a:buSzPts val="900"/>
              <a:buFont typeface="Arial"/>
              <a:buChar char="●"/>
            </a:pPr>
            <a:r>
              <a:rPr lang="en" sz="900">
                <a:latin typeface="Arial"/>
                <a:ea typeface="Arial"/>
                <a:cs typeface="Arial"/>
                <a:sym typeface="Arial"/>
              </a:rPr>
              <a:t>Conversely, teams like the Brooklyn Nets and Los Angeles Lakers have more uneven spending, heavily investing in particular positions. This could indicate a reliance on a few key players to drive the team's performance.</a:t>
            </a:r>
            <a:endParaRPr sz="900">
              <a:latin typeface="Arial"/>
              <a:ea typeface="Arial"/>
              <a:cs typeface="Arial"/>
              <a:sym typeface="Arial"/>
            </a:endParaRPr>
          </a:p>
          <a:p>
            <a:pPr indent="0" lvl="0" marL="0" rtl="0" algn="l">
              <a:spcBef>
                <a:spcPts val="1200"/>
              </a:spcBef>
              <a:spcAft>
                <a:spcPts val="1200"/>
              </a:spcAft>
              <a:buNone/>
            </a:pPr>
            <a:r>
              <a:t/>
            </a:r>
            <a:endParaRPr sz="9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idx="1" type="body"/>
          </p:nvPr>
        </p:nvSpPr>
        <p:spPr>
          <a:xfrm>
            <a:off x="75350" y="4029300"/>
            <a:ext cx="8949000" cy="1058100"/>
          </a:xfrm>
          <a:prstGeom prst="rect">
            <a:avLst/>
          </a:prstGeom>
        </p:spPr>
        <p:txBody>
          <a:bodyPr anchorCtr="0" anchor="ctr" bIns="91425" lIns="91425" spcFirstLastPara="1" rIns="91425" wrap="square" tIns="91425">
            <a:normAutofit fontScale="25000" lnSpcReduction="20000"/>
          </a:bodyPr>
          <a:lstStyle/>
          <a:p>
            <a:pPr indent="-285237" lvl="0" marL="457200" rtl="0" algn="l">
              <a:lnSpc>
                <a:spcPct val="150000"/>
              </a:lnSpc>
              <a:spcBef>
                <a:spcPts val="0"/>
              </a:spcBef>
              <a:spcAft>
                <a:spcPts val="0"/>
              </a:spcAft>
              <a:buSzPct val="100000"/>
              <a:buFont typeface="Arial"/>
              <a:buChar char="●"/>
            </a:pPr>
            <a:r>
              <a:rPr lang="en" sz="3567">
                <a:latin typeface="Arial"/>
                <a:ea typeface="Arial"/>
                <a:cs typeface="Arial"/>
                <a:sym typeface="Arial"/>
              </a:rPr>
              <a:t>The chart reveals that the Center (C) position has the highest overall salary expenditure, surpassing all other positions. This suggests that teams are investing significantly in players at this position.</a:t>
            </a:r>
            <a:endParaRPr sz="3567">
              <a:latin typeface="Arial"/>
              <a:ea typeface="Arial"/>
              <a:cs typeface="Arial"/>
              <a:sym typeface="Arial"/>
            </a:endParaRPr>
          </a:p>
          <a:p>
            <a:pPr indent="-285237" lvl="0" marL="457200" rtl="0" algn="l">
              <a:lnSpc>
                <a:spcPct val="150000"/>
              </a:lnSpc>
              <a:spcBef>
                <a:spcPts val="0"/>
              </a:spcBef>
              <a:spcAft>
                <a:spcPts val="0"/>
              </a:spcAft>
              <a:buSzPct val="100000"/>
              <a:buFont typeface="Arial"/>
              <a:buChar char="●"/>
            </a:pPr>
            <a:r>
              <a:rPr lang="en" sz="3567">
                <a:latin typeface="Arial"/>
                <a:ea typeface="Arial"/>
                <a:cs typeface="Arial"/>
                <a:sym typeface="Arial"/>
              </a:rPr>
              <a:t>The remaining positions (Power Forward, Point Guard, Small Forward, and Shooting Guard) have relatively similar salary expenditures, with only minor variations.</a:t>
            </a:r>
            <a:endParaRPr sz="3567">
              <a:latin typeface="Arial"/>
              <a:ea typeface="Arial"/>
              <a:cs typeface="Arial"/>
              <a:sym typeface="Arial"/>
            </a:endParaRPr>
          </a:p>
          <a:p>
            <a:pPr indent="-285237" lvl="0" marL="457200" rtl="0" algn="l">
              <a:lnSpc>
                <a:spcPct val="150000"/>
              </a:lnSpc>
              <a:spcBef>
                <a:spcPts val="0"/>
              </a:spcBef>
              <a:spcAft>
                <a:spcPts val="0"/>
              </a:spcAft>
              <a:buSzPct val="100000"/>
              <a:buFont typeface="Arial"/>
              <a:buChar char="●"/>
            </a:pPr>
            <a:r>
              <a:rPr lang="en" sz="3567">
                <a:latin typeface="Arial"/>
                <a:ea typeface="Arial"/>
                <a:cs typeface="Arial"/>
                <a:sym typeface="Arial"/>
              </a:rPr>
              <a:t>There are no extreme outliers in the data, indicating a relatively balanced distribution of salary expenditures across positions.</a:t>
            </a:r>
            <a:endParaRPr b="1" sz="1100">
              <a:latin typeface="Arial"/>
              <a:ea typeface="Arial"/>
              <a:cs typeface="Arial"/>
              <a:sym typeface="Arial"/>
            </a:endParaRPr>
          </a:p>
          <a:p>
            <a:pPr indent="0" lvl="0" marL="0" rtl="0" algn="l">
              <a:spcBef>
                <a:spcPts val="1200"/>
              </a:spcBef>
              <a:spcAft>
                <a:spcPts val="1200"/>
              </a:spcAft>
              <a:buNone/>
            </a:pPr>
            <a:r>
              <a:t/>
            </a:r>
            <a:endParaRPr/>
          </a:p>
        </p:txBody>
      </p:sp>
      <p:pic>
        <p:nvPicPr>
          <p:cNvPr id="186" name="Google Shape;186;p21"/>
          <p:cNvPicPr preferRelativeResize="0"/>
          <p:nvPr/>
        </p:nvPicPr>
        <p:blipFill>
          <a:blip r:embed="rId3">
            <a:alphaModFix/>
          </a:blip>
          <a:stretch>
            <a:fillRect/>
          </a:stretch>
        </p:blipFill>
        <p:spPr>
          <a:xfrm>
            <a:off x="75350" y="98075"/>
            <a:ext cx="5255800" cy="3742026"/>
          </a:xfrm>
          <a:prstGeom prst="rect">
            <a:avLst/>
          </a:prstGeom>
          <a:noFill/>
          <a:ln>
            <a:noFill/>
          </a:ln>
        </p:spPr>
      </p:pic>
      <p:pic>
        <p:nvPicPr>
          <p:cNvPr id="187" name="Google Shape;187;p21"/>
          <p:cNvPicPr preferRelativeResize="0"/>
          <p:nvPr/>
        </p:nvPicPr>
        <p:blipFill>
          <a:blip r:embed="rId4">
            <a:alphaModFix/>
          </a:blip>
          <a:stretch>
            <a:fillRect/>
          </a:stretch>
        </p:blipFill>
        <p:spPr>
          <a:xfrm>
            <a:off x="5395776" y="98075"/>
            <a:ext cx="3628364" cy="3742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