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78C98-166F-45F0-A17D-7E9F0381782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AA52-0844-4D11-A4AA-D4C80C8FE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2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CAA52-0844-4D11-A4AA-D4C80C8FE6D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2C1A-CD32-0F49-1D2A-77ED3C54C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2E82E-331E-4A99-9DA5-D8A0AE98D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6EBF-751C-9EF0-A4BA-6862407C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72FC-90D6-2AE9-7509-D3862BC5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E227-A897-98BC-09B4-4401D8E8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1D5-CE95-B553-FE64-6565CED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FB07-0D49-924A-328D-16E04AD8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455A-C108-F322-451F-E724AB4D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39E8-4AB7-F86B-5EF1-26E020C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F403-9E66-45B7-C946-4100003D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26229-0889-9FB9-5D34-449A32637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0C1E2-1B90-5E7B-5EDB-E0177629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4E68-C9DE-DEEF-50A7-2A6607F6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0A4A-9204-73E8-E0C1-8C6F6180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8AA4-6FAE-0CAD-32AB-83D811F9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9EA9-31EC-17EA-8BB7-2DDC0B0E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054C-7B71-3C71-164E-2304DB16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7258-A10D-0F2D-1CBE-9FF75C40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093D-850A-6E03-DEE1-A4CEDFA4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9286-5C20-2D06-B629-5BFFB9F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930-65DC-9262-6956-5E3B57FF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38BA-D08F-87B0-BAF4-CBA553E8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95A2-B286-D9D4-0944-25963233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D265-8631-EE7C-81D0-9E5A0CFA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72A7-C32B-5F8D-DEC2-714ECB09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0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82C0-A052-21A8-61D6-E55F21AE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EBA2-F705-5890-74DB-C36B6BB0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ABE0-D164-4338-26FC-3549269D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9D22-06BC-F2B0-BE9D-EA1EA0BA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79A7-9FFA-D518-D065-F7B93185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C2C6-9829-8907-DE99-155DFF2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8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A382-D4D5-B202-B7ED-B1FDA10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5DEFC-F682-34FB-EC15-2D30CB9A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27259-BBA6-0F47-8ED4-0EC69CE6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132BF-1688-B098-D03C-8764BE4BA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C354B-9ADD-5800-72D8-99ADDC40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A07D2-EE27-24E1-8902-030691C1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730F-8541-3983-8472-04956FF4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6FECF-BE74-9B8E-D2DB-6F5780F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3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561-721A-BA8B-AD14-BD2841F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3B554-FE3C-4463-36FC-1F1948D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08C9D-9724-09E6-62B1-7F092639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30834-9075-35A4-D941-0D539B7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D5183-6FBC-83E3-060B-BB95131F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BB393-D320-0430-55DD-0F6A6CEF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8EB3-F63B-98F9-FB3B-BA4D33E9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39F-22AF-7A7D-0264-20D609B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04FF-E2C9-91B0-42CC-725DE5DE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244D6-2935-2BEF-794F-B2C36BF0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9BB0-AF32-385F-D616-301CA38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419F5-D8C8-231A-8887-850AF6F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A4AE1-91F8-63B8-C12B-E1B8E35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D178-C405-30C1-8846-04854F02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10A76-B77E-6040-843E-DC50CDF5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8887D-EE14-1D0A-6F53-7601B454F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E672-B02F-1B54-6CD7-39375D65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0C75-5C6A-A306-B046-40B9F42D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ADE55-AC9D-2E63-BD12-677D69C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F5C73-1899-4CF9-A723-6444F97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9464-6316-9932-6AB3-C11D9322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94EC-7756-6F88-18CA-3DC72E3D9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7A7C-B6B8-4AFF-A02D-DC2E138D38E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7730-E07E-EB3E-095E-F9E214645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D9AF-7685-706C-8F7F-920FBBA1E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D486-3FA2-4F7A-B41C-6FCF8A2F9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04D8-B2F0-E831-F294-DAE8B8401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>
                <a:latin typeface="Raleway" pitchFamily="2" charset="0"/>
              </a:rPr>
              <a:t>Effect of socio- Economic conditions on 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AAFBB-9217-3609-C3DB-E1BAC04E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IN" i="1" dirty="0">
                <a:latin typeface="Raleway" pitchFamily="2" charset="0"/>
              </a:rPr>
              <a:t>Aneesh Patne</a:t>
            </a:r>
          </a:p>
          <a:p>
            <a:r>
              <a:rPr lang="en-IN" i="1" dirty="0">
                <a:latin typeface="Raleway" pitchFamily="2" charset="0"/>
              </a:rPr>
              <a:t>MTECH EXTC</a:t>
            </a:r>
          </a:p>
        </p:txBody>
      </p:sp>
    </p:spTree>
    <p:extLst>
      <p:ext uri="{BB962C8B-B14F-4D97-AF65-F5344CB8AC3E}">
        <p14:creationId xmlns:p14="http://schemas.microsoft.com/office/powerpoint/2010/main" val="340694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7EE-CC6A-228B-A3F7-0352CCC5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AC046C-6347-56AC-0CE7-C9610817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1231614"/>
            <a:ext cx="6441746" cy="3695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829D7-A524-8F4D-B638-974B3165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13" y="3162300"/>
            <a:ext cx="622700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B6490-2BF5-94B8-3528-4FA11C1ED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90" y="697864"/>
            <a:ext cx="10272420" cy="50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6C1F-9B00-10A6-DD9E-BB674552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34" y="524585"/>
            <a:ext cx="7424739" cy="5808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E16475-B452-2B20-2D22-F58396C35FE6}"/>
              </a:ext>
            </a:extLst>
          </p:cNvPr>
          <p:cNvSpPr/>
          <p:nvPr/>
        </p:nvSpPr>
        <p:spPr>
          <a:xfrm>
            <a:off x="2930237" y="768927"/>
            <a:ext cx="1143000" cy="115339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1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39BC-E4A7-C09A-0F75-8F5C5536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0A42-5055-ABCE-481D-B144835D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To corelate the increase in pollution to </a:t>
            </a:r>
            <a:r>
              <a:rPr lang="en-IN" b="1" dirty="0"/>
              <a:t>decrease</a:t>
            </a:r>
            <a:r>
              <a:rPr lang="en-IN" dirty="0"/>
              <a:t> in life expectancy.</a:t>
            </a:r>
          </a:p>
          <a:p>
            <a:r>
              <a:rPr lang="en-IN" dirty="0"/>
              <a:t>To estimate the life expectancy increase when existing policies are implemented.</a:t>
            </a:r>
          </a:p>
          <a:p>
            <a:r>
              <a:rPr lang="en-IN" dirty="0"/>
              <a:t>To estimate the life expectancy increase when welfare schemes are expanded.</a:t>
            </a:r>
          </a:p>
          <a:p>
            <a:r>
              <a:rPr lang="en-IN" dirty="0"/>
              <a:t>To estimate the life expectancy increase when investment to hospitals in increased.</a:t>
            </a:r>
          </a:p>
          <a:p>
            <a:r>
              <a:rPr lang="en-IN" dirty="0"/>
              <a:t>To estimate the life expectancy increase when investment to sanitation in increased.</a:t>
            </a:r>
          </a:p>
          <a:p>
            <a:r>
              <a:rPr lang="en-IN" dirty="0"/>
              <a:t>To compare </a:t>
            </a:r>
            <a:r>
              <a:rPr lang="en-IN" b="1" dirty="0"/>
              <a:t>states</a:t>
            </a:r>
            <a:r>
              <a:rPr lang="en-IN" dirty="0"/>
              <a:t> on the effect of pollution to life expectancy.</a:t>
            </a:r>
          </a:p>
          <a:p>
            <a:r>
              <a:rPr lang="en-IN" dirty="0"/>
              <a:t>To see how policy changes will best </a:t>
            </a:r>
            <a:r>
              <a:rPr lang="en-IN" b="1" dirty="0"/>
              <a:t>help</a:t>
            </a:r>
            <a:r>
              <a:rPr lang="en-IN" dirty="0"/>
              <a:t> people in which region.</a:t>
            </a:r>
          </a:p>
          <a:p>
            <a:r>
              <a:rPr lang="en-IN" dirty="0"/>
              <a:t>How much </a:t>
            </a:r>
            <a:r>
              <a:rPr lang="en-IN" b="1" dirty="0"/>
              <a:t>income</a:t>
            </a:r>
            <a:r>
              <a:rPr lang="en-IN" dirty="0"/>
              <a:t> has an effect on life expectancy.</a:t>
            </a:r>
          </a:p>
          <a:p>
            <a:r>
              <a:rPr lang="en-IN" dirty="0"/>
              <a:t>Gross estimation on the </a:t>
            </a:r>
            <a:r>
              <a:rPr lang="en-IN" b="1" dirty="0"/>
              <a:t>percent</a:t>
            </a:r>
            <a:r>
              <a:rPr lang="en-IN" dirty="0"/>
              <a:t> to which life expectancy is dependent on GDP(Income) and pollution.</a:t>
            </a:r>
          </a:p>
          <a:p>
            <a:r>
              <a:rPr lang="en-IN" dirty="0"/>
              <a:t>Urban v Rural split.</a:t>
            </a:r>
          </a:p>
          <a:p>
            <a:r>
              <a:rPr lang="en-IN" dirty="0"/>
              <a:t>Explore more data via including existing comorbidities to estimate the lives </a:t>
            </a:r>
            <a:r>
              <a:rPr lang="en-IN" b="1" dirty="0"/>
              <a:t>saved</a:t>
            </a:r>
            <a:r>
              <a:rPr lang="en-IN" dirty="0"/>
              <a:t> by implementing </a:t>
            </a:r>
            <a:r>
              <a:rPr lang="en-IN" b="1" dirty="0"/>
              <a:t>existing</a:t>
            </a:r>
            <a:r>
              <a:rPr lang="en-IN" dirty="0"/>
              <a:t> standards.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0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17A3DA-509F-8D39-8C1E-7E4A09F48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94534"/>
              </p:ext>
            </p:extLst>
          </p:nvPr>
        </p:nvGraphicFramePr>
        <p:xfrm>
          <a:off x="2931160" y="4782185"/>
          <a:ext cx="8963892" cy="1701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973">
                  <a:extLst>
                    <a:ext uri="{9D8B030D-6E8A-4147-A177-3AD203B41FA5}">
                      <a16:colId xmlns:a16="http://schemas.microsoft.com/office/drawing/2014/main" val="1263938232"/>
                    </a:ext>
                  </a:extLst>
                </a:gridCol>
                <a:gridCol w="2240973">
                  <a:extLst>
                    <a:ext uri="{9D8B030D-6E8A-4147-A177-3AD203B41FA5}">
                      <a16:colId xmlns:a16="http://schemas.microsoft.com/office/drawing/2014/main" val="1584738052"/>
                    </a:ext>
                  </a:extLst>
                </a:gridCol>
                <a:gridCol w="2240973">
                  <a:extLst>
                    <a:ext uri="{9D8B030D-6E8A-4147-A177-3AD203B41FA5}">
                      <a16:colId xmlns:a16="http://schemas.microsoft.com/office/drawing/2014/main" val="1413617722"/>
                    </a:ext>
                  </a:extLst>
                </a:gridCol>
                <a:gridCol w="2240973">
                  <a:extLst>
                    <a:ext uri="{9D8B030D-6E8A-4147-A177-3AD203B41FA5}">
                      <a16:colId xmlns:a16="http://schemas.microsoft.com/office/drawing/2014/main" val="621876155"/>
                    </a:ext>
                  </a:extLst>
                </a:gridCol>
              </a:tblGrid>
              <a:tr h="38216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5119"/>
                  </a:ext>
                </a:extLst>
              </a:tr>
              <a:tr h="659625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2.07886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7.936533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0.4757117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37887"/>
                  </a:ext>
                </a:extLst>
              </a:tr>
              <a:tr h="659625">
                <a:tc>
                  <a:txBody>
                    <a:bodyPr/>
                    <a:lstStyle/>
                    <a:p>
                      <a:r>
                        <a:rPr lang="en-IN" dirty="0"/>
                        <a:t>DT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2.07885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7.936233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0.47574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427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420172-39D6-43A3-26FE-0F22F784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46" y="1298548"/>
            <a:ext cx="7532572" cy="24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30CD-518B-7079-D761-E1685B3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20" y="2766218"/>
            <a:ext cx="10515600" cy="1325563"/>
          </a:xfrm>
        </p:spPr>
        <p:txBody>
          <a:bodyPr/>
          <a:lstStyle/>
          <a:p>
            <a:r>
              <a:rPr lang="en-IN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15147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3DB-D5FA-AF06-3DBB-279ED2F2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Raleway" pitchFamily="2" charset="0"/>
              </a:rPr>
              <a:t>Aim of the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B68E-04B9-E96B-7467-AE88BBA6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Raleway" pitchFamily="2" charset="0"/>
              </a:rPr>
              <a:t>Measure the impact of Air Pollution on human health:</a:t>
            </a:r>
          </a:p>
          <a:p>
            <a:pPr marL="0" indent="0">
              <a:buNone/>
            </a:pPr>
            <a:r>
              <a:rPr lang="en-IN" sz="2500" dirty="0">
                <a:latin typeface="Raleway" pitchFamily="2" charset="0"/>
              </a:rPr>
              <a:t>Quantify the reduction in the life expectancy caused due to air pollution.</a:t>
            </a:r>
          </a:p>
          <a:p>
            <a:r>
              <a:rPr lang="en-US" sz="2500" b="1" dirty="0">
                <a:latin typeface="Raleway" pitchFamily="2" charset="0"/>
              </a:rPr>
              <a:t>Evaluate Health Standards Enforcement: </a:t>
            </a:r>
          </a:p>
          <a:p>
            <a:pPr marL="0" indent="0">
              <a:buNone/>
            </a:pPr>
            <a:r>
              <a:rPr lang="en-US" sz="2500" dirty="0">
                <a:latin typeface="Raleway" pitchFamily="2" charset="0"/>
              </a:rPr>
              <a:t>Assess how the strict application of existing health standards can enhance the overall health of the country.</a:t>
            </a:r>
            <a:r>
              <a:rPr lang="en-IN" sz="2500" dirty="0">
                <a:latin typeface="Raleway" pitchFamily="2" charset="0"/>
              </a:rPr>
              <a:t> </a:t>
            </a:r>
          </a:p>
          <a:p>
            <a:r>
              <a:rPr lang="en-IN" sz="2500" b="1" dirty="0">
                <a:latin typeface="Raleway" pitchFamily="2" charset="0"/>
              </a:rPr>
              <a:t>Evaluate the prospects of new standards:</a:t>
            </a:r>
          </a:p>
          <a:p>
            <a:pPr marL="0" indent="0">
              <a:buNone/>
            </a:pPr>
            <a:r>
              <a:rPr lang="en-IN" sz="2500" dirty="0">
                <a:latin typeface="Raleway" pitchFamily="2" charset="0"/>
              </a:rPr>
              <a:t>Measure how the new policies can affect the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88510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8888-C3D3-DC4A-5FA7-1A2C755B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19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Existing Research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7D251-BC9B-E521-9465-2D25706E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55845"/>
              </p:ext>
            </p:extLst>
          </p:nvPr>
        </p:nvGraphicFramePr>
        <p:xfrm>
          <a:off x="167640" y="667385"/>
          <a:ext cx="11841479" cy="55820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5898">
                  <a:extLst>
                    <a:ext uri="{9D8B030D-6E8A-4147-A177-3AD203B41FA5}">
                      <a16:colId xmlns:a16="http://schemas.microsoft.com/office/drawing/2014/main" val="1468074223"/>
                    </a:ext>
                  </a:extLst>
                </a:gridCol>
                <a:gridCol w="2825057">
                  <a:extLst>
                    <a:ext uri="{9D8B030D-6E8A-4147-A177-3AD203B41FA5}">
                      <a16:colId xmlns:a16="http://schemas.microsoft.com/office/drawing/2014/main" val="3408471107"/>
                    </a:ext>
                  </a:extLst>
                </a:gridCol>
                <a:gridCol w="2930667">
                  <a:extLst>
                    <a:ext uri="{9D8B030D-6E8A-4147-A177-3AD203B41FA5}">
                      <a16:colId xmlns:a16="http://schemas.microsoft.com/office/drawing/2014/main" val="3675415012"/>
                    </a:ext>
                  </a:extLst>
                </a:gridCol>
                <a:gridCol w="2641561">
                  <a:extLst>
                    <a:ext uri="{9D8B030D-6E8A-4147-A177-3AD203B41FA5}">
                      <a16:colId xmlns:a16="http://schemas.microsoft.com/office/drawing/2014/main" val="2787812867"/>
                    </a:ext>
                  </a:extLst>
                </a:gridCol>
                <a:gridCol w="2368296">
                  <a:extLst>
                    <a:ext uri="{9D8B030D-6E8A-4147-A177-3AD203B41FA5}">
                      <a16:colId xmlns:a16="http://schemas.microsoft.com/office/drawing/2014/main" val="287184098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r>
                        <a:rPr lang="en-IN" sz="1300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Paper Name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Learnings / Gaps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35626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Wealthier is Healthier" by Lant Pritchett and Lawrence H. Summers 1996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analysis using panel data from 85 countries over three decades to estimate the impact of GDP on life expectancy.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1% increase in GDP per capita results in a 0.05–0.07% increase in life expectancy.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GDP</a:t>
                      </a:r>
                      <a:r>
                        <a:rPr lang="en-US" sz="1600" dirty="0"/>
                        <a:t> growth has a clear, </a:t>
                      </a:r>
                      <a:r>
                        <a:rPr lang="en-US" sz="1600" b="1" dirty="0"/>
                        <a:t>positive</a:t>
                      </a:r>
                      <a:r>
                        <a:rPr lang="en-US" sz="1600" dirty="0"/>
                        <a:t> impact on life expectancy, with larger gains in low-income countries.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3833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Economic Growth and Human Development (2020)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Cross-country regression analysis on human development indicators, including life expectancy, with respect to GDP growth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1% increase in GDP per capita results in a 0.03–0.05% increase in life expectancy.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The relationship between economic growth and life expectancy is robust but smaller as countries grow wealthier.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84032"/>
                  </a:ext>
                </a:extLst>
              </a:tr>
              <a:tr h="1982258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 and Health: Evidence from Microdata on Mortality and Morbidity (2006)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individual-level data from Indonesia to quantify the effects of income changes on mortality and health outcomes.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10% increase in household income leads to a 0.5–0.6% increase in life expectancy.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Micro-level income changes have a significant impact on health and longevity, especially in lower-income households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3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2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414D430-8C07-80E5-37FB-EBF86B790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852735"/>
              </p:ext>
            </p:extLst>
          </p:nvPr>
        </p:nvGraphicFramePr>
        <p:xfrm>
          <a:off x="99645" y="93519"/>
          <a:ext cx="11964200" cy="66527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7049">
                  <a:extLst>
                    <a:ext uri="{9D8B030D-6E8A-4147-A177-3AD203B41FA5}">
                      <a16:colId xmlns:a16="http://schemas.microsoft.com/office/drawing/2014/main" val="1468074223"/>
                    </a:ext>
                  </a:extLst>
                </a:gridCol>
                <a:gridCol w="2737031">
                  <a:extLst>
                    <a:ext uri="{9D8B030D-6E8A-4147-A177-3AD203B41FA5}">
                      <a16:colId xmlns:a16="http://schemas.microsoft.com/office/drawing/2014/main" val="3408471107"/>
                    </a:ext>
                  </a:extLst>
                </a:gridCol>
                <a:gridCol w="3078343">
                  <a:extLst>
                    <a:ext uri="{9D8B030D-6E8A-4147-A177-3AD203B41FA5}">
                      <a16:colId xmlns:a16="http://schemas.microsoft.com/office/drawing/2014/main" val="3675415012"/>
                    </a:ext>
                  </a:extLst>
                </a:gridCol>
                <a:gridCol w="2668937">
                  <a:extLst>
                    <a:ext uri="{9D8B030D-6E8A-4147-A177-3AD203B41FA5}">
                      <a16:colId xmlns:a16="http://schemas.microsoft.com/office/drawing/2014/main" val="2787812867"/>
                    </a:ext>
                  </a:extLst>
                </a:gridCol>
                <a:gridCol w="2392840">
                  <a:extLst>
                    <a:ext uri="{9D8B030D-6E8A-4147-A177-3AD203B41FA5}">
                      <a16:colId xmlns:a16="http://schemas.microsoft.com/office/drawing/2014/main" val="287184098"/>
                    </a:ext>
                  </a:extLst>
                </a:gridCol>
              </a:tblGrid>
              <a:tr h="392285">
                <a:tc>
                  <a:txBody>
                    <a:bodyPr/>
                    <a:lstStyle/>
                    <a:p>
                      <a:r>
                        <a:rPr lang="en-IN" sz="1400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 Name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35626"/>
                  </a:ext>
                </a:extLst>
              </a:tr>
              <a:tr h="1002508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Loss of Life Expectancy from Air Pollution Compared to Other Risks (2020)</a:t>
                      </a:r>
                      <a:r>
                        <a:rPr lang="en-US" sz="1400" dirty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Analysis of life expectancy loss due to PM2.5 globally, comparing it to other major health risks using population data.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PM2.5 contributes more to life expectancy reduction than </a:t>
                      </a:r>
                      <a:r>
                        <a:rPr lang="en-US" sz="1400" b="1" dirty="0"/>
                        <a:t>smoking</a:t>
                      </a:r>
                      <a:r>
                        <a:rPr lang="en-US" sz="1400" dirty="0"/>
                        <a:t> and alcohol in many regions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Highlights the greater impact of pollution on life expectancy in poorer countries.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38330"/>
                  </a:ext>
                </a:extLst>
              </a:tr>
              <a:tr h="994374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Air Pollution and National and County Life Expectancy Loss in the USA (2019)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PM2.5 exposure in 1,339 US counties </a:t>
                      </a:r>
                      <a:r>
                        <a:rPr lang="en-IN" sz="1400" dirty="0"/>
                        <a:t>using population-weighted averages.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PM2.5 pollution continues to reduce life expectancy, especially in </a:t>
                      </a:r>
                      <a:r>
                        <a:rPr lang="en-US" sz="1400" b="1" dirty="0"/>
                        <a:t>poorer</a:t>
                      </a:r>
                      <a:r>
                        <a:rPr lang="en-US" sz="1400" dirty="0"/>
                        <a:t> counties.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Air pollution disproportionately affects economically </a:t>
                      </a:r>
                      <a:r>
                        <a:rPr lang="en-US" sz="1400" b="1" dirty="0"/>
                        <a:t>weaker</a:t>
                      </a:r>
                      <a:r>
                        <a:rPr lang="en-US" sz="1400" dirty="0"/>
                        <a:t> regions.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84032"/>
                  </a:ext>
                </a:extLst>
              </a:tr>
              <a:tr h="994374">
                <a:tc>
                  <a:txBody>
                    <a:bodyPr/>
                    <a:lstStyle/>
                    <a:p>
                      <a:r>
                        <a:rPr lang="en-IN" sz="1400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Global Burden of Disease Study (2019)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Cross-country analysis of PM2.5 exposure and its effects on life expectancy, with comparisons to cancer mortality.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 expectancy could increase by up to </a:t>
                      </a:r>
                      <a:r>
                        <a:rPr lang="en-US" sz="1400" b="1" dirty="0"/>
                        <a:t>0.6</a:t>
                      </a:r>
                      <a:r>
                        <a:rPr lang="en-US" sz="1400" dirty="0"/>
                        <a:t> years globally if PM2.5 met WHO guidelines.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Political/regulatory hurdles in low-income nations hinders development.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62388"/>
                  </a:ext>
                </a:extLst>
              </a:tr>
              <a:tr h="1218910">
                <a:tc>
                  <a:txBody>
                    <a:bodyPr/>
                    <a:lstStyle/>
                    <a:p>
                      <a:r>
                        <a:rPr lang="en-IN" sz="1400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AQLI 2024 Report</a:t>
                      </a:r>
                      <a:r>
                        <a:rPr lang="en-IN" sz="1400" dirty="0"/>
                        <a:t>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from the Air Quality Life Index (AQLI), measuring the impact of PM2.5 on life expectancy across regions, especially in high-risk areas.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 average, PM2.5 reduces global life expectancy by 2 years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400" dirty="0"/>
                        <a:t>South Asia has weak environmental policies leading to more life loss via pollution.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49657"/>
                  </a:ext>
                </a:extLst>
              </a:tr>
              <a:tr h="2050271"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Impact of PM2.5 on Life Expectancy in Europe (2019)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Cohort-based study in Europe, linking air pollution exposure to health outcomes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Long-term PM2.5 exposure increases cardiovascular and respiratory mortality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Chronic PM2.5 exposure has strong links to reduced life expectancy in Europe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7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AEF11-9149-2045-2639-03412798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19454"/>
              </p:ext>
            </p:extLst>
          </p:nvPr>
        </p:nvGraphicFramePr>
        <p:xfrm>
          <a:off x="113900" y="102639"/>
          <a:ext cx="11964200" cy="6644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7049">
                  <a:extLst>
                    <a:ext uri="{9D8B030D-6E8A-4147-A177-3AD203B41FA5}">
                      <a16:colId xmlns:a16="http://schemas.microsoft.com/office/drawing/2014/main" val="1099572449"/>
                    </a:ext>
                  </a:extLst>
                </a:gridCol>
                <a:gridCol w="2737031">
                  <a:extLst>
                    <a:ext uri="{9D8B030D-6E8A-4147-A177-3AD203B41FA5}">
                      <a16:colId xmlns:a16="http://schemas.microsoft.com/office/drawing/2014/main" val="1733116869"/>
                    </a:ext>
                  </a:extLst>
                </a:gridCol>
                <a:gridCol w="3078343">
                  <a:extLst>
                    <a:ext uri="{9D8B030D-6E8A-4147-A177-3AD203B41FA5}">
                      <a16:colId xmlns:a16="http://schemas.microsoft.com/office/drawing/2014/main" val="1651740547"/>
                    </a:ext>
                  </a:extLst>
                </a:gridCol>
                <a:gridCol w="2668937">
                  <a:extLst>
                    <a:ext uri="{9D8B030D-6E8A-4147-A177-3AD203B41FA5}">
                      <a16:colId xmlns:a16="http://schemas.microsoft.com/office/drawing/2014/main" val="3993669938"/>
                    </a:ext>
                  </a:extLst>
                </a:gridCol>
                <a:gridCol w="2392840">
                  <a:extLst>
                    <a:ext uri="{9D8B030D-6E8A-4147-A177-3AD203B41FA5}">
                      <a16:colId xmlns:a16="http://schemas.microsoft.com/office/drawing/2014/main" val="1471939061"/>
                    </a:ext>
                  </a:extLst>
                </a:gridCol>
              </a:tblGrid>
              <a:tr h="330402">
                <a:tc>
                  <a:txBody>
                    <a:bodyPr/>
                    <a:lstStyle/>
                    <a:p>
                      <a:r>
                        <a:rPr lang="en-IN" sz="1400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 Name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60353"/>
                  </a:ext>
                </a:extLst>
              </a:tr>
              <a:tr h="1238996"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Wealth of Nations and the End of Life: The Economic Basis of Mortality (2003)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Cross-country regression analyses using historical data to link per capita GDP and life expectancy.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</a:t>
                      </a:r>
                      <a:r>
                        <a:rPr lang="en-US" sz="1400" b="1" dirty="0"/>
                        <a:t>GDP</a:t>
                      </a:r>
                      <a:r>
                        <a:rPr lang="en-US" sz="1400" dirty="0"/>
                        <a:t> is associated with increased life expectancy, but the relationship weakens at </a:t>
                      </a:r>
                      <a:r>
                        <a:rPr lang="en-US" sz="1400" b="1" dirty="0"/>
                        <a:t>higher</a:t>
                      </a:r>
                      <a:r>
                        <a:rPr lang="en-US" sz="1400" dirty="0"/>
                        <a:t> income levels.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50" dirty="0"/>
                        <a:t>Economic growth significantly impacts mortality rates, but the effects diminish as countries become wealthier.</a:t>
                      </a:r>
                      <a:endParaRPr lang="en-IN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38352"/>
                  </a:ext>
                </a:extLst>
              </a:tr>
              <a:tr h="882963"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Health, Wealth and Equity: An International Perspective (2015)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Comparative analysis of income inequality, GDP, and health outcomes across different countries.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Countries with higher GDP per capita generally experience better health outcomes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Economic inequality within countries can weaken the positive effects of </a:t>
                      </a:r>
                      <a:r>
                        <a:rPr lang="en-US" sz="1400" b="1" dirty="0"/>
                        <a:t>GDP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/>
                        <a:t>growth</a:t>
                      </a:r>
                      <a:r>
                        <a:rPr lang="en-US" sz="1400" dirty="0"/>
                        <a:t> on life expectancy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52027"/>
                  </a:ext>
                </a:extLst>
              </a:tr>
              <a:tr h="1082341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Economic Growth and Life Expectancy: A Case of Convergence? (2013)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analysis across 175 countries from 1960 to 2010 to explore life expectancy and GDP convergence.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 expectancy has converged globally despite differences in GDP growth rates.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Economic growth leads to improved health, but life expectancy improves even in lower-income countries through technology.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10029"/>
                  </a:ext>
                </a:extLst>
              </a:tr>
              <a:tr h="1082341">
                <a:tc>
                  <a:txBody>
                    <a:bodyPr/>
                    <a:lstStyle/>
                    <a:p>
                      <a:r>
                        <a:rPr lang="en-IN" sz="1400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 and Health Outcomes: Evidence from Microdata (2010)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microdata from household surveys to analyze the direct impact of income on health and longevity.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income at the individual level correlates with better health and longer life expectancy.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Individual income growth translates into better health outcomes, contributing to increased national life expectancy.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70695"/>
                  </a:ext>
                </a:extLst>
              </a:tr>
              <a:tr h="1726838">
                <a:tc>
                  <a:txBody>
                    <a:bodyPr/>
                    <a:lstStyle/>
                    <a:p>
                      <a:r>
                        <a:rPr lang="en-IN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Income, Health, and Economic Development" by William Easterly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Regression analysis across countries to measure the elasticity of life expectancy to changes in GDP per capita.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1% increase in GDP per capita leads to approximately a 0.04% increase in life expectancy.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The relationship between GDP and life expectancy is positive but modest, with diminishing returns as income increases.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0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050-4471-E191-0A68-8C347776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9DB-1344-720D-AB96-845A57F5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Raleway" pitchFamily="2" charset="0"/>
              </a:rPr>
              <a:t>United Nations - World Population Prospects:</a:t>
            </a:r>
          </a:p>
          <a:p>
            <a:pPr marL="0" indent="0">
              <a:buNone/>
            </a:pPr>
            <a:r>
              <a:rPr lang="en-US" sz="2000" dirty="0">
                <a:latin typeface="Raleway" pitchFamily="2" charset="0"/>
              </a:rPr>
              <a:t>The life expectancy of India per year, and the percentage change in it. From 1950 to 2023</a:t>
            </a:r>
          </a:p>
          <a:p>
            <a:r>
              <a:rPr lang="en-US" sz="2000" b="1" dirty="0">
                <a:latin typeface="Raleway" pitchFamily="2" charset="0"/>
              </a:rPr>
              <a:t>RBI – Handbook of Statistics on Indian States:</a:t>
            </a:r>
          </a:p>
          <a:p>
            <a:pPr marL="0" indent="0">
              <a:buNone/>
            </a:pPr>
            <a:r>
              <a:rPr lang="en-US" sz="2000" dirty="0">
                <a:latin typeface="Raleway" pitchFamily="2" charset="0"/>
              </a:rPr>
              <a:t>State wise life – gender wise life expectancy from 1991 to 2019.</a:t>
            </a:r>
          </a:p>
          <a:p>
            <a:r>
              <a:rPr lang="en-US" sz="2000" b="1" dirty="0">
                <a:latin typeface="Raleway" pitchFamily="2" charset="0"/>
              </a:rPr>
              <a:t>SRS based abridged life tables:</a:t>
            </a:r>
          </a:p>
          <a:p>
            <a:pPr marL="0" indent="0">
              <a:buNone/>
            </a:pPr>
            <a:r>
              <a:rPr lang="en-US" sz="2000" dirty="0">
                <a:latin typeface="Raleway" pitchFamily="2" charset="0"/>
              </a:rPr>
              <a:t>Life expectancy from 1970 to 2020, gender wise and urban – rural split.</a:t>
            </a:r>
          </a:p>
          <a:p>
            <a:r>
              <a:rPr lang="en-IN" sz="2000" b="1" dirty="0">
                <a:latin typeface="Raleway" pitchFamily="2" charset="0"/>
              </a:rPr>
              <a:t>Satellite-derived PM2.5 - </a:t>
            </a:r>
            <a:r>
              <a:rPr lang="en-US" sz="2000" b="1" dirty="0">
                <a:latin typeface="Raleway" pitchFamily="2" charset="0"/>
              </a:rPr>
              <a:t>Washington University in St. Louis:</a:t>
            </a:r>
          </a:p>
          <a:p>
            <a:pPr marL="0" indent="0">
              <a:buNone/>
            </a:pPr>
            <a:r>
              <a:rPr lang="en-US" sz="2000" dirty="0">
                <a:latin typeface="Raleway" pitchFamily="2" charset="0"/>
              </a:rPr>
              <a:t>State wise pollution data from 1998 to 2023. </a:t>
            </a:r>
            <a:endParaRPr lang="en-IN" sz="2000" b="1" dirty="0">
              <a:latin typeface="Raleway" pitchFamily="2" charset="0"/>
            </a:endParaRPr>
          </a:p>
          <a:p>
            <a:r>
              <a:rPr lang="en-IN" sz="2000" b="1" dirty="0">
                <a:latin typeface="Raleway" pitchFamily="2" charset="0"/>
              </a:rPr>
              <a:t>Population Projection Report </a:t>
            </a:r>
            <a:r>
              <a:rPr lang="en-US" sz="2000" b="1" dirty="0">
                <a:latin typeface="Raleway" pitchFamily="2" charset="0"/>
              </a:rPr>
              <a:t>by Registrar General, India</a:t>
            </a:r>
            <a:endParaRPr lang="en-IN" sz="2000" b="1" dirty="0">
              <a:latin typeface="Raleway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Raleway" pitchFamily="2" charset="0"/>
              </a:rPr>
              <a:t>State wise data with more granularity.</a:t>
            </a:r>
            <a:endParaRPr lang="en-US" sz="2000" dirty="0">
              <a:latin typeface="Raleway" pitchFamily="2" charset="0"/>
            </a:endParaRPr>
          </a:p>
          <a:p>
            <a:pPr marL="0" indent="0">
              <a:buNone/>
            </a:pPr>
            <a:endParaRPr lang="en-IN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FB82-864D-9737-D0A2-5E18ECA5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035"/>
            <a:ext cx="10515600" cy="1325563"/>
          </a:xfrm>
        </p:spPr>
        <p:txBody>
          <a:bodyPr/>
          <a:lstStyle/>
          <a:p>
            <a:r>
              <a:rPr lang="en-IN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CA66A-8C9A-AF69-DFFA-1F36E929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3" y="795597"/>
            <a:ext cx="8084127" cy="312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0A272-3374-6358-43A4-B85B9BF7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" y="4617446"/>
            <a:ext cx="10805045" cy="1726807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F5E2D79-A248-BD0A-768F-101D0D719958}"/>
              </a:ext>
            </a:extLst>
          </p:cNvPr>
          <p:cNvSpPr/>
          <p:nvPr/>
        </p:nvSpPr>
        <p:spPr>
          <a:xfrm rot="5400000">
            <a:off x="8082654" y="2545413"/>
            <a:ext cx="2317172" cy="140017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20B05-C24D-241D-0F5B-AAB98C1C6529}"/>
              </a:ext>
            </a:extLst>
          </p:cNvPr>
          <p:cNvSpPr txBox="1"/>
          <p:nvPr/>
        </p:nvSpPr>
        <p:spPr>
          <a:xfrm>
            <a:off x="9941328" y="14041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restructuring</a:t>
            </a:r>
          </a:p>
        </p:txBody>
      </p:sp>
    </p:spTree>
    <p:extLst>
      <p:ext uri="{BB962C8B-B14F-4D97-AF65-F5344CB8AC3E}">
        <p14:creationId xmlns:p14="http://schemas.microsoft.com/office/powerpoint/2010/main" val="33416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5B83C-F44B-686E-317A-7F068CD2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" y="589528"/>
            <a:ext cx="9373908" cy="22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4FE1A-8A44-669A-323D-9F4C1499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59" y="3056995"/>
            <a:ext cx="3762900" cy="3801005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297D5058-A07A-3E0D-D59F-C68269BA59EB}"/>
              </a:ext>
            </a:extLst>
          </p:cNvPr>
          <p:cNvSpPr/>
          <p:nvPr/>
        </p:nvSpPr>
        <p:spPr>
          <a:xfrm rot="10800000" flipH="1">
            <a:off x="4187537" y="3056995"/>
            <a:ext cx="2029692" cy="23691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7603-10C3-CBDB-F904-D14200C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BE87-C698-4E0E-3901-5528387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missing data was imputed using a machine learning algorithm. Linear Regression and Random Forest were tested, and Random Forest was chosen for its superior model performance in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0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1192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Raleway</vt:lpstr>
      <vt:lpstr>Raleway </vt:lpstr>
      <vt:lpstr>Office Theme</vt:lpstr>
      <vt:lpstr>Effect of socio- Economic conditions on life expectancy</vt:lpstr>
      <vt:lpstr>Aim of the Research:</vt:lpstr>
      <vt:lpstr>Existing Research</vt:lpstr>
      <vt:lpstr>PowerPoint Presentation</vt:lpstr>
      <vt:lpstr>PowerPoint Presentation</vt:lpstr>
      <vt:lpstr>Data Sources:</vt:lpstr>
      <vt:lpstr>Data preprocessing</vt:lpstr>
      <vt:lpstr>PowerPoint Presentation</vt:lpstr>
      <vt:lpstr>Outlier Removal</vt:lpstr>
      <vt:lpstr>Data Analysis</vt:lpstr>
      <vt:lpstr>PowerPoint Presentation</vt:lpstr>
      <vt:lpstr>PowerPoint Presentation</vt:lpstr>
      <vt:lpstr>Potential for Machine Learning</vt:lpstr>
      <vt:lpstr>PowerPoint Presentation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Aneesh Patne</dc:creator>
  <cp:lastModifiedBy>Aneesh Patne</cp:lastModifiedBy>
  <cp:revision>4</cp:revision>
  <dcterms:created xsi:type="dcterms:W3CDTF">2024-09-22T10:46:01Z</dcterms:created>
  <dcterms:modified xsi:type="dcterms:W3CDTF">2024-09-24T13:59:07Z</dcterms:modified>
</cp:coreProperties>
</file>