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9" r:id="rId7"/>
    <p:sldId id="270" r:id="rId8"/>
    <p:sldId id="271" r:id="rId9"/>
    <p:sldId id="273" r:id="rId10"/>
    <p:sldId id="275" r:id="rId11"/>
    <p:sldId id="261" r:id="rId12"/>
    <p:sldId id="262" r:id="rId13"/>
    <p:sldId id="263" r:id="rId14"/>
    <p:sldId id="264" r:id="rId15"/>
    <p:sldId id="265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4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B98EC-08D4-44A1-BF48-303DA158D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5E415-D1C0-4CDF-AD89-C46D54C39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5372C-33B5-49B6-91F2-315F21F7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FA4-1CED-431A-B099-8A3983753ADA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1E823-7E77-4ACC-8F0F-A8C6FC71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C4596-CDB2-4942-B014-C522CD42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E3A4-87F2-49F7-8464-45E05AA8C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5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C2977-1629-4EE0-A360-07B32425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BFBA6-980B-4478-BB80-AE996FFDB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6DFA0-81E7-49E1-BC50-01F1F5B0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FA4-1CED-431A-B099-8A3983753ADA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13EE9-75FB-4A34-81B8-F61B8E49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DF528-DD90-48B3-B04A-0790B82F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E3A4-87F2-49F7-8464-45E05AA8C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5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0FCDED-E4EE-4786-8E05-00AD4EF91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C55C9-5D2A-4503-839E-A85D14F4C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927C6-E66B-44AA-8CD2-9B950B9B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FA4-1CED-431A-B099-8A3983753ADA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090E2-F356-4D80-B047-3259A332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4CEEB-7B61-4F9E-B28E-CA6B0CC4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E3A4-87F2-49F7-8464-45E05AA8C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86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BA682-0257-4D31-8571-275C356B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58360-E93A-4485-AED2-5F9DD61CF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1BD50-96B0-4F68-A848-D144ECBF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FA4-1CED-431A-B099-8A3983753ADA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7EE15-0FF4-4FEB-BC4D-74738CB8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1FE0F-69B0-4A91-A391-E71EDCE9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E3A4-87F2-49F7-8464-45E05AA8C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3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B2926-DB72-482F-AB60-8BCBB1588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19382-C3FC-46EC-B7C4-0EF441497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44801-DABF-4E22-80E2-705DAB9B3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FA4-1CED-431A-B099-8A3983753ADA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19B44-43FD-479A-A82D-D3621C786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1E0F3-E8F1-4282-8973-937F1F10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E3A4-87F2-49F7-8464-45E05AA8C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3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9DE0F-E219-4C86-BC6B-E4CAC0CA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8F021-123C-4DCD-B1D2-1A43F017E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5C547-917D-46CB-B9B3-91DA9006E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19166-A037-4C1B-879B-F5B9E21F6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FA4-1CED-431A-B099-8A3983753ADA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BDD76-494E-4F8E-AA9A-B1244D45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3FA8D-776E-4119-89CB-08634755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E3A4-87F2-49F7-8464-45E05AA8C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2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DD73-AA54-441C-9A24-2BBA11690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764BB-E7FD-4C14-BAD7-57C7691A7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E6BF3-BD29-4541-B5CD-FF7A96A1B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C7895-D4A2-4DCD-8731-F60A5A7FB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98387A-170C-4D95-87C4-72845CD66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123A4F-AE29-46BD-B45A-611F38BB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FA4-1CED-431A-B099-8A3983753ADA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2D927A-B5BB-4728-B6A5-44D04B3BB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C4CAB0-42D9-44DA-ABF6-51DF6AA0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E3A4-87F2-49F7-8464-45E05AA8C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3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D361-C4B1-473E-8004-729FCB3ED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9B022D-F574-42C9-A15B-F7309139B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FA4-1CED-431A-B099-8A3983753ADA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6A3DA-925E-4B14-B575-D57E3CFA4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623267-0715-43C5-8B1A-2B898F049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E3A4-87F2-49F7-8464-45E05AA8C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2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062526-E2E4-4B0F-902E-D3A714AF5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FA4-1CED-431A-B099-8A3983753ADA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856D3-62CC-4BB9-BB65-C87B93D6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AA75B-3D6E-4D1D-94D3-3696131B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E3A4-87F2-49F7-8464-45E05AA8C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9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DAFCF-D047-48FC-A25D-63E54A37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92095-0198-4078-BA88-EC516BD47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0A761-7D96-48CA-A6F6-CE3822FB0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99FC6-81DC-41EA-BCF6-F70E31BA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FA4-1CED-431A-B099-8A3983753ADA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77DF0-53DA-4741-AA36-2A93D9FDA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8B153-D0AD-4F3D-8420-921426AF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E3A4-87F2-49F7-8464-45E05AA8C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8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F5A8F-F9FC-4EA2-913D-674F20F3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B2C1E7-D8D0-4DD7-90C0-675A58B0C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8BB19-CC0C-47FA-8ED2-168755D56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045BA-FE4B-42C5-9917-4D24EAEE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FA4-1CED-431A-B099-8A3983753ADA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9496B-1B93-4F44-BCE8-C66A08B2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EA212-CE43-4B48-AFC0-5098EAB7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E3A4-87F2-49F7-8464-45E05AA8C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1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06089A-C980-4F32-94AD-EDE3B9ED0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53829-2A71-4D60-B54A-3EEEF25D8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1A366-592B-4982-B3EA-10AA75CFE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D7FA4-1CED-431A-B099-8A3983753ADA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F014D-DF4E-4C97-866C-A6229A855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92011-84B8-4CC8-AC00-9F1DD7E341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8E3A4-87F2-49F7-8464-45E05AA8C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3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05DF82-8B3E-4F0B-8F84-D9B5AEE70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949" y="3499076"/>
            <a:ext cx="6053558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Detect Retina Damage From OCT Images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2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956C3-972E-40DB-8663-6CA0B903C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3109" y="632835"/>
            <a:ext cx="4225980" cy="17922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/>
              <a:t>IST 718: Big Data Analytics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DEC27-FAEB-4360-808D-4BF9E0836C12}"/>
              </a:ext>
            </a:extLst>
          </p:cNvPr>
          <p:cNvSpPr txBox="1"/>
          <p:nvPr/>
        </p:nvSpPr>
        <p:spPr>
          <a:xfrm>
            <a:off x="9007462" y="3182303"/>
            <a:ext cx="3474621" cy="278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Group No: 5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Group Members: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        1) </a:t>
            </a:r>
            <a:r>
              <a:rPr lang="en-US" sz="2000"/>
              <a:t>Aneesh Phatak</a:t>
            </a: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        2) </a:t>
            </a:r>
            <a:r>
              <a:rPr lang="en-US" sz="2000" dirty="0" err="1"/>
              <a:t>Xuaranran</a:t>
            </a:r>
            <a:r>
              <a:rPr lang="en-US" sz="2000" dirty="0"/>
              <a:t> Ji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        3) Avin Deshmukh</a:t>
            </a:r>
          </a:p>
        </p:txBody>
      </p:sp>
    </p:spTree>
    <p:extLst>
      <p:ext uri="{BB962C8B-B14F-4D97-AF65-F5344CB8AC3E}">
        <p14:creationId xmlns:p14="http://schemas.microsoft.com/office/powerpoint/2010/main" val="1902171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907F9-B4E3-402C-9D11-83F9C6B68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Increasing accuracy of ResNet50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066845-6BA7-40A6-AB76-3E9D18F5A4AE}"/>
              </a:ext>
            </a:extLst>
          </p:cNvPr>
          <p:cNvSpPr txBox="1"/>
          <p:nvPr/>
        </p:nvSpPr>
        <p:spPr>
          <a:xfrm>
            <a:off x="808892" y="3187678"/>
            <a:ext cx="3363974" cy="1607060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200" b="0" dirty="0">
                <a:effectLst/>
              </a:rPr>
              <a:t>Increasing number of epochs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6200" b="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200" b="0" dirty="0">
                <a:effectLst/>
              </a:rPr>
              <a:t>Initializing model with pre-trained weights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2000" dirty="0"/>
            </a:br>
            <a:endParaRPr lang="en-US" sz="20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52FC295-EF9F-4999-A94B-6CCA76297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752" y="2230452"/>
            <a:ext cx="6953276" cy="330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207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FBA6FB-1AC1-4EC6-869A-19C66F8C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VGG16 Model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4A4DC-A3BF-4D90-81AE-3A1DBDBF1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894027"/>
            <a:ext cx="6377768" cy="4782873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CNN(Convolutional Neural Network) : One of class in deep neural networks that mostly used to analyze visual images. </a:t>
            </a:r>
            <a:endParaRPr lang="en-US" sz="2400" b="0" dirty="0">
              <a:solidFill>
                <a:schemeClr val="bg1"/>
              </a:solidFill>
              <a:effectLst/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Idea of CNN: people respond to visual stimuli only in  restricted region. The receptive fields of restricted region overlap on each other. </a:t>
            </a:r>
            <a:endParaRPr lang="en-US" sz="2400" b="0" dirty="0">
              <a:solidFill>
                <a:schemeClr val="bg1"/>
              </a:solidFill>
              <a:effectLst/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VGG-16: A convolutional neural network that is 16 layers deep. </a:t>
            </a:r>
            <a:endParaRPr lang="en-US" sz="2400" b="0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990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F995B-4CFF-4BB2-BDA6-F473108AF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b="1" dirty="0"/>
              <a:t>VGG16 Model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61B65-F380-4499-907E-E14BF0FBC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A CNN has 4 types of layers</a:t>
            </a:r>
            <a:endParaRPr lang="en-US" sz="2000" b="0" dirty="0">
              <a:effectLst/>
            </a:endParaRPr>
          </a:p>
          <a:p>
            <a:pPr fontAlgn="base"/>
            <a:r>
              <a:rPr lang="en-US" sz="2000" dirty="0"/>
              <a:t>Convolutional layers</a:t>
            </a:r>
          </a:p>
          <a:p>
            <a:pPr fontAlgn="base"/>
            <a:r>
              <a:rPr lang="en-US" sz="2000" dirty="0" err="1"/>
              <a:t>ReLU</a:t>
            </a:r>
            <a:r>
              <a:rPr lang="en-US" sz="2000" dirty="0"/>
              <a:t> layers</a:t>
            </a:r>
          </a:p>
          <a:p>
            <a:pPr fontAlgn="base"/>
            <a:r>
              <a:rPr lang="en-US" sz="2000" dirty="0"/>
              <a:t>Pooling layers</a:t>
            </a:r>
          </a:p>
          <a:p>
            <a:pPr fontAlgn="base"/>
            <a:r>
              <a:rPr lang="en-US" sz="2000" dirty="0"/>
              <a:t>a Fully connected layer</a:t>
            </a:r>
          </a:p>
          <a:p>
            <a:pPr marL="0" indent="0">
              <a:buNone/>
            </a:pPr>
            <a:br>
              <a:rPr lang="en-US" sz="2000" b="0" dirty="0">
                <a:effectLst/>
              </a:rPr>
            </a:b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600AF0-517A-4964-A6F0-74BC46FAE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363947"/>
            <a:ext cx="6250769" cy="396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429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BC79B8-66E5-481F-B09C-48920162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2370" y="618681"/>
            <a:ext cx="3569630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vgg16_model().summary()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3BD9066-7830-40DD-9007-3F064F81D5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" r="12346"/>
          <a:stretch/>
        </p:blipFill>
        <p:spPr bwMode="auto">
          <a:xfrm>
            <a:off x="976251" y="942538"/>
            <a:ext cx="7163222" cy="480833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180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42303-06A0-40D9-A1BB-D87D1D00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</a:rPr>
              <a:t>Evaluate VGG16 Model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CB1064B-8C6E-4E13-82E0-751AC9531A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89" b="2"/>
          <a:stretch/>
        </p:blipFill>
        <p:spPr bwMode="auto">
          <a:xfrm>
            <a:off x="976251" y="942538"/>
            <a:ext cx="7163222" cy="480833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954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93617-5012-42C0-9743-15479A446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b="1"/>
              <a:t>Inception V3 Model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80EF3-2219-4BD8-81CE-C6C4B5343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The idea:</a:t>
            </a:r>
          </a:p>
          <a:p>
            <a:pPr marL="0" indent="0">
              <a:buNone/>
            </a:pPr>
            <a:r>
              <a:rPr lang="en-US" sz="2000" b="1" dirty="0"/>
              <a:t> Inception Layer is a combination of 1×1 Convolutional layer, 3×3 Convolutional layer, 5×5 Convolutional layer, by concatenated their output into a single output vector. 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C6B4F11-F09B-4075-BE60-203EB52AF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692113"/>
            <a:ext cx="6250769" cy="331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746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93617-5012-42C0-9743-15479A446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145" y="2440469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b="1" dirty="0"/>
              <a:t>Model Summary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80EF3-2219-4BD8-81CE-C6C4B5343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5486400"/>
            <a:ext cx="3363974" cy="5672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A323B12-A94E-48BE-9D35-C3F949A534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661"/>
          <a:stretch/>
        </p:blipFill>
        <p:spPr bwMode="auto">
          <a:xfrm>
            <a:off x="5064370" y="1711569"/>
            <a:ext cx="6858000" cy="392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13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907F9-B4E3-402C-9D11-83F9C6B68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 the mode to identify CNV, DME,DRUSEN, Normal</a:t>
            </a:r>
            <a:endParaRPr lang="en-US" sz="2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066845-6BA7-40A6-AB76-3E9D18F5A4AE}"/>
              </a:ext>
            </a:extLst>
          </p:cNvPr>
          <p:cNvSpPr txBox="1"/>
          <p:nvPr/>
        </p:nvSpPr>
        <p:spPr>
          <a:xfrm>
            <a:off x="808892" y="3187678"/>
            <a:ext cx="3363974" cy="1607060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200" dirty="0"/>
              <a:t>Correctly identified CNV and DRUSEN by using the V3 Model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6200" b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200" dirty="0"/>
              <a:t>Model Accuracy 0.92</a:t>
            </a:r>
            <a:endParaRPr lang="en-US" sz="6200" b="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2000" dirty="0"/>
            </a:br>
            <a:endParaRPr lang="en-US" sz="20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7920362-ED5B-43BA-9654-9C02489771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793688"/>
            <a:ext cx="6250769" cy="310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558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CC659-8618-4B70-BEF1-35A5001A9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Motivation Behind the Project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72019-0E01-4BEC-9FFF-818782BBF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894027"/>
            <a:ext cx="6377768" cy="4782873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To help ophthalmologist identify the retinal diseases more accurately and efficiently in less time</a:t>
            </a:r>
          </a:p>
          <a:p>
            <a:r>
              <a:rPr lang="en-US" sz="2200" dirty="0">
                <a:solidFill>
                  <a:schemeClr val="bg1"/>
                </a:solidFill>
              </a:rPr>
              <a:t>Types of diseases could be helpful from this project:</a:t>
            </a:r>
          </a:p>
          <a:p>
            <a:pPr marL="514350" indent="-514350">
              <a:buAutoNum type="arabicParenR"/>
            </a:pPr>
            <a:r>
              <a:rPr lang="en-US" sz="2200" dirty="0">
                <a:solidFill>
                  <a:schemeClr val="bg1"/>
                </a:solidFill>
              </a:rPr>
              <a:t>Age related muscular degeneration (most of the senior citizens suffer from AMD)</a:t>
            </a:r>
          </a:p>
          <a:p>
            <a:pPr marL="514350" indent="-514350">
              <a:buAutoNum type="arabicParenR"/>
            </a:pPr>
            <a:r>
              <a:rPr lang="en-US" sz="2200" dirty="0">
                <a:solidFill>
                  <a:schemeClr val="bg1"/>
                </a:solidFill>
              </a:rPr>
              <a:t>Diabatic retinopathy(DR) </a:t>
            </a:r>
          </a:p>
          <a:p>
            <a:pPr marL="514350" indent="-514350">
              <a:buAutoNum type="arabicParenR"/>
            </a:pPr>
            <a:r>
              <a:rPr lang="en-US" sz="2200" dirty="0">
                <a:solidFill>
                  <a:schemeClr val="bg1"/>
                </a:solidFill>
              </a:rPr>
              <a:t>Glaucoma   (Can cause 9-12 % blindness)</a:t>
            </a:r>
          </a:p>
          <a:p>
            <a:r>
              <a:rPr lang="en-US" sz="2200" dirty="0">
                <a:solidFill>
                  <a:schemeClr val="bg1"/>
                </a:solidFill>
              </a:rPr>
              <a:t>Early detection of this diseases</a:t>
            </a:r>
          </a:p>
          <a:p>
            <a:r>
              <a:rPr lang="en-US" sz="2200" dirty="0">
                <a:solidFill>
                  <a:schemeClr val="bg1"/>
                </a:solidFill>
              </a:rPr>
              <a:t>To make the image analysis of retinas less tedious</a:t>
            </a:r>
          </a:p>
        </p:txBody>
      </p:sp>
    </p:spTree>
    <p:extLst>
      <p:ext uri="{BB962C8B-B14F-4D97-AF65-F5344CB8AC3E}">
        <p14:creationId xmlns:p14="http://schemas.microsoft.com/office/powerpoint/2010/main" val="2738638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indoor, table, sitting, photo&#10;&#10;Description automatically generated">
            <a:extLst>
              <a:ext uri="{FF2B5EF4-FFF2-40B4-BE49-F238E27FC236}">
                <a16:creationId xmlns:a16="http://schemas.microsoft.com/office/drawing/2014/main" id="{DBA7C16E-49D0-4CCA-93B6-BA787B680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4" b="992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40CA114-B78B-4E3B-A785-96745276B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92000" cy="22855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091E6-518F-40CF-A10C-DEA7C795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6" y="5091762"/>
            <a:ext cx="7834193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200"/>
              <a:t>Image of Retina in Fundus Photography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767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5" name="Picture 4" descr="A picture containing animal&#10;&#10;Description automatically generated">
            <a:extLst>
              <a:ext uri="{FF2B5EF4-FFF2-40B4-BE49-F238E27FC236}">
                <a16:creationId xmlns:a16="http://schemas.microsoft.com/office/drawing/2014/main" id="{FCF5CCF6-C614-4D24-9D1A-BDC07D3EE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437197"/>
            <a:ext cx="11548872" cy="407097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A3CD3A3-D3C1-4567-BEC0-3A50E9A3A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1AD7E-F96E-487E-AB4E-E17348789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10912"/>
            <a:ext cx="2889504" cy="1344168"/>
          </a:xfrm>
        </p:spPr>
        <p:txBody>
          <a:bodyPr anchor="ctr">
            <a:normAutofit/>
          </a:bodyPr>
          <a:lstStyle/>
          <a:p>
            <a:r>
              <a:rPr lang="en-US" sz="2600">
                <a:solidFill>
                  <a:schemeClr val="bg1"/>
                </a:solidFill>
              </a:rPr>
              <a:t>Image of Data in Optical Coherence Tomography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6D13EF-D431-4D0F-BFFC-1B5A686FF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72207-1296-456D-A8E3-68DC80557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10912"/>
            <a:ext cx="6976872" cy="1344168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Capable of imaging cross-sectional view of the retina</a:t>
            </a:r>
          </a:p>
          <a:p>
            <a:r>
              <a:rPr lang="en-US" sz="1700">
                <a:solidFill>
                  <a:schemeClr val="bg1"/>
                </a:solidFill>
              </a:rPr>
              <a:t> Can construct 3D image of the retina</a:t>
            </a:r>
          </a:p>
          <a:p>
            <a:r>
              <a:rPr lang="en-US" sz="1700">
                <a:solidFill>
                  <a:schemeClr val="bg1"/>
                </a:solidFill>
              </a:rPr>
              <a:t>Retinal optical coherence tomography (OCT) is an imaging technique used to capture high-resolution cross sections of the retinas of living patients.</a:t>
            </a:r>
          </a:p>
        </p:txBody>
      </p:sp>
    </p:spTree>
    <p:extLst>
      <p:ext uri="{BB962C8B-B14F-4D97-AF65-F5344CB8AC3E}">
        <p14:creationId xmlns:p14="http://schemas.microsoft.com/office/powerpoint/2010/main" val="3603147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1873"/>
            <a:ext cx="12192000" cy="26861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D35B3-6463-4726-82A5-BC7EF09F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633" y="3634276"/>
            <a:ext cx="8148734" cy="1069270"/>
          </a:xfr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262626"/>
                </a:solidFill>
              </a:rPr>
              <a:t>Types of Diseases focused in this project</a:t>
            </a:r>
          </a:p>
        </p:txBody>
      </p:sp>
      <p:pic>
        <p:nvPicPr>
          <p:cNvPr id="7" name="Picture 6" descr="A picture containing white&#10;&#10;Description automatically generated">
            <a:extLst>
              <a:ext uri="{FF2B5EF4-FFF2-40B4-BE49-F238E27FC236}">
                <a16:creationId xmlns:a16="http://schemas.microsoft.com/office/drawing/2014/main" id="{4BDF2EA7-C6BE-4FB7-811C-5EC227912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50" y="1087111"/>
            <a:ext cx="9232900" cy="19158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3A622-781F-45D7-9CB8-A5F373B65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700" y="4889365"/>
            <a:ext cx="6070600" cy="135142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choroidal neovascularization (CNV)</a:t>
            </a:r>
          </a:p>
          <a:p>
            <a:r>
              <a:rPr lang="en-US" sz="1800" dirty="0">
                <a:solidFill>
                  <a:schemeClr val="bg1"/>
                </a:solidFill>
              </a:rPr>
              <a:t>Diabetic macular edema (DME)</a:t>
            </a:r>
          </a:p>
          <a:p>
            <a:r>
              <a:rPr lang="en-US" sz="1800" dirty="0">
                <a:solidFill>
                  <a:schemeClr val="bg1"/>
                </a:solidFill>
              </a:rPr>
              <a:t> Multiple Drusen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28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A75D7-1AE3-4EF4-A91A-1D5806CB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Overview of the data</a:t>
            </a:r>
            <a:endParaRPr lang="en-IN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963D9-DD21-4558-BE66-E8804A8CA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894027"/>
            <a:ext cx="6377768" cy="47828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>
                <a:solidFill>
                  <a:schemeClr val="bg1"/>
                </a:solidFill>
              </a:rPr>
              <a:t>Training</a:t>
            </a:r>
            <a:r>
              <a:rPr lang="en-US" sz="2400">
                <a:solidFill>
                  <a:schemeClr val="bg1"/>
                </a:solidFill>
              </a:rPr>
              <a:t> – 83,484 images which was pre-classified as follows: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NORMAL – 26,315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CNV – 37,205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DME – 11,348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DRUSEN – 8,616</a:t>
            </a:r>
          </a:p>
          <a:p>
            <a:pPr marL="0" indent="0">
              <a:buNone/>
            </a:pPr>
            <a:endParaRPr lang="en-US" sz="2400" b="1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bg1"/>
                </a:solidFill>
              </a:rPr>
              <a:t>Validation</a:t>
            </a:r>
            <a:r>
              <a:rPr lang="en-US" sz="2400">
                <a:solidFill>
                  <a:schemeClr val="bg1"/>
                </a:solidFill>
              </a:rPr>
              <a:t> – 8 images in each category(32 total)</a:t>
            </a:r>
          </a:p>
          <a:p>
            <a:pPr marL="0" indent="0">
              <a:buNone/>
            </a:pPr>
            <a:endParaRPr lang="en-US" sz="24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bg1"/>
                </a:solidFill>
              </a:rPr>
              <a:t>Test – </a:t>
            </a:r>
            <a:r>
              <a:rPr lang="en-US" sz="2400">
                <a:solidFill>
                  <a:schemeClr val="bg1"/>
                </a:solidFill>
              </a:rPr>
              <a:t>242 images in each category (968 total) </a:t>
            </a:r>
          </a:p>
          <a:p>
            <a:pPr lvl="1"/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AC48A-DF1B-4E69-93C6-CD6B77C63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Transfer Learning</a:t>
            </a:r>
            <a:br>
              <a:rPr lang="en-US">
                <a:solidFill>
                  <a:schemeClr val="bg1"/>
                </a:solidFill>
              </a:rPr>
            </a:br>
            <a:endParaRPr lang="en-IN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62417-9219-4A03-97CE-D05E245D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894027"/>
            <a:ext cx="6377768" cy="4782873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Used to prevent training of deep neural network from scratch, which would require a significant amount of data, power and time. </a:t>
            </a:r>
          </a:p>
          <a:p>
            <a:r>
              <a:rPr lang="en-US" sz="2000">
                <a:solidFill>
                  <a:schemeClr val="bg1"/>
                </a:solidFill>
              </a:rPr>
              <a:t>It's often convenient to use a pretrained model and just finetune its performance to simplify and speed up the process.</a:t>
            </a:r>
          </a:p>
          <a:p>
            <a:r>
              <a:rPr lang="en-IN" sz="2000">
                <a:solidFill>
                  <a:schemeClr val="bg1"/>
                </a:solidFill>
              </a:rPr>
              <a:t>We used three keras models pre-trained on the ImageNet dataset and based on CNN architecture which use the concept of transfer learning</a:t>
            </a:r>
          </a:p>
          <a:p>
            <a:pPr lvl="1"/>
            <a:r>
              <a:rPr lang="en-IN" sz="2000">
                <a:solidFill>
                  <a:schemeClr val="bg1"/>
                </a:solidFill>
              </a:rPr>
              <a:t>VGG-16</a:t>
            </a:r>
          </a:p>
          <a:p>
            <a:pPr lvl="1"/>
            <a:r>
              <a:rPr lang="en-IN" sz="2000">
                <a:solidFill>
                  <a:schemeClr val="bg1"/>
                </a:solidFill>
              </a:rPr>
              <a:t>InceptionV3</a:t>
            </a:r>
          </a:p>
          <a:p>
            <a:pPr lvl="1"/>
            <a:r>
              <a:rPr lang="en-IN" sz="2000">
                <a:solidFill>
                  <a:schemeClr val="bg1"/>
                </a:solidFill>
              </a:rPr>
              <a:t>ResNet50</a:t>
            </a:r>
          </a:p>
          <a:p>
            <a:r>
              <a:rPr lang="en-IN" sz="2000">
                <a:solidFill>
                  <a:schemeClr val="bg1"/>
                </a:solidFill>
              </a:rPr>
              <a:t>Before we move on to apply models, it is necessary to pre-process the image data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16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2B53A-F03F-4C2C-9A14-090719353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Pre-processing</a:t>
            </a:r>
            <a:endParaRPr lang="en-IN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58ED8-D95E-4181-8EA4-2B14B8305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894027"/>
            <a:ext cx="6377768" cy="4782873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Images were not of uniform size or orientation.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ImageDataGenerator</a:t>
            </a:r>
            <a:r>
              <a:rPr lang="en-US" sz="2400" dirty="0">
                <a:solidFill>
                  <a:schemeClr val="bg1"/>
                </a:solidFill>
              </a:rPr>
              <a:t> rescales and accounts for data which is rotated or horizontally flipped.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Processed training data is fed to the CNN network in specified batch sizes and dimensions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851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93617-5012-42C0-9743-15479A446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b="1" dirty="0"/>
              <a:t>ResNet50 Model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80EF3-2219-4BD8-81CE-C6C4B5343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 Consists of 5 stages, 50 layers.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CA3A46-BDDC-46C4-AC51-0DFEACA46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38256"/>
            <a:ext cx="12192000" cy="247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2A35DC-D721-4126-AA7B-68BBB3074729}"/>
              </a:ext>
            </a:extLst>
          </p:cNvPr>
          <p:cNvSpPr txBox="1"/>
          <p:nvPr/>
        </p:nvSpPr>
        <p:spPr>
          <a:xfrm>
            <a:off x="5501390" y="749508"/>
            <a:ext cx="62359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Each convolution block has 3 convolution layers and each identity block also has 3 convolution layers. The ResNet-50 has over 23 million trainable parameters.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However, the accuracy achieved on </a:t>
            </a:r>
            <a:r>
              <a:rPr lang="en-US" sz="2000">
                <a:solidFill>
                  <a:schemeClr val="bg1"/>
                </a:solidFill>
              </a:rPr>
              <a:t>the test </a:t>
            </a:r>
            <a:r>
              <a:rPr lang="en-US" sz="2000" dirty="0">
                <a:solidFill>
                  <a:schemeClr val="bg1"/>
                </a:solidFill>
              </a:rPr>
              <a:t>dataset was 0.85 which is much lesser than the other two models.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102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577</Words>
  <Application>Microsoft Office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Gill Sans MT</vt:lpstr>
      <vt:lpstr>Tw Cen MT</vt:lpstr>
      <vt:lpstr>Office Theme</vt:lpstr>
      <vt:lpstr>Detect Retina Damage From OCT Images</vt:lpstr>
      <vt:lpstr>Motivation Behind the Project</vt:lpstr>
      <vt:lpstr>Image of Retina in Fundus Photography</vt:lpstr>
      <vt:lpstr>Image of Data in Optical Coherence Tomography</vt:lpstr>
      <vt:lpstr>Types of Diseases focused in this project</vt:lpstr>
      <vt:lpstr>Overview of the data</vt:lpstr>
      <vt:lpstr>Transfer Learning </vt:lpstr>
      <vt:lpstr>Pre-processing</vt:lpstr>
      <vt:lpstr>ResNet50 Model</vt:lpstr>
      <vt:lpstr>Increasing accuracy of ResNet50</vt:lpstr>
      <vt:lpstr>VGG16 Model</vt:lpstr>
      <vt:lpstr>VGG16 Model</vt:lpstr>
      <vt:lpstr>vgg16_model().summary()</vt:lpstr>
      <vt:lpstr>Evaluate VGG16 Model</vt:lpstr>
      <vt:lpstr>Inception V3 Model</vt:lpstr>
      <vt:lpstr>Model Summary</vt:lpstr>
      <vt:lpstr>Test the mode to identify CNV, DME,DRUSEN, Normal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 Retina Damage From OCT Images</dc:title>
  <dc:creator>Avin Deshmukh</dc:creator>
  <cp:lastModifiedBy>Avin Deshmukh</cp:lastModifiedBy>
  <cp:revision>7</cp:revision>
  <dcterms:created xsi:type="dcterms:W3CDTF">2020-04-24T16:21:26Z</dcterms:created>
  <dcterms:modified xsi:type="dcterms:W3CDTF">2020-05-08T02:11:19Z</dcterms:modified>
</cp:coreProperties>
</file>