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64" r:id="rId2"/>
    <p:sldId id="256" r:id="rId3"/>
    <p:sldId id="257" r:id="rId4"/>
    <p:sldId id="258" r:id="rId5"/>
    <p:sldId id="261" r:id="rId6"/>
    <p:sldId id="259" r:id="rId7"/>
    <p:sldId id="260"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3" d="100"/>
          <a:sy n="73" d="100"/>
        </p:scale>
        <p:origin x="4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C41864-7922-46FF-8C47-6FCDC63E8842}" type="datetimeFigureOut">
              <a:rPr lang="en-US"/>
              <a:t>8/2/2024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3C3638-8423-4507-AB9B-132D08BFF2BA}" type="slidenum">
              <a:rPr lang="en-US"/>
              <a:t>‹#›</a:t>
            </a:fld>
            <a:endParaRPr lang="en-US"/>
          </a:p>
        </p:txBody>
      </p:sp>
    </p:spTree>
    <p:extLst>
      <p:ext uri="{BB962C8B-B14F-4D97-AF65-F5344CB8AC3E}">
        <p14:creationId xmlns:p14="http://schemas.microsoft.com/office/powerpoint/2010/main" val="225870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3C3638-8423-4507-AB9B-132D08BFF2BA}" type="slidenum">
              <a:rPr lang="en-US"/>
              <a:t>3</a:t>
            </a:fld>
            <a:endParaRPr lang="en-US"/>
          </a:p>
        </p:txBody>
      </p:sp>
    </p:spTree>
    <p:extLst>
      <p:ext uri="{BB962C8B-B14F-4D97-AF65-F5344CB8AC3E}">
        <p14:creationId xmlns:p14="http://schemas.microsoft.com/office/powerpoint/2010/main" val="3271271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3C3638-8423-4507-AB9B-132D08BFF2BA}" type="slidenum">
              <a:rPr lang="en-US"/>
              <a:t>4</a:t>
            </a:fld>
            <a:endParaRPr lang="en-US"/>
          </a:p>
        </p:txBody>
      </p:sp>
    </p:spTree>
    <p:extLst>
      <p:ext uri="{BB962C8B-B14F-4D97-AF65-F5344CB8AC3E}">
        <p14:creationId xmlns:p14="http://schemas.microsoft.com/office/powerpoint/2010/main" val="1223898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3C3638-8423-4507-AB9B-132D08BFF2BA}" type="slidenum">
              <a:rPr lang="en-US"/>
              <a:t>5</a:t>
            </a:fld>
            <a:endParaRPr lang="en-US"/>
          </a:p>
        </p:txBody>
      </p:sp>
    </p:spTree>
    <p:extLst>
      <p:ext uri="{BB962C8B-B14F-4D97-AF65-F5344CB8AC3E}">
        <p14:creationId xmlns:p14="http://schemas.microsoft.com/office/powerpoint/2010/main" val="2962637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3C3638-8423-4507-AB9B-132D08BFF2BA}" type="slidenum">
              <a:rPr lang="en-US"/>
              <a:t>6</a:t>
            </a:fld>
            <a:endParaRPr lang="en-US"/>
          </a:p>
        </p:txBody>
      </p:sp>
    </p:spTree>
    <p:extLst>
      <p:ext uri="{BB962C8B-B14F-4D97-AF65-F5344CB8AC3E}">
        <p14:creationId xmlns:p14="http://schemas.microsoft.com/office/powerpoint/2010/main" val="1134702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3C3638-8423-4507-AB9B-132D08BFF2BA}" type="slidenum">
              <a:rPr lang="en-US"/>
              <a:t>7</a:t>
            </a:fld>
            <a:endParaRPr lang="en-US"/>
          </a:p>
        </p:txBody>
      </p:sp>
    </p:spTree>
    <p:extLst>
      <p:ext uri="{BB962C8B-B14F-4D97-AF65-F5344CB8AC3E}">
        <p14:creationId xmlns:p14="http://schemas.microsoft.com/office/powerpoint/2010/main" val="3891289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3C3638-8423-4507-AB9B-132D08BFF2BA}" type="slidenum">
              <a:rPr lang="en-US"/>
              <a:t>8</a:t>
            </a:fld>
            <a:endParaRPr lang="en-US"/>
          </a:p>
        </p:txBody>
      </p:sp>
    </p:spTree>
    <p:extLst>
      <p:ext uri="{BB962C8B-B14F-4D97-AF65-F5344CB8AC3E}">
        <p14:creationId xmlns:p14="http://schemas.microsoft.com/office/powerpoint/2010/main" val="3261097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8/2/2024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8/2/2024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8/2/2024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8/2/2024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8/2/2024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8/2/2024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8/2/2024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8/2/2024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8/2/2024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8/2/2024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8/2/2024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8/2/2024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8/2/2024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passwordday.org/"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7200" dirty="0" smtClean="0"/>
              <a:t>Phishing Awareness Training</a:t>
            </a:r>
            <a:endParaRPr lang="en-US" sz="7200" dirty="0"/>
          </a:p>
        </p:txBody>
      </p:sp>
      <p:sp>
        <p:nvSpPr>
          <p:cNvPr id="3" name="Subtitle 2"/>
          <p:cNvSpPr>
            <a:spLocks noGrp="1"/>
          </p:cNvSpPr>
          <p:nvPr>
            <p:ph type="subTitle" idx="1"/>
          </p:nvPr>
        </p:nvSpPr>
        <p:spPr>
          <a:xfrm>
            <a:off x="810001" y="5280846"/>
            <a:ext cx="10572000" cy="728067"/>
          </a:xfrm>
        </p:spPr>
        <p:txBody>
          <a:bodyPr>
            <a:noAutofit/>
          </a:bodyPr>
          <a:lstStyle/>
          <a:p>
            <a:r>
              <a:rPr lang="en-US" sz="1600" dirty="0" smtClean="0"/>
              <a:t>Presented By</a:t>
            </a:r>
          </a:p>
          <a:p>
            <a:r>
              <a:rPr lang="en-US" sz="1600" dirty="0"/>
              <a:t> </a:t>
            </a:r>
            <a:r>
              <a:rPr lang="en-US" sz="1600" dirty="0" smtClean="0"/>
              <a:t>              Anees Ahmed</a:t>
            </a:r>
            <a:endParaRPr lang="en-US" sz="1600" dirty="0"/>
          </a:p>
        </p:txBody>
      </p:sp>
    </p:spTree>
    <p:extLst>
      <p:ext uri="{BB962C8B-B14F-4D97-AF65-F5344CB8AC3E}">
        <p14:creationId xmlns:p14="http://schemas.microsoft.com/office/powerpoint/2010/main" val="2267045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extLst>
              <p:ext uri="{D42A27DB-BD31-4B8C-83A1-F6EECF244321}">
                <p14:modId xmlns:p14="http://schemas.microsoft.com/office/powerpoint/2010/main" val="1679773558"/>
              </p:ext>
            </p:extLst>
          </p:nvPr>
        </p:nvSpPr>
        <p:spPr/>
        <p:txBody>
          <a:bodyPr/>
          <a:lstStyle/>
          <a:p>
            <a:r>
              <a:rPr lang="en-US" sz="5950" dirty="0"/>
              <a:t>PREVENT YOURSELF FROM</a:t>
            </a:r>
            <a:r>
              <a:rPr lang="en-US" dirty="0"/>
              <a:t> </a:t>
            </a:r>
            <a:r>
              <a:rPr lang="en-US" sz="9600" dirty="0"/>
              <a:t>BEING PHISHED</a:t>
            </a:r>
            <a:endParaRPr lang="en-US" sz="9600" dirty="0">
              <a:solidFill>
                <a:schemeClr val="tx1"/>
              </a:solidFill>
            </a:endParaRPr>
          </a:p>
        </p:txBody>
      </p:sp>
      <p:sp>
        <p:nvSpPr>
          <p:cNvPr id="3" name="Subtitle 2"/>
          <p:cNvSpPr>
            <a:spLocks noGrp="1"/>
          </p:cNvSpPr>
          <p:nvPr>
            <p:ph type="subTitle" idx="1"/>
            <p:extLst>
              <p:ext uri="{D42A27DB-BD31-4B8C-83A1-F6EECF244321}">
                <p14:modId xmlns:p14="http://schemas.microsoft.com/office/powerpoint/2010/main" val="2312290033"/>
              </p:ext>
            </p:extLst>
          </p:nvPr>
        </p:nvSpPr>
        <p:spPr>
          <a:xfrm>
            <a:off x="810001" y="5372100"/>
            <a:ext cx="10572750" cy="1098731"/>
          </a:xfrm>
        </p:spPr>
        <p:txBody>
          <a:bodyPr vert="horz" lIns="91440" tIns="45720" rIns="91440" bIns="45720" rtlCol="0" anchor="t">
            <a:noAutofit/>
          </a:bodyPr>
          <a:lstStyle/>
          <a:p>
            <a:r>
              <a:rPr lang="en-US" dirty="0">
                <a:solidFill>
                  <a:srgbClr val="00C6BB"/>
                </a:solidFill>
                <a:latin typeface="Helvetica"/>
                <a:cs typeface="Helvetica"/>
              </a:rPr>
              <a:t>Phishing steals identities and wrecks lives. It affects everyone, from a senior bank manager to a minor who has never heard of internet scams. The worst part is that though phishing is now more than a decade old, many people are not familiar with how it works and still fall victim to this scam.</a:t>
            </a:r>
            <a:endParaRPr lang="en-US" dirty="0">
              <a:solidFill>
                <a:srgbClr val="00C6BB"/>
              </a:solidFill>
            </a:endParaRPr>
          </a:p>
          <a:p>
            <a:endParaRPr lang="en-US" dirty="0">
              <a:solidFill>
                <a:srgbClr val="00C6BB"/>
              </a:solidFill>
            </a:endParaRPr>
          </a:p>
        </p:txBody>
      </p:sp>
    </p:spTree>
    <p:extLst>
      <p:ext uri="{BB962C8B-B14F-4D97-AF65-F5344CB8AC3E}">
        <p14:creationId xmlns:p14="http://schemas.microsoft.com/office/powerpoint/2010/main" val="2029002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ext uri="{D42A27DB-BD31-4B8C-83A1-F6EECF244321}">
                <p14:modId xmlns:p14="http://schemas.microsoft.com/office/powerpoint/2010/main" val="3095525421"/>
              </p:ext>
            </p:extLst>
          </p:nvPr>
        </p:nvSpPr>
        <p:spPr>
          <a:xfrm>
            <a:off x="814728" y="476250"/>
            <a:ext cx="4852988" cy="1617163"/>
          </a:xfrm>
        </p:spPr>
        <p:txBody>
          <a:bodyPr>
            <a:normAutofit/>
          </a:bodyPr>
          <a:lstStyle/>
          <a:p>
            <a:r>
              <a:rPr lang="en-US" sz="3700" dirty="0"/>
              <a:t>WHAT IS PHISHING?</a:t>
            </a:r>
          </a:p>
        </p:txBody>
      </p:sp>
      <p:pic>
        <p:nvPicPr>
          <p:cNvPr id="7" name="Picture Placeholder 6" descr="8-People.jpg"/>
          <p:cNvPicPr>
            <a:picLocks noGrp="1" noChangeAspect="1"/>
          </p:cNvPicPr>
          <p:nvPr>
            <p:ph type="pic" sz="quarter" idx="13"/>
          </p:nvPr>
        </p:nvPicPr>
        <p:blipFill>
          <a:blip r:embed="rId3"/>
          <a:srcRect l="5456" r="5456"/>
          <a:stretch>
            <a:fillRect/>
          </a:stretch>
        </p:blipFill>
        <p:spPr/>
      </p:pic>
      <p:sp>
        <p:nvSpPr>
          <p:cNvPr id="4" name="Text Placeholder 3"/>
          <p:cNvSpPr>
            <a:spLocks noGrp="1"/>
          </p:cNvSpPr>
          <p:nvPr>
            <p:ph type="body" sz="half" idx="2"/>
            <p:extLst>
              <p:ext uri="{D42A27DB-BD31-4B8C-83A1-F6EECF244321}">
                <p14:modId xmlns:p14="http://schemas.microsoft.com/office/powerpoint/2010/main" val="896226255"/>
              </p:ext>
            </p:extLst>
          </p:nvPr>
        </p:nvSpPr>
        <p:spPr/>
        <p:txBody>
          <a:bodyPr vert="horz" lIns="91440" tIns="45720" rIns="91440" bIns="45720" rtlCol="0" anchor="t">
            <a:noAutofit/>
          </a:bodyPr>
          <a:lstStyle/>
          <a:p>
            <a:r>
              <a:rPr lang="en-US" sz="1600" dirty="0">
                <a:solidFill>
                  <a:srgbClr val="00C6BB"/>
                </a:solidFill>
                <a:latin typeface="Helvetica"/>
                <a:cs typeface="Helvetica"/>
              </a:rPr>
              <a:t>·       Using data to access a victim’s account and withdrawing money or making an online transaction, e.g. buying a product or service.</a:t>
            </a:r>
          </a:p>
          <a:p>
            <a:r>
              <a:rPr lang="en-US" sz="1600" dirty="0">
                <a:solidFill>
                  <a:srgbClr val="00C6BB"/>
                </a:solidFill>
                <a:latin typeface="Helvetica"/>
                <a:cs typeface="Helvetica"/>
              </a:rPr>
              <a:t>·       Using data to open fake bank accounts or credit cards in the name of the victim and using them to cash out illegal checks, etc.</a:t>
            </a:r>
            <a:endParaRPr sz="1600">
              <a:solidFill>
                <a:srgbClr val="00C6BB"/>
              </a:solidFill>
              <a:latin typeface="Helvetica"/>
              <a:cs typeface="Helvetica"/>
            </a:endParaRPr>
          </a:p>
          <a:p>
            <a:r>
              <a:rPr lang="en-US" sz="1600" dirty="0">
                <a:solidFill>
                  <a:srgbClr val="00C6BB"/>
                </a:solidFill>
                <a:latin typeface="Helvetica"/>
                <a:cs typeface="Helvetica"/>
              </a:rPr>
              <a:t>·       Using the victim’s computer systems to install viruses and worms and disseminating phishing emails further to their contacts.</a:t>
            </a:r>
            <a:endParaRPr sz="1600">
              <a:solidFill>
                <a:srgbClr val="00C6BB"/>
              </a:solidFill>
              <a:latin typeface="Helvetica"/>
              <a:cs typeface="Helvetica"/>
            </a:endParaRPr>
          </a:p>
          <a:p>
            <a:r>
              <a:rPr lang="en-US" sz="1600" dirty="0">
                <a:solidFill>
                  <a:srgbClr val="00C6BB"/>
                </a:solidFill>
                <a:latin typeface="Helvetica"/>
                <a:cs typeface="Helvetica"/>
              </a:rPr>
              <a:t>·       Using data from some systems to gain access to high value organizational data such as banking information, employee credentials, social security numbers, etc.</a:t>
            </a:r>
            <a:endParaRPr sz="1600">
              <a:solidFill>
                <a:srgbClr val="00C6BB"/>
              </a:solidFill>
              <a:latin typeface="Helvetica"/>
              <a:cs typeface="Helvetica"/>
            </a:endParaRPr>
          </a:p>
          <a:p>
            <a:endParaRPr lang="en-US" sz="1600" dirty="0">
              <a:solidFill>
                <a:srgbClr val="82FFF8"/>
              </a:solidFill>
              <a:latin typeface="Helvetica"/>
              <a:cs typeface="Helvetica"/>
            </a:endParaRPr>
          </a:p>
        </p:txBody>
      </p:sp>
      <p:cxnSp>
        <p:nvCxnSpPr>
          <p:cNvPr id="6" name="Straight Arrow Connector 5"/>
          <p:cNvCxnSpPr/>
          <p:nvPr/>
        </p:nvCxnSpPr>
        <p:spPr>
          <a:xfrm flipV="1">
            <a:off x="619052" y="2114550"/>
            <a:ext cx="4948517" cy="22667"/>
          </a:xfrm>
          <a:prstGeom prst="straightConnector1">
            <a:avLst/>
          </a:prstGeom>
          <a:ln>
            <a:solidFill>
              <a:schemeClr val="tx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137137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ext uri="{D42A27DB-BD31-4B8C-83A1-F6EECF244321}">
                <p14:modId xmlns:p14="http://schemas.microsoft.com/office/powerpoint/2010/main" val="3527981729"/>
              </p:ext>
            </p:extLst>
          </p:nvPr>
        </p:nvSpPr>
        <p:spPr>
          <a:xfrm>
            <a:off x="1073151" y="446088"/>
            <a:ext cx="3547533" cy="1618396"/>
          </a:xfrm>
        </p:spPr>
        <p:txBody>
          <a:bodyPr/>
          <a:lstStyle/>
          <a:p>
            <a:r>
              <a:rPr lang="en-US" sz="2300" dirty="0"/>
              <a:t>PHISHING ON THE RISE</a:t>
            </a:r>
            <a:endParaRPr lang="en-US" sz="2300" dirty="0">
              <a:solidFill>
                <a:schemeClr val="tx1"/>
              </a:solidFill>
            </a:endParaRPr>
          </a:p>
        </p:txBody>
      </p:sp>
      <p:sp>
        <p:nvSpPr>
          <p:cNvPr id="3" name="Content Placeholder 2"/>
          <p:cNvSpPr>
            <a:spLocks noGrp="1"/>
          </p:cNvSpPr>
          <p:nvPr>
            <p:ph idx="1"/>
            <p:extLst>
              <p:ext uri="{D42A27DB-BD31-4B8C-83A1-F6EECF244321}">
                <p14:modId xmlns:p14="http://schemas.microsoft.com/office/powerpoint/2010/main" val="1341963740"/>
              </p:ext>
            </p:extLst>
          </p:nvPr>
        </p:nvSpPr>
        <p:spPr>
          <a:solidFill>
            <a:schemeClr val="accent1"/>
          </a:solidFill>
        </p:spPr>
        <p:txBody>
          <a:bodyPr/>
          <a:lstStyle/>
          <a:p>
            <a:pPr marL="0" indent="0">
              <a:buNone/>
            </a:pPr>
            <a:endParaRPr lang="en-US" dirty="0"/>
          </a:p>
        </p:txBody>
      </p:sp>
      <p:sp>
        <p:nvSpPr>
          <p:cNvPr id="4" name="Text Placeholder 3"/>
          <p:cNvSpPr>
            <a:spLocks noGrp="1"/>
          </p:cNvSpPr>
          <p:nvPr>
            <p:ph type="body" sz="half" idx="2"/>
            <p:extLst>
              <p:ext uri="{D42A27DB-BD31-4B8C-83A1-F6EECF244321}">
                <p14:modId xmlns:p14="http://schemas.microsoft.com/office/powerpoint/2010/main" val="4014194387"/>
              </p:ext>
            </p:extLst>
          </p:nvPr>
        </p:nvSpPr>
        <p:spPr/>
        <p:txBody>
          <a:bodyPr/>
          <a:lstStyle/>
          <a:p>
            <a:r>
              <a:rPr lang="en-US" sz="1600" dirty="0">
                <a:solidFill>
                  <a:srgbClr val="00C6BB"/>
                </a:solidFill>
                <a:latin typeface="Helvetica"/>
                <a:cs typeface="Helvetica"/>
              </a:rPr>
              <a:t>This has become a growing threat in the world of today, and in 2016 they hit a 12-year high. Tara Seals’ US North America News Reporter, </a:t>
            </a:r>
            <a:r>
              <a:rPr lang="en-US" sz="1600" dirty="0" err="1">
                <a:solidFill>
                  <a:srgbClr val="00C6BB"/>
                </a:solidFill>
                <a:latin typeface="Helvetica"/>
                <a:cs typeface="Helvetica"/>
              </a:rPr>
              <a:t>Infoescurity</a:t>
            </a:r>
            <a:r>
              <a:rPr lang="en-US" sz="1600" dirty="0">
                <a:solidFill>
                  <a:srgbClr val="00C6BB"/>
                </a:solidFill>
                <a:latin typeface="Helvetica"/>
                <a:cs typeface="Helvetica"/>
              </a:rPr>
              <a:t> Magazine noted that they Anti-Phishing Working Group documented a 250% increase in phishing sites between October 2015 and March 2016. There has also been a noted that 93% of phishing emails are now ransomware.</a:t>
            </a:r>
            <a:endParaRPr lang="en-US" sz="1600" dirty="0">
              <a:solidFill>
                <a:srgbClr val="00C6BB"/>
              </a:solidFill>
            </a:endParaRPr>
          </a:p>
        </p:txBody>
      </p:sp>
      <p:sp>
        <p:nvSpPr>
          <p:cNvPr id="6" name="TextBox 5"/>
          <p:cNvSpPr txBox="1"/>
          <p:nvPr>
            <p:extLst>
              <p:ext uri="{D42A27DB-BD31-4B8C-83A1-F6EECF244321}">
                <p14:modId xmlns:p14="http://schemas.microsoft.com/office/powerpoint/2010/main" val="1100615975"/>
              </p:ext>
            </p:extLst>
          </p:nvPr>
        </p:nvSpPr>
        <p:spPr>
          <a:xfrm>
            <a:off x="5038725" y="600075"/>
            <a:ext cx="5892414" cy="369332"/>
          </a:xfrm>
          <a:prstGeom prst="rect">
            <a:avLst/>
          </a:prstGeom>
        </p:spPr>
        <p:txBody>
          <a:bodyPr rtlCol="0" anchor="t">
            <a:spAutoFit/>
          </a:bodyPr>
          <a:lstStyle/>
          <a:p>
            <a:pPr algn="ctr"/>
            <a:r>
              <a:rPr lang="en-US" dirty="0">
                <a:solidFill>
                  <a:srgbClr val="FFFFFF"/>
                </a:solidFill>
              </a:rPr>
              <a:t>TIPS ON STAYING SAFE</a:t>
            </a:r>
          </a:p>
        </p:txBody>
      </p:sp>
      <p:sp>
        <p:nvSpPr>
          <p:cNvPr id="7" name="TextBox 6"/>
          <p:cNvSpPr txBox="1"/>
          <p:nvPr/>
        </p:nvSpPr>
        <p:spPr>
          <a:xfrm>
            <a:off x="5022049" y="933450"/>
            <a:ext cx="5905427" cy="5078313"/>
          </a:xfrm>
          <a:prstGeom prst="rect">
            <a:avLst/>
          </a:prstGeom>
        </p:spPr>
        <p:txBody>
          <a:bodyPr wrap="square" rtlCol="0" anchor="t">
            <a:spAutoFit/>
          </a:bodyPr>
          <a:lstStyle/>
          <a:p>
            <a:pPr algn="ctr"/>
            <a:r>
              <a:rPr lang="en-US" sz="1200" b="1" dirty="0">
                <a:solidFill>
                  <a:srgbClr val="FFFFFF"/>
                </a:solidFill>
                <a:latin typeface="Helvetica"/>
                <a:cs typeface="Helvetica"/>
              </a:rPr>
              <a:t>Keep Informed About Phishing Techniques -</a:t>
            </a:r>
            <a:r>
              <a:rPr lang="en-US" sz="1200" dirty="0">
                <a:solidFill>
                  <a:srgbClr val="FFFFFF"/>
                </a:solidFill>
                <a:latin typeface="Helvetica"/>
                <a:cs typeface="Helvetica"/>
              </a:rPr>
              <a:t> New phishing scams are being developed all the time. Without staying on top of these new phishing techniques, you could inadvertently fall prey to one. Keep your eyes peeled for news about new phishing scams. By finding out about them as early as possible, you will be at much lower risk of getting snared by one. </a:t>
            </a:r>
          </a:p>
          <a:p>
            <a:pPr algn="ctr"/>
            <a:endParaRPr lang="en-US" sz="1200" dirty="0">
              <a:solidFill>
                <a:srgbClr val="FFFFFF"/>
              </a:solidFill>
              <a:latin typeface="Helvetica"/>
              <a:cs typeface="Helvetica"/>
            </a:endParaRPr>
          </a:p>
          <a:p>
            <a:pPr algn="ctr"/>
            <a:r>
              <a:rPr lang="en-US" sz="1200" b="1" dirty="0">
                <a:solidFill>
                  <a:srgbClr val="FFFFFF"/>
                </a:solidFill>
                <a:latin typeface="Helvetica"/>
                <a:cs typeface="Helvetica"/>
              </a:rPr>
              <a:t>Think Before You Click! -</a:t>
            </a:r>
            <a:r>
              <a:rPr lang="en-US" sz="1200" dirty="0">
                <a:solidFill>
                  <a:srgbClr val="FFFFFF"/>
                </a:solidFill>
                <a:latin typeface="Helvetica"/>
                <a:cs typeface="Helvetica"/>
              </a:rPr>
              <a:t> A phishing email may claim to be from a legitimate company and when you click the link to the website, it may look exactly like the real website. The email may ask you to fill in the information but the email may not contain your name. </a:t>
            </a:r>
          </a:p>
          <a:p>
            <a:pPr algn="ctr"/>
            <a:r>
              <a:rPr lang="en-US" sz="1200" b="1" dirty="0">
                <a:solidFill>
                  <a:srgbClr val="FFFFFF"/>
                </a:solidFill>
                <a:latin typeface="Helvetica"/>
                <a:cs typeface="Helvetica"/>
              </a:rPr>
              <a:t>Install an Anti-Phishing Toolbar -</a:t>
            </a:r>
            <a:r>
              <a:rPr lang="en-US" sz="1200" dirty="0">
                <a:solidFill>
                  <a:srgbClr val="FFFFFF"/>
                </a:solidFill>
                <a:latin typeface="Helvetica"/>
                <a:cs typeface="Helvetica"/>
              </a:rPr>
              <a:t> Most popular Internet browsers can be customized with anti-phishing toolbars. Such toolbars run quick checks on the sites that you are visiting and compare them to lists of known phishing sites. If you stumble upon a malicious site, the toolbar will alert you about it. </a:t>
            </a:r>
          </a:p>
          <a:p>
            <a:pPr algn="ctr"/>
            <a:endParaRPr lang="en-US" sz="1200" dirty="0">
              <a:solidFill>
                <a:srgbClr val="FFFFFF"/>
              </a:solidFill>
              <a:latin typeface="Helvetica"/>
              <a:cs typeface="Helvetica"/>
            </a:endParaRPr>
          </a:p>
          <a:p>
            <a:pPr algn="ctr"/>
            <a:r>
              <a:rPr lang="en-US" sz="1200" b="1" dirty="0">
                <a:solidFill>
                  <a:srgbClr val="FFFFFF"/>
                </a:solidFill>
                <a:latin typeface="Helvetica"/>
                <a:cs typeface="Helvetica"/>
              </a:rPr>
              <a:t>Verify a Site’s Security -</a:t>
            </a:r>
            <a:r>
              <a:rPr lang="en-US" sz="1200" dirty="0">
                <a:solidFill>
                  <a:srgbClr val="FFFFFF"/>
                </a:solidFill>
                <a:latin typeface="Helvetica"/>
                <a:cs typeface="Helvetica"/>
              </a:rPr>
              <a:t> As long as you are on a secure website, however, you shouldn’t run into any trouble. Before submitting any information, make sure the site’s URL begins with “https” and there should be a closed lock icon near the address bar. </a:t>
            </a:r>
          </a:p>
          <a:p>
            <a:pPr algn="ctr"/>
            <a:endParaRPr lang="en-US" sz="1200" b="1" dirty="0">
              <a:solidFill>
                <a:srgbClr val="FFFFFF"/>
              </a:solidFill>
              <a:latin typeface="Helvetica"/>
              <a:cs typeface="Helvetica"/>
            </a:endParaRPr>
          </a:p>
          <a:p>
            <a:pPr algn="ctr"/>
            <a:r>
              <a:rPr lang="en-US" sz="1200" b="1" dirty="0">
                <a:solidFill>
                  <a:srgbClr val="FFFFFF"/>
                </a:solidFill>
                <a:latin typeface="Helvetica"/>
                <a:cs typeface="Helvetica"/>
              </a:rPr>
              <a:t>Check Your Online Accounts Regularly -</a:t>
            </a:r>
            <a:r>
              <a:rPr lang="en-US" sz="1200" dirty="0">
                <a:solidFill>
                  <a:srgbClr val="FFFFFF"/>
                </a:solidFill>
                <a:latin typeface="Helvetica"/>
                <a:cs typeface="Helvetica"/>
              </a:rPr>
              <a:t> If you don’t visit an online account for a while, someone could be having a field day with it. To prevent bank phishing and credit card phishing scams, you should personally check your statements regularly. Get monthly statements for your financial accounts and check each and every entry carefully to ensure no fraudulent transactions have been made without your knowledge.</a:t>
            </a:r>
          </a:p>
          <a:p>
            <a:pPr algn="ctr"/>
            <a:endParaRPr lang="en-US" sz="1200" b="1" dirty="0">
              <a:solidFill>
                <a:srgbClr val="3A4A54"/>
              </a:solidFill>
              <a:latin typeface="Helvetica"/>
              <a:cs typeface="Helvetica"/>
            </a:endParaRPr>
          </a:p>
        </p:txBody>
      </p:sp>
    </p:spTree>
    <p:extLst>
      <p:ext uri="{BB962C8B-B14F-4D97-AF65-F5344CB8AC3E}">
        <p14:creationId xmlns:p14="http://schemas.microsoft.com/office/powerpoint/2010/main" val="4074403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 TIPS TO STAY SAFE ONLINE</a:t>
            </a:r>
          </a:p>
        </p:txBody>
      </p:sp>
      <p:sp>
        <p:nvSpPr>
          <p:cNvPr id="6" name="TextBox 5"/>
          <p:cNvSpPr txBox="1"/>
          <p:nvPr/>
        </p:nvSpPr>
        <p:spPr>
          <a:xfrm>
            <a:off x="381180" y="2343150"/>
            <a:ext cx="6159380" cy="3970318"/>
          </a:xfrm>
          <a:prstGeom prst="rect">
            <a:avLst/>
          </a:prstGeom>
        </p:spPr>
        <p:txBody>
          <a:bodyPr rtlCol="0">
            <a:spAutoFit/>
          </a:bodyPr>
          <a:lstStyle/>
          <a:p>
            <a:pPr marL="171450" indent="-171450">
              <a:buFont typeface="Arial" panose="020B0604020202020204" pitchFamily="34" charset="0"/>
              <a:buChar char="•"/>
            </a:pPr>
            <a:r>
              <a:rPr lang="en-US" sz="1200" b="1" dirty="0">
                <a:solidFill>
                  <a:srgbClr val="FFFFFF"/>
                </a:solidFill>
                <a:latin typeface="Helvetica"/>
                <a:cs typeface="Helvetica"/>
              </a:rPr>
              <a:t>Know the scams.</a:t>
            </a:r>
            <a:r>
              <a:rPr lang="en-US" sz="1200" dirty="0">
                <a:solidFill>
                  <a:srgbClr val="FFFFFF"/>
                </a:solidFill>
                <a:latin typeface="Helvetica"/>
                <a:cs typeface="Helvetica"/>
              </a:rPr>
              <a:t> Read articles and blogs, follow the news, and share this so you can learn about different kinds of scams and what you can do to avoid them and also help your friends.</a:t>
            </a:r>
          </a:p>
          <a:p>
            <a:pPr marL="171450" indent="-171450">
              <a:buFont typeface="Arial" panose="020B0604020202020204" pitchFamily="34" charset="0"/>
              <a:buChar char="•"/>
            </a:pPr>
            <a:endParaRPr lang="en-US" sz="1200" dirty="0">
              <a:solidFill>
                <a:srgbClr val="FFFFFF"/>
              </a:solidFill>
              <a:latin typeface="Helvetica"/>
              <a:cs typeface="Helvetica"/>
            </a:endParaRPr>
          </a:p>
          <a:p>
            <a:pPr marL="171450" indent="-171450">
              <a:buFont typeface="Arial" panose="020B0604020202020204" pitchFamily="34" charset="0"/>
              <a:buChar char="•"/>
            </a:pPr>
            <a:r>
              <a:rPr lang="en-US" sz="1200" b="1" dirty="0">
                <a:solidFill>
                  <a:srgbClr val="FFFFFF"/>
                </a:solidFill>
                <a:latin typeface="Helvetica"/>
                <a:cs typeface="Helvetica"/>
              </a:rPr>
              <a:t>Think before you click.</a:t>
            </a:r>
            <a:r>
              <a:rPr lang="en-US" sz="1200" dirty="0">
                <a:solidFill>
                  <a:srgbClr val="FFFFFF"/>
                </a:solidFill>
                <a:latin typeface="Helvetica"/>
                <a:cs typeface="Helvetica"/>
              </a:rPr>
              <a:t> Never click on links in messages from people you don’t know or vaguely know. These phishing emails have links that lead to websites that can lure you into giving personal information or download malware to your computer</a:t>
            </a:r>
          </a:p>
          <a:p>
            <a:pPr marL="171450" indent="-171450">
              <a:buFont typeface="Arial" panose="020B0604020202020204" pitchFamily="34" charset="0"/>
              <a:buChar char="•"/>
            </a:pPr>
            <a:endParaRPr lang="en-US" sz="1200" dirty="0">
              <a:solidFill>
                <a:srgbClr val="FFFFFF"/>
              </a:solidFill>
              <a:latin typeface="Helvetica"/>
              <a:cs typeface="Helvetica"/>
            </a:endParaRPr>
          </a:p>
          <a:p>
            <a:pPr marL="171450" indent="-171450">
              <a:buFont typeface="Arial" panose="020B0604020202020204" pitchFamily="34" charset="0"/>
              <a:buChar char="•"/>
            </a:pPr>
            <a:r>
              <a:rPr lang="en-US" sz="1200" b="1" dirty="0">
                <a:solidFill>
                  <a:srgbClr val="FFFFFF"/>
                </a:solidFill>
                <a:latin typeface="Helvetica"/>
                <a:cs typeface="Helvetica"/>
              </a:rPr>
              <a:t>Safely peruse.</a:t>
            </a:r>
            <a:r>
              <a:rPr lang="en-US" sz="1200" dirty="0">
                <a:solidFill>
                  <a:srgbClr val="FFFFFF"/>
                </a:solidFill>
                <a:latin typeface="Helvetica"/>
                <a:cs typeface="Helvetica"/>
              </a:rPr>
              <a:t> Beware of phony websites. These sites may have an address that’s very similar to a legitimate site, but the page can have misspellings, bad grammar or low resolution images. </a:t>
            </a:r>
          </a:p>
          <a:p>
            <a:pPr marL="171450" indent="-171450">
              <a:buFont typeface="Arial" panose="020B0604020202020204" pitchFamily="34" charset="0"/>
              <a:buChar char="•"/>
            </a:pPr>
            <a:endParaRPr lang="en-US" sz="1200" dirty="0">
              <a:solidFill>
                <a:srgbClr val="FFFFFF"/>
              </a:solidFill>
              <a:latin typeface="Helvetica"/>
              <a:cs typeface="Helvetica"/>
            </a:endParaRPr>
          </a:p>
          <a:p>
            <a:pPr marL="171450" indent="-171450">
              <a:buFont typeface="Arial" panose="020B0604020202020204" pitchFamily="34" charset="0"/>
              <a:buChar char="•"/>
            </a:pPr>
            <a:r>
              <a:rPr lang="en-US" sz="1200" b="1" dirty="0">
                <a:solidFill>
                  <a:srgbClr val="FFFFFF"/>
                </a:solidFill>
                <a:latin typeface="Helvetica"/>
                <a:cs typeface="Helvetica"/>
              </a:rPr>
              <a:t>Shop safely. </a:t>
            </a:r>
            <a:r>
              <a:rPr lang="en-US" sz="1200" dirty="0">
                <a:solidFill>
                  <a:srgbClr val="FFFFFF"/>
                </a:solidFill>
                <a:latin typeface="Helvetica"/>
                <a:cs typeface="Helvetica"/>
              </a:rPr>
              <a:t>Don’t shop on a site unless it has the “https” and a padlock icon to the left or right of the URL. Also, protect yourself and use a credit card instead of a debit card while shopping online—a credit card company is more likely to reimburse you for fraudulent charges.</a:t>
            </a:r>
          </a:p>
          <a:p>
            <a:pPr marL="171450" indent="-171450">
              <a:buFont typeface="Arial" panose="020B0604020202020204" pitchFamily="34" charset="0"/>
              <a:buChar char="•"/>
            </a:pPr>
            <a:endParaRPr lang="en-US" sz="1200" dirty="0">
              <a:solidFill>
                <a:srgbClr val="FFFFFF"/>
              </a:solidFill>
              <a:latin typeface="Helvetica"/>
              <a:cs typeface="Helvetica"/>
            </a:endParaRPr>
          </a:p>
          <a:p>
            <a:pPr marL="171450" indent="-171450">
              <a:buFont typeface="Arial" panose="020B0604020202020204" pitchFamily="34" charset="0"/>
              <a:buChar char="•"/>
            </a:pPr>
            <a:r>
              <a:rPr lang="en-US" sz="1200" b="1" dirty="0">
                <a:solidFill>
                  <a:srgbClr val="FFFFFF"/>
                </a:solidFill>
                <a:latin typeface="Helvetica"/>
                <a:cs typeface="Helvetica"/>
              </a:rPr>
              <a:t>Creative passwords.</a:t>
            </a:r>
            <a:r>
              <a:rPr lang="en-US" sz="1200" dirty="0">
                <a:solidFill>
                  <a:srgbClr val="FFFFFF"/>
                </a:solidFill>
                <a:latin typeface="Helvetica"/>
                <a:cs typeface="Helvetica"/>
              </a:rPr>
              <a:t> Do away with the “</a:t>
            </a:r>
            <a:r>
              <a:rPr lang="en-US" sz="1200" dirty="0" err="1">
                <a:solidFill>
                  <a:srgbClr val="FFFFFF"/>
                </a:solidFill>
                <a:latin typeface="Helvetica"/>
                <a:cs typeface="Helvetica"/>
              </a:rPr>
              <a:t>Fitguy1982</a:t>
            </a:r>
            <a:r>
              <a:rPr lang="en-US" sz="1200" dirty="0">
                <a:solidFill>
                  <a:srgbClr val="FFFFFF"/>
                </a:solidFill>
                <a:latin typeface="Helvetica"/>
                <a:cs typeface="Helvetica"/>
              </a:rPr>
              <a:t>” password and use an extremely uncrackable one like </a:t>
            </a:r>
            <a:r>
              <a:rPr lang="en-US" sz="1200" i="1" dirty="0">
                <a:solidFill>
                  <a:srgbClr val="FFFFFF"/>
                </a:solidFill>
                <a:latin typeface="Helvetica"/>
                <a:cs typeface="Helvetica"/>
              </a:rPr>
              <a:t>9&amp;4yiw2pyqx#</a:t>
            </a:r>
            <a:r>
              <a:rPr lang="en-US" sz="1200" dirty="0">
                <a:solidFill>
                  <a:srgbClr val="FFFFFF"/>
                </a:solidFill>
                <a:latin typeface="Helvetica"/>
                <a:cs typeface="Helvetica"/>
              </a:rPr>
              <a:t>. Phrases are good too. Regularly change passwords and don’t use the same passwords for critical accounts. For more tips on how to create strong passwords, go to </a:t>
            </a:r>
            <a:r>
              <a:rPr lang="en-US" sz="1200" dirty="0">
                <a:solidFill>
                  <a:srgbClr val="FFFFFF"/>
                </a:solidFill>
                <a:latin typeface="Helvetica"/>
                <a:cs typeface="Helvetica"/>
                <a:hlinkClick r:id="rId3"/>
              </a:rPr>
              <a:t>http://passwordday.org/</a:t>
            </a:r>
          </a:p>
        </p:txBody>
      </p:sp>
      <p:sp>
        <p:nvSpPr>
          <p:cNvPr id="7" name="TextBox 6"/>
          <p:cNvSpPr txBox="1"/>
          <p:nvPr/>
        </p:nvSpPr>
        <p:spPr>
          <a:xfrm>
            <a:off x="6804066" y="2343150"/>
            <a:ext cx="5044790" cy="3970318"/>
          </a:xfrm>
          <a:prstGeom prst="rect">
            <a:avLst/>
          </a:prstGeom>
        </p:spPr>
        <p:txBody>
          <a:bodyPr rtlCol="0">
            <a:spAutoFit/>
          </a:bodyPr>
          <a:lstStyle/>
          <a:p>
            <a:pPr marL="171450" indent="-171450">
              <a:buFont typeface="Arial" panose="020B0604020202020204" pitchFamily="34" charset="0"/>
              <a:buChar char="•"/>
            </a:pPr>
            <a:r>
              <a:rPr lang="en-US" sz="1200" b="1" dirty="0">
                <a:solidFill>
                  <a:srgbClr val="00C6BB"/>
                </a:solidFill>
                <a:latin typeface="Helvetica"/>
                <a:cs typeface="Helvetica"/>
              </a:rPr>
              <a:t>Protect your info. Keep your guard up.</a:t>
            </a:r>
            <a:r>
              <a:rPr lang="en-US" sz="1200" dirty="0">
                <a:solidFill>
                  <a:srgbClr val="00C6BB"/>
                </a:solidFill>
                <a:latin typeface="Helvetica"/>
                <a:cs typeface="Helvetica"/>
              </a:rPr>
              <a:t> Back-up all of your data on your computer, smartphone and tablet in the event of loss, theft or a crash. Also, routinely check your various financial statements for questionable activity</a:t>
            </a:r>
            <a:r>
              <a:rPr lang="en-US" sz="1200" b="1" dirty="0">
                <a:solidFill>
                  <a:srgbClr val="00C6BB"/>
                </a:solidFill>
                <a:latin typeface="Helvetica"/>
                <a:cs typeface="Helvetica"/>
              </a:rPr>
              <a:t>.</a:t>
            </a:r>
          </a:p>
          <a:p>
            <a:pPr marL="171450" indent="-171450">
              <a:buFont typeface="Arial" panose="020B0604020202020204" pitchFamily="34" charset="0"/>
              <a:buChar char="•"/>
            </a:pPr>
            <a:endParaRPr lang="en-US" sz="1200" dirty="0">
              <a:solidFill>
                <a:srgbClr val="00C6BB"/>
              </a:solidFill>
              <a:latin typeface="Helvetica"/>
              <a:cs typeface="Helvetica"/>
            </a:endParaRPr>
          </a:p>
          <a:p>
            <a:pPr marL="171450" indent="-171450">
              <a:buFont typeface="Arial" panose="020B0604020202020204" pitchFamily="34" charset="0"/>
              <a:buChar char="•"/>
            </a:pPr>
            <a:r>
              <a:rPr lang="en-US" sz="1200" b="1" dirty="0">
                <a:solidFill>
                  <a:srgbClr val="00C6BB"/>
                </a:solidFill>
                <a:latin typeface="Helvetica"/>
                <a:cs typeface="Helvetica"/>
              </a:rPr>
              <a:t>Watch your </a:t>
            </a:r>
            <a:r>
              <a:rPr lang="en-US" sz="1200" b="1" dirty="0" err="1">
                <a:solidFill>
                  <a:srgbClr val="00C6BB"/>
                </a:solidFill>
                <a:latin typeface="Helvetica"/>
                <a:cs typeface="Helvetica"/>
              </a:rPr>
              <a:t>Wi</a:t>
            </a:r>
            <a:r>
              <a:rPr lang="en-US" sz="1200" b="1" dirty="0">
                <a:solidFill>
                  <a:srgbClr val="00C6BB"/>
                </a:solidFill>
                <a:latin typeface="Helvetica"/>
                <a:cs typeface="Helvetica"/>
              </a:rPr>
              <a:t>-Fi connectivity.</a:t>
            </a:r>
            <a:r>
              <a:rPr lang="en-US" sz="1200" dirty="0">
                <a:solidFill>
                  <a:srgbClr val="00C6BB"/>
                </a:solidFill>
                <a:latin typeface="Helvetica"/>
                <a:cs typeface="Helvetica"/>
              </a:rPr>
              <a:t> Protect your network by changing your router’s default settings and making sure you have the connection password-protected. </a:t>
            </a:r>
          </a:p>
          <a:p>
            <a:pPr marL="171450" indent="-171450">
              <a:buFont typeface="Arial" panose="020B0604020202020204" pitchFamily="34" charset="0"/>
              <a:buChar char="•"/>
            </a:pPr>
            <a:endParaRPr lang="en-US" sz="1200" dirty="0">
              <a:solidFill>
                <a:srgbClr val="00C6BB"/>
              </a:solidFill>
              <a:latin typeface="Helvetica"/>
              <a:cs typeface="Helvetica"/>
            </a:endParaRPr>
          </a:p>
          <a:p>
            <a:pPr marL="171450" indent="-171450">
              <a:buFont typeface="Arial" panose="020B0604020202020204" pitchFamily="34" charset="0"/>
              <a:buChar char="•"/>
            </a:pPr>
            <a:r>
              <a:rPr lang="en-US" sz="1200" b="1" dirty="0">
                <a:solidFill>
                  <a:srgbClr val="00C6BB"/>
                </a:solidFill>
                <a:latin typeface="Helvetica"/>
                <a:cs typeface="Helvetica"/>
              </a:rPr>
              <a:t>Install a firewall.</a:t>
            </a:r>
            <a:r>
              <a:rPr lang="en-US" sz="1200" dirty="0">
                <a:solidFill>
                  <a:srgbClr val="00C6BB"/>
                </a:solidFill>
                <a:latin typeface="Helvetica"/>
                <a:cs typeface="Helvetica"/>
              </a:rPr>
              <a:t> A firewall is a great line of defense against cyber-attacks. Although most operating systems come with a firewall.</a:t>
            </a:r>
          </a:p>
          <a:p>
            <a:pPr marL="171450" indent="-171450">
              <a:buFont typeface="Arial" panose="020B0604020202020204" pitchFamily="34" charset="0"/>
              <a:buChar char="•"/>
            </a:pPr>
            <a:endParaRPr lang="en-US" sz="1200" dirty="0">
              <a:solidFill>
                <a:srgbClr val="00C6BB"/>
              </a:solidFill>
              <a:latin typeface="Helvetica"/>
              <a:cs typeface="Helvetica"/>
            </a:endParaRPr>
          </a:p>
          <a:p>
            <a:pPr marL="171450" indent="-171450">
              <a:buFont typeface="Arial" panose="020B0604020202020204" pitchFamily="34" charset="0"/>
              <a:buChar char="•"/>
            </a:pPr>
            <a:r>
              <a:rPr lang="en-US" sz="1200" b="1" dirty="0">
                <a:solidFill>
                  <a:srgbClr val="00C6BB"/>
                </a:solidFill>
                <a:latin typeface="Helvetica"/>
                <a:cs typeface="Helvetica"/>
              </a:rPr>
              <a:t>Keep up to date.</a:t>
            </a:r>
            <a:r>
              <a:rPr lang="en-US" sz="1200" dirty="0">
                <a:solidFill>
                  <a:srgbClr val="00C6BB"/>
                </a:solidFill>
                <a:latin typeface="Helvetica"/>
                <a:cs typeface="Helvetica"/>
              </a:rPr>
              <a:t> The best security software updates automatically to protect your computer. Use the manufacturer’s latest security patches to make regular updates and make sure that you have the software set to do routine scans</a:t>
            </a:r>
          </a:p>
          <a:p>
            <a:pPr marL="171450" indent="-171450">
              <a:buFont typeface="Arial" panose="020B0604020202020204" pitchFamily="34" charset="0"/>
              <a:buChar char="•"/>
            </a:pPr>
            <a:endParaRPr lang="en-US" sz="1200" dirty="0">
              <a:solidFill>
                <a:srgbClr val="00C6BB"/>
              </a:solidFill>
              <a:latin typeface="Helvetica"/>
              <a:cs typeface="Helvetica"/>
            </a:endParaRPr>
          </a:p>
          <a:p>
            <a:pPr marL="171450" indent="-171450">
              <a:buFont typeface="Arial" panose="020B0604020202020204" pitchFamily="34" charset="0"/>
              <a:buChar char="•"/>
            </a:pPr>
            <a:r>
              <a:rPr lang="en-US" sz="1200" b="1" dirty="0">
                <a:solidFill>
                  <a:srgbClr val="00C6BB"/>
                </a:solidFill>
                <a:latin typeface="Helvetica"/>
                <a:cs typeface="Helvetica"/>
              </a:rPr>
              <a:t>Use your noggin.</a:t>
            </a:r>
            <a:r>
              <a:rPr lang="en-US" sz="1200" dirty="0">
                <a:solidFill>
                  <a:srgbClr val="00C6BB"/>
                </a:solidFill>
                <a:latin typeface="Helvetica"/>
                <a:cs typeface="Helvetica"/>
              </a:rPr>
              <a:t> You do not need to be a seasoned computer whiz to know that it’s not smart to open an attachment titled, “Claim Your Inheritance!” Using common sense while surfing the Web can protect you from some hungry cyber-shark.</a:t>
            </a:r>
          </a:p>
        </p:txBody>
      </p:sp>
    </p:spTree>
    <p:extLst>
      <p:ext uri="{BB962C8B-B14F-4D97-AF65-F5344CB8AC3E}">
        <p14:creationId xmlns:p14="http://schemas.microsoft.com/office/powerpoint/2010/main" val="525141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787790-01.png"/>
          <p:cNvPicPr>
            <a:picLocks noGrp="1" noChangeAspect="1"/>
          </p:cNvPicPr>
          <p:nvPr>
            <p:ph idx="4294967295"/>
          </p:nvPr>
        </p:nvPicPr>
        <p:blipFill>
          <a:blip r:embed="rId3"/>
          <a:stretch>
            <a:fillRect/>
          </a:stretch>
        </p:blipFill>
        <p:spPr>
          <a:xfrm>
            <a:off x="5765350" y="676275"/>
            <a:ext cx="5421312" cy="5419725"/>
          </a:xfrm>
        </p:spPr>
      </p:pic>
      <p:sp>
        <p:nvSpPr>
          <p:cNvPr id="10" name="TextBox 9"/>
          <p:cNvSpPr txBox="1"/>
          <p:nvPr/>
        </p:nvSpPr>
        <p:spPr>
          <a:xfrm>
            <a:off x="892732" y="419100"/>
            <a:ext cx="3689578" cy="784830"/>
          </a:xfrm>
          <a:prstGeom prst="rect">
            <a:avLst/>
          </a:prstGeom>
        </p:spPr>
        <p:txBody>
          <a:bodyPr rtlCol="0">
            <a:spAutoFit/>
          </a:bodyPr>
          <a:lstStyle/>
          <a:p>
            <a:pPr algn="ctr"/>
            <a:r>
              <a:rPr lang="en-US" dirty="0">
                <a:solidFill>
                  <a:srgbClr val="FFFFFF"/>
                </a:solidFill>
                <a:latin typeface="Century Gothic"/>
              </a:rPr>
              <a:t>TIPS TO STAYING SAFE ON </a:t>
            </a:r>
            <a:r>
              <a:rPr lang="en-US" sz="2700" dirty="0">
                <a:solidFill>
                  <a:srgbClr val="FFFFFF"/>
                </a:solidFill>
                <a:latin typeface="Century Gothic"/>
              </a:rPr>
              <a:t>SOCIAL NETWORK</a:t>
            </a:r>
          </a:p>
        </p:txBody>
      </p:sp>
      <p:cxnSp>
        <p:nvCxnSpPr>
          <p:cNvPr id="11" name="Straight Arrow Connector 10"/>
          <p:cNvCxnSpPr/>
          <p:nvPr/>
        </p:nvCxnSpPr>
        <p:spPr>
          <a:xfrm flipV="1">
            <a:off x="857655" y="1334135"/>
            <a:ext cx="3973922" cy="5614"/>
          </a:xfrm>
          <a:prstGeom prst="straightConnector1">
            <a:avLst/>
          </a:prstGeom>
          <a:ln>
            <a:solidFill>
              <a:schemeClr val="tx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cxnSp>
      <p:sp>
        <p:nvSpPr>
          <p:cNvPr id="14" name="TextBox 13"/>
          <p:cNvSpPr txBox="1"/>
          <p:nvPr/>
        </p:nvSpPr>
        <p:spPr>
          <a:xfrm>
            <a:off x="864141" y="1457726"/>
            <a:ext cx="3975380" cy="769937"/>
          </a:xfrm>
          <a:prstGeom prst="rect">
            <a:avLst/>
          </a:prstGeom>
        </p:spPr>
        <p:txBody>
          <a:bodyPr rtlCol="0">
            <a:spAutoFit/>
          </a:bodyPr>
          <a:lstStyle/>
          <a:p>
            <a:pPr algn="just"/>
            <a:r>
              <a:rPr lang="en-US" sz="1100" dirty="0">
                <a:solidFill>
                  <a:srgbClr val="FFFFFF"/>
                </a:solidFill>
                <a:latin typeface="Helvetica Neue"/>
              </a:rPr>
              <a:t>Social networking is the </a:t>
            </a:r>
            <a:r>
              <a:rPr lang="en-US" sz="1100" i="1" dirty="0">
                <a:solidFill>
                  <a:srgbClr val="FFFFFF"/>
                </a:solidFill>
                <a:latin typeface="Helvetica Neue"/>
              </a:rPr>
              <a:t>killer app</a:t>
            </a:r>
            <a:r>
              <a:rPr lang="en-US" sz="1100" dirty="0">
                <a:solidFill>
                  <a:srgbClr val="FFFFFF"/>
                </a:solidFill>
                <a:latin typeface="Helvetica Neue"/>
              </a:rPr>
              <a:t> of the Internet for everyone – not just the texting crowd. Here are a few tips on how to stay safe on social networks. </a:t>
            </a:r>
          </a:p>
          <a:p>
            <a:pPr algn="ctr"/>
            <a:endParaRPr lang="en-US" sz="1100" b="1" dirty="0">
              <a:solidFill>
                <a:srgbClr val="FFFFFF"/>
              </a:solidFill>
              <a:latin typeface="Century Gothic"/>
            </a:endParaRPr>
          </a:p>
        </p:txBody>
      </p:sp>
      <p:cxnSp>
        <p:nvCxnSpPr>
          <p:cNvPr id="15" name="Straight Arrow Connector 14"/>
          <p:cNvCxnSpPr/>
          <p:nvPr/>
        </p:nvCxnSpPr>
        <p:spPr>
          <a:xfrm>
            <a:off x="857653" y="2300790"/>
            <a:ext cx="3986886" cy="7344"/>
          </a:xfrm>
          <a:prstGeom prst="straightConnector1">
            <a:avLst/>
          </a:prstGeom>
          <a:ln>
            <a:solidFill>
              <a:schemeClr val="tx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cxnSp>
      <p:sp>
        <p:nvSpPr>
          <p:cNvPr id="16" name="TextBox 15"/>
          <p:cNvSpPr txBox="1"/>
          <p:nvPr/>
        </p:nvSpPr>
        <p:spPr>
          <a:xfrm>
            <a:off x="546221" y="2543175"/>
            <a:ext cx="4610081" cy="3785652"/>
          </a:xfrm>
          <a:prstGeom prst="rect">
            <a:avLst/>
          </a:prstGeom>
        </p:spPr>
        <p:txBody>
          <a:bodyPr rtlCol="0">
            <a:spAutoFit/>
          </a:bodyPr>
          <a:lstStyle/>
          <a:p>
            <a:r>
              <a:rPr lang="en-US" sz="1200" b="1" dirty="0">
                <a:solidFill>
                  <a:srgbClr val="00C6BB"/>
                </a:solidFill>
                <a:latin typeface="Helvetica Neue"/>
                <a:cs typeface="Times New Roman"/>
              </a:rPr>
              <a:t>TIP 1 –  Beware of Too Much Information</a:t>
            </a:r>
          </a:p>
          <a:p>
            <a:r>
              <a:rPr lang="en-US" sz="1200" dirty="0">
                <a:solidFill>
                  <a:srgbClr val="00C6BB"/>
                </a:solidFill>
                <a:latin typeface="Helvetica Neue"/>
                <a:cs typeface="Times New Roman"/>
              </a:rPr>
              <a:t>Protecting yourself from sharing Too Much Information (TMI) can save you from identity theft and even protect your physical safety. </a:t>
            </a:r>
          </a:p>
          <a:p>
            <a:endParaRPr lang="en-US" sz="1200" b="1" dirty="0">
              <a:solidFill>
                <a:srgbClr val="00C6BB"/>
              </a:solidFill>
              <a:latin typeface="Helvetica Neue"/>
              <a:cs typeface="Times New Roman"/>
            </a:endParaRPr>
          </a:p>
          <a:p>
            <a:r>
              <a:rPr lang="en-US" sz="1200" b="1" dirty="0">
                <a:solidFill>
                  <a:srgbClr val="00C6BB"/>
                </a:solidFill>
                <a:latin typeface="Helvetica Neue"/>
                <a:cs typeface="Times New Roman"/>
              </a:rPr>
              <a:t>TIP 2 – Customize privacy options</a:t>
            </a:r>
            <a:endParaRPr lang="en-US" sz="1200" dirty="0">
              <a:solidFill>
                <a:srgbClr val="FFFFFF"/>
              </a:solidFill>
              <a:latin typeface="Helvetica Neue"/>
              <a:cs typeface="Times New Roman"/>
            </a:endParaRPr>
          </a:p>
          <a:p>
            <a:r>
              <a:rPr lang="en-US" sz="1200" dirty="0">
                <a:solidFill>
                  <a:srgbClr val="00C6BB"/>
                </a:solidFill>
                <a:latin typeface="Helvetica Neue"/>
                <a:cs typeface="Times New Roman"/>
              </a:rPr>
              <a:t>Social networking sites increasingly give users more control over their own privacy settings. Don’t assume you have to take whatever default settings the site gives you. </a:t>
            </a:r>
          </a:p>
          <a:p>
            <a:endParaRPr lang="en-US" sz="1200" dirty="0">
              <a:solidFill>
                <a:srgbClr val="00C6BB"/>
              </a:solidFill>
              <a:latin typeface="Helvetica Neue"/>
              <a:cs typeface="Times New Roman"/>
            </a:endParaRPr>
          </a:p>
          <a:p>
            <a:r>
              <a:rPr lang="en-US" sz="1200" b="1" dirty="0">
                <a:solidFill>
                  <a:srgbClr val="00C6BB"/>
                </a:solidFill>
                <a:latin typeface="Helvetica Neue"/>
                <a:cs typeface="Times New Roman"/>
              </a:rPr>
              <a:t>TIP 3 – Limit work history details on LinkedIn</a:t>
            </a:r>
            <a:endParaRPr lang="en-US" sz="1200" b="1" dirty="0">
              <a:latin typeface="Helvetica Neue"/>
              <a:cs typeface="Times New Roman"/>
            </a:endParaRPr>
          </a:p>
          <a:p>
            <a:r>
              <a:rPr lang="en-US" sz="1200" dirty="0">
                <a:solidFill>
                  <a:srgbClr val="00C6BB"/>
                </a:solidFill>
                <a:latin typeface="Helvetica Neue"/>
                <a:cs typeface="Times New Roman"/>
              </a:rPr>
              <a:t>It would be too easy for identity thieves to use the information to fill out a loan application, guess a password security question (like hackers did with VP candidate Sarah </a:t>
            </a:r>
            <a:r>
              <a:rPr lang="en-US" sz="1200" dirty="0" err="1">
                <a:solidFill>
                  <a:srgbClr val="00C6BB"/>
                </a:solidFill>
                <a:latin typeface="Helvetica Neue"/>
                <a:cs typeface="Times New Roman"/>
              </a:rPr>
              <a:t>Palins’</a:t>
            </a:r>
            <a:r>
              <a:rPr lang="en-US" sz="1200" dirty="0">
                <a:solidFill>
                  <a:srgbClr val="00C6BB"/>
                </a:solidFill>
                <a:latin typeface="Helvetica Neue"/>
                <a:cs typeface="Times New Roman"/>
              </a:rPr>
              <a:t> Yahoo account) or social engineer their way into your company’s network. </a:t>
            </a:r>
          </a:p>
          <a:p>
            <a:endParaRPr lang="en-US" sz="1200" dirty="0">
              <a:solidFill>
                <a:srgbClr val="00C6BB"/>
              </a:solidFill>
              <a:latin typeface="Helvetica Neue"/>
              <a:cs typeface="Times New Roman"/>
            </a:endParaRPr>
          </a:p>
          <a:p>
            <a:r>
              <a:rPr lang="en-US" sz="1200" b="1" dirty="0">
                <a:solidFill>
                  <a:srgbClr val="00C6BB"/>
                </a:solidFill>
                <a:latin typeface="Helvetica Neue"/>
                <a:cs typeface="Times New Roman"/>
              </a:rPr>
              <a:t>TIP 4 - Don't trust, just verify</a:t>
            </a:r>
          </a:p>
          <a:p>
            <a:r>
              <a:rPr lang="en-US" sz="1200" dirty="0">
                <a:solidFill>
                  <a:srgbClr val="00C6BB"/>
                </a:solidFill>
                <a:latin typeface="Helvetica Neue"/>
                <a:cs typeface="Times New Roman"/>
              </a:rPr>
              <a:t>Faking an identity has a legit side too – it can be used by people who simply want to  conceal who they are in order to protect their real  identities. </a:t>
            </a:r>
            <a:endParaRPr lang="en-US" sz="1200" dirty="0">
              <a:solidFill>
                <a:srgbClr val="00C6BB"/>
              </a:solidFill>
              <a:latin typeface="Helvetica Neue"/>
            </a:endParaRPr>
          </a:p>
        </p:txBody>
      </p:sp>
    </p:spTree>
    <p:extLst>
      <p:ext uri="{BB962C8B-B14F-4D97-AF65-F5344CB8AC3E}">
        <p14:creationId xmlns:p14="http://schemas.microsoft.com/office/powerpoint/2010/main" val="2022867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PHISHING E-MAIL EXAMPLE AND TIPS</a:t>
            </a:r>
            <a:endParaRPr lang="en-US" dirty="0">
              <a:latin typeface="Century Gothic"/>
            </a:endParaRPr>
          </a:p>
        </p:txBody>
      </p:sp>
      <p:pic>
        <p:nvPicPr>
          <p:cNvPr id="4" name="Picture 3" descr="Phishing email.png"/>
          <p:cNvPicPr>
            <a:picLocks noChangeAspect="1"/>
          </p:cNvPicPr>
          <p:nvPr/>
        </p:nvPicPr>
        <p:blipFill>
          <a:blip r:embed="rId3"/>
          <a:stretch>
            <a:fillRect/>
          </a:stretch>
        </p:blipFill>
        <p:spPr>
          <a:xfrm>
            <a:off x="5870174" y="2019300"/>
            <a:ext cx="6065384" cy="4802326"/>
          </a:xfrm>
          <a:prstGeom prst="rect">
            <a:avLst/>
          </a:prstGeom>
        </p:spPr>
      </p:pic>
      <p:sp>
        <p:nvSpPr>
          <p:cNvPr id="5" name="TextBox 4"/>
          <p:cNvSpPr txBox="1"/>
          <p:nvPr/>
        </p:nvSpPr>
        <p:spPr>
          <a:xfrm>
            <a:off x="190590" y="2343150"/>
            <a:ext cx="5478975" cy="4339650"/>
          </a:xfrm>
          <a:prstGeom prst="rect">
            <a:avLst/>
          </a:prstGeom>
        </p:spPr>
        <p:txBody>
          <a:bodyPr rtlCol="0">
            <a:spAutoFit/>
          </a:bodyPr>
          <a:lstStyle/>
          <a:p>
            <a:pPr algn="ctr"/>
            <a:r>
              <a:rPr lang="en-US" sz="1200" dirty="0">
                <a:solidFill>
                  <a:srgbClr val="00C6BB"/>
                </a:solidFill>
              </a:rPr>
              <a:t>Unfortunately, there is no one single technique that works in every situation, but there are a number of things that you can look for.</a:t>
            </a:r>
          </a:p>
          <a:p>
            <a:endParaRPr lang="en-US" sz="1200" b="1" dirty="0">
              <a:solidFill>
                <a:srgbClr val="00C6BB"/>
              </a:solidFill>
            </a:endParaRPr>
          </a:p>
          <a:p>
            <a:r>
              <a:rPr lang="en-US" sz="1200" b="1" dirty="0">
                <a:solidFill>
                  <a:srgbClr val="FFFFFF"/>
                </a:solidFill>
              </a:rPr>
              <a:t>1: The message contains a mismatched URL</a:t>
            </a:r>
          </a:p>
          <a:p>
            <a:r>
              <a:rPr lang="en-US" sz="1200" dirty="0">
                <a:solidFill>
                  <a:srgbClr val="FFFFFF"/>
                </a:solidFill>
              </a:rPr>
              <a:t>Oftentimes the URL in a phishing message will appear to be perfectly valid. However, if you hover your mouse over the top of the URL, you should see the actual hyperlinked address (at least in Outlook). </a:t>
            </a:r>
          </a:p>
          <a:p>
            <a:endParaRPr lang="en-US" sz="1200" dirty="0">
              <a:solidFill>
                <a:srgbClr val="FFFFFF"/>
              </a:solidFill>
            </a:endParaRPr>
          </a:p>
          <a:p>
            <a:r>
              <a:rPr lang="en-US" sz="1200" b="1" dirty="0">
                <a:solidFill>
                  <a:srgbClr val="FFFFFF"/>
                </a:solidFill>
              </a:rPr>
              <a:t>2: URLs contain a misleading domain name</a:t>
            </a:r>
            <a:endParaRPr lang="en-US" sz="1200" b="1" dirty="0"/>
          </a:p>
          <a:p>
            <a:r>
              <a:rPr lang="en-US" sz="1200" dirty="0">
                <a:solidFill>
                  <a:srgbClr val="FFFFFF"/>
                </a:solidFill>
              </a:rPr>
              <a:t>People who launch phishing scams often depend on their victims not knowing how the DNS naming structure for domains works. The last part of a domain name is the most telling. </a:t>
            </a:r>
          </a:p>
          <a:p>
            <a:endParaRPr lang="en-US" sz="1200" b="1" dirty="0">
              <a:solidFill>
                <a:srgbClr val="FFFFFF"/>
              </a:solidFill>
            </a:endParaRPr>
          </a:p>
          <a:p>
            <a:r>
              <a:rPr lang="en-US" sz="1200" b="1" dirty="0">
                <a:solidFill>
                  <a:srgbClr val="FFFFFF"/>
                </a:solidFill>
              </a:rPr>
              <a:t>3: The message contains poor spelling and grammar</a:t>
            </a:r>
            <a:endParaRPr lang="en-US" sz="1200" b="1" dirty="0"/>
          </a:p>
          <a:p>
            <a:r>
              <a:rPr lang="en-US" sz="1200" dirty="0">
                <a:solidFill>
                  <a:srgbClr val="FFFFFF"/>
                </a:solidFill>
              </a:rPr>
              <a:t>Whenever a large company sends out a message on behalf of the company as a whole, the message is usually reviewed for spelling, grammar, and legality, among other things. </a:t>
            </a:r>
          </a:p>
          <a:p>
            <a:endParaRPr lang="en-US" sz="1200" b="1" dirty="0">
              <a:solidFill>
                <a:srgbClr val="FFFFFF"/>
              </a:solidFill>
            </a:endParaRPr>
          </a:p>
          <a:p>
            <a:r>
              <a:rPr lang="en-US" sz="1200" b="1" dirty="0">
                <a:solidFill>
                  <a:srgbClr val="FFFFFF"/>
                </a:solidFill>
              </a:rPr>
              <a:t>4: The message asks for personal information</a:t>
            </a:r>
          </a:p>
          <a:p>
            <a:r>
              <a:rPr lang="en-US" sz="1200" dirty="0">
                <a:solidFill>
                  <a:srgbClr val="FFFFFF"/>
                </a:solidFill>
              </a:rPr>
              <a:t>No matter how official an email message might look, it's always a bad sign if the message asks for personal information. Your bank doesn't need you to send it your account number. It already knows what that is. </a:t>
            </a:r>
          </a:p>
        </p:txBody>
      </p:sp>
    </p:spTree>
    <p:extLst>
      <p:ext uri="{BB962C8B-B14F-4D97-AF65-F5344CB8AC3E}">
        <p14:creationId xmlns:p14="http://schemas.microsoft.com/office/powerpoint/2010/main" val="1910847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612" y="2376631"/>
            <a:ext cx="10561418" cy="1468800"/>
          </a:xfrm>
        </p:spPr>
        <p:txBody>
          <a:bodyPr/>
          <a:lstStyle/>
          <a:p>
            <a:pPr algn="ctr"/>
            <a:r>
              <a:rPr lang="en-US" sz="5400" dirty="0" smtClean="0">
                <a:latin typeface="Century Gothic"/>
              </a:rPr>
              <a:t>“Sec</a:t>
            </a:r>
            <a:r>
              <a:rPr lang="en-US" dirty="0" smtClean="0">
                <a:latin typeface="Century Gothic"/>
              </a:rPr>
              <a:t>urity should be built in, not bolt-on.”</a:t>
            </a:r>
            <a:endParaRPr lang="en-US" dirty="0">
              <a:latin typeface="Century Gothic"/>
            </a:endParaRPr>
          </a:p>
        </p:txBody>
      </p:sp>
      <p:sp>
        <p:nvSpPr>
          <p:cNvPr id="4" name="Text Placeholder 3"/>
          <p:cNvSpPr>
            <a:spLocks noGrp="1"/>
          </p:cNvSpPr>
          <p:nvPr>
            <p:ph type="body" idx="1"/>
          </p:nvPr>
        </p:nvSpPr>
        <p:spPr>
          <a:xfrm>
            <a:off x="117566" y="3309854"/>
            <a:ext cx="8628218" cy="433955"/>
          </a:xfrm>
        </p:spPr>
        <p:txBody>
          <a:bodyPr/>
          <a:lstStyle/>
          <a:p>
            <a:r>
              <a:rPr lang="en-US" dirty="0" smtClean="0"/>
              <a:t>-Bruce Schneier</a:t>
            </a:r>
            <a:endParaRPr lang="en-US" dirty="0"/>
          </a:p>
        </p:txBody>
      </p:sp>
    </p:spTree>
    <p:extLst>
      <p:ext uri="{BB962C8B-B14F-4D97-AF65-F5344CB8AC3E}">
        <p14:creationId xmlns:p14="http://schemas.microsoft.com/office/powerpoint/2010/main" val="39702038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36</TotalTime>
  <Words>396</Words>
  <Application>Microsoft Office PowerPoint</Application>
  <PresentationFormat>Widescreen</PresentationFormat>
  <Paragraphs>75</Paragraphs>
  <Slides>8</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Century Gothic</vt:lpstr>
      <vt:lpstr>Helvetica</vt:lpstr>
      <vt:lpstr>Helvetica Neue</vt:lpstr>
      <vt:lpstr>Times New Roman</vt:lpstr>
      <vt:lpstr>Wingdings 2</vt:lpstr>
      <vt:lpstr>Quotable</vt:lpstr>
      <vt:lpstr>Phishing Awareness Training</vt:lpstr>
      <vt:lpstr>PREVENT YOURSELF FROM BEING PHISHED</vt:lpstr>
      <vt:lpstr>WHAT IS PHISHING?</vt:lpstr>
      <vt:lpstr>PHISHING ON THE RISE</vt:lpstr>
      <vt:lpstr>10 TIPS TO STAY SAFE ONLINE</vt:lpstr>
      <vt:lpstr>PowerPoint Presentation</vt:lpstr>
      <vt:lpstr>PHISHING E-MAIL EXAMPLE AND TIPS</vt:lpstr>
      <vt:lpstr>“Security should be built in, not bolt-on.”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Android</cp:lastModifiedBy>
  <cp:revision>15</cp:revision>
  <dcterms:created xsi:type="dcterms:W3CDTF">2014-08-26T23:49:58Z</dcterms:created>
  <dcterms:modified xsi:type="dcterms:W3CDTF">2024-08-02T16:58:07Z</dcterms:modified>
</cp:coreProperties>
</file>