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  <p:sldMasterId id="2147483690" r:id="rId2"/>
  </p:sldMasterIdLst>
  <p:notesMasterIdLst>
    <p:notesMasterId r:id="rId23"/>
  </p:notesMasterIdLst>
  <p:sldIdLst>
    <p:sldId id="256" r:id="rId3"/>
    <p:sldId id="257" r:id="rId4"/>
    <p:sldId id="258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9144000" cy="5143500" type="screen16x9"/>
  <p:notesSz cx="6858000" cy="9144000"/>
  <p:embeddedFontLst>
    <p:embeddedFont>
      <p:font typeface="DM Sans" pitchFamily="2" charset="0"/>
      <p:regular r:id="rId24"/>
      <p:bold r:id="rId25"/>
      <p:italic r:id="rId26"/>
      <p:boldItalic r:id="rId27"/>
    </p:embeddedFont>
    <p:embeddedFont>
      <p:font typeface="DM Sans Medium" pitchFamily="2" charset="0"/>
      <p:regular r:id="rId28"/>
      <p:bold r:id="rId29"/>
      <p:italic r:id="rId30"/>
      <p:boldItalic r:id="rId31"/>
    </p:embeddedFont>
    <p:embeddedFont>
      <p:font typeface="Merriweather" panose="00000500000000000000" pitchFamily="2" charset="0"/>
      <p:regular r:id="rId32"/>
      <p:bold r:id="rId33"/>
      <p:italic r:id="rId34"/>
      <p:boldItalic r:id="rId35"/>
    </p:embeddedFont>
    <p:embeddedFont>
      <p:font typeface="Roboto Mono" panose="00000009000000000000" pitchFamily="49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4e04ad971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4e04ad971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4fbd6b1ca8_1_1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4fbd6b1ca8_1_1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4fbd6b1ca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4fbd6b1ca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4fbd6b1ca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4fbd6b1ca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4fbd6b1ca8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4fbd6b1ca8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4fbd6b1ca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4fbd6b1ca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4fbd6b1ca8_4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4fbd6b1ca8_4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4fbd6b1ca8_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4fbd6b1ca8_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4fbd6b1ca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4fbd6b1ca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4fbd6b1ca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4fbd6b1ca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4fbd6b1ca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4fbd6b1ca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4e04ad9717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4e04ad9717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4fbd6b1ca8_7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4fbd6b1ca8_7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4fbd6b1ca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4fbd6b1ca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4fbd6b1ca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4fbd6b1ca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4fbd6b1ca8_1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4fbd6b1ca8_1_1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4fbd6b1ca8_1_1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4fbd6b1ca8_1_1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4fbd6b1ca8_1_1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4fbd6b1ca8_1_1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4fbd6b1ca8_4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4fbd6b1ca8_4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4fbd6b1ca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4fbd6b1ca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1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1" name="Google Shape;151;p32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4" name="Google Shape;154;p32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2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32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32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4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>
            <a:spLocks noGrp="1"/>
          </p:cNvSpPr>
          <p:nvPr>
            <p:ph type="body" idx="1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subTitle" idx="2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5"/>
          <p:cNvSpPr>
            <a:spLocks noGrp="1"/>
          </p:cNvSpPr>
          <p:nvPr>
            <p:ph type="pic" idx="3"/>
          </p:nvPr>
        </p:nvSpPr>
        <p:spPr>
          <a:xfrm>
            <a:off x="4437578" y="2171250"/>
            <a:ext cx="4509600" cy="27756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81" name="Google Shape;181;p35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" type="secHead">
  <p:cSld name="SECTION_HEADER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>
            <a:spLocks noGrp="1"/>
          </p:cNvSpPr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title" idx="2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title" idx="3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 idx="4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title" idx="5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body" idx="1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body" idx="6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 type="tx">
  <p:cSld name="TITLE_AND_BODY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7"/>
          <p:cNvSpPr txBox="1">
            <a:spLocks noGrp="1"/>
          </p:cNvSpPr>
          <p:nvPr>
            <p:ph type="subTitle" idx="1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94" name="Google Shape;194;p37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7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TITLE_AND_BODY_1">
    <p:bg>
      <p:bgPr>
        <a:solidFill>
          <a:schemeClr val="dk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subTitle" idx="1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1" type="twoColTx">
  <p:cSld name="TITLE_AND_TWO_COLUMN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9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9"/>
          <p:cNvSpPr>
            <a:spLocks noGrp="1"/>
          </p:cNvSpPr>
          <p:nvPr>
            <p:ph type="pic" idx="2"/>
          </p:nvPr>
        </p:nvSpPr>
        <p:spPr>
          <a:xfrm>
            <a:off x="3726325" y="669925"/>
            <a:ext cx="5220900" cy="4276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206" name="Google Shape;206;p39"/>
          <p:cNvSpPr txBox="1">
            <a:spLocks noGrp="1"/>
          </p:cNvSpPr>
          <p:nvPr>
            <p:ph type="body" idx="3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39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2">
  <p:cSld name="TITLE_AND_TWO_COLUMNS_1">
    <p:bg>
      <p:bgPr>
        <a:solidFill>
          <a:schemeClr val="dk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40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>
            <a:spLocks noGrp="1"/>
          </p:cNvSpPr>
          <p:nvPr>
            <p:ph type="pic" idx="2"/>
          </p:nvPr>
        </p:nvSpPr>
        <p:spPr>
          <a:xfrm>
            <a:off x="3726325" y="669925"/>
            <a:ext cx="5220900" cy="4276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213" name="Google Shape;213;p40"/>
          <p:cNvSpPr txBox="1">
            <a:spLocks noGrp="1"/>
          </p:cNvSpPr>
          <p:nvPr>
            <p:ph type="body" idx="3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40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chart">
  <p:cSld name="SECTION_TITLE_AND_DESCRIPTION">
    <p:bg>
      <p:bgPr>
        <a:solidFill>
          <a:schemeClr val="lt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41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21" name="Google Shape;221;p41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222" name="Google Shape;222;p41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endix">
  <p:cSld name="CAPTION_ONLY">
    <p:bg>
      <p:bgPr>
        <a:solidFill>
          <a:schemeClr val="lt2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2"/>
          <p:cNvSpPr txBox="1">
            <a:spLocks noGrp="1"/>
          </p:cNvSpPr>
          <p:nvPr>
            <p:ph type="body" idx="1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26" name="Google Shape;226;p42"/>
          <p:cNvSpPr txBox="1">
            <a:spLocks noGrp="1"/>
          </p:cNvSpPr>
          <p:nvPr>
            <p:ph type="body" idx="2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27" name="Google Shape;227;p42"/>
          <p:cNvSpPr txBox="1">
            <a:spLocks noGrp="1"/>
          </p:cNvSpPr>
          <p:nvPr>
            <p:ph type="body" idx="3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28" name="Google Shape;228;p42"/>
          <p:cNvSpPr txBox="1">
            <a:spLocks noGrp="1"/>
          </p:cNvSpPr>
          <p:nvPr>
            <p:ph type="body" idx="4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29" name="Google Shape;229;p42"/>
          <p:cNvSpPr txBox="1">
            <a:spLocks noGrp="1"/>
          </p:cNvSpPr>
          <p:nvPr>
            <p:ph type="body" idx="5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0" name="Google Shape;230;p42"/>
          <p:cNvSpPr txBox="1">
            <a:spLocks noGrp="1"/>
          </p:cNvSpPr>
          <p:nvPr>
            <p:ph type="body" idx="6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1" name="Google Shape;231;p42"/>
          <p:cNvSpPr txBox="1">
            <a:spLocks noGrp="1"/>
          </p:cNvSpPr>
          <p:nvPr>
            <p:ph type="body" idx="7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2" name="Google Shape;232;p42"/>
          <p:cNvSpPr txBox="1">
            <a:spLocks noGrp="1"/>
          </p:cNvSpPr>
          <p:nvPr>
            <p:ph type="body" idx="8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9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4" name="Google Shape;234;p42"/>
          <p:cNvSpPr txBox="1">
            <a:spLocks noGrp="1"/>
          </p:cNvSpPr>
          <p:nvPr>
            <p:ph type="body" idx="13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5" name="Google Shape;235;p42"/>
          <p:cNvSpPr txBox="1">
            <a:spLocks noGrp="1"/>
          </p:cNvSpPr>
          <p:nvPr>
            <p:ph type="body" idx="14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6" name="Google Shape;236;p42"/>
          <p:cNvSpPr txBox="1">
            <a:spLocks noGrp="1"/>
          </p:cNvSpPr>
          <p:nvPr>
            <p:ph type="body" idx="15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7" name="Google Shape;237;p42"/>
          <p:cNvSpPr txBox="1">
            <a:spLocks noGrp="1"/>
          </p:cNvSpPr>
          <p:nvPr>
            <p:ph type="body" idx="16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body" idx="17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body" idx="18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0" name="Google Shape;240;p42"/>
          <p:cNvSpPr txBox="1">
            <a:spLocks noGrp="1"/>
          </p:cNvSpPr>
          <p:nvPr>
            <p:ph type="body" idx="19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1" name="Google Shape;241;p42"/>
          <p:cNvSpPr txBox="1">
            <a:spLocks noGrp="1"/>
          </p:cNvSpPr>
          <p:nvPr>
            <p:ph type="body" idx="20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2" name="Google Shape;242;p42"/>
          <p:cNvSpPr txBox="1">
            <a:spLocks noGrp="1"/>
          </p:cNvSpPr>
          <p:nvPr>
            <p:ph type="body" idx="21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3" name="Google Shape;243;p42"/>
          <p:cNvSpPr txBox="1">
            <a:spLocks noGrp="1"/>
          </p:cNvSpPr>
          <p:nvPr>
            <p:ph type="body" idx="22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4" name="Google Shape;244;p42"/>
          <p:cNvSpPr txBox="1">
            <a:spLocks noGrp="1"/>
          </p:cNvSpPr>
          <p:nvPr>
            <p:ph type="body" idx="23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5" name="Google Shape;245;p42"/>
          <p:cNvSpPr txBox="1">
            <a:spLocks noGrp="1"/>
          </p:cNvSpPr>
          <p:nvPr>
            <p:ph type="body" idx="24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6" name="Google Shape;246;p42"/>
          <p:cNvSpPr txBox="1">
            <a:spLocks noGrp="1"/>
          </p:cNvSpPr>
          <p:nvPr>
            <p:ph type="body" idx="25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7" name="Google Shape;247;p42"/>
          <p:cNvSpPr txBox="1">
            <a:spLocks noGrp="1"/>
          </p:cNvSpPr>
          <p:nvPr>
            <p:ph type="body" idx="26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8" name="Google Shape;248;p42"/>
          <p:cNvSpPr txBox="1">
            <a:spLocks noGrp="1"/>
          </p:cNvSpPr>
          <p:nvPr>
            <p:ph type="body" idx="27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9" name="Google Shape;249;p42"/>
          <p:cNvSpPr txBox="1">
            <a:spLocks noGrp="1"/>
          </p:cNvSpPr>
          <p:nvPr>
            <p:ph type="body" idx="28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50" name="Google Shape;250;p42"/>
          <p:cNvSpPr txBox="1">
            <a:spLocks noGrp="1"/>
          </p:cNvSpPr>
          <p:nvPr>
            <p:ph type="body" idx="29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51" name="Google Shape;251;p42"/>
          <p:cNvSpPr txBox="1">
            <a:spLocks noGrp="1"/>
          </p:cNvSpPr>
          <p:nvPr>
            <p:ph type="body" idx="30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52" name="Google Shape;252;p42"/>
          <p:cNvSpPr txBox="1">
            <a:spLocks noGrp="1"/>
          </p:cNvSpPr>
          <p:nvPr>
            <p:ph type="body" idx="31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253" name="Google Shape;253;p42"/>
          <p:cNvSpPr txBox="1">
            <a:spLocks noGrp="1"/>
          </p:cNvSpPr>
          <p:nvPr>
            <p:ph type="body" idx="3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blank">
  <p:cSld name="CUSTOM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3"/>
          <p:cNvSpPr txBox="1">
            <a:spLocks noGrp="1"/>
          </p:cNvSpPr>
          <p:nvPr>
            <p:ph type="body" idx="1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43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>
            <a:spLocks noGrp="1"/>
          </p:cNvSpPr>
          <p:nvPr>
            <p:ph type="ctrTitle"/>
          </p:nvPr>
        </p:nvSpPr>
        <p:spPr>
          <a:xfrm>
            <a:off x="0" y="870447"/>
            <a:ext cx="9144000" cy="3166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Spotify Data Analysis -Warehouse and Pipelines</a:t>
            </a:r>
            <a:endParaRPr sz="4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" sz="2200" dirty="0"/>
              <a:t>Insights into User Engagement with Spotify Albums</a:t>
            </a:r>
            <a:br>
              <a:rPr lang="en" sz="2200" dirty="0"/>
            </a:br>
            <a:br>
              <a:rPr lang="en" sz="2200" dirty="0"/>
            </a:br>
            <a:r>
              <a:rPr lang="en" sz="2200" dirty="0"/>
              <a:t>-Anees Saheba Guddi</a:t>
            </a:r>
            <a:endParaRPr sz="3400" dirty="0"/>
          </a:p>
        </p:txBody>
      </p:sp>
      <p:pic>
        <p:nvPicPr>
          <p:cNvPr id="264" name="Google Shape;264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4396" y="3358928"/>
            <a:ext cx="3490664" cy="1127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8"/>
          <p:cNvSpPr txBox="1"/>
          <p:nvPr/>
        </p:nvSpPr>
        <p:spPr>
          <a:xfrm>
            <a:off x="-2286000" y="154983"/>
            <a:ext cx="91440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Albums Insights</a:t>
            </a:r>
            <a:endParaRPr sz="36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9" name="Google Shape;369;p58"/>
          <p:cNvSpPr txBox="1"/>
          <p:nvPr/>
        </p:nvSpPr>
        <p:spPr>
          <a:xfrm>
            <a:off x="576730" y="1196700"/>
            <a:ext cx="9144000" cy="47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431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3200"/>
              <a:buChar char="•"/>
            </a:pPr>
            <a:r>
              <a:rPr lang="en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Total albums played: 3012</a:t>
            </a:r>
            <a:endParaRPr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Char char="•"/>
            </a:pPr>
            <a:r>
              <a:rPr lang="en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2024 saw 1,824 albums played vs. 2,333 in previous year (↓21.82%)</a:t>
            </a:r>
            <a:endParaRPr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Char char="•"/>
            </a:pPr>
            <a:r>
              <a:rPr lang="en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59% of album plays occurred on weekends</a:t>
            </a:r>
            <a:endParaRPr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Char char="•"/>
            </a:pPr>
            <a:r>
              <a:rPr lang="en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The Beatles' albums dominated top plays (e.g., 206 plays for top album)</a:t>
            </a:r>
            <a:endParaRPr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Char char="•"/>
            </a:pPr>
            <a:r>
              <a:rPr lang="en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Seasonal dip in mid-2023, recovery by late 2024</a:t>
            </a:r>
            <a:endParaRPr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3200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9"/>
          <p:cNvSpPr txBox="1"/>
          <p:nvPr/>
        </p:nvSpPr>
        <p:spPr>
          <a:xfrm>
            <a:off x="-1867546" y="561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Artists </a:t>
            </a:r>
            <a:r>
              <a:rPr lang="en" sz="36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Insights</a:t>
            </a:r>
            <a:endParaRPr sz="36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5" name="Google Shape;375;p59"/>
          <p:cNvSpPr txBox="1"/>
          <p:nvPr/>
        </p:nvSpPr>
        <p:spPr>
          <a:xfrm>
            <a:off x="457200" y="11991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Total artists played: 1,861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2024 artist count dropped by 26.39% compared to previous year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Listening activity stronger on weekends (59%)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Beatles lead artist plays with 1,241 listens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Reflects user loyalty and popularity of legacy artists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0"/>
          <p:cNvSpPr txBox="1"/>
          <p:nvPr/>
        </p:nvSpPr>
        <p:spPr>
          <a:xfrm>
            <a:off x="-1743560" y="108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Tracks Insights</a:t>
            </a:r>
            <a:endParaRPr sz="36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1" name="Google Shape;381;p60"/>
          <p:cNvSpPr txBox="1"/>
          <p:nvPr/>
        </p:nvSpPr>
        <p:spPr>
          <a:xfrm>
            <a:off x="743919" y="1251488"/>
            <a:ext cx="9144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DM Sans"/>
              <a:buChar char="•"/>
            </a:pPr>
            <a:r>
              <a:rPr lang="en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Total tracks played: 5,334</a:t>
            </a:r>
            <a:endParaRPr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DM Sans"/>
              <a:buChar char="•"/>
            </a:pPr>
            <a:r>
              <a:rPr lang="en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2024 saw 11.49% fewer tracks played compared to 2023</a:t>
            </a:r>
            <a:endParaRPr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DM Sans"/>
              <a:buChar char="•"/>
            </a:pPr>
            <a:r>
              <a:rPr lang="en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60.71% of track plays happened on weekends</a:t>
            </a:r>
            <a:endParaRPr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DM Sans"/>
              <a:buChar char="•"/>
            </a:pPr>
            <a:r>
              <a:rPr lang="en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Top track: 'You Sexy Thing' with 66 plays</a:t>
            </a:r>
            <a:endParaRPr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DM Sans"/>
              <a:buChar char="•"/>
            </a:pPr>
            <a:r>
              <a:rPr lang="en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High frequency suggests repeated listening habits</a:t>
            </a:r>
            <a:endParaRPr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1"/>
          <p:cNvSpPr txBox="1"/>
          <p:nvPr/>
        </p:nvSpPr>
        <p:spPr>
          <a:xfrm>
            <a:off x="-1549830" y="10072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Listening Patterns</a:t>
            </a:r>
            <a:endParaRPr sz="36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7" name="Google Shape;387;p61"/>
          <p:cNvSpPr txBox="1"/>
          <p:nvPr/>
        </p:nvSpPr>
        <p:spPr>
          <a:xfrm>
            <a:off x="410225" y="10084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41656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DM Sans"/>
              <a:buChar char="•"/>
            </a:pPr>
            <a:r>
              <a:rPr lang="en" sz="1500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Heatmap shows peak listening hours between 6 PM – 2 AM, especially weekends</a:t>
            </a:r>
            <a:endParaRPr sz="1500" dirty="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42900" lvl="0" indent="-4165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DM Sans"/>
              <a:buChar char="•"/>
            </a:pPr>
            <a:r>
              <a:rPr lang="en" sz="1500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Scatterplot reveals most tracks played 10–25 times with 2–4 min avg. listen time</a:t>
            </a:r>
            <a:endParaRPr sz="1500" dirty="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42900" lvl="0" indent="-4165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DM Sans"/>
              <a:buChar char="•"/>
            </a:pPr>
            <a:r>
              <a:rPr lang="en" sz="1500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Behavior filters like Shuffle, Skipped enhance segmentation</a:t>
            </a:r>
            <a:endParaRPr sz="1500" dirty="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42900" lvl="0" indent="-4165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DM Sans"/>
              <a:buChar char="•"/>
            </a:pPr>
            <a:r>
              <a:rPr lang="en" sz="1500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Identifies high/low engagement tracks through quadrant analysis</a:t>
            </a:r>
            <a:endParaRPr sz="1500" dirty="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3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62" title="Screenshot 2025-04-22 22412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91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3"/>
          <p:cNvSpPr txBox="1"/>
          <p:nvPr/>
        </p:nvSpPr>
        <p:spPr>
          <a:xfrm>
            <a:off x="-1255363" y="15498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Details Grid Features</a:t>
            </a:r>
            <a:endParaRPr sz="36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98" name="Google Shape;398;p63"/>
          <p:cNvSpPr txBox="1"/>
          <p:nvPr/>
        </p:nvSpPr>
        <p:spPr>
          <a:xfrm>
            <a:off x="820931" y="1143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41656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DM Sans"/>
              <a:buChar char="•"/>
            </a:pPr>
            <a:r>
              <a:rPr lang="en" sz="1500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Grid displays Album, Artist, Track, and Listening Time</a:t>
            </a:r>
            <a:endParaRPr sz="1500" dirty="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42900" lvl="0" indent="-4165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DM Sans"/>
              <a:buChar char="•"/>
            </a:pPr>
            <a:r>
              <a:rPr lang="en" sz="1500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Supports drill through and data export (CSV)</a:t>
            </a:r>
            <a:endParaRPr sz="1500" dirty="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42900" lvl="0" indent="-4165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DM Sans"/>
              <a:buChar char="•"/>
            </a:pPr>
            <a:r>
              <a:rPr lang="en" sz="1500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Enables drill down/up navigation across album-track-artist hierarchy</a:t>
            </a:r>
            <a:endParaRPr sz="1500" dirty="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42900" lvl="0" indent="-4165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DM Sans"/>
              <a:buChar char="•"/>
            </a:pPr>
            <a:r>
              <a:rPr lang="en" sz="1500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Helpful for identifying patterns in album engagement</a:t>
            </a:r>
            <a:endParaRPr sz="1500" dirty="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200" dirty="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3200" dirty="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64" title="Screenshot 2025-04-22 2247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5" y="0"/>
            <a:ext cx="90915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5"/>
          <p:cNvSpPr txBox="1"/>
          <p:nvPr/>
        </p:nvSpPr>
        <p:spPr>
          <a:xfrm>
            <a:off x="-1084881" y="278969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Key Insights Summary</a:t>
            </a:r>
            <a:endParaRPr sz="36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09" name="Google Shape;409;p65"/>
          <p:cNvSpPr txBox="1"/>
          <p:nvPr/>
        </p:nvSpPr>
        <p:spPr>
          <a:xfrm>
            <a:off x="650928" y="1143000"/>
            <a:ext cx="9144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42900" lvl="0" indent="-31115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DM Sans"/>
              <a:buChar char="•"/>
            </a:pPr>
            <a:r>
              <a:rPr lang="en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~59% of listening happens on weekends</a:t>
            </a:r>
            <a:endParaRPr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42900" lvl="0" indent="-31115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DM Sans"/>
              <a:buChar char="•"/>
            </a:pPr>
            <a:r>
              <a:rPr lang="en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Peak listening occurs between 6 PM and 2 AM</a:t>
            </a:r>
            <a:endParaRPr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42900" lvl="0" indent="-31115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DM Sans"/>
              <a:buChar char="•"/>
            </a:pPr>
            <a:r>
              <a:rPr lang="en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Beatles remain the most played artist and album</a:t>
            </a:r>
            <a:endParaRPr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42900" lvl="0" indent="-31115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DM Sans"/>
              <a:buChar char="•"/>
            </a:pPr>
            <a:r>
              <a:rPr lang="en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Average track play duration is 2–4 mins, repeated 10–25 times</a:t>
            </a:r>
            <a:endParaRPr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6"/>
          <p:cNvSpPr txBox="1"/>
          <p:nvPr/>
        </p:nvSpPr>
        <p:spPr>
          <a:xfrm>
            <a:off x="0" y="170482"/>
            <a:ext cx="9144000" cy="360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Key Learning/ Lesson Learned</a:t>
            </a:r>
            <a:endParaRPr sz="36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DM Sans"/>
              <a:buChar char="●"/>
            </a:pPr>
            <a:r>
              <a:rPr lang="en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Data Engineering: We gained practical experience while working with ETL pipelines, starting from extracting till storing on cloud.</a:t>
            </a:r>
            <a:endParaRPr dirty="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DM Sans"/>
              <a:buChar char="●"/>
            </a:pPr>
            <a:r>
              <a:rPr lang="en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Scalability Challenges: Learned how important it is to design pipeline that can deal with large-scale, real-time data smoothly.</a:t>
            </a:r>
            <a:endParaRPr dirty="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DM Sans"/>
              <a:buChar char="●"/>
            </a:pPr>
            <a:r>
              <a:rPr lang="en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Visualization: Understood how to build dashboards in Power BI that turns data into story.</a:t>
            </a:r>
            <a:endParaRPr dirty="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DM Sans"/>
              <a:buChar char="●"/>
            </a:pPr>
            <a:r>
              <a:rPr lang="en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Collaboration: Experienced strong team coordination using Git, task sharing and regular team catch-ups.</a:t>
            </a: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7"/>
          <p:cNvSpPr txBox="1"/>
          <p:nvPr/>
        </p:nvSpPr>
        <p:spPr>
          <a:xfrm>
            <a:off x="0" y="0"/>
            <a:ext cx="9144000" cy="46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Technical Experience </a:t>
            </a:r>
            <a:endParaRPr sz="36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 b="1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ETL Pipeline Creation:</a:t>
            </a:r>
            <a:r>
              <a:rPr lang="en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 Designed and implemented a full ETL flow from Spotify API to Snowflake using Python.</a:t>
            </a:r>
            <a:br>
              <a:rPr lang="en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dirty="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 b="1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Data Transformation:</a:t>
            </a:r>
            <a:r>
              <a:rPr lang="en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 Used AWS GLUE for cleaning, normalizing, and feature engineering on high-volume music data.</a:t>
            </a:r>
            <a:br>
              <a:rPr lang="en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dirty="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 b="1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Data Warehousing:</a:t>
            </a:r>
            <a:r>
              <a:rPr lang="en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 Built and maintained schema in Snowflake to support analytical queries and dashboard integrations.</a:t>
            </a:r>
            <a:br>
              <a:rPr lang="en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dirty="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 b="1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Visualization:</a:t>
            </a:r>
            <a:r>
              <a:rPr lang="en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 Developed interactive dashboards in Power BI to display music trends, popular artists, and feature-based insights.</a:t>
            </a:r>
            <a:br>
              <a:rPr lang="en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dirty="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 b="1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API Handling:</a:t>
            </a:r>
            <a:r>
              <a:rPr lang="en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 Overcame real-time API rate limits and implemented retry/backoff logic for scalable extraction.</a:t>
            </a:r>
            <a:br>
              <a:rPr lang="en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dirty="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Abstract </a:t>
            </a:r>
            <a:endParaRPr sz="36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0" name="Google Shape;270;p45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1" name="Google Shape;271;p45"/>
          <p:cNvSpPr txBox="1"/>
          <p:nvPr/>
        </p:nvSpPr>
        <p:spPr>
          <a:xfrm flipH="1">
            <a:off x="7464250" y="1440327"/>
            <a:ext cx="1075500" cy="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2" name="Google Shape;272;p45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3" name="Google Shape;273;p45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4" name="Google Shape;274;p45"/>
          <p:cNvSpPr txBox="1"/>
          <p:nvPr/>
        </p:nvSpPr>
        <p:spPr>
          <a:xfrm>
            <a:off x="402952" y="1431302"/>
            <a:ext cx="7247100" cy="28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 b="1" dirty="0">
                <a:solidFill>
                  <a:schemeClr val="hlink"/>
                </a:solidFill>
              </a:rPr>
              <a:t>Spotifyzer</a:t>
            </a:r>
            <a:r>
              <a:rPr lang="en" dirty="0">
                <a:solidFill>
                  <a:schemeClr val="hlink"/>
                </a:solidFill>
              </a:rPr>
              <a:t> analyzes Spotify data to uncover patterns in music trends, listener behavior, and audio feature impact.</a:t>
            </a:r>
            <a:br>
              <a:rPr lang="en" dirty="0">
                <a:solidFill>
                  <a:schemeClr val="hlink"/>
                </a:solidFill>
              </a:rPr>
            </a:br>
            <a:endParaRPr dirty="0">
              <a:solidFill>
                <a:schemeClr val="hlink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 dirty="0">
                <a:solidFill>
                  <a:schemeClr val="hlink"/>
                </a:solidFill>
              </a:rPr>
              <a:t>Built with a robust </a:t>
            </a:r>
            <a:r>
              <a:rPr lang="en" b="1" dirty="0">
                <a:solidFill>
                  <a:schemeClr val="hlink"/>
                </a:solidFill>
              </a:rPr>
              <a:t>ETL pipeline and cloud data warehouse (AWS and Snowflake)</a:t>
            </a:r>
            <a:r>
              <a:rPr lang="en" dirty="0">
                <a:solidFill>
                  <a:schemeClr val="hlink"/>
                </a:solidFill>
              </a:rPr>
              <a:t> for scalable data processing.</a:t>
            </a:r>
            <a:br>
              <a:rPr lang="en" dirty="0">
                <a:solidFill>
                  <a:schemeClr val="hlink"/>
                </a:solidFill>
              </a:rPr>
            </a:br>
            <a:endParaRPr dirty="0">
              <a:solidFill>
                <a:schemeClr val="hlink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 b="1" dirty="0">
                <a:solidFill>
                  <a:schemeClr val="hlink"/>
                </a:solidFill>
              </a:rPr>
              <a:t>Power BI dashboards</a:t>
            </a:r>
            <a:r>
              <a:rPr lang="en" dirty="0">
                <a:solidFill>
                  <a:schemeClr val="hlink"/>
                </a:solidFill>
              </a:rPr>
              <a:t> visualize key insights like most played tracks, listening patterns, and artist popularity.</a:t>
            </a:r>
            <a:br>
              <a:rPr lang="en" dirty="0">
                <a:solidFill>
                  <a:schemeClr val="hlink"/>
                </a:solidFill>
              </a:rPr>
            </a:br>
            <a:endParaRPr dirty="0">
              <a:solidFill>
                <a:schemeClr val="hlink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 dirty="0">
                <a:solidFill>
                  <a:schemeClr val="hlink"/>
                </a:solidFill>
              </a:rPr>
              <a:t>Helps </a:t>
            </a:r>
            <a:r>
              <a:rPr lang="en" b="1" dirty="0">
                <a:solidFill>
                  <a:schemeClr val="hlink"/>
                </a:solidFill>
              </a:rPr>
              <a:t>artists, labels, and marketers</a:t>
            </a:r>
            <a:r>
              <a:rPr lang="en" dirty="0">
                <a:solidFill>
                  <a:schemeClr val="hlink"/>
                </a:solidFill>
              </a:rPr>
              <a:t> make data-driven decisions to predict and promote hit songs.</a:t>
            </a:r>
            <a:endParaRPr dirty="0">
              <a:solidFill>
                <a:schemeClr val="hlink"/>
              </a:solidFill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8"/>
          <p:cNvSpPr txBox="1"/>
          <p:nvPr/>
        </p:nvSpPr>
        <p:spPr>
          <a:xfrm>
            <a:off x="2644600" y="1863850"/>
            <a:ext cx="49260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</a:t>
            </a:r>
            <a:endParaRPr sz="440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/>
        </p:nvSpPr>
        <p:spPr>
          <a:xfrm>
            <a:off x="1644175" y="1331000"/>
            <a:ext cx="21900" cy="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2" name="Google Shape;282;p46"/>
          <p:cNvSpPr txBox="1"/>
          <p:nvPr/>
        </p:nvSpPr>
        <p:spPr>
          <a:xfrm>
            <a:off x="619200" y="495225"/>
            <a:ext cx="60135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</a:t>
            </a:r>
            <a:endParaRPr sz="3600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3" name="Google Shape;283;p46"/>
          <p:cNvSpPr txBox="1"/>
          <p:nvPr/>
        </p:nvSpPr>
        <p:spPr>
          <a:xfrm>
            <a:off x="619200" y="1529275"/>
            <a:ext cx="7905600" cy="3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There are vast amount of user interaction data generated on platforms like Spotify, stakeholders in the music industry lack an integrated, data-driven tool to analyze how audio features, user behavior, and track popularity intersect.</a:t>
            </a:r>
            <a:endParaRPr dirty="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Spotifyzer aims to fill this gap by building a comprehensive data warehousing and analytics solution that converts raw streaming data into actionable insights.</a:t>
            </a:r>
            <a:endParaRPr dirty="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/>
          <p:nvPr/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DASHBOARD OVERVIEW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51"/>
          <p:cNvSpPr txBox="1"/>
          <p:nvPr/>
        </p:nvSpPr>
        <p:spPr>
          <a:xfrm>
            <a:off x="61500" y="1236150"/>
            <a:ext cx="9021000" cy="3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hlink"/>
                </a:solidFill>
              </a:rPr>
              <a:t>•</a:t>
            </a:r>
            <a:r>
              <a:rPr lang="en" sz="32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Three panels: Albums, Artists, Tracks</a:t>
            </a:r>
            <a:endParaRPr sz="320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hlink"/>
                </a:solidFill>
              </a:rPr>
              <a:t>•</a:t>
            </a:r>
            <a:r>
              <a:rPr lang="en" sz="32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Platform slicer allows device-based behavior filtering (Android, Mac, Windows)</a:t>
            </a:r>
            <a:endParaRPr sz="320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hlink"/>
                </a:solidFill>
              </a:rPr>
              <a:t>•</a:t>
            </a:r>
            <a:r>
              <a:rPr lang="en" sz="32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Visuals include listening trends, top items, and weekday/weekend engagement</a:t>
            </a:r>
            <a:endParaRPr sz="320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hlink"/>
                </a:solidFill>
              </a:rPr>
              <a:t>•</a:t>
            </a:r>
            <a:r>
              <a:rPr lang="en" sz="32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Year-over-Year comparison for deep trend analysis</a:t>
            </a:r>
            <a:endParaRPr sz="320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/>
          <p:nvPr/>
        </p:nvSpPr>
        <p:spPr>
          <a:xfrm>
            <a:off x="1644175" y="1331000"/>
            <a:ext cx="21900" cy="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6" name="Google Shape;326;p52"/>
          <p:cNvSpPr txBox="1"/>
          <p:nvPr/>
        </p:nvSpPr>
        <p:spPr>
          <a:xfrm>
            <a:off x="230443" y="464975"/>
            <a:ext cx="77466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ETL Process in Spotifyzer</a:t>
            </a: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7" name="Google Shape;327;p52"/>
          <p:cNvSpPr txBox="1"/>
          <p:nvPr/>
        </p:nvSpPr>
        <p:spPr>
          <a:xfrm>
            <a:off x="314725" y="1192175"/>
            <a:ext cx="39528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hlink"/>
                </a:solidFill>
              </a:rPr>
              <a:t>Extract (E)</a:t>
            </a:r>
            <a:endParaRPr sz="1100" b="1">
              <a:solidFill>
                <a:schemeClr val="hlink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●"/>
            </a:pPr>
            <a:r>
              <a:rPr lang="en" sz="1100">
                <a:solidFill>
                  <a:schemeClr val="hlink"/>
                </a:solidFill>
              </a:rPr>
              <a:t>Source: Spotify Web API</a:t>
            </a:r>
            <a:br>
              <a:rPr lang="en" sz="1100">
                <a:solidFill>
                  <a:schemeClr val="hlink"/>
                </a:solidFill>
              </a:rPr>
            </a:br>
            <a:endParaRPr sz="1100">
              <a:solidFill>
                <a:schemeClr val="hlink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●"/>
            </a:pPr>
            <a:r>
              <a:rPr lang="en" sz="1100">
                <a:solidFill>
                  <a:schemeClr val="hlink"/>
                </a:solidFill>
              </a:rPr>
              <a:t>Data Retrieved:</a:t>
            </a:r>
            <a:br>
              <a:rPr lang="en" sz="1100">
                <a:solidFill>
                  <a:schemeClr val="hlink"/>
                </a:solidFill>
              </a:rPr>
            </a:br>
            <a:endParaRPr sz="1100">
              <a:solidFill>
                <a:schemeClr val="hlink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○"/>
            </a:pPr>
            <a:r>
              <a:rPr lang="en" sz="1100">
                <a:solidFill>
                  <a:schemeClr val="hlink"/>
                </a:solidFill>
              </a:rPr>
              <a:t>Track metadata: </a:t>
            </a:r>
            <a:r>
              <a:rPr lang="en" sz="1100" i="1">
                <a:solidFill>
                  <a:schemeClr val="hlink"/>
                </a:solidFill>
              </a:rPr>
              <a:t>name, artist, album, release date</a:t>
            </a:r>
            <a:br>
              <a:rPr lang="en" sz="1100" i="1">
                <a:solidFill>
                  <a:schemeClr val="hlink"/>
                </a:solidFill>
              </a:rPr>
            </a:br>
            <a:endParaRPr sz="1100" i="1">
              <a:solidFill>
                <a:schemeClr val="hlink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○"/>
            </a:pPr>
            <a:r>
              <a:rPr lang="en" sz="1100">
                <a:solidFill>
                  <a:schemeClr val="hlink"/>
                </a:solidFill>
              </a:rPr>
              <a:t>User interaction data: </a:t>
            </a:r>
            <a:r>
              <a:rPr lang="en" sz="1100" i="1">
                <a:solidFill>
                  <a:schemeClr val="hlink"/>
                </a:solidFill>
              </a:rPr>
              <a:t>popularity, play count, device type</a:t>
            </a:r>
            <a:br>
              <a:rPr lang="en" sz="1100" i="1">
                <a:solidFill>
                  <a:schemeClr val="hlink"/>
                </a:solidFill>
              </a:rPr>
            </a:br>
            <a:endParaRPr sz="1100" i="1">
              <a:solidFill>
                <a:schemeClr val="hlink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●"/>
            </a:pPr>
            <a:r>
              <a:rPr lang="en" sz="1100">
                <a:solidFill>
                  <a:schemeClr val="hlink"/>
                </a:solidFill>
              </a:rPr>
              <a:t>Tool Used: Python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requests</a:t>
            </a:r>
            <a:r>
              <a:rPr lang="en" sz="1100">
                <a:solidFill>
                  <a:schemeClr val="hlink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spotipy</a:t>
            </a:r>
            <a:r>
              <a:rPr lang="en" sz="1100">
                <a:solidFill>
                  <a:schemeClr val="hlink"/>
                </a:solidFill>
              </a:rPr>
              <a:t>)</a:t>
            </a:r>
            <a:br>
              <a:rPr lang="en" sz="1100">
                <a:solidFill>
                  <a:schemeClr val="hlink"/>
                </a:solidFill>
              </a:rPr>
            </a:br>
            <a:endParaRPr sz="1100">
              <a:solidFill>
                <a:schemeClr val="hlink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●"/>
            </a:pPr>
            <a:r>
              <a:rPr lang="en" sz="1100">
                <a:solidFill>
                  <a:schemeClr val="hlink"/>
                </a:solidFill>
              </a:rPr>
              <a:t>Frequency: Daily/weekly ingestion</a:t>
            </a:r>
            <a:endParaRPr sz="1100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8" name="Google Shape;328;p52"/>
          <p:cNvSpPr txBox="1"/>
          <p:nvPr/>
        </p:nvSpPr>
        <p:spPr>
          <a:xfrm>
            <a:off x="4449725" y="1211375"/>
            <a:ext cx="4208400" cy="3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hlink"/>
                </a:solidFill>
              </a:rPr>
              <a:t>Transform (T)</a:t>
            </a:r>
            <a:endParaRPr sz="1100" b="1">
              <a:solidFill>
                <a:schemeClr val="hlink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●"/>
            </a:pPr>
            <a:r>
              <a:rPr lang="en" sz="1100">
                <a:solidFill>
                  <a:schemeClr val="hlink"/>
                </a:solidFill>
              </a:rPr>
              <a:t>Environment: AWS Glue + Python (Pandas)</a:t>
            </a:r>
            <a:br>
              <a:rPr lang="en" sz="1100">
                <a:solidFill>
                  <a:schemeClr val="hlink"/>
                </a:solidFill>
              </a:rPr>
            </a:br>
            <a:endParaRPr sz="1100">
              <a:solidFill>
                <a:schemeClr val="hlink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●"/>
            </a:pPr>
            <a:r>
              <a:rPr lang="en" sz="1100">
                <a:solidFill>
                  <a:schemeClr val="hlink"/>
                </a:solidFill>
              </a:rPr>
              <a:t>Steps Performed:</a:t>
            </a:r>
            <a:br>
              <a:rPr lang="en" sz="1100">
                <a:solidFill>
                  <a:schemeClr val="hlink"/>
                </a:solidFill>
              </a:rPr>
            </a:br>
            <a:endParaRPr sz="1100">
              <a:solidFill>
                <a:schemeClr val="hlink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○"/>
            </a:pPr>
            <a:r>
              <a:rPr lang="en" sz="1100">
                <a:solidFill>
                  <a:schemeClr val="hlink"/>
                </a:solidFill>
              </a:rPr>
              <a:t>Data Cleaning: Removed nulls, standardized formats</a:t>
            </a:r>
            <a:br>
              <a:rPr lang="en" sz="1100">
                <a:solidFill>
                  <a:schemeClr val="hlink"/>
                </a:solidFill>
              </a:rPr>
            </a:br>
            <a:endParaRPr sz="1100">
              <a:solidFill>
                <a:schemeClr val="hlink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○"/>
            </a:pPr>
            <a:r>
              <a:rPr lang="en" sz="1100">
                <a:solidFill>
                  <a:schemeClr val="hlink"/>
                </a:solidFill>
              </a:rPr>
              <a:t>Feature Engineering:</a:t>
            </a:r>
            <a:endParaRPr sz="1100">
              <a:solidFill>
                <a:schemeClr val="hlink"/>
              </a:solidFill>
            </a:endParaRPr>
          </a:p>
          <a:p>
            <a: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Char char="■"/>
            </a:pPr>
            <a:r>
              <a:rPr lang="en" sz="1100">
                <a:solidFill>
                  <a:schemeClr val="hlink"/>
                </a:solidFill>
              </a:rPr>
              <a:t>Created mood-based categories using sentiment + audio features</a:t>
            </a:r>
            <a:endParaRPr sz="1100">
              <a:solidFill>
                <a:schemeClr val="hlink"/>
              </a:solidFill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hlink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○"/>
            </a:pPr>
            <a:r>
              <a:rPr lang="en" sz="1100">
                <a:solidFill>
                  <a:schemeClr val="hlink"/>
                </a:solidFill>
              </a:rPr>
              <a:t>Data Enrichment: Joined with external data (e.g., genre, mood tags)</a:t>
            </a:r>
            <a:br>
              <a:rPr lang="en" sz="1100">
                <a:solidFill>
                  <a:schemeClr val="hlink"/>
                </a:solidFill>
              </a:rPr>
            </a:br>
            <a:endParaRPr sz="1100">
              <a:solidFill>
                <a:schemeClr val="hlink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○"/>
            </a:pPr>
            <a:r>
              <a:rPr lang="en" sz="1100">
                <a:solidFill>
                  <a:schemeClr val="hlink"/>
                </a:solidFill>
              </a:rPr>
              <a:t>Normalization: Standardized numerical features for analysis</a:t>
            </a:r>
            <a:br>
              <a:rPr lang="en" sz="1100">
                <a:solidFill>
                  <a:schemeClr val="hlink"/>
                </a:solidFill>
              </a:rPr>
            </a:br>
            <a:endParaRPr sz="110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 txBox="1"/>
          <p:nvPr/>
        </p:nvSpPr>
        <p:spPr>
          <a:xfrm>
            <a:off x="-596685" y="10415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Cleaning and Preparation</a:t>
            </a:r>
            <a:endParaRPr sz="360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4" name="Google Shape;334;p53"/>
          <p:cNvSpPr txBox="1"/>
          <p:nvPr/>
        </p:nvSpPr>
        <p:spPr>
          <a:xfrm>
            <a:off x="346081" y="1378892"/>
            <a:ext cx="6979500" cy="3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DM Sans"/>
              <a:buChar char="●"/>
            </a:pPr>
            <a:r>
              <a:rPr lang="en" sz="1600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Removed null, blank, or missing records to ensure data quality.</a:t>
            </a:r>
            <a:endParaRPr sz="1600" dirty="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DM Sans"/>
              <a:buChar char="●"/>
            </a:pPr>
            <a:r>
              <a:rPr lang="en" sz="1600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Standardized column names (e.g., converted to lowercase, replaced spaces with underscores).</a:t>
            </a:r>
            <a:endParaRPr sz="1600" dirty="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DM Sans"/>
              <a:buChar char="●"/>
            </a:pPr>
            <a:r>
              <a:rPr lang="en" sz="1600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Filtered and dropped duplicate entries to maintain unique and accurate records.</a:t>
            </a:r>
            <a:endParaRPr sz="1600" dirty="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●"/>
            </a:pPr>
            <a:r>
              <a:rPr lang="en" sz="1600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Converted date columns into consistent datetime formats.</a:t>
            </a:r>
            <a:br>
              <a:rPr lang="en" sz="1600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600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Ensured numeric columns were stored with appropriate data types (e.g., </a:t>
            </a:r>
            <a:r>
              <a:rPr lang="en" sz="1600" dirty="0">
                <a:solidFill>
                  <a:srgbClr val="188038"/>
                </a:solidFill>
                <a:latin typeface="DM Sans"/>
                <a:ea typeface="DM Sans"/>
                <a:cs typeface="DM Sans"/>
                <a:sym typeface="DM Sans"/>
              </a:rPr>
              <a:t>ms_played</a:t>
            </a:r>
            <a:r>
              <a:rPr lang="en" sz="1600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 as integer).</a:t>
            </a:r>
            <a:br>
              <a:rPr lang="en" sz="1600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600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Verified data consistency across columns such as artist, album, and track names.</a:t>
            </a:r>
            <a:endParaRPr sz="3700" dirty="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4"/>
          <p:cNvSpPr txBox="1"/>
          <p:nvPr/>
        </p:nvSpPr>
        <p:spPr>
          <a:xfrm>
            <a:off x="1644175" y="1331000"/>
            <a:ext cx="21900" cy="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0" name="Google Shape;340;p54"/>
          <p:cNvSpPr txBox="1"/>
          <p:nvPr/>
        </p:nvSpPr>
        <p:spPr>
          <a:xfrm>
            <a:off x="314725" y="464975"/>
            <a:ext cx="73422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ETL Process in Spotifyzer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1" name="Google Shape;341;p54"/>
          <p:cNvSpPr txBox="1"/>
          <p:nvPr/>
        </p:nvSpPr>
        <p:spPr>
          <a:xfrm>
            <a:off x="314725" y="1192175"/>
            <a:ext cx="39528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hlink"/>
                </a:solidFill>
              </a:rPr>
              <a:t>Load (L)</a:t>
            </a:r>
            <a:endParaRPr b="1">
              <a:solidFill>
                <a:schemeClr val="hlink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200"/>
              <a:buChar char="●"/>
            </a:pPr>
            <a:r>
              <a:rPr lang="en" sz="1200">
                <a:solidFill>
                  <a:schemeClr val="hlink"/>
                </a:solidFill>
              </a:rPr>
              <a:t>Destination: Snowflake (Data Warehouse)</a:t>
            </a:r>
            <a:br>
              <a:rPr lang="en" sz="1200">
                <a:solidFill>
                  <a:schemeClr val="hlink"/>
                </a:solidFill>
              </a:rPr>
            </a:br>
            <a:endParaRPr sz="1200">
              <a:solidFill>
                <a:schemeClr val="hlink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○"/>
            </a:pPr>
            <a:r>
              <a:rPr lang="en" sz="1200">
                <a:solidFill>
                  <a:schemeClr val="hlink"/>
                </a:solidFill>
              </a:rPr>
              <a:t>Partitioned by: </a:t>
            </a:r>
            <a:r>
              <a:rPr lang="en" sz="1200" i="1">
                <a:solidFill>
                  <a:schemeClr val="hlink"/>
                </a:solidFill>
              </a:rPr>
              <a:t>year, genre, and sentiment score</a:t>
            </a:r>
            <a:br>
              <a:rPr lang="en" sz="1200" i="1">
                <a:solidFill>
                  <a:schemeClr val="hlink"/>
                </a:solidFill>
              </a:rPr>
            </a:br>
            <a:endParaRPr sz="1200" i="1">
              <a:solidFill>
                <a:schemeClr val="hlink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●"/>
            </a:pPr>
            <a:r>
              <a:rPr lang="en" sz="1200">
                <a:solidFill>
                  <a:schemeClr val="hlink"/>
                </a:solidFill>
              </a:rPr>
              <a:t>Schema:</a:t>
            </a:r>
            <a:br>
              <a:rPr lang="en" sz="1200">
                <a:solidFill>
                  <a:schemeClr val="hlink"/>
                </a:solidFill>
              </a:rPr>
            </a:br>
            <a:endParaRPr sz="1200">
              <a:solidFill>
                <a:schemeClr val="hlink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○"/>
            </a:pPr>
            <a:r>
              <a:rPr lang="en" sz="1200">
                <a:solidFill>
                  <a:schemeClr val="hlink"/>
                </a:solidFill>
              </a:rPr>
              <a:t>Fact Table: Streaming Events (plays, timestamps, track ID)</a:t>
            </a:r>
            <a:br>
              <a:rPr lang="en" sz="1200">
                <a:solidFill>
                  <a:schemeClr val="hlink"/>
                </a:solidFill>
              </a:rPr>
            </a:br>
            <a:endParaRPr sz="1200">
              <a:solidFill>
                <a:schemeClr val="hlink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○"/>
            </a:pPr>
            <a:r>
              <a:rPr lang="en" sz="1200">
                <a:solidFill>
                  <a:schemeClr val="hlink"/>
                </a:solidFill>
              </a:rPr>
              <a:t>Dimension Tables: Tracks, Artists, Audio Features, Users</a:t>
            </a:r>
            <a:br>
              <a:rPr lang="en" sz="1200">
                <a:solidFill>
                  <a:schemeClr val="hlink"/>
                </a:solidFill>
              </a:rPr>
            </a:br>
            <a:endParaRPr sz="1200">
              <a:solidFill>
                <a:schemeClr val="hlink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●"/>
            </a:pPr>
            <a:r>
              <a:rPr lang="en" sz="1200">
                <a:solidFill>
                  <a:schemeClr val="hlink"/>
                </a:solidFill>
              </a:rPr>
              <a:t>Purpose: Fast querying, aggregation, and Power BI dashboarding</a:t>
            </a:r>
            <a:br>
              <a:rPr lang="en" sz="1200">
                <a:solidFill>
                  <a:schemeClr val="hlink"/>
                </a:solidFill>
              </a:rPr>
            </a:br>
            <a:endParaRPr sz="1200">
              <a:solidFill>
                <a:schemeClr val="hlink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2" name="Google Shape;342;p54"/>
          <p:cNvSpPr txBox="1"/>
          <p:nvPr/>
        </p:nvSpPr>
        <p:spPr>
          <a:xfrm>
            <a:off x="4449725" y="1211375"/>
            <a:ext cx="4208400" cy="3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hlink"/>
                </a:solidFill>
              </a:rPr>
              <a:t>Automation &amp; Logging</a:t>
            </a:r>
            <a:endParaRPr sz="1300" b="1">
              <a:solidFill>
                <a:schemeClr val="hlink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>
                <a:solidFill>
                  <a:schemeClr val="hlink"/>
                </a:solidFill>
              </a:rPr>
              <a:t>ETL orchestrated using AWS Glue Jobs + Crawler</a:t>
            </a:r>
            <a:br>
              <a:rPr lang="en">
                <a:solidFill>
                  <a:schemeClr val="hlink"/>
                </a:solidFill>
              </a:rPr>
            </a:br>
            <a:endParaRPr>
              <a:solidFill>
                <a:schemeClr val="hlink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>
                <a:solidFill>
                  <a:schemeClr val="hlink"/>
                </a:solidFill>
              </a:rPr>
              <a:t>Logs and errors tracked in CloudWatch</a:t>
            </a:r>
            <a:endParaRPr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solidFill>
                  <a:schemeClr val="hlink"/>
                </a:solidFill>
              </a:rPr>
            </a:br>
            <a:endParaRPr sz="110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/>
        </p:nvSpPr>
        <p:spPr>
          <a:xfrm>
            <a:off x="-1666067" y="0"/>
            <a:ext cx="91440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Dashboard Overview</a:t>
            </a:r>
            <a:endParaRPr sz="36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8" name="Google Shape;358;p56"/>
          <p:cNvSpPr txBox="1"/>
          <p:nvPr/>
        </p:nvSpPr>
        <p:spPr>
          <a:xfrm>
            <a:off x="805912" y="1115925"/>
            <a:ext cx="9144000" cy="47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873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DM Sans"/>
              <a:buChar char="•"/>
            </a:pPr>
            <a:r>
              <a:rPr lang="en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Three panels: Albums, Artists, Tracks</a:t>
            </a:r>
            <a:endParaRPr dirty="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429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DM Sans"/>
              <a:buChar char="•"/>
            </a:pPr>
            <a:r>
              <a:rPr lang="en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Platform slicer allows device-based behavior filtering (Android, Mac, Windows)</a:t>
            </a:r>
            <a:endParaRPr dirty="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429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DM Sans"/>
              <a:buChar char="•"/>
            </a:pPr>
            <a:r>
              <a:rPr lang="en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Visuals include listening trends, top items, and weekday/weekend engagement</a:t>
            </a:r>
            <a:endParaRPr dirty="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429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DM Sans"/>
              <a:buChar char="•"/>
            </a:pPr>
            <a:r>
              <a:rPr lang="en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Year-over-Year comparison for deep trend analysis</a:t>
            </a:r>
            <a:endParaRPr dirty="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5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57" title="Screenshot 2025-04-22 22324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915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998</Words>
  <Application>Microsoft Office PowerPoint</Application>
  <PresentationFormat>On-screen Show (16:9)</PresentationFormat>
  <Paragraphs>105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Merriweather</vt:lpstr>
      <vt:lpstr>DM Sans</vt:lpstr>
      <vt:lpstr>Calibri</vt:lpstr>
      <vt:lpstr>Arial</vt:lpstr>
      <vt:lpstr>Roboto Mono</vt:lpstr>
      <vt:lpstr>DM Sans Medium</vt:lpstr>
      <vt:lpstr>Simple Light</vt:lpstr>
      <vt:lpstr>Science Presentation</vt:lpstr>
      <vt:lpstr>Spotify Data Analysis -Warehouse and Pipelines Insights into User Engagement with Spotify Albums  -Anees Saheba Guddi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mohammed arfan</cp:lastModifiedBy>
  <cp:revision>2</cp:revision>
  <dcterms:modified xsi:type="dcterms:W3CDTF">2025-08-13T06:11:51Z</dcterms:modified>
</cp:coreProperties>
</file>