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8"/>
  </p:notesMasterIdLst>
  <p:sldIdLst>
    <p:sldId id="433" r:id="rId2"/>
    <p:sldId id="438" r:id="rId3"/>
    <p:sldId id="453" r:id="rId4"/>
    <p:sldId id="440" r:id="rId5"/>
    <p:sldId id="445" r:id="rId6"/>
    <p:sldId id="447" r:id="rId7"/>
    <p:sldId id="446" r:id="rId8"/>
    <p:sldId id="449" r:id="rId9"/>
    <p:sldId id="439" r:id="rId10"/>
    <p:sldId id="451" r:id="rId11"/>
    <p:sldId id="452" r:id="rId12"/>
    <p:sldId id="450" r:id="rId13"/>
    <p:sldId id="448" r:id="rId14"/>
    <p:sldId id="442" r:id="rId15"/>
    <p:sldId id="443" r:id="rId16"/>
    <p:sldId id="44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1577" autoAdjust="0"/>
  </p:normalViewPr>
  <p:slideViewPr>
    <p:cSldViewPr snapToGrid="0">
      <p:cViewPr varScale="1">
        <p:scale>
          <a:sx n="66" d="100"/>
          <a:sy n="66" d="100"/>
        </p:scale>
        <p:origin x="696" y="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2</a:t>
            </a:fld>
            <a:endParaRPr lang="en-US"/>
          </a:p>
        </p:txBody>
      </p:sp>
    </p:spTree>
    <p:extLst>
      <p:ext uri="{BB962C8B-B14F-4D97-AF65-F5344CB8AC3E}">
        <p14:creationId xmlns:p14="http://schemas.microsoft.com/office/powerpoint/2010/main" val="2039167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5/20/2021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home.cs.colorado.edu/~main/cs1300/doc/bgi/swapbuffers.html" TargetMode="External"/><Relationship Id="rId2" Type="http://schemas.openxmlformats.org/officeDocument/2006/relationships/hyperlink" Target="https://home.cs.colorado.edu/~main/cs1300/bgi/README.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DOS" TargetMode="External"/><Relationship Id="rId7" Type="http://schemas.openxmlformats.org/officeDocument/2006/relationships/hyperlink" Target="https://en.wikipedia.org/wiki/VGA" TargetMode="External"/><Relationship Id="rId2" Type="http://schemas.openxmlformats.org/officeDocument/2006/relationships/hyperlink" Target="https://en.wikipedia.org/wiki/Borland" TargetMode="External"/><Relationship Id="rId1" Type="http://schemas.openxmlformats.org/officeDocument/2006/relationships/slideLayout" Target="../slideLayouts/slideLayout7.xml"/><Relationship Id="rId6" Type="http://schemas.openxmlformats.org/officeDocument/2006/relationships/hyperlink" Target="https://en.wikipedia.org/wiki/Enhanced_Graphics_Adapter" TargetMode="External"/><Relationship Id="rId5" Type="http://schemas.openxmlformats.org/officeDocument/2006/relationships/hyperlink" Target="https://en.wikipedia.org/wiki/Color_Graphics_Adapter" TargetMode="External"/><Relationship Id="rId4" Type="http://schemas.openxmlformats.org/officeDocument/2006/relationships/hyperlink" Target="https://en.wikipedia.org/wiki/Quattro_Pro"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gtk.org/" TargetMode="External"/><Relationship Id="rId2" Type="http://schemas.openxmlformats.org/officeDocument/2006/relationships/hyperlink" Target="http://www.libsdl.org/" TargetMode="External"/><Relationship Id="rId1" Type="http://schemas.openxmlformats.org/officeDocument/2006/relationships/slideLayout" Target="../slideLayouts/slideLayout7.xml"/><Relationship Id="rId5" Type="http://schemas.openxmlformats.org/officeDocument/2006/relationships/hyperlink" Target="http://www.ogre3d.org/" TargetMode="External"/><Relationship Id="rId4" Type="http://schemas.openxmlformats.org/officeDocument/2006/relationships/hyperlink" Target="https://doc.qt.io/qt-5"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Static_library" TargetMode="External"/><Relationship Id="rId3" Type="http://schemas.openxmlformats.org/officeDocument/2006/relationships/hyperlink" Target="https://en.wikipedia.org/wiki/C_(programming_language)" TargetMode="External"/><Relationship Id="rId7" Type="http://schemas.openxmlformats.org/officeDocument/2006/relationships/hyperlink" Target="https://en.wikipedia.org/wiki/MinGW" TargetMode="External"/><Relationship Id="rId2" Type="http://schemas.openxmlformats.org/officeDocument/2006/relationships/hyperlink" Target="https://en.wikipedia.org/wiki/Microsoft_Windows" TargetMode="External"/><Relationship Id="rId1" Type="http://schemas.openxmlformats.org/officeDocument/2006/relationships/slideLayout" Target="../slideLayouts/slideLayout7.xml"/><Relationship Id="rId6" Type="http://schemas.openxmlformats.org/officeDocument/2006/relationships/hyperlink" Target="https://en.wikipedia.org/wiki/Dynamic_link_library" TargetMode="External"/><Relationship Id="rId5" Type="http://schemas.openxmlformats.org/officeDocument/2006/relationships/hyperlink" Target="https://en.wikipedia.org/wiki/Windows_API" TargetMode="External"/><Relationship Id="rId4" Type="http://schemas.openxmlformats.org/officeDocument/2006/relationships/hyperlink" Target="https://en.wikipedia.org/wiki/C++"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Kernel32.dll" TargetMode="External"/><Relationship Id="rId13" Type="http://schemas.openxmlformats.org/officeDocument/2006/relationships/hyperlink" Target="https://en.wikipedia.org/wiki/Windows_registry" TargetMode="External"/><Relationship Id="rId3" Type="http://schemas.openxmlformats.org/officeDocument/2006/relationships/hyperlink" Target="https://en.wikipedia.org/wiki/Stdarg.h" TargetMode="External"/><Relationship Id="rId7" Type="http://schemas.openxmlformats.org/officeDocument/2006/relationships/hyperlink" Target="https://en.wikipedia.org/wiki/String.h" TargetMode="External"/><Relationship Id="rId12" Type="http://schemas.openxmlformats.org/officeDocument/2006/relationships/hyperlink" Target="https://en.wikipedia.org/wiki/Win32_console" TargetMode="External"/><Relationship Id="rId2" Type="http://schemas.openxmlformats.org/officeDocument/2006/relationships/hyperlink" Target="https://en.wikipedia.org/wiki/Exception_handling" TargetMode="External"/><Relationship Id="rId16" Type="http://schemas.openxmlformats.org/officeDocument/2006/relationships/hyperlink" Target="https://en.wikipedia.org/wiki/Input_Method_Editor" TargetMode="External"/><Relationship Id="rId1" Type="http://schemas.openxmlformats.org/officeDocument/2006/relationships/slideLayout" Target="../slideLayouts/slideLayout7.xml"/><Relationship Id="rId6" Type="http://schemas.openxmlformats.org/officeDocument/2006/relationships/hyperlink" Target="https://en.wikipedia.org/wiki/Ctype.h" TargetMode="External"/><Relationship Id="rId11" Type="http://schemas.openxmlformats.org/officeDocument/2006/relationships/hyperlink" Target="https://en.wikipedia.org/wiki/User32.dll" TargetMode="External"/><Relationship Id="rId5" Type="http://schemas.openxmlformats.org/officeDocument/2006/relationships/hyperlink" Target="https://en.wikipedia.org/wiki/GUID" TargetMode="External"/><Relationship Id="rId15" Type="http://schemas.openxmlformats.org/officeDocument/2006/relationships/hyperlink" Target="https://en.wikipedia.org/wiki/Service_Control_Manager" TargetMode="External"/><Relationship Id="rId10" Type="http://schemas.openxmlformats.org/officeDocument/2006/relationships/hyperlink" Target="https://en.wikipedia.org/wiki/Graphics_Device_Interface" TargetMode="External"/><Relationship Id="rId4" Type="http://schemas.openxmlformats.org/officeDocument/2006/relationships/hyperlink" Target="https://en.wikipedia.org/wiki/Windows_NT" TargetMode="External"/><Relationship Id="rId9" Type="http://schemas.openxmlformats.org/officeDocument/2006/relationships/hyperlink" Target="https://en.wikipedia.org/w/index.php?title=Advapi32.dll&amp;action=edit&amp;redlink=1" TargetMode="External"/><Relationship Id="rId14" Type="http://schemas.openxmlformats.org/officeDocument/2006/relationships/hyperlink" Target="https://en.wikipedia.org/wiki/Windows_servic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libsdl.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www.ogre3d.org/" TargetMode="External"/><Relationship Id="rId5" Type="http://schemas.openxmlformats.org/officeDocument/2006/relationships/hyperlink" Target="https://doc.qt.io/qt-5" TargetMode="External"/><Relationship Id="rId4" Type="http://schemas.openxmlformats.org/officeDocument/2006/relationships/hyperlink" Target="http://www.gtk.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gtk.org/" TargetMode="External"/><Relationship Id="rId2" Type="http://schemas.openxmlformats.org/officeDocument/2006/relationships/hyperlink" Target="http://www.libsdl.org/" TargetMode="External"/><Relationship Id="rId1" Type="http://schemas.openxmlformats.org/officeDocument/2006/relationships/slideLayout" Target="../slideLayouts/slideLayout7.xml"/><Relationship Id="rId5" Type="http://schemas.openxmlformats.org/officeDocument/2006/relationships/hyperlink" Target="http://www.ogre3d.org/" TargetMode="External"/><Relationship Id="rId4" Type="http://schemas.openxmlformats.org/officeDocument/2006/relationships/hyperlink" Target="https://doc.qt.io/qt-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sz="4800" b="1" dirty="0"/>
              <a:t>Programming Fundamentals</a:t>
            </a:r>
            <a:br>
              <a:rPr lang="en-US" sz="4800" b="1" dirty="0"/>
            </a:br>
            <a:r>
              <a:rPr lang="en-US" dirty="0"/>
              <a:t>  in</a:t>
            </a:r>
            <a:br>
              <a:rPr lang="en-US" dirty="0"/>
            </a:br>
            <a:r>
              <a:rPr lang="en-US" dirty="0"/>
              <a:t>C++</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a:t> </a:t>
            </a:r>
            <a:r>
              <a:rPr lang="en-US" sz="7200" b="1" dirty="0"/>
              <a:t>(</a:t>
            </a:r>
            <a:r>
              <a:rPr lang="en-US" sz="6600" b="1" dirty="0"/>
              <a:t>Practical#13)</a:t>
            </a:r>
            <a:endParaRPr lang="en-US" b="1" dirty="0"/>
          </a:p>
          <a:p>
            <a:endParaRPr lang="en-US" b="1" dirty="0"/>
          </a:p>
        </p:txBody>
      </p:sp>
    </p:spTree>
    <p:extLst>
      <p:ext uri="{BB962C8B-B14F-4D97-AF65-F5344CB8AC3E}">
        <p14:creationId xmlns:p14="http://schemas.microsoft.com/office/powerpoint/2010/main" val="92362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60609" y="1583686"/>
            <a:ext cx="65" cy="2519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onsolas" panose="020B0609020204030204" pitchFamily="49" charset="0"/>
            </a:endParaRPr>
          </a:p>
        </p:txBody>
      </p:sp>
      <p:pic>
        <p:nvPicPr>
          <p:cNvPr id="1026" name="Picture 2" descr="https://media.geeksforgeeks.org/wp-content/uploads/line-using-graph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308" y="2411278"/>
            <a:ext cx="3705225" cy="17526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2528" y="249476"/>
            <a:ext cx="8671775" cy="4016484"/>
          </a:xfrm>
          <a:prstGeom prst="rect">
            <a:avLst/>
          </a:prstGeom>
        </p:spPr>
        <p:txBody>
          <a:bodyPr wrap="square">
            <a:spAutoFit/>
          </a:bodyPr>
          <a:lstStyle/>
          <a:p>
            <a:pPr lvl="0" defTabSz="914400" eaLnBrk="0" fontAlgn="base" hangingPunct="0">
              <a:spcBef>
                <a:spcPct val="0"/>
              </a:spcBef>
              <a:spcAft>
                <a:spcPct val="0"/>
              </a:spcAft>
            </a:pPr>
            <a:r>
              <a:rPr lang="en-US" altLang="en-US" b="1" dirty="0">
                <a:solidFill>
                  <a:srgbClr val="40424E"/>
                </a:solidFill>
                <a:latin typeface="urw-din"/>
              </a:rPr>
              <a:t>Examples:</a:t>
            </a:r>
            <a:endParaRPr lang="en-US" altLang="en-US" dirty="0">
              <a:latin typeface="Consolas" panose="020B0609020204030204" pitchFamily="49" charset="0"/>
            </a:endParaRPr>
          </a:p>
          <a:p>
            <a:pPr lvl="0" defTabSz="914400" eaLnBrk="0" fontAlgn="base" hangingPunct="0">
              <a:spcBef>
                <a:spcPct val="0"/>
              </a:spcBef>
              <a:spcAft>
                <a:spcPct val="0"/>
              </a:spcAft>
            </a:pPr>
            <a:r>
              <a:rPr lang="en-US" altLang="en-US" dirty="0">
                <a:latin typeface="Consolas" panose="020B0609020204030204" pitchFamily="49" charset="0"/>
              </a:rPr>
              <a:t>For line 1, Input : x1 = 150, y1 = 150, x2 = 450, y2 = 150 </a:t>
            </a:r>
          </a:p>
          <a:p>
            <a:pPr lvl="0" defTabSz="914400" eaLnBrk="0" fontAlgn="base" hangingPunct="0">
              <a:spcBef>
                <a:spcPct val="0"/>
              </a:spcBef>
              <a:spcAft>
                <a:spcPct val="0"/>
              </a:spcAft>
            </a:pPr>
            <a:r>
              <a:rPr lang="en-US" altLang="en-US" dirty="0">
                <a:latin typeface="Consolas" panose="020B0609020204030204" pitchFamily="49" charset="0"/>
              </a:rPr>
              <a:t>For line 2, Input : x1 = 150, y1 = 200, x2 = 450, y2 = 200 </a:t>
            </a:r>
          </a:p>
          <a:p>
            <a:pPr lvl="0" defTabSz="914400" eaLnBrk="0" fontAlgn="base" hangingPunct="0">
              <a:spcBef>
                <a:spcPct val="0"/>
              </a:spcBef>
              <a:spcAft>
                <a:spcPct val="0"/>
              </a:spcAft>
            </a:pPr>
            <a:r>
              <a:rPr lang="en-US" altLang="en-US" dirty="0">
                <a:latin typeface="Consolas" panose="020B0609020204030204" pitchFamily="49" charset="0"/>
              </a:rPr>
              <a:t>For line 2, Input : x1 = 150, y1 = 250, x2 = 450, y2 = 250 </a:t>
            </a:r>
          </a:p>
          <a:p>
            <a:pPr lvl="0" defTabSz="914400" eaLnBrk="0" fontAlgn="base" hangingPunct="0">
              <a:spcBef>
                <a:spcPct val="0"/>
              </a:spcBef>
              <a:spcAft>
                <a:spcPct val="0"/>
              </a:spcAft>
            </a:pPr>
            <a:r>
              <a:rPr lang="en-US" altLang="en-US" dirty="0">
                <a:latin typeface="Consolas" panose="020B0609020204030204" pitchFamily="49" charset="0"/>
              </a:rPr>
              <a:t>Output :   </a:t>
            </a:r>
            <a:r>
              <a:rPr lang="en-US" altLang="en-US" sz="16500" dirty="0">
                <a:latin typeface="Consolas" panose="020B0609020204030204" pitchFamily="49" charset="0"/>
              </a:rPr>
              <a:t> </a:t>
            </a:r>
            <a:r>
              <a:rPr lang="en-US" altLang="en-US" dirty="0">
                <a:latin typeface="Consolas" panose="020B0609020204030204" pitchFamily="49" charset="0"/>
              </a:rPr>
              <a:t>                                           </a:t>
            </a:r>
            <a:br>
              <a:rPr lang="en-US" altLang="en-US" dirty="0"/>
            </a:br>
            <a:endParaRPr lang="en-US" altLang="en-US" dirty="0">
              <a:latin typeface="Consolas" panose="020B0609020204030204" pitchFamily="49" charset="0"/>
            </a:endParaRPr>
          </a:p>
        </p:txBody>
      </p:sp>
      <p:sp>
        <p:nvSpPr>
          <p:cNvPr id="4" name="Rectangle 1"/>
          <p:cNvSpPr>
            <a:spLocks noChangeArrowheads="1"/>
          </p:cNvSpPr>
          <p:nvPr/>
        </p:nvSpPr>
        <p:spPr bwMode="auto">
          <a:xfrm>
            <a:off x="0" y="43934"/>
            <a:ext cx="184731" cy="369332"/>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289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372" y="0"/>
            <a:ext cx="4314001" cy="369332"/>
          </a:xfrm>
          <a:prstGeom prst="rect">
            <a:avLst/>
          </a:prstGeom>
        </p:spPr>
        <p:txBody>
          <a:bodyPr wrap="none">
            <a:spAutoFit/>
          </a:bodyPr>
          <a:lstStyle/>
          <a:p>
            <a:r>
              <a:rPr lang="en-US" b="1" dirty="0">
                <a:latin typeface="Roboto"/>
              </a:rPr>
              <a:t>Colors in C++ Graphics Programming</a:t>
            </a:r>
            <a:endParaRPr lang="en-US" b="1" i="0" dirty="0">
              <a:effectLst/>
              <a:latin typeface="Roboto"/>
            </a:endParaRPr>
          </a:p>
        </p:txBody>
      </p:sp>
      <p:pic>
        <p:nvPicPr>
          <p:cNvPr id="3" name="Picture 2"/>
          <p:cNvPicPr>
            <a:picLocks noChangeAspect="1"/>
          </p:cNvPicPr>
          <p:nvPr/>
        </p:nvPicPr>
        <p:blipFill>
          <a:blip r:embed="rId2"/>
          <a:stretch>
            <a:fillRect/>
          </a:stretch>
        </p:blipFill>
        <p:spPr>
          <a:xfrm>
            <a:off x="191900" y="476908"/>
            <a:ext cx="8736947" cy="6381092"/>
          </a:xfrm>
          <a:prstGeom prst="rect">
            <a:avLst/>
          </a:prstGeom>
        </p:spPr>
      </p:pic>
      <p:sp>
        <p:nvSpPr>
          <p:cNvPr id="5" name="Rectangle 4"/>
          <p:cNvSpPr/>
          <p:nvPr/>
        </p:nvSpPr>
        <p:spPr>
          <a:xfrm>
            <a:off x="9144000" y="1620656"/>
            <a:ext cx="2757055" cy="1323439"/>
          </a:xfrm>
          <a:prstGeom prst="rect">
            <a:avLst/>
          </a:prstGeom>
        </p:spPr>
        <p:txBody>
          <a:bodyPr wrap="square">
            <a:spAutoFit/>
          </a:bodyPr>
          <a:lstStyle/>
          <a:p>
            <a:r>
              <a:rPr lang="en-US" altLang="en-US" sz="1600" dirty="0">
                <a:latin typeface="Merriweather"/>
              </a:rPr>
              <a:t>***** To display blinking </a:t>
            </a:r>
          </a:p>
          <a:p>
            <a:r>
              <a:rPr lang="en-US" altLang="en-US" sz="1600" dirty="0">
                <a:latin typeface="Merriweather"/>
              </a:rPr>
              <a:t>characters in text mode,</a:t>
            </a:r>
          </a:p>
          <a:p>
            <a:r>
              <a:rPr lang="en-US" altLang="en-US" sz="1600" dirty="0">
                <a:latin typeface="Merriweather"/>
              </a:rPr>
              <a:t> add BLINK to the foreground </a:t>
            </a:r>
          </a:p>
          <a:p>
            <a:r>
              <a:rPr lang="en-US" altLang="en-US" sz="1600" dirty="0">
                <a:latin typeface="Merriweather"/>
              </a:rPr>
              <a:t>color. (Defined in </a:t>
            </a:r>
            <a:r>
              <a:rPr lang="en-US" altLang="en-US" sz="1600" dirty="0" err="1">
                <a:latin typeface="Cascadia Code"/>
              </a:rPr>
              <a:t>conio.h</a:t>
            </a:r>
            <a:r>
              <a:rPr lang="en-US" altLang="en-US" sz="1600" dirty="0">
                <a:latin typeface="Cascadia Code"/>
              </a:rPr>
              <a:t>)</a:t>
            </a:r>
            <a:endParaRPr lang="en-US" sz="1600" dirty="0"/>
          </a:p>
        </p:txBody>
      </p:sp>
    </p:spTree>
    <p:extLst>
      <p:ext uri="{BB962C8B-B14F-4D97-AF65-F5344CB8AC3E}">
        <p14:creationId xmlns:p14="http://schemas.microsoft.com/office/powerpoint/2010/main" val="257552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WIN]"/>
          <p:cNvSpPr>
            <a:spLocks noChangeAspect="1" noChangeArrowheads="1"/>
          </p:cNvSpPr>
          <p:nvPr/>
        </p:nvSpPr>
        <p:spPr bwMode="auto">
          <a:xfrm>
            <a:off x="1279525" y="-10683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133559"/>
            <a:ext cx="11739282" cy="5078313"/>
          </a:xfrm>
          <a:prstGeom prst="rect">
            <a:avLst/>
          </a:prstGeom>
        </p:spPr>
        <p:txBody>
          <a:bodyPr wrap="square">
            <a:spAutoFit/>
          </a:bodyPr>
          <a:lstStyle/>
          <a:p>
            <a:pPr lvl="0" defTabSz="914400" eaLnBrk="0" fontAlgn="base" hangingPunct="0">
              <a:spcBef>
                <a:spcPct val="0"/>
              </a:spcBef>
              <a:spcAft>
                <a:spcPct val="0"/>
              </a:spcAft>
            </a:pPr>
            <a:r>
              <a:rPr lang="en-US" altLang="en-US" dirty="0" err="1">
                <a:solidFill>
                  <a:srgbClr val="000000"/>
                </a:solidFill>
                <a:latin typeface="Arial Unicode MS"/>
                <a:cs typeface="Times New Roman" panose="02020603050405020304" pitchFamily="18" charset="0"/>
              </a:rPr>
              <a:t>int</a:t>
            </a:r>
            <a:r>
              <a:rPr lang="en-US" altLang="en-US" dirty="0">
                <a:solidFill>
                  <a:srgbClr val="000000"/>
                </a:solidFill>
                <a:latin typeface="Arial Unicode MS"/>
                <a:cs typeface="Times New Roman" panose="02020603050405020304" pitchFamily="18" charset="0"/>
              </a:rPr>
              <a:t> </a:t>
            </a:r>
            <a:r>
              <a:rPr lang="en-US" altLang="en-US" dirty="0" err="1">
                <a:solidFill>
                  <a:srgbClr val="000000"/>
                </a:solidFill>
                <a:latin typeface="Arial Unicode MS"/>
                <a:cs typeface="Times New Roman" panose="02020603050405020304" pitchFamily="18" charset="0"/>
              </a:rPr>
              <a:t>initwindow</a:t>
            </a:r>
            <a:r>
              <a:rPr lang="en-US" altLang="en-US" dirty="0">
                <a:solidFill>
                  <a:srgbClr val="000000"/>
                </a:solidFill>
                <a:latin typeface="Arial Unicode MS"/>
                <a:cs typeface="Times New Roman" panose="02020603050405020304" pitchFamily="18" charset="0"/>
              </a:rPr>
              <a:t>(</a:t>
            </a:r>
            <a:r>
              <a:rPr lang="en-US" altLang="en-US" dirty="0" err="1">
                <a:solidFill>
                  <a:srgbClr val="000000"/>
                </a:solidFill>
                <a:latin typeface="Arial Unicode MS"/>
                <a:cs typeface="Times New Roman" panose="02020603050405020304" pitchFamily="18" charset="0"/>
              </a:rPr>
              <a:t>int</a:t>
            </a:r>
            <a:r>
              <a:rPr lang="en-US" altLang="en-US" dirty="0">
                <a:solidFill>
                  <a:srgbClr val="000000"/>
                </a:solidFill>
                <a:latin typeface="Arial Unicode MS"/>
                <a:cs typeface="Times New Roman" panose="02020603050405020304" pitchFamily="18" charset="0"/>
              </a:rPr>
              <a:t> width, </a:t>
            </a:r>
            <a:r>
              <a:rPr lang="en-US" altLang="en-US" dirty="0" err="1">
                <a:solidFill>
                  <a:srgbClr val="000000"/>
                </a:solidFill>
                <a:latin typeface="Arial Unicode MS"/>
                <a:cs typeface="Times New Roman" panose="02020603050405020304" pitchFamily="18" charset="0"/>
              </a:rPr>
              <a:t>int</a:t>
            </a:r>
            <a:r>
              <a:rPr lang="en-US" altLang="en-US" dirty="0">
                <a:solidFill>
                  <a:srgbClr val="000000"/>
                </a:solidFill>
                <a:latin typeface="Arial Unicode MS"/>
                <a:cs typeface="Times New Roman" panose="02020603050405020304" pitchFamily="18" charset="0"/>
              </a:rPr>
              <a:t> height, </a:t>
            </a:r>
            <a:r>
              <a:rPr lang="en-US" altLang="en-US" dirty="0" err="1">
                <a:solidFill>
                  <a:srgbClr val="000000"/>
                </a:solidFill>
                <a:latin typeface="Arial Unicode MS"/>
                <a:cs typeface="Times New Roman" panose="02020603050405020304" pitchFamily="18" charset="0"/>
              </a:rPr>
              <a:t>const</a:t>
            </a:r>
            <a:r>
              <a:rPr lang="en-US" altLang="en-US" dirty="0">
                <a:solidFill>
                  <a:srgbClr val="000000"/>
                </a:solidFill>
                <a:latin typeface="Arial Unicode MS"/>
                <a:cs typeface="Times New Roman" panose="02020603050405020304" pitchFamily="18" charset="0"/>
              </a:rPr>
              <a:t> char* title="Windows BGI", </a:t>
            </a:r>
            <a:r>
              <a:rPr lang="en-US" altLang="en-US" dirty="0" err="1">
                <a:solidFill>
                  <a:srgbClr val="000000"/>
                </a:solidFill>
                <a:latin typeface="Arial Unicode MS"/>
                <a:cs typeface="Times New Roman" panose="02020603050405020304" pitchFamily="18" charset="0"/>
              </a:rPr>
              <a:t>int</a:t>
            </a:r>
            <a:r>
              <a:rPr lang="en-US" altLang="en-US" dirty="0">
                <a:solidFill>
                  <a:srgbClr val="000000"/>
                </a:solidFill>
                <a:latin typeface="Arial Unicode MS"/>
                <a:cs typeface="Times New Roman" panose="02020603050405020304" pitchFamily="18" charset="0"/>
              </a:rPr>
              <a:t> left=0, </a:t>
            </a:r>
            <a:r>
              <a:rPr lang="en-US" altLang="en-US" dirty="0" err="1">
                <a:solidFill>
                  <a:srgbClr val="000000"/>
                </a:solidFill>
                <a:latin typeface="Arial Unicode MS"/>
                <a:cs typeface="Times New Roman" panose="02020603050405020304" pitchFamily="18" charset="0"/>
              </a:rPr>
              <a:t>int</a:t>
            </a:r>
            <a:r>
              <a:rPr lang="en-US" altLang="en-US" dirty="0">
                <a:solidFill>
                  <a:srgbClr val="000000"/>
                </a:solidFill>
                <a:latin typeface="Arial Unicode MS"/>
                <a:cs typeface="Times New Roman" panose="02020603050405020304" pitchFamily="18" charset="0"/>
              </a:rPr>
              <a:t> top=0, bool </a:t>
            </a:r>
            <a:r>
              <a:rPr lang="en-US" altLang="en-US" dirty="0" err="1">
                <a:solidFill>
                  <a:srgbClr val="000000"/>
                </a:solidFill>
                <a:latin typeface="Arial Unicode MS"/>
                <a:cs typeface="Times New Roman" panose="02020603050405020304" pitchFamily="18" charset="0"/>
              </a:rPr>
              <a:t>dbflag</a:t>
            </a:r>
            <a:r>
              <a:rPr lang="en-US" altLang="en-US" dirty="0">
                <a:solidFill>
                  <a:srgbClr val="000000"/>
                </a:solidFill>
                <a:latin typeface="Arial Unicode MS"/>
                <a:cs typeface="Times New Roman" panose="02020603050405020304" pitchFamily="18" charset="0"/>
              </a:rPr>
              <a:t>=false, </a:t>
            </a:r>
            <a:r>
              <a:rPr lang="en-US" altLang="en-US" dirty="0" err="1">
                <a:solidFill>
                  <a:srgbClr val="000000"/>
                </a:solidFill>
                <a:latin typeface="Arial Unicode MS"/>
                <a:cs typeface="Times New Roman" panose="02020603050405020304" pitchFamily="18" charset="0"/>
              </a:rPr>
              <a:t>closeflag</a:t>
            </a:r>
            <a:r>
              <a:rPr lang="en-US" altLang="en-US" dirty="0">
                <a:solidFill>
                  <a:srgbClr val="000000"/>
                </a:solidFill>
                <a:latin typeface="Arial Unicode MS"/>
                <a:cs typeface="Times New Roman" panose="02020603050405020304" pitchFamily="18" charset="0"/>
              </a:rPr>
              <a:t>=true); </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Description</a:t>
            </a: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sz="1900" dirty="0">
              <a:solidFill>
                <a:srgbClr val="000000"/>
              </a:solidFill>
              <a:latin typeface="Times New Roman" panose="02020603050405020304" pitchFamily="18" charset="0"/>
              <a:cs typeface="Times New Roman" panose="02020603050405020304" pitchFamily="18" charset="0"/>
            </a:endParaRPr>
          </a:p>
          <a:p>
            <a:pPr lvl="1" indent="-45720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dirty="0" err="1">
                <a:solidFill>
                  <a:srgbClr val="000000"/>
                </a:solidFill>
                <a:latin typeface="Times New Roman" panose="02020603050405020304" pitchFamily="18" charset="0"/>
                <a:cs typeface="Times New Roman" panose="02020603050405020304" pitchFamily="18" charset="0"/>
              </a:rPr>
              <a:t>initwindow</a:t>
            </a:r>
            <a:r>
              <a:rPr lang="en-US" altLang="en-US" dirty="0">
                <a:solidFill>
                  <a:srgbClr val="000000"/>
                </a:solidFill>
                <a:latin typeface="Times New Roman" panose="02020603050405020304" pitchFamily="18" charset="0"/>
                <a:cs typeface="Times New Roman" panose="02020603050405020304" pitchFamily="18" charset="0"/>
              </a:rPr>
              <a:t> function is available in the </a:t>
            </a:r>
            <a:r>
              <a:rPr lang="en-US" altLang="en-US" dirty="0" err="1">
                <a:solidFill>
                  <a:srgbClr val="000000"/>
                </a:solidFill>
                <a:latin typeface="Times New Roman" panose="02020603050405020304" pitchFamily="18" charset="0"/>
                <a:cs typeface="Times New Roman" panose="02020603050405020304" pitchFamily="18" charset="0"/>
                <a:hlinkClick r:id="rId2"/>
              </a:rPr>
              <a:t>winbgim</a:t>
            </a:r>
            <a:r>
              <a:rPr lang="en-US" altLang="en-US" dirty="0">
                <a:solidFill>
                  <a:srgbClr val="000000"/>
                </a:solidFill>
                <a:latin typeface="Times New Roman" panose="02020603050405020304" pitchFamily="18" charset="0"/>
                <a:cs typeface="Times New Roman" panose="02020603050405020304" pitchFamily="18" charset="0"/>
              </a:rPr>
              <a:t> implementation of BGI graphics. </a:t>
            </a:r>
          </a:p>
          <a:p>
            <a:pPr lvl="1" indent="-457200" defTabSz="914400" eaLnBrk="0" fontAlgn="base"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lvl="1" indent="-45720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The function initializes the graphics system by opening a graphics window of the specified size. The first two parameters (width and height) are required, but all other parameters have default values.</a:t>
            </a:r>
          </a:p>
          <a:p>
            <a:pPr lvl="1" indent="-457200" defTabSz="914400" eaLnBrk="0" fontAlgn="base"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lvl="1" indent="-45720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The title parameter is the title that will be printed at the top of the window (with a default of "Windows BGI".) If this is set to the empty string (no characters), then the window will be opened without a title bar or border (typically used for a popup message that the user can then close by clicking), </a:t>
            </a:r>
          </a:p>
          <a:p>
            <a:pPr lvl="1" indent="-45720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and the user will not be able to move this window. If you want a title bar with no visible title, then set the title to a string containing one space.</a:t>
            </a:r>
          </a:p>
          <a:p>
            <a:pPr lvl="1" indent="-45720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The left and top parameters determine the screen coordinates of the left and top sides of the window.</a:t>
            </a:r>
          </a:p>
          <a:p>
            <a:pPr lvl="1" indent="-457200" defTabSz="914400" eaLnBrk="0" fontAlgn="base"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lvl="1" indent="-45720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dirty="0" err="1">
                <a:solidFill>
                  <a:srgbClr val="000000"/>
                </a:solidFill>
                <a:latin typeface="Times New Roman" panose="02020603050405020304" pitchFamily="18" charset="0"/>
                <a:cs typeface="Times New Roman" panose="02020603050405020304" pitchFamily="18" charset="0"/>
              </a:rPr>
              <a:t>dbflag</a:t>
            </a:r>
            <a:r>
              <a:rPr lang="en-US" altLang="en-US" dirty="0">
                <a:solidFill>
                  <a:srgbClr val="000000"/>
                </a:solidFill>
                <a:latin typeface="Times New Roman" panose="02020603050405020304" pitchFamily="18" charset="0"/>
                <a:cs typeface="Times New Roman" panose="02020603050405020304" pitchFamily="18" charset="0"/>
              </a:rPr>
              <a:t> parameter determines whether double-buffering for the window is automatically turned on as described in the </a:t>
            </a:r>
            <a:r>
              <a:rPr lang="en-US" altLang="en-US" dirty="0" err="1">
                <a:solidFill>
                  <a:srgbClr val="000000"/>
                </a:solidFill>
                <a:latin typeface="Times New Roman" panose="02020603050405020304" pitchFamily="18" charset="0"/>
                <a:cs typeface="Times New Roman" panose="02020603050405020304" pitchFamily="18" charset="0"/>
                <a:hlinkClick r:id="rId3"/>
              </a:rPr>
              <a:t>swapbuffers</a:t>
            </a:r>
            <a:r>
              <a:rPr lang="en-US" altLang="en-US" dirty="0">
                <a:solidFill>
                  <a:srgbClr val="000000"/>
                </a:solidFill>
                <a:latin typeface="Times New Roman" panose="02020603050405020304" pitchFamily="18" charset="0"/>
                <a:cs typeface="Times New Roman" panose="02020603050405020304" pitchFamily="18" charset="0"/>
              </a:rPr>
              <a:t> function (true means that double-buffering will be turned on).</a:t>
            </a:r>
          </a:p>
          <a:p>
            <a:pPr lvl="1" indent="-457200" defTabSz="91440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If the </a:t>
            </a:r>
            <a:r>
              <a:rPr lang="en-US" altLang="en-US" dirty="0" err="1">
                <a:solidFill>
                  <a:srgbClr val="000000"/>
                </a:solidFill>
                <a:latin typeface="Times New Roman" panose="02020603050405020304" pitchFamily="18" charset="0"/>
                <a:cs typeface="Times New Roman" panose="02020603050405020304" pitchFamily="18" charset="0"/>
              </a:rPr>
              <a:t>closeflag</a:t>
            </a:r>
            <a:r>
              <a:rPr lang="en-US" altLang="en-US" dirty="0">
                <a:solidFill>
                  <a:srgbClr val="000000"/>
                </a:solidFill>
                <a:latin typeface="Times New Roman" panose="02020603050405020304" pitchFamily="18" charset="0"/>
                <a:cs typeface="Times New Roman" panose="02020603050405020304" pitchFamily="18" charset="0"/>
              </a:rPr>
              <a:t> parameter is true, then the user can click on the window's close button to shut down the entire program.</a:t>
            </a:r>
          </a:p>
        </p:txBody>
      </p:sp>
    </p:spTree>
    <p:extLst>
      <p:ext uri="{BB962C8B-B14F-4D97-AF65-F5344CB8AC3E}">
        <p14:creationId xmlns:p14="http://schemas.microsoft.com/office/powerpoint/2010/main" val="143053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1981330" cy="611994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Borland Graphics Interface</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also known as BGI, is a graphics library bundled with several </a:t>
            </a:r>
            <a:r>
              <a:rPr kumimoji="0" lang="en-US" altLang="en-US" sz="2400" b="0" i="0" u="none" strike="noStrike" cap="none" normalizeH="0" baseline="0" dirty="0">
                <a:ln>
                  <a:noFill/>
                </a:ln>
                <a:solidFill>
                  <a:srgbClr val="0645AD"/>
                </a:solidFill>
                <a:effectLst/>
                <a:latin typeface="Times New Roman" panose="02020603050405020304" pitchFamily="18" charset="0"/>
                <a:cs typeface="Times New Roman" panose="02020603050405020304" pitchFamily="18" charset="0"/>
                <a:hlinkClick r:id="rId2" tooltip="Borland"/>
              </a:rPr>
              <a:t>Borland</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compilers for the </a:t>
            </a:r>
            <a:r>
              <a:rPr kumimoji="0" lang="en-US" altLang="en-US" sz="2400" b="0" i="0" u="none" strike="noStrike" cap="none" normalizeH="0" baseline="0" dirty="0">
                <a:ln>
                  <a:noFill/>
                </a:ln>
                <a:solidFill>
                  <a:srgbClr val="0645AD"/>
                </a:solidFill>
                <a:effectLst/>
                <a:latin typeface="Times New Roman" panose="02020603050405020304" pitchFamily="18" charset="0"/>
                <a:cs typeface="Times New Roman" panose="02020603050405020304" pitchFamily="18" charset="0"/>
                <a:hlinkClick r:id="rId3" tooltip="DOS"/>
              </a:rPr>
              <a:t>DOS</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operating systems since 1987.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BGI was also used to provide graphics for many other Borland products including the </a:t>
            </a:r>
            <a:r>
              <a:rPr kumimoji="0" lang="en-US" altLang="en-US" sz="2400" b="0" i="0" u="none" strike="noStrike" cap="none" normalizeH="0" baseline="0" dirty="0">
                <a:ln>
                  <a:noFill/>
                </a:ln>
                <a:solidFill>
                  <a:srgbClr val="0645AD"/>
                </a:solidFill>
                <a:effectLst/>
                <a:latin typeface="Times New Roman" panose="02020603050405020304" pitchFamily="18" charset="0"/>
                <a:cs typeface="Times New Roman" panose="02020603050405020304" pitchFamily="18" charset="0"/>
                <a:hlinkClick r:id="rId4" tooltip="Quattro Pro"/>
              </a:rPr>
              <a:t>Quattro Pro</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spreadsheet.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 library loaded graphic drivers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*.BGI</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and vector fonts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*.CHR</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from disk in order to provide device independent graphics support.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It was possible for the programmer to embed the graphic driver into the executable file by linking the graphic driver as object code with the aid of a utility provided by the compiler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bgiobj.exe</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There were graphic drivers for common graphic adapters and printers of that time, such as </a:t>
            </a:r>
            <a:r>
              <a:rPr kumimoji="0" lang="en-US" altLang="en-US" sz="2400" b="0" i="0" u="none" strike="noStrike" cap="none" normalizeH="0" baseline="0" dirty="0">
                <a:ln>
                  <a:noFill/>
                </a:ln>
                <a:solidFill>
                  <a:srgbClr val="0645AD"/>
                </a:solidFill>
                <a:effectLst/>
                <a:latin typeface="Times New Roman" panose="02020603050405020304" pitchFamily="18" charset="0"/>
                <a:cs typeface="Times New Roman" panose="02020603050405020304" pitchFamily="18" charset="0"/>
                <a:hlinkClick r:id="rId5" tooltip="Color Graphics Adapter"/>
              </a:rPr>
              <a:t>CGA</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645AD"/>
                </a:solidFill>
                <a:effectLst/>
                <a:latin typeface="Times New Roman" panose="02020603050405020304" pitchFamily="18" charset="0"/>
                <a:cs typeface="Times New Roman" panose="02020603050405020304" pitchFamily="18" charset="0"/>
                <a:hlinkClick r:id="rId6" tooltip="Enhanced Graphics Adapter"/>
              </a:rPr>
              <a:t>EGA</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a:ln>
                  <a:noFill/>
                </a:ln>
                <a:solidFill>
                  <a:srgbClr val="0645AD"/>
                </a:solidFill>
                <a:effectLst/>
                <a:latin typeface="Times New Roman" panose="02020603050405020304" pitchFamily="18" charset="0"/>
                <a:cs typeface="Times New Roman" panose="02020603050405020304" pitchFamily="18" charset="0"/>
                <a:hlinkClick r:id="rId7" tooltip="VGA"/>
              </a:rPr>
              <a:t>VGA</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There also were BGI drivers for some kinds of plotters.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0794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317827" y="638639"/>
            <a:ext cx="10248152" cy="595534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endParaRPr lang="en-US" sz="3200"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1358153" y="1003192"/>
            <a:ext cx="751487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200" dirty="0">
                <a:solidFill>
                  <a:srgbClr val="242729"/>
                </a:solidFill>
                <a:latin typeface="Consolas" panose="020B0609020204030204" pitchFamily="49" charset="0"/>
                <a:cs typeface="Consolas" panose="020B0609020204030204" pitchFamily="49" charset="0"/>
              </a:rPr>
              <a:t>&lt;</a:t>
            </a:r>
            <a:r>
              <a:rPr lang="en-US" altLang="en-US" sz="1200" dirty="0" err="1">
                <a:solidFill>
                  <a:srgbClr val="242729"/>
                </a:solidFill>
                <a:latin typeface="Consolas" panose="020B0609020204030204" pitchFamily="49" charset="0"/>
                <a:cs typeface="Consolas" panose="020B0609020204030204" pitchFamily="49" charset="0"/>
              </a:rPr>
              <a:t>graphics.h</a:t>
            </a:r>
            <a:r>
              <a:rPr lang="en-US" altLang="en-US" sz="1200" dirty="0">
                <a:solidFill>
                  <a:srgbClr val="242729"/>
                </a:solidFill>
                <a:latin typeface="Consolas" panose="020B0609020204030204" pitchFamily="49" charset="0"/>
                <a:cs typeface="Consolas" panose="020B0609020204030204" pitchFamily="49" charset="0"/>
              </a:rPr>
              <a:t>&gt;</a:t>
            </a:r>
            <a:r>
              <a:rPr lang="en-US" altLang="en-US" dirty="0">
                <a:solidFill>
                  <a:srgbClr val="242729"/>
                </a:solidFill>
                <a:cs typeface="Arial" panose="020B0604020202020204" pitchFamily="34" charset="0"/>
              </a:rPr>
              <a:t> is very old library. It's better to use something that is new</a:t>
            </a:r>
            <a:endParaRPr lang="en-US" altLang="en-US" sz="2000" dirty="0"/>
          </a:p>
          <a:p>
            <a:pPr lvl="0" defTabSz="914400"/>
            <a:r>
              <a:rPr lang="en-US" altLang="en-US" dirty="0">
                <a:solidFill>
                  <a:srgbClr val="242729"/>
                </a:solidFill>
                <a:cs typeface="Arial" panose="020B0604020202020204" pitchFamily="34" charset="0"/>
              </a:rPr>
              <a:t>Here are some 2D libraries (platform independent) for C/C++</a:t>
            </a:r>
            <a:endParaRPr lang="en-US" altLang="en-US" sz="2000" dirty="0"/>
          </a:p>
          <a:p>
            <a:pPr lvl="0" defTabSz="914400"/>
            <a:r>
              <a:rPr lang="en-US" altLang="en-US" u="sng" dirty="0">
                <a:solidFill>
                  <a:srgbClr val="242729"/>
                </a:solidFill>
                <a:latin typeface="inherit"/>
                <a:cs typeface="Arial" panose="020B0604020202020204" pitchFamily="34" charset="0"/>
                <a:hlinkClick r:id="rId2"/>
              </a:rPr>
              <a:t>SDL</a:t>
            </a:r>
            <a:endParaRPr lang="en-US" altLang="en-US" sz="2000" dirty="0"/>
          </a:p>
          <a:p>
            <a:pPr lvl="0" defTabSz="914400"/>
            <a:r>
              <a:rPr lang="en-US" altLang="en-US" u="sng" dirty="0">
                <a:solidFill>
                  <a:srgbClr val="242729"/>
                </a:solidFill>
                <a:latin typeface="inherit"/>
                <a:cs typeface="Arial" panose="020B0604020202020204" pitchFamily="34" charset="0"/>
                <a:hlinkClick r:id="rId3"/>
              </a:rPr>
              <a:t>GTK+</a:t>
            </a:r>
            <a:endParaRPr lang="en-US" altLang="en-US" sz="2000" dirty="0"/>
          </a:p>
          <a:p>
            <a:pPr lvl="0" defTabSz="914400"/>
            <a:r>
              <a:rPr lang="en-US" altLang="en-US" u="sng" dirty="0" err="1">
                <a:solidFill>
                  <a:srgbClr val="242729"/>
                </a:solidFill>
                <a:latin typeface="inherit"/>
                <a:cs typeface="Arial" panose="020B0604020202020204" pitchFamily="34" charset="0"/>
                <a:hlinkClick r:id="rId4"/>
              </a:rPr>
              <a:t>Qt</a:t>
            </a:r>
            <a:endParaRPr lang="en-US" altLang="en-US" sz="2000" dirty="0"/>
          </a:p>
          <a:p>
            <a:pPr lvl="0" defTabSz="914400"/>
            <a:r>
              <a:rPr lang="en-US" altLang="en-US" dirty="0">
                <a:solidFill>
                  <a:srgbClr val="242729"/>
                </a:solidFill>
                <a:cs typeface="Arial" panose="020B0604020202020204" pitchFamily="34" charset="0"/>
              </a:rPr>
              <a:t>Also there is a free very powerful 3D open source graphics library for C++</a:t>
            </a:r>
            <a:endParaRPr lang="en-US" altLang="en-US" sz="2000" dirty="0"/>
          </a:p>
          <a:p>
            <a:pPr lvl="0" defTabSz="914400"/>
            <a:r>
              <a:rPr lang="en-US" altLang="en-US" u="sng" dirty="0">
                <a:solidFill>
                  <a:srgbClr val="242729"/>
                </a:solidFill>
                <a:latin typeface="inherit"/>
                <a:cs typeface="Arial" panose="020B0604020202020204" pitchFamily="34" charset="0"/>
                <a:hlinkClick r:id="rId5"/>
              </a:rPr>
              <a:t>OGRE</a:t>
            </a:r>
            <a:endParaRPr lang="en-US" altLang="en-US" sz="3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105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775" y="986641"/>
            <a:ext cx="12008225" cy="3970318"/>
          </a:xfrm>
          <a:prstGeom prst="rect">
            <a:avLst/>
          </a:prstGeom>
        </p:spPr>
        <p:txBody>
          <a:bodyPr wrap="square">
            <a:spAutoFit/>
          </a:bodyPr>
          <a:lstStyle/>
          <a:p>
            <a:pPr>
              <a:lnSpc>
                <a:spcPct val="200000"/>
              </a:lnSpc>
            </a:pPr>
            <a:r>
              <a:rPr lang="en-US" b="1" dirty="0" err="1">
                <a:solidFill>
                  <a:srgbClr val="202122"/>
                </a:solidFill>
                <a:latin typeface="Arial" panose="020B0604020202020204" pitchFamily="34" charset="0"/>
              </a:rPr>
              <a:t>windows.h</a:t>
            </a:r>
            <a:r>
              <a:rPr lang="en-US" dirty="0">
                <a:solidFill>
                  <a:srgbClr val="202122"/>
                </a:solidFill>
                <a:latin typeface="Arial" panose="020B0604020202020204" pitchFamily="34" charset="0"/>
              </a:rPr>
              <a:t> is a </a:t>
            </a:r>
            <a:r>
              <a:rPr lang="en-US" dirty="0">
                <a:solidFill>
                  <a:srgbClr val="0645AD"/>
                </a:solidFill>
                <a:latin typeface="Arial" panose="020B0604020202020204" pitchFamily="34" charset="0"/>
                <a:hlinkClick r:id="rId2" tooltip="Microsoft Windows"/>
              </a:rPr>
              <a:t>Windows</a:t>
            </a:r>
            <a:r>
              <a:rPr lang="en-US" dirty="0">
                <a:solidFill>
                  <a:srgbClr val="202122"/>
                </a:solidFill>
                <a:latin typeface="Arial" panose="020B0604020202020204" pitchFamily="34" charset="0"/>
              </a:rPr>
              <a:t>-specific header file for the </a:t>
            </a:r>
            <a:r>
              <a:rPr lang="en-US" dirty="0">
                <a:solidFill>
                  <a:srgbClr val="0645AD"/>
                </a:solidFill>
                <a:latin typeface="Arial" panose="020B0604020202020204" pitchFamily="34" charset="0"/>
                <a:hlinkClick r:id="rId3" tooltip="C (programming language)"/>
              </a:rPr>
              <a:t>C</a:t>
            </a:r>
            <a:r>
              <a:rPr lang="en-US" dirty="0">
                <a:solidFill>
                  <a:srgbClr val="202122"/>
                </a:solidFill>
                <a:latin typeface="Arial" panose="020B0604020202020204" pitchFamily="34" charset="0"/>
              </a:rPr>
              <a:t> and </a:t>
            </a:r>
            <a:r>
              <a:rPr lang="en-US" dirty="0">
                <a:solidFill>
                  <a:srgbClr val="0645AD"/>
                </a:solidFill>
                <a:latin typeface="Arial" panose="020B0604020202020204" pitchFamily="34" charset="0"/>
                <a:hlinkClick r:id="rId4" tooltip="C++"/>
              </a:rPr>
              <a:t>C++</a:t>
            </a:r>
            <a:r>
              <a:rPr lang="en-US" dirty="0">
                <a:solidFill>
                  <a:srgbClr val="202122"/>
                </a:solidFill>
                <a:latin typeface="Arial" panose="020B0604020202020204" pitchFamily="34" charset="0"/>
              </a:rPr>
              <a:t> programming languages which contains declarations for all of the functions in the </a:t>
            </a:r>
            <a:r>
              <a:rPr lang="en-US" dirty="0">
                <a:solidFill>
                  <a:srgbClr val="0645AD"/>
                </a:solidFill>
                <a:latin typeface="Arial" panose="020B0604020202020204" pitchFamily="34" charset="0"/>
                <a:hlinkClick r:id="rId5" tooltip="Windows API"/>
              </a:rPr>
              <a:t>Windows API</a:t>
            </a:r>
            <a:r>
              <a:rPr lang="en-US" dirty="0">
                <a:solidFill>
                  <a:srgbClr val="202122"/>
                </a:solidFill>
                <a:latin typeface="Arial" panose="020B0604020202020204" pitchFamily="34" charset="0"/>
              </a:rPr>
              <a:t>, all the common macros used by Windows programmers, and all the data types used by the various functions and subsystems. It defines a very large number of Windows specific functions that can be used in C. The </a:t>
            </a:r>
            <a:r>
              <a:rPr lang="en-US" dirty="0">
                <a:solidFill>
                  <a:srgbClr val="0645AD"/>
                </a:solidFill>
                <a:latin typeface="Arial" panose="020B0604020202020204" pitchFamily="34" charset="0"/>
                <a:hlinkClick r:id="rId5" tooltip="Windows API"/>
              </a:rPr>
              <a:t>Win32 API</a:t>
            </a:r>
            <a:r>
              <a:rPr lang="en-US" dirty="0">
                <a:solidFill>
                  <a:srgbClr val="202122"/>
                </a:solidFill>
                <a:latin typeface="Arial" panose="020B0604020202020204" pitchFamily="34" charset="0"/>
              </a:rPr>
              <a:t> can be added to a C programming project by including the &lt;</a:t>
            </a:r>
            <a:r>
              <a:rPr lang="en-US" dirty="0" err="1">
                <a:solidFill>
                  <a:srgbClr val="202122"/>
                </a:solidFill>
                <a:latin typeface="Arial" panose="020B0604020202020204" pitchFamily="34" charset="0"/>
              </a:rPr>
              <a:t>windows.h</a:t>
            </a:r>
            <a:r>
              <a:rPr lang="en-US" dirty="0">
                <a:solidFill>
                  <a:srgbClr val="202122"/>
                </a:solidFill>
                <a:latin typeface="Arial" panose="020B0604020202020204" pitchFamily="34" charset="0"/>
              </a:rPr>
              <a:t>&gt; header file and linking to the appropriate libraries. To use functions in </a:t>
            </a:r>
            <a:r>
              <a:rPr lang="en-US" i="1" dirty="0">
                <a:solidFill>
                  <a:srgbClr val="202122"/>
                </a:solidFill>
                <a:latin typeface="Arial" panose="020B0604020202020204" pitchFamily="34" charset="0"/>
              </a:rPr>
              <a:t>xxxx</a:t>
            </a:r>
            <a:r>
              <a:rPr lang="en-US" dirty="0">
                <a:solidFill>
                  <a:srgbClr val="202122"/>
                </a:solidFill>
                <a:latin typeface="Arial" panose="020B0604020202020204" pitchFamily="34" charset="0"/>
              </a:rPr>
              <a:t>.</a:t>
            </a:r>
            <a:r>
              <a:rPr lang="en-US" dirty="0">
                <a:solidFill>
                  <a:srgbClr val="0645AD"/>
                </a:solidFill>
                <a:latin typeface="Arial" panose="020B0604020202020204" pitchFamily="34" charset="0"/>
                <a:hlinkClick r:id="rId6" tooltip="Dynamic link library"/>
              </a:rPr>
              <a:t>dll</a:t>
            </a:r>
            <a:r>
              <a:rPr lang="en-US" dirty="0">
                <a:solidFill>
                  <a:srgbClr val="202122"/>
                </a:solidFill>
                <a:latin typeface="Arial" panose="020B0604020202020204" pitchFamily="34" charset="0"/>
              </a:rPr>
              <a:t>, the program must be linked to </a:t>
            </a:r>
            <a:r>
              <a:rPr lang="en-US" i="1" dirty="0">
                <a:solidFill>
                  <a:srgbClr val="202122"/>
                </a:solidFill>
                <a:latin typeface="Arial" panose="020B0604020202020204" pitchFamily="34" charset="0"/>
              </a:rPr>
              <a:t>xxxx</a:t>
            </a:r>
            <a:r>
              <a:rPr lang="en-US" dirty="0">
                <a:solidFill>
                  <a:srgbClr val="202122"/>
                </a:solidFill>
                <a:latin typeface="Arial" panose="020B0604020202020204" pitchFamily="34" charset="0"/>
              </a:rPr>
              <a:t>.lib (or </a:t>
            </a:r>
            <a:r>
              <a:rPr lang="en-US" dirty="0" err="1">
                <a:solidFill>
                  <a:srgbClr val="202122"/>
                </a:solidFill>
                <a:latin typeface="Arial" panose="020B0604020202020204" pitchFamily="34" charset="0"/>
              </a:rPr>
              <a:t>lib</a:t>
            </a:r>
            <a:r>
              <a:rPr lang="en-US" i="1" dirty="0" err="1">
                <a:solidFill>
                  <a:srgbClr val="202122"/>
                </a:solidFill>
                <a:latin typeface="Arial" panose="020B0604020202020204" pitchFamily="34" charset="0"/>
              </a:rPr>
              <a:t>xxxx</a:t>
            </a:r>
            <a:r>
              <a:rPr lang="en-US" dirty="0" err="1">
                <a:solidFill>
                  <a:srgbClr val="202122"/>
                </a:solidFill>
                <a:latin typeface="Arial" panose="020B0604020202020204" pitchFamily="34" charset="0"/>
              </a:rPr>
              <a:t>.dll.a</a:t>
            </a:r>
            <a:r>
              <a:rPr lang="en-US" dirty="0">
                <a:solidFill>
                  <a:srgbClr val="202122"/>
                </a:solidFill>
                <a:latin typeface="Arial" panose="020B0604020202020204" pitchFamily="34" charset="0"/>
              </a:rPr>
              <a:t> in </a:t>
            </a:r>
            <a:r>
              <a:rPr lang="en-US" dirty="0" err="1">
                <a:solidFill>
                  <a:srgbClr val="0645AD"/>
                </a:solidFill>
                <a:latin typeface="Arial" panose="020B0604020202020204" pitchFamily="34" charset="0"/>
                <a:hlinkClick r:id="rId7" tooltip="MinGW"/>
              </a:rPr>
              <a:t>MinGW</a:t>
            </a:r>
            <a:r>
              <a:rPr lang="en-US" dirty="0">
                <a:solidFill>
                  <a:srgbClr val="202122"/>
                </a:solidFill>
                <a:latin typeface="Arial" panose="020B0604020202020204" pitchFamily="34" charset="0"/>
              </a:rPr>
              <a:t>). Some headers are not associated with a .</a:t>
            </a:r>
            <a:r>
              <a:rPr lang="en-US" dirty="0" err="1">
                <a:solidFill>
                  <a:srgbClr val="202122"/>
                </a:solidFill>
                <a:latin typeface="Arial" panose="020B0604020202020204" pitchFamily="34" charset="0"/>
              </a:rPr>
              <a:t>dll</a:t>
            </a:r>
            <a:r>
              <a:rPr lang="en-US" dirty="0">
                <a:solidFill>
                  <a:srgbClr val="202122"/>
                </a:solidFill>
                <a:latin typeface="Arial" panose="020B0604020202020204" pitchFamily="34" charset="0"/>
              </a:rPr>
              <a:t> but with a </a:t>
            </a:r>
            <a:r>
              <a:rPr lang="en-US" dirty="0">
                <a:solidFill>
                  <a:srgbClr val="0645AD"/>
                </a:solidFill>
                <a:latin typeface="Arial" panose="020B0604020202020204" pitchFamily="34" charset="0"/>
                <a:hlinkClick r:id="rId8" tooltip="Static library"/>
              </a:rPr>
              <a:t>static library</a:t>
            </a:r>
            <a:r>
              <a:rPr lang="en-US" dirty="0">
                <a:solidFill>
                  <a:srgbClr val="202122"/>
                </a:solidFill>
                <a:latin typeface="Arial" panose="020B0604020202020204" pitchFamily="34" charset="0"/>
              </a:rPr>
              <a:t> (e.g. </a:t>
            </a:r>
            <a:r>
              <a:rPr lang="en-US" dirty="0" err="1">
                <a:solidFill>
                  <a:srgbClr val="202122"/>
                </a:solidFill>
                <a:latin typeface="Arial" panose="020B0604020202020204" pitchFamily="34" charset="0"/>
              </a:rPr>
              <a:t>scrnsave.h</a:t>
            </a:r>
            <a:r>
              <a:rPr lang="en-US" dirty="0">
                <a:solidFill>
                  <a:srgbClr val="202122"/>
                </a:solidFill>
                <a:latin typeface="Arial" panose="020B0604020202020204" pitchFamily="34" charset="0"/>
              </a:rPr>
              <a:t> needs scrnsave.lib).</a:t>
            </a:r>
            <a:endParaRPr lang="en-US" dirty="0"/>
          </a:p>
        </p:txBody>
      </p:sp>
    </p:spTree>
    <p:extLst>
      <p:ext uri="{BB962C8B-B14F-4D97-AF65-F5344CB8AC3E}">
        <p14:creationId xmlns:p14="http://schemas.microsoft.com/office/powerpoint/2010/main" val="175375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96982" y="-102800"/>
            <a:ext cx="12195566" cy="66960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dirty="0">
                <a:solidFill>
                  <a:srgbClr val="202122"/>
                </a:solidFill>
                <a:cs typeface="Arial" panose="020B0604020202020204" pitchFamily="34" charset="0"/>
              </a:rPr>
              <a:t>There are a number of </a:t>
            </a:r>
            <a:r>
              <a:rPr lang="en-US" altLang="en-US" b="1" dirty="0">
                <a:solidFill>
                  <a:srgbClr val="202122"/>
                </a:solidFill>
                <a:cs typeface="Arial" panose="020B0604020202020204" pitchFamily="34" charset="0"/>
              </a:rPr>
              <a:t>child header files</a:t>
            </a:r>
            <a:r>
              <a:rPr lang="en-US" altLang="en-US" dirty="0">
                <a:solidFill>
                  <a:srgbClr val="202122"/>
                </a:solidFill>
                <a:cs typeface="Arial" panose="020B0604020202020204" pitchFamily="34" charset="0"/>
              </a:rPr>
              <a:t> that are automatically included with </a:t>
            </a:r>
            <a:r>
              <a:rPr lang="en-US" altLang="en-US" dirty="0" err="1">
                <a:solidFill>
                  <a:srgbClr val="202122"/>
                </a:solidFill>
                <a:cs typeface="Arial" panose="020B0604020202020204" pitchFamily="34" charset="0"/>
              </a:rPr>
              <a:t>windows.h</a:t>
            </a:r>
            <a:r>
              <a:rPr lang="en-US" altLang="en-US" dirty="0">
                <a:solidFill>
                  <a:srgbClr val="202122"/>
                </a:solidFill>
                <a:cs typeface="Arial" panose="020B0604020202020204" pitchFamily="34" charset="0"/>
              </a:rPr>
              <a:t>. </a:t>
            </a:r>
          </a:p>
          <a:p>
            <a:pPr lvl="0" defTabSz="914400"/>
            <a:r>
              <a:rPr lang="en-US" altLang="en-US" dirty="0">
                <a:solidFill>
                  <a:srgbClr val="202122"/>
                </a:solidFill>
                <a:cs typeface="Arial" panose="020B0604020202020204" pitchFamily="34" charset="0"/>
              </a:rPr>
              <a:t>Many of these files cannot simply be included by themselves (they are not </a:t>
            </a:r>
            <a:r>
              <a:rPr lang="en-US" altLang="en-US" i="1" dirty="0">
                <a:solidFill>
                  <a:srgbClr val="202122"/>
                </a:solidFill>
                <a:cs typeface="Arial" panose="020B0604020202020204" pitchFamily="34" charset="0"/>
              </a:rPr>
              <a:t>self-contained</a:t>
            </a:r>
            <a:r>
              <a:rPr lang="en-US" altLang="en-US" dirty="0">
                <a:solidFill>
                  <a:srgbClr val="202122"/>
                </a:solidFill>
                <a:cs typeface="Arial" panose="020B0604020202020204" pitchFamily="34" charset="0"/>
              </a:rPr>
              <a:t>), because of dependencies.</a:t>
            </a:r>
            <a:endParaRPr lang="en-US" altLang="en-US" sz="2800" dirty="0"/>
          </a:p>
          <a:p>
            <a:pPr lvl="0" defTabSz="914400"/>
            <a:r>
              <a:rPr lang="en-US" altLang="en-US" dirty="0" err="1">
                <a:solidFill>
                  <a:srgbClr val="202122"/>
                </a:solidFill>
                <a:cs typeface="Arial" panose="020B0604020202020204" pitchFamily="34" charset="0"/>
              </a:rPr>
              <a:t>windows.h</a:t>
            </a:r>
            <a:r>
              <a:rPr lang="en-US" altLang="en-US" dirty="0">
                <a:solidFill>
                  <a:srgbClr val="202122"/>
                </a:solidFill>
                <a:cs typeface="Arial" panose="020B0604020202020204" pitchFamily="34" charset="0"/>
              </a:rPr>
              <a:t> may include any of the following header files:</a:t>
            </a:r>
            <a:endParaRPr lang="en-US" altLang="en-US" sz="2800" dirty="0"/>
          </a:p>
          <a:p>
            <a:pPr lvl="0" defTabSz="914400">
              <a:buFontTx/>
              <a:buChar char="•"/>
            </a:pPr>
            <a:r>
              <a:rPr lang="en-US" altLang="en-US" dirty="0" err="1">
                <a:solidFill>
                  <a:srgbClr val="202122"/>
                </a:solidFill>
                <a:cs typeface="Arial" panose="020B0604020202020204" pitchFamily="34" charset="0"/>
              </a:rPr>
              <a:t>excpt.h</a:t>
            </a:r>
            <a:r>
              <a:rPr lang="en-US" altLang="en-US" dirty="0">
                <a:solidFill>
                  <a:srgbClr val="202122"/>
                </a:solidFill>
                <a:cs typeface="Arial" panose="020B0604020202020204" pitchFamily="34" charset="0"/>
              </a:rPr>
              <a:t> – </a:t>
            </a:r>
            <a:r>
              <a:rPr lang="en-US" altLang="en-US" dirty="0">
                <a:solidFill>
                  <a:srgbClr val="0645AD"/>
                </a:solidFill>
                <a:cs typeface="Arial" panose="020B0604020202020204" pitchFamily="34" charset="0"/>
                <a:hlinkClick r:id="rId2" tooltip="Exception handling"/>
              </a:rPr>
              <a:t>Exception handling</a:t>
            </a:r>
            <a:endParaRPr lang="en-US" altLang="en-US" dirty="0">
              <a:solidFill>
                <a:srgbClr val="202122"/>
              </a:solidFill>
              <a:cs typeface="Arial" panose="020B0604020202020204" pitchFamily="34" charset="0"/>
            </a:endParaRPr>
          </a:p>
          <a:p>
            <a:pPr lvl="0" defTabSz="914400">
              <a:buFontTx/>
              <a:buChar char="•"/>
            </a:pPr>
            <a:r>
              <a:rPr lang="en-US" altLang="en-US" dirty="0" err="1">
                <a:solidFill>
                  <a:srgbClr val="0645AD"/>
                </a:solidFill>
                <a:cs typeface="Arial" panose="020B0604020202020204" pitchFamily="34" charset="0"/>
                <a:hlinkClick r:id="rId3" tooltip="Stdarg.h"/>
              </a:rPr>
              <a:t>stdarg.h</a:t>
            </a:r>
            <a:r>
              <a:rPr lang="en-US" altLang="en-US" dirty="0">
                <a:solidFill>
                  <a:srgbClr val="202122"/>
                </a:solidFill>
                <a:cs typeface="Arial" panose="020B0604020202020204" pitchFamily="34" charset="0"/>
              </a:rPr>
              <a:t> – variable-argument functions (standard C header)</a:t>
            </a:r>
          </a:p>
          <a:p>
            <a:pPr lvl="0" defTabSz="914400">
              <a:buFontTx/>
              <a:buChar char="•"/>
            </a:pPr>
            <a:r>
              <a:rPr lang="en-US" altLang="en-US" dirty="0" err="1">
                <a:solidFill>
                  <a:srgbClr val="202122"/>
                </a:solidFill>
                <a:cs typeface="Arial" panose="020B0604020202020204" pitchFamily="34" charset="0"/>
              </a:rPr>
              <a:t>windef.h</a:t>
            </a:r>
            <a:r>
              <a:rPr lang="en-US" altLang="en-US" dirty="0">
                <a:solidFill>
                  <a:srgbClr val="202122"/>
                </a:solidFill>
                <a:cs typeface="Arial" panose="020B0604020202020204" pitchFamily="34" charset="0"/>
              </a:rPr>
              <a:t> – various macros and types</a:t>
            </a:r>
          </a:p>
          <a:p>
            <a:pPr lvl="0" defTabSz="914400">
              <a:buFontTx/>
              <a:buChar char="•"/>
            </a:pPr>
            <a:r>
              <a:rPr lang="en-US" altLang="en-US" dirty="0" err="1">
                <a:solidFill>
                  <a:srgbClr val="202122"/>
                </a:solidFill>
                <a:cs typeface="Arial" panose="020B0604020202020204" pitchFamily="34" charset="0"/>
              </a:rPr>
              <a:t>winnt.h</a:t>
            </a:r>
            <a:r>
              <a:rPr lang="en-US" altLang="en-US" dirty="0">
                <a:solidFill>
                  <a:srgbClr val="202122"/>
                </a:solidFill>
                <a:cs typeface="Arial" panose="020B0604020202020204" pitchFamily="34" charset="0"/>
              </a:rPr>
              <a:t> – various macros and types (for </a:t>
            </a:r>
            <a:r>
              <a:rPr lang="en-US" altLang="en-US" dirty="0">
                <a:solidFill>
                  <a:srgbClr val="0645AD"/>
                </a:solidFill>
                <a:cs typeface="Arial" panose="020B0604020202020204" pitchFamily="34" charset="0"/>
                <a:hlinkClick r:id="rId4" tooltip="Windows NT"/>
              </a:rPr>
              <a:t>Windows NT</a:t>
            </a:r>
            <a:r>
              <a:rPr lang="en-US" altLang="en-US" dirty="0">
                <a:solidFill>
                  <a:srgbClr val="202122"/>
                </a:solidFill>
                <a:cs typeface="Arial" panose="020B0604020202020204" pitchFamily="34" charset="0"/>
              </a:rPr>
              <a:t>)</a:t>
            </a:r>
          </a:p>
          <a:p>
            <a:pPr lvl="0" defTabSz="914400">
              <a:buFontTx/>
              <a:buChar char="•"/>
            </a:pPr>
            <a:r>
              <a:rPr lang="en-US" altLang="en-US" dirty="0" err="1">
                <a:solidFill>
                  <a:srgbClr val="202122"/>
                </a:solidFill>
                <a:cs typeface="Arial" panose="020B0604020202020204" pitchFamily="34" charset="0"/>
              </a:rPr>
              <a:t>basetsd.h</a:t>
            </a:r>
            <a:r>
              <a:rPr lang="en-US" altLang="en-US" dirty="0">
                <a:solidFill>
                  <a:srgbClr val="202122"/>
                </a:solidFill>
                <a:cs typeface="Arial" panose="020B0604020202020204" pitchFamily="34" charset="0"/>
              </a:rPr>
              <a:t> – various types</a:t>
            </a:r>
          </a:p>
          <a:p>
            <a:pPr lvl="0" defTabSz="914400">
              <a:buFontTx/>
              <a:buChar char="•"/>
            </a:pPr>
            <a:r>
              <a:rPr lang="en-US" altLang="en-US" dirty="0" err="1">
                <a:solidFill>
                  <a:srgbClr val="202122"/>
                </a:solidFill>
                <a:cs typeface="Arial" panose="020B0604020202020204" pitchFamily="34" charset="0"/>
              </a:rPr>
              <a:t>guiddef.h</a:t>
            </a:r>
            <a:r>
              <a:rPr lang="en-US" altLang="en-US" dirty="0">
                <a:solidFill>
                  <a:srgbClr val="202122"/>
                </a:solidFill>
                <a:cs typeface="Arial" panose="020B0604020202020204" pitchFamily="34" charset="0"/>
              </a:rPr>
              <a:t> – the </a:t>
            </a:r>
            <a:r>
              <a:rPr lang="en-US" altLang="en-US" dirty="0">
                <a:solidFill>
                  <a:srgbClr val="0645AD"/>
                </a:solidFill>
                <a:latin typeface="Courier New" panose="02070309020205020404" pitchFamily="49" charset="0"/>
                <a:cs typeface="Courier New" panose="02070309020205020404" pitchFamily="49" charset="0"/>
                <a:hlinkClick r:id="rId5" tooltip="GUID"/>
              </a:rPr>
              <a:t>GUID</a:t>
            </a:r>
            <a:r>
              <a:rPr lang="en-US" altLang="en-US" dirty="0">
                <a:solidFill>
                  <a:srgbClr val="202122"/>
                </a:solidFill>
                <a:cs typeface="Arial" panose="020B0604020202020204" pitchFamily="34" charset="0"/>
              </a:rPr>
              <a:t> type</a:t>
            </a:r>
          </a:p>
          <a:p>
            <a:pPr lvl="0" defTabSz="914400">
              <a:buFontTx/>
              <a:buChar char="•"/>
            </a:pPr>
            <a:r>
              <a:rPr lang="en-US" altLang="en-US" dirty="0" err="1">
                <a:solidFill>
                  <a:srgbClr val="0645AD"/>
                </a:solidFill>
                <a:cs typeface="Arial" panose="020B0604020202020204" pitchFamily="34" charset="0"/>
                <a:hlinkClick r:id="rId6" tooltip="Ctype.h"/>
              </a:rPr>
              <a:t>ctype.h</a:t>
            </a:r>
            <a:r>
              <a:rPr lang="en-US" altLang="en-US" dirty="0">
                <a:solidFill>
                  <a:srgbClr val="202122"/>
                </a:solidFill>
                <a:cs typeface="Arial" panose="020B0604020202020204" pitchFamily="34" charset="0"/>
              </a:rPr>
              <a:t> – character classification (standard C header)</a:t>
            </a:r>
          </a:p>
          <a:p>
            <a:pPr lvl="0" defTabSz="914400">
              <a:buFontTx/>
              <a:buChar char="•"/>
            </a:pPr>
            <a:r>
              <a:rPr lang="en-US" altLang="en-US" dirty="0" err="1">
                <a:solidFill>
                  <a:srgbClr val="0645AD"/>
                </a:solidFill>
                <a:cs typeface="Arial" panose="020B0604020202020204" pitchFamily="34" charset="0"/>
                <a:hlinkClick r:id="rId7" tooltip="String.h"/>
              </a:rPr>
              <a:t>string.h</a:t>
            </a:r>
            <a:r>
              <a:rPr lang="en-US" altLang="en-US" dirty="0">
                <a:solidFill>
                  <a:srgbClr val="202122"/>
                </a:solidFill>
                <a:cs typeface="Arial" panose="020B0604020202020204" pitchFamily="34" charset="0"/>
              </a:rPr>
              <a:t> – strings and buffers (standard C header)</a:t>
            </a:r>
          </a:p>
          <a:p>
            <a:pPr lvl="0" defTabSz="914400">
              <a:buFontTx/>
              <a:buChar char="•"/>
            </a:pPr>
            <a:r>
              <a:rPr lang="en-US" altLang="en-US" dirty="0" err="1">
                <a:solidFill>
                  <a:srgbClr val="202122"/>
                </a:solidFill>
                <a:cs typeface="Arial" panose="020B0604020202020204" pitchFamily="34" charset="0"/>
              </a:rPr>
              <a:t>winbase.h</a:t>
            </a:r>
            <a:r>
              <a:rPr lang="en-US" altLang="en-US" dirty="0">
                <a:solidFill>
                  <a:srgbClr val="202122"/>
                </a:solidFill>
                <a:cs typeface="Arial" panose="020B0604020202020204" pitchFamily="34" charset="0"/>
              </a:rPr>
              <a:t> – </a:t>
            </a:r>
            <a:r>
              <a:rPr lang="en-US" altLang="en-US" dirty="0">
                <a:solidFill>
                  <a:srgbClr val="0645AD"/>
                </a:solidFill>
                <a:cs typeface="Arial" panose="020B0604020202020204" pitchFamily="34" charset="0"/>
                <a:hlinkClick r:id="rId8" tooltip="Kernel32.dll"/>
              </a:rPr>
              <a:t>kernel32.dll</a:t>
            </a:r>
            <a:r>
              <a:rPr lang="en-US" altLang="en-US" dirty="0">
                <a:solidFill>
                  <a:srgbClr val="202122"/>
                </a:solidFill>
                <a:cs typeface="Arial" panose="020B0604020202020204" pitchFamily="34" charset="0"/>
              </a:rPr>
              <a:t>: kernel services; </a:t>
            </a:r>
            <a:r>
              <a:rPr lang="en-US" altLang="en-US" dirty="0">
                <a:solidFill>
                  <a:srgbClr val="BA0000"/>
                </a:solidFill>
                <a:cs typeface="Arial" panose="020B0604020202020204" pitchFamily="34" charset="0"/>
                <a:hlinkClick r:id="rId9" tooltip="Advapi32.dll (page does not exist)"/>
              </a:rPr>
              <a:t>advapi32.dll</a:t>
            </a:r>
            <a:r>
              <a:rPr lang="en-US" altLang="en-US" dirty="0">
                <a:solidFill>
                  <a:srgbClr val="202122"/>
                </a:solidFill>
                <a:cs typeface="Arial" panose="020B0604020202020204" pitchFamily="34" charset="0"/>
              </a:rPr>
              <a:t>:kernel services(e.g. </a:t>
            </a:r>
            <a:r>
              <a:rPr lang="en-US" altLang="en-US" dirty="0" err="1">
                <a:solidFill>
                  <a:srgbClr val="202122"/>
                </a:solidFill>
                <a:cs typeface="Arial" panose="020B0604020202020204" pitchFamily="34" charset="0"/>
              </a:rPr>
              <a:t>CreateProcessAsUser</a:t>
            </a:r>
            <a:r>
              <a:rPr lang="en-US" altLang="en-US" dirty="0">
                <a:solidFill>
                  <a:srgbClr val="202122"/>
                </a:solidFill>
                <a:cs typeface="Arial" panose="020B0604020202020204" pitchFamily="34" charset="0"/>
              </a:rPr>
              <a:t> function), </a:t>
            </a:r>
          </a:p>
          <a:p>
            <a:pPr lvl="0" defTabSz="914400">
              <a:buFontTx/>
              <a:buChar char="•"/>
            </a:pPr>
            <a:r>
              <a:rPr lang="en-US" altLang="en-US" dirty="0">
                <a:solidFill>
                  <a:srgbClr val="202122"/>
                </a:solidFill>
                <a:cs typeface="Arial" panose="020B0604020202020204" pitchFamily="34" charset="0"/>
              </a:rPr>
              <a:t>access control(e.g. </a:t>
            </a:r>
            <a:r>
              <a:rPr lang="en-US" altLang="en-US" dirty="0" err="1">
                <a:solidFill>
                  <a:srgbClr val="202122"/>
                </a:solidFill>
                <a:cs typeface="Arial" panose="020B0604020202020204" pitchFamily="34" charset="0"/>
              </a:rPr>
              <a:t>AdjustTokenGroups</a:t>
            </a:r>
            <a:r>
              <a:rPr lang="en-US" altLang="en-US" dirty="0">
                <a:solidFill>
                  <a:srgbClr val="202122"/>
                </a:solidFill>
                <a:cs typeface="Arial" panose="020B0604020202020204" pitchFamily="34" charset="0"/>
              </a:rPr>
              <a:t> function).</a:t>
            </a:r>
          </a:p>
          <a:p>
            <a:pPr lvl="0" defTabSz="914400">
              <a:buFontTx/>
              <a:buChar char="•"/>
            </a:pPr>
            <a:r>
              <a:rPr lang="en-US" altLang="en-US" dirty="0" err="1">
                <a:solidFill>
                  <a:srgbClr val="202122"/>
                </a:solidFill>
                <a:cs typeface="Arial" panose="020B0604020202020204" pitchFamily="34" charset="0"/>
              </a:rPr>
              <a:t>winerror.h</a:t>
            </a:r>
            <a:r>
              <a:rPr lang="en-US" altLang="en-US" dirty="0">
                <a:solidFill>
                  <a:srgbClr val="202122"/>
                </a:solidFill>
                <a:cs typeface="Arial" panose="020B0604020202020204" pitchFamily="34" charset="0"/>
              </a:rPr>
              <a:t> – Windows error codes</a:t>
            </a:r>
          </a:p>
          <a:p>
            <a:pPr lvl="0" defTabSz="914400">
              <a:buFontTx/>
              <a:buChar char="•"/>
            </a:pPr>
            <a:r>
              <a:rPr lang="en-US" altLang="en-US" dirty="0" err="1">
                <a:solidFill>
                  <a:srgbClr val="202122"/>
                </a:solidFill>
                <a:cs typeface="Arial" panose="020B0604020202020204" pitchFamily="34" charset="0"/>
              </a:rPr>
              <a:t>wingdi.h</a:t>
            </a:r>
            <a:r>
              <a:rPr lang="en-US" altLang="en-US" dirty="0">
                <a:solidFill>
                  <a:srgbClr val="202122"/>
                </a:solidFill>
                <a:cs typeface="Arial" panose="020B0604020202020204" pitchFamily="34" charset="0"/>
              </a:rPr>
              <a:t> – </a:t>
            </a:r>
            <a:r>
              <a:rPr lang="en-US" altLang="en-US" dirty="0">
                <a:solidFill>
                  <a:srgbClr val="0645AD"/>
                </a:solidFill>
                <a:cs typeface="Arial" panose="020B0604020202020204" pitchFamily="34" charset="0"/>
                <a:hlinkClick r:id="rId10" tooltip="Graphics Device Interface"/>
              </a:rPr>
              <a:t>GDI</a:t>
            </a:r>
            <a:r>
              <a:rPr lang="en-US" altLang="en-US" dirty="0">
                <a:solidFill>
                  <a:srgbClr val="202122"/>
                </a:solidFill>
                <a:cs typeface="Arial" panose="020B0604020202020204" pitchFamily="34" charset="0"/>
              </a:rPr>
              <a:t> (Graphics Device Interface)</a:t>
            </a:r>
          </a:p>
          <a:p>
            <a:pPr lvl="0" defTabSz="914400">
              <a:buFontTx/>
              <a:buChar char="•"/>
            </a:pPr>
            <a:r>
              <a:rPr lang="en-US" altLang="en-US" dirty="0" err="1">
                <a:solidFill>
                  <a:srgbClr val="202122"/>
                </a:solidFill>
                <a:cs typeface="Arial" panose="020B0604020202020204" pitchFamily="34" charset="0"/>
              </a:rPr>
              <a:t>winuser.h</a:t>
            </a:r>
            <a:r>
              <a:rPr lang="en-US" altLang="en-US" dirty="0">
                <a:solidFill>
                  <a:srgbClr val="202122"/>
                </a:solidFill>
                <a:cs typeface="Arial" panose="020B0604020202020204" pitchFamily="34" charset="0"/>
              </a:rPr>
              <a:t> – </a:t>
            </a:r>
            <a:r>
              <a:rPr lang="en-US" altLang="en-US" dirty="0">
                <a:solidFill>
                  <a:srgbClr val="0645AD"/>
                </a:solidFill>
                <a:cs typeface="Arial" panose="020B0604020202020204" pitchFamily="34" charset="0"/>
                <a:hlinkClick r:id="rId11" tooltip="User32.dll"/>
              </a:rPr>
              <a:t>user32.dll</a:t>
            </a:r>
            <a:r>
              <a:rPr lang="en-US" altLang="en-US" dirty="0">
                <a:solidFill>
                  <a:srgbClr val="202122"/>
                </a:solidFill>
                <a:cs typeface="Arial" panose="020B0604020202020204" pitchFamily="34" charset="0"/>
              </a:rPr>
              <a:t>: user services</a:t>
            </a:r>
          </a:p>
          <a:p>
            <a:pPr lvl="0" defTabSz="914400">
              <a:buFontTx/>
              <a:buChar char="•"/>
            </a:pPr>
            <a:r>
              <a:rPr lang="en-US" altLang="en-US" dirty="0" err="1">
                <a:solidFill>
                  <a:srgbClr val="202122"/>
                </a:solidFill>
                <a:cs typeface="Arial" panose="020B0604020202020204" pitchFamily="34" charset="0"/>
              </a:rPr>
              <a:t>winnls.h</a:t>
            </a:r>
            <a:r>
              <a:rPr lang="en-US" altLang="en-US" dirty="0">
                <a:solidFill>
                  <a:srgbClr val="202122"/>
                </a:solidFill>
                <a:cs typeface="Arial" panose="020B0604020202020204" pitchFamily="34" charset="0"/>
              </a:rPr>
              <a:t> – NLS (Native Language Support)</a:t>
            </a:r>
          </a:p>
          <a:p>
            <a:pPr lvl="0" defTabSz="914400">
              <a:buFontTx/>
              <a:buChar char="•"/>
            </a:pPr>
            <a:r>
              <a:rPr lang="en-US" altLang="en-US" dirty="0" err="1">
                <a:solidFill>
                  <a:srgbClr val="202122"/>
                </a:solidFill>
                <a:cs typeface="Arial" panose="020B0604020202020204" pitchFamily="34" charset="0"/>
              </a:rPr>
              <a:t>wincon.h</a:t>
            </a:r>
            <a:r>
              <a:rPr lang="en-US" altLang="en-US" dirty="0">
                <a:solidFill>
                  <a:srgbClr val="202122"/>
                </a:solidFill>
                <a:cs typeface="Arial" panose="020B0604020202020204" pitchFamily="34" charset="0"/>
              </a:rPr>
              <a:t> – </a:t>
            </a:r>
            <a:r>
              <a:rPr lang="en-US" altLang="en-US" dirty="0">
                <a:solidFill>
                  <a:srgbClr val="0645AD"/>
                </a:solidFill>
                <a:cs typeface="Arial" panose="020B0604020202020204" pitchFamily="34" charset="0"/>
                <a:hlinkClick r:id="rId12" tooltip="Win32 console"/>
              </a:rPr>
              <a:t>console</a:t>
            </a:r>
            <a:r>
              <a:rPr lang="en-US" altLang="en-US" dirty="0">
                <a:solidFill>
                  <a:srgbClr val="202122"/>
                </a:solidFill>
                <a:cs typeface="Arial" panose="020B0604020202020204" pitchFamily="34" charset="0"/>
              </a:rPr>
              <a:t> services</a:t>
            </a:r>
          </a:p>
          <a:p>
            <a:pPr lvl="0" defTabSz="914400">
              <a:buFontTx/>
              <a:buChar char="•"/>
            </a:pPr>
            <a:r>
              <a:rPr lang="en-US" altLang="en-US" dirty="0" err="1">
                <a:solidFill>
                  <a:srgbClr val="202122"/>
                </a:solidFill>
                <a:cs typeface="Arial" panose="020B0604020202020204" pitchFamily="34" charset="0"/>
              </a:rPr>
              <a:t>winver.h</a:t>
            </a:r>
            <a:r>
              <a:rPr lang="en-US" altLang="en-US" dirty="0">
                <a:solidFill>
                  <a:srgbClr val="202122"/>
                </a:solidFill>
                <a:cs typeface="Arial" panose="020B0604020202020204" pitchFamily="34" charset="0"/>
              </a:rPr>
              <a:t> – version information</a:t>
            </a:r>
          </a:p>
          <a:p>
            <a:pPr lvl="0" defTabSz="914400">
              <a:buFontTx/>
              <a:buChar char="•"/>
            </a:pPr>
            <a:r>
              <a:rPr lang="en-US" altLang="en-US" dirty="0" err="1">
                <a:solidFill>
                  <a:srgbClr val="202122"/>
                </a:solidFill>
                <a:cs typeface="Arial" panose="020B0604020202020204" pitchFamily="34" charset="0"/>
              </a:rPr>
              <a:t>winreg.h</a:t>
            </a:r>
            <a:r>
              <a:rPr lang="en-US" altLang="en-US" dirty="0">
                <a:solidFill>
                  <a:srgbClr val="202122"/>
                </a:solidFill>
                <a:cs typeface="Arial" panose="020B0604020202020204" pitchFamily="34" charset="0"/>
              </a:rPr>
              <a:t> – </a:t>
            </a:r>
            <a:r>
              <a:rPr lang="en-US" altLang="en-US" dirty="0">
                <a:solidFill>
                  <a:srgbClr val="0645AD"/>
                </a:solidFill>
                <a:cs typeface="Arial" panose="020B0604020202020204" pitchFamily="34" charset="0"/>
                <a:hlinkClick r:id="rId13" tooltip="Windows registry"/>
              </a:rPr>
              <a:t>Windows registry</a:t>
            </a:r>
            <a:endParaRPr lang="en-US" altLang="en-US" dirty="0">
              <a:solidFill>
                <a:srgbClr val="202122"/>
              </a:solidFill>
              <a:cs typeface="Arial" panose="020B0604020202020204" pitchFamily="34" charset="0"/>
            </a:endParaRPr>
          </a:p>
          <a:p>
            <a:pPr lvl="0" defTabSz="914400">
              <a:buFontTx/>
              <a:buChar char="•"/>
            </a:pPr>
            <a:r>
              <a:rPr lang="en-US" altLang="en-US" dirty="0" err="1">
                <a:solidFill>
                  <a:srgbClr val="202122"/>
                </a:solidFill>
                <a:cs typeface="Arial" panose="020B0604020202020204" pitchFamily="34" charset="0"/>
              </a:rPr>
              <a:t>winnetwk.h</a:t>
            </a:r>
            <a:r>
              <a:rPr lang="en-US" altLang="en-US" dirty="0">
                <a:solidFill>
                  <a:srgbClr val="202122"/>
                </a:solidFill>
                <a:cs typeface="Arial" panose="020B0604020202020204" pitchFamily="34" charset="0"/>
              </a:rPr>
              <a:t> – </a:t>
            </a:r>
            <a:r>
              <a:rPr lang="en-US" altLang="en-US" dirty="0" err="1">
                <a:solidFill>
                  <a:srgbClr val="202122"/>
                </a:solidFill>
                <a:cs typeface="Arial" panose="020B0604020202020204" pitchFamily="34" charset="0"/>
              </a:rPr>
              <a:t>WNet</a:t>
            </a:r>
            <a:r>
              <a:rPr lang="en-US" altLang="en-US" dirty="0">
                <a:solidFill>
                  <a:srgbClr val="202122"/>
                </a:solidFill>
                <a:cs typeface="Arial" panose="020B0604020202020204" pitchFamily="34" charset="0"/>
              </a:rPr>
              <a:t> (Windows Networking)</a:t>
            </a:r>
          </a:p>
          <a:p>
            <a:pPr lvl="0" defTabSz="914400">
              <a:buFontTx/>
              <a:buChar char="•"/>
            </a:pPr>
            <a:r>
              <a:rPr lang="en-US" altLang="en-US" dirty="0" err="1">
                <a:solidFill>
                  <a:srgbClr val="202122"/>
                </a:solidFill>
                <a:cs typeface="Arial" panose="020B0604020202020204" pitchFamily="34" charset="0"/>
              </a:rPr>
              <a:t>winsvc.h</a:t>
            </a:r>
            <a:r>
              <a:rPr lang="en-US" altLang="en-US" dirty="0">
                <a:solidFill>
                  <a:srgbClr val="202122"/>
                </a:solidFill>
                <a:cs typeface="Arial" panose="020B0604020202020204" pitchFamily="34" charset="0"/>
              </a:rPr>
              <a:t> – </a:t>
            </a:r>
            <a:r>
              <a:rPr lang="en-US" altLang="en-US" dirty="0">
                <a:solidFill>
                  <a:srgbClr val="0645AD"/>
                </a:solidFill>
                <a:cs typeface="Arial" panose="020B0604020202020204" pitchFamily="34" charset="0"/>
                <a:hlinkClick r:id="rId14" tooltip="Windows service"/>
              </a:rPr>
              <a:t>Windows services</a:t>
            </a:r>
            <a:r>
              <a:rPr lang="en-US" altLang="en-US" dirty="0">
                <a:solidFill>
                  <a:srgbClr val="202122"/>
                </a:solidFill>
                <a:cs typeface="Arial" panose="020B0604020202020204" pitchFamily="34" charset="0"/>
              </a:rPr>
              <a:t> and the </a:t>
            </a:r>
            <a:r>
              <a:rPr lang="en-US" altLang="en-US" dirty="0">
                <a:solidFill>
                  <a:srgbClr val="0645AD"/>
                </a:solidFill>
                <a:cs typeface="Arial" panose="020B0604020202020204" pitchFamily="34" charset="0"/>
                <a:hlinkClick r:id="rId15" tooltip="Service Control Manager"/>
              </a:rPr>
              <a:t>SCM</a:t>
            </a:r>
            <a:r>
              <a:rPr lang="en-US" altLang="en-US" dirty="0">
                <a:solidFill>
                  <a:srgbClr val="202122"/>
                </a:solidFill>
                <a:cs typeface="Arial" panose="020B0604020202020204" pitchFamily="34" charset="0"/>
              </a:rPr>
              <a:t> (Service Control Manager)</a:t>
            </a:r>
          </a:p>
          <a:p>
            <a:pPr lvl="0" defTabSz="914400">
              <a:buFontTx/>
              <a:buChar char="•"/>
            </a:pPr>
            <a:r>
              <a:rPr lang="en-US" altLang="en-US" dirty="0" err="1">
                <a:solidFill>
                  <a:srgbClr val="202122"/>
                </a:solidFill>
                <a:cs typeface="Arial" panose="020B0604020202020204" pitchFamily="34" charset="0"/>
              </a:rPr>
              <a:t>imm.hhh</a:t>
            </a:r>
            <a:r>
              <a:rPr lang="en-US" altLang="en-US" dirty="0">
                <a:solidFill>
                  <a:srgbClr val="202122"/>
                </a:solidFill>
                <a:cs typeface="Arial" panose="020B0604020202020204" pitchFamily="34" charset="0"/>
              </a:rPr>
              <a:t> – </a:t>
            </a:r>
            <a:r>
              <a:rPr lang="en-US" altLang="en-US" dirty="0">
                <a:solidFill>
                  <a:srgbClr val="0645AD"/>
                </a:solidFill>
                <a:cs typeface="Arial" panose="020B0604020202020204" pitchFamily="34" charset="0"/>
                <a:hlinkClick r:id="rId16" tooltip="Input Method Editor"/>
              </a:rPr>
              <a:t>IME</a:t>
            </a:r>
            <a:r>
              <a:rPr lang="en-US" altLang="en-US" dirty="0">
                <a:solidFill>
                  <a:srgbClr val="202122"/>
                </a:solidFill>
                <a:cs typeface="Arial" panose="020B0604020202020204" pitchFamily="34" charset="0"/>
              </a:rPr>
              <a:t> (Input Method Editor)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16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0" y="221780"/>
            <a:ext cx="10248152" cy="595534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b="1" u="sng" dirty="0">
                <a:latin typeface="Times New Roman" panose="02020603050405020304" pitchFamily="18" charset="0"/>
                <a:cs typeface="Times New Roman" panose="02020603050405020304" pitchFamily="18" charset="0"/>
              </a:rPr>
              <a:t>Objective: Graphics</a:t>
            </a:r>
            <a:endParaRPr lang="en-US" b="1" u="sng" dirty="0">
              <a:latin typeface="Times New Roman" panose="02020603050405020304" pitchFamily="18" charset="0"/>
              <a:cs typeface="Times New Roman" panose="02020603050405020304" pitchFamily="18" charset="0"/>
            </a:endParaRPr>
          </a:p>
          <a:p>
            <a:pPr algn="just"/>
            <a:r>
              <a:rPr lang="en-US" sz="2200" b="1" dirty="0" err="1">
                <a:latin typeface="Times New Roman" panose="02020603050405020304" pitchFamily="18" charset="0"/>
                <a:cs typeface="Times New Roman" panose="02020603050405020304" pitchFamily="18" charset="0"/>
              </a:rPr>
              <a:t>graphics.h</a:t>
            </a:r>
            <a:r>
              <a:rPr lang="en-US" sz="2200" dirty="0">
                <a:latin typeface="Times New Roman" panose="02020603050405020304" pitchFamily="18" charset="0"/>
                <a:cs typeface="Times New Roman" panose="02020603050405020304" pitchFamily="18" charset="0"/>
              </a:rPr>
              <a:t> </a:t>
            </a:r>
            <a:r>
              <a:rPr lang="en-US" sz="2200" dirty="0"/>
              <a:t>graphics library used  to draw lines, rectangles, ovals, arcs, polygons, images, and strings on a graphical window.</a:t>
            </a:r>
          </a:p>
          <a:p>
            <a:pPr algn="just"/>
            <a:r>
              <a:rPr lang="en-US" sz="2200" dirty="0">
                <a:latin typeface="Times New Roman" panose="02020603050405020304" pitchFamily="18" charset="0"/>
                <a:cs typeface="Times New Roman" panose="02020603050405020304" pitchFamily="18" charset="0"/>
              </a:rPr>
              <a:t>library is used to include and facilitate graphical operations in program. </a:t>
            </a:r>
          </a:p>
          <a:p>
            <a:pPr algn="just"/>
            <a:r>
              <a:rPr lang="en-US" sz="2200" dirty="0" err="1">
                <a:latin typeface="Times New Roman" panose="02020603050405020304" pitchFamily="18" charset="0"/>
                <a:cs typeface="Times New Roman" panose="02020603050405020304" pitchFamily="18" charset="0"/>
              </a:rPr>
              <a:t>graphics.h</a:t>
            </a:r>
            <a:r>
              <a:rPr lang="en-US" sz="2200" dirty="0">
                <a:latin typeface="Times New Roman" panose="02020603050405020304" pitchFamily="18" charset="0"/>
                <a:cs typeface="Times New Roman" panose="02020603050405020304" pitchFamily="18" charset="0"/>
              </a:rPr>
              <a:t> functions can be used to draw different shapes, display text in different fonts, change colors and many more. </a:t>
            </a:r>
          </a:p>
          <a:p>
            <a:pPr algn="just"/>
            <a:r>
              <a:rPr lang="en-US" sz="2200" dirty="0">
                <a:latin typeface="Times New Roman" panose="02020603050405020304" pitchFamily="18" charset="0"/>
                <a:cs typeface="Times New Roman" panose="02020603050405020304" pitchFamily="18" charset="0"/>
              </a:rPr>
              <a:t>Using functions of </a:t>
            </a:r>
            <a:r>
              <a:rPr lang="en-US" sz="2200" dirty="0" err="1">
                <a:latin typeface="Times New Roman" panose="02020603050405020304" pitchFamily="18" charset="0"/>
                <a:cs typeface="Times New Roman" panose="02020603050405020304" pitchFamily="18" charset="0"/>
              </a:rPr>
              <a:t>graphics.h</a:t>
            </a:r>
            <a:r>
              <a:rPr lang="en-US" sz="2200" dirty="0">
                <a:latin typeface="Times New Roman" panose="02020603050405020304" pitchFamily="18" charset="0"/>
                <a:cs typeface="Times New Roman" panose="02020603050405020304" pitchFamily="18" charset="0"/>
              </a:rPr>
              <a:t> you can make graphics programs, animations, projects and games. You can draw circles, lines, rectangles, bars and many other geometrical figures. </a:t>
            </a:r>
          </a:p>
          <a:p>
            <a:pPr algn="just"/>
            <a:endParaRPr lang="en-US" sz="3200"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508147" y="4107001"/>
            <a:ext cx="102972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200" dirty="0">
                <a:solidFill>
                  <a:srgbClr val="242729"/>
                </a:solidFill>
                <a:latin typeface="Consolas" panose="020B0609020204030204" pitchFamily="49" charset="0"/>
                <a:cs typeface="Consolas" panose="020B0609020204030204" pitchFamily="49" charset="0"/>
              </a:rPr>
              <a:t>&lt;</a:t>
            </a:r>
            <a:r>
              <a:rPr lang="en-US" altLang="en-US" sz="1200" dirty="0" err="1">
                <a:solidFill>
                  <a:srgbClr val="242729"/>
                </a:solidFill>
                <a:latin typeface="Consolas" panose="020B0609020204030204" pitchFamily="49" charset="0"/>
                <a:cs typeface="Consolas" panose="020B0609020204030204" pitchFamily="49" charset="0"/>
              </a:rPr>
              <a:t>graphics.h</a:t>
            </a:r>
            <a:r>
              <a:rPr lang="en-US" altLang="en-US" sz="1200" dirty="0">
                <a:solidFill>
                  <a:srgbClr val="242729"/>
                </a:solidFill>
                <a:latin typeface="Consolas" panose="020B0609020204030204" pitchFamily="49" charset="0"/>
                <a:cs typeface="Consolas" panose="020B0609020204030204" pitchFamily="49" charset="0"/>
              </a:rPr>
              <a:t>&gt;</a:t>
            </a:r>
            <a:r>
              <a:rPr lang="en-US" altLang="en-US" dirty="0">
                <a:solidFill>
                  <a:srgbClr val="242729"/>
                </a:solidFill>
                <a:cs typeface="Arial" panose="020B0604020202020204" pitchFamily="34" charset="0"/>
              </a:rPr>
              <a:t> is very old library. It's better to use something that is new</a:t>
            </a:r>
            <a:endParaRPr lang="en-US" altLang="en-US" sz="2000" dirty="0"/>
          </a:p>
          <a:p>
            <a:pPr lvl="0" defTabSz="914400"/>
            <a:r>
              <a:rPr lang="en-US" altLang="en-US" dirty="0">
                <a:solidFill>
                  <a:srgbClr val="242729"/>
                </a:solidFill>
                <a:cs typeface="Arial" panose="020B0604020202020204" pitchFamily="34" charset="0"/>
              </a:rPr>
              <a:t>Here are some 2D libraries (platform independent) for C/C++</a:t>
            </a:r>
            <a:endParaRPr lang="en-US" altLang="en-US" sz="2000" dirty="0"/>
          </a:p>
          <a:p>
            <a:pPr lvl="0" defTabSz="914400"/>
            <a:r>
              <a:rPr lang="en-US" altLang="en-US" u="sng" dirty="0">
                <a:solidFill>
                  <a:srgbClr val="242729"/>
                </a:solidFill>
                <a:latin typeface="inherit"/>
                <a:cs typeface="Arial" panose="020B0604020202020204" pitchFamily="34" charset="0"/>
                <a:hlinkClick r:id="rId3"/>
              </a:rPr>
              <a:t>SDL</a:t>
            </a:r>
            <a:endParaRPr lang="en-US" altLang="en-US" sz="2000" dirty="0"/>
          </a:p>
          <a:p>
            <a:pPr lvl="0" defTabSz="914400"/>
            <a:r>
              <a:rPr lang="en-US" altLang="en-US" u="sng" dirty="0">
                <a:solidFill>
                  <a:srgbClr val="242729"/>
                </a:solidFill>
                <a:latin typeface="inherit"/>
                <a:cs typeface="Arial" panose="020B0604020202020204" pitchFamily="34" charset="0"/>
                <a:hlinkClick r:id="rId4"/>
              </a:rPr>
              <a:t>GTK+</a:t>
            </a:r>
            <a:endParaRPr lang="en-US" altLang="en-US" sz="2000" dirty="0"/>
          </a:p>
          <a:p>
            <a:pPr lvl="0" defTabSz="914400"/>
            <a:r>
              <a:rPr lang="en-US" altLang="en-US" u="sng" dirty="0" err="1">
                <a:solidFill>
                  <a:srgbClr val="242729"/>
                </a:solidFill>
                <a:latin typeface="inherit"/>
                <a:cs typeface="Arial" panose="020B0604020202020204" pitchFamily="34" charset="0"/>
                <a:hlinkClick r:id="rId5"/>
              </a:rPr>
              <a:t>Qt</a:t>
            </a:r>
            <a:endParaRPr lang="en-US" altLang="en-US" sz="2000" dirty="0"/>
          </a:p>
          <a:p>
            <a:pPr lvl="0" defTabSz="914400"/>
            <a:r>
              <a:rPr lang="en-US" altLang="en-US" dirty="0">
                <a:solidFill>
                  <a:srgbClr val="242729"/>
                </a:solidFill>
                <a:cs typeface="Arial" panose="020B0604020202020204" pitchFamily="34" charset="0"/>
              </a:rPr>
              <a:t>Also there is a free very powerful 3D open source graphics library for C++</a:t>
            </a:r>
            <a:endParaRPr lang="en-US" altLang="en-US" sz="2000" dirty="0"/>
          </a:p>
          <a:p>
            <a:pPr lvl="0" defTabSz="914400"/>
            <a:r>
              <a:rPr lang="en-US" altLang="en-US" u="sng" dirty="0">
                <a:solidFill>
                  <a:srgbClr val="242729"/>
                </a:solidFill>
                <a:latin typeface="inherit"/>
                <a:cs typeface="Arial" panose="020B0604020202020204" pitchFamily="34" charset="0"/>
                <a:hlinkClick r:id="rId6"/>
              </a:rPr>
              <a:t>OGRE</a:t>
            </a:r>
            <a:endParaRPr lang="en-US" altLang="en-US" sz="3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013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310FFD-43FF-4BE0-826C-8F0B4351C37C}"/>
              </a:ext>
            </a:extLst>
          </p:cNvPr>
          <p:cNvSpPr txBox="1"/>
          <p:nvPr/>
        </p:nvSpPr>
        <p:spPr>
          <a:xfrm>
            <a:off x="406399" y="305068"/>
            <a:ext cx="10435772" cy="6247864"/>
          </a:xfrm>
          <a:prstGeom prst="rect">
            <a:avLst/>
          </a:prstGeom>
          <a:noFill/>
        </p:spPr>
        <p:txBody>
          <a:bodyPr wrap="square">
            <a:spAutoFit/>
          </a:bodyPr>
          <a:lstStyle/>
          <a:p>
            <a:pPr lvl="0" defTabSz="914400"/>
            <a:r>
              <a:rPr lang="en-US" altLang="en-US" sz="1200" dirty="0">
                <a:solidFill>
                  <a:srgbClr val="242729"/>
                </a:solidFill>
                <a:latin typeface="Consolas" panose="020B0609020204030204" pitchFamily="49" charset="0"/>
                <a:cs typeface="Consolas" panose="020B0609020204030204" pitchFamily="49" charset="0"/>
              </a:rPr>
              <a:t>&lt;</a:t>
            </a:r>
            <a:r>
              <a:rPr lang="en-US" altLang="en-US" sz="4000" dirty="0" err="1">
                <a:solidFill>
                  <a:srgbClr val="242729"/>
                </a:solidFill>
                <a:latin typeface="Consolas" panose="020B0609020204030204" pitchFamily="49" charset="0"/>
                <a:cs typeface="Consolas" panose="020B0609020204030204" pitchFamily="49" charset="0"/>
              </a:rPr>
              <a:t>graphics.h</a:t>
            </a:r>
            <a:r>
              <a:rPr lang="en-US" altLang="en-US" sz="4000" dirty="0">
                <a:solidFill>
                  <a:srgbClr val="242729"/>
                </a:solidFill>
                <a:latin typeface="Consolas" panose="020B0609020204030204" pitchFamily="49" charset="0"/>
                <a:cs typeface="Consolas" panose="020B0609020204030204" pitchFamily="49" charset="0"/>
              </a:rPr>
              <a:t>&gt;</a:t>
            </a:r>
            <a:r>
              <a:rPr lang="en-US" altLang="en-US" sz="4000" dirty="0">
                <a:solidFill>
                  <a:srgbClr val="242729"/>
                </a:solidFill>
                <a:cs typeface="Arial" panose="020B0604020202020204" pitchFamily="34" charset="0"/>
              </a:rPr>
              <a:t> is very old library. It's better to use something that is new</a:t>
            </a:r>
            <a:endParaRPr lang="en-US" altLang="en-US" sz="4000" dirty="0"/>
          </a:p>
          <a:p>
            <a:pPr lvl="0" defTabSz="914400"/>
            <a:r>
              <a:rPr lang="en-US" altLang="en-US" sz="4000" dirty="0">
                <a:solidFill>
                  <a:srgbClr val="242729"/>
                </a:solidFill>
                <a:cs typeface="Arial" panose="020B0604020202020204" pitchFamily="34" charset="0"/>
              </a:rPr>
              <a:t>Here are some 2D libraries (platform independent) for C/C++</a:t>
            </a:r>
            <a:endParaRPr lang="en-US" altLang="en-US" sz="4000" dirty="0"/>
          </a:p>
          <a:p>
            <a:pPr lvl="0" defTabSz="914400"/>
            <a:r>
              <a:rPr lang="en-US" altLang="en-US" sz="4000" u="sng" dirty="0">
                <a:solidFill>
                  <a:srgbClr val="242729"/>
                </a:solidFill>
                <a:latin typeface="inherit"/>
                <a:cs typeface="Arial" panose="020B0604020202020204" pitchFamily="34" charset="0"/>
                <a:hlinkClick r:id="rId2"/>
              </a:rPr>
              <a:t>SDL</a:t>
            </a:r>
            <a:endParaRPr lang="en-US" altLang="en-US" sz="4000" dirty="0"/>
          </a:p>
          <a:p>
            <a:pPr lvl="0" defTabSz="914400"/>
            <a:r>
              <a:rPr lang="en-US" altLang="en-US" sz="4000" u="sng" dirty="0">
                <a:solidFill>
                  <a:srgbClr val="242729"/>
                </a:solidFill>
                <a:latin typeface="inherit"/>
                <a:cs typeface="Arial" panose="020B0604020202020204" pitchFamily="34" charset="0"/>
                <a:hlinkClick r:id="rId3"/>
              </a:rPr>
              <a:t>GTK+</a:t>
            </a:r>
            <a:endParaRPr lang="en-US" altLang="en-US" sz="4000" dirty="0"/>
          </a:p>
          <a:p>
            <a:pPr lvl="0" defTabSz="914400"/>
            <a:r>
              <a:rPr lang="en-US" altLang="en-US" sz="4000" u="sng" dirty="0">
                <a:solidFill>
                  <a:srgbClr val="242729"/>
                </a:solidFill>
                <a:latin typeface="inherit"/>
                <a:cs typeface="Arial" panose="020B0604020202020204" pitchFamily="34" charset="0"/>
                <a:hlinkClick r:id="rId4"/>
              </a:rPr>
              <a:t>Qt</a:t>
            </a:r>
            <a:endParaRPr lang="en-US" altLang="en-US" sz="4000" dirty="0"/>
          </a:p>
          <a:p>
            <a:pPr lvl="0" defTabSz="914400"/>
            <a:r>
              <a:rPr lang="en-US" altLang="en-US" sz="4000" dirty="0">
                <a:solidFill>
                  <a:srgbClr val="242729"/>
                </a:solidFill>
                <a:cs typeface="Arial" panose="020B0604020202020204" pitchFamily="34" charset="0"/>
              </a:rPr>
              <a:t>Also there is a free very powerful 3D open source graphics library for C++</a:t>
            </a:r>
            <a:endParaRPr lang="en-US" altLang="en-US" sz="4000" dirty="0"/>
          </a:p>
          <a:p>
            <a:pPr lvl="0" defTabSz="914400"/>
            <a:r>
              <a:rPr lang="en-US" altLang="en-US" sz="4000" u="sng" dirty="0">
                <a:solidFill>
                  <a:srgbClr val="242729"/>
                </a:solidFill>
                <a:latin typeface="inherit"/>
                <a:cs typeface="Arial" panose="020B0604020202020204" pitchFamily="34" charset="0"/>
                <a:hlinkClick r:id="rId5"/>
              </a:rPr>
              <a:t>OGRE</a:t>
            </a:r>
            <a:endParaRPr lang="en-US" altLang="en-US" sz="4000" dirty="0"/>
          </a:p>
        </p:txBody>
      </p:sp>
    </p:spTree>
    <p:extLst>
      <p:ext uri="{BB962C8B-B14F-4D97-AF65-F5344CB8AC3E}">
        <p14:creationId xmlns:p14="http://schemas.microsoft.com/office/powerpoint/2010/main" val="282150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7542" y="671691"/>
            <a:ext cx="4598893" cy="3693319"/>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dirty="0">
                <a:latin typeface="Consolas" panose="020B0609020204030204" pitchFamily="49" charset="0"/>
                <a:cs typeface="Consolas" panose="020B0609020204030204" pitchFamily="49" charset="0"/>
              </a:rPr>
              <a:t>#include&lt;</a:t>
            </a:r>
            <a:r>
              <a:rPr lang="en-US" altLang="en-US" dirty="0" err="1">
                <a:latin typeface="Consolas" panose="020B0609020204030204" pitchFamily="49" charset="0"/>
                <a:cs typeface="Consolas" panose="020B0609020204030204" pitchFamily="49" charset="0"/>
              </a:rPr>
              <a:t>graphics.h</a:t>
            </a:r>
            <a:r>
              <a:rPr lang="en-US" altLang="en-US" dirty="0">
                <a:latin typeface="Consolas" panose="020B0609020204030204" pitchFamily="49" charset="0"/>
                <a:cs typeface="Consolas" panose="020B0609020204030204" pitchFamily="49" charset="0"/>
              </a:rPr>
              <a:t>&gt; </a:t>
            </a:r>
          </a:p>
          <a:p>
            <a:pPr lvl="0" defTabSz="914400" eaLnBrk="0" fontAlgn="base" hangingPunct="0">
              <a:lnSpc>
                <a:spcPct val="150000"/>
              </a:lnSpc>
              <a:spcBef>
                <a:spcPct val="0"/>
              </a:spcBef>
              <a:spcAft>
                <a:spcPct val="0"/>
              </a:spcAft>
            </a:pPr>
            <a:r>
              <a:rPr lang="en-US" altLang="en-US" dirty="0">
                <a:latin typeface="Consolas" panose="020B0609020204030204" pitchFamily="49" charset="0"/>
                <a:cs typeface="Consolas" panose="020B0609020204030204" pitchFamily="49" charset="0"/>
              </a:rPr>
              <a:t>#include &lt;</a:t>
            </a:r>
            <a:r>
              <a:rPr lang="en-US" altLang="en-US" dirty="0" err="1">
                <a:latin typeface="Consolas" panose="020B0609020204030204" pitchFamily="49" charset="0"/>
                <a:cs typeface="Consolas" panose="020B0609020204030204" pitchFamily="49" charset="0"/>
              </a:rPr>
              <a:t>conio.h</a:t>
            </a:r>
            <a:r>
              <a:rPr lang="en-US" altLang="en-US" dirty="0">
                <a:latin typeface="Consolas" panose="020B0609020204030204" pitchFamily="49" charset="0"/>
                <a:cs typeface="Consolas" panose="020B0609020204030204" pitchFamily="49" charset="0"/>
              </a:rPr>
              <a:t>&gt; </a:t>
            </a:r>
          </a:p>
          <a:p>
            <a:pPr lvl="0" defTabSz="914400" eaLnBrk="0" fontAlgn="base" hangingPunct="0">
              <a:lnSpc>
                <a:spcPct val="150000"/>
              </a:lnSpc>
              <a:spcBef>
                <a:spcPct val="0"/>
              </a:spcBef>
              <a:spcAft>
                <a:spcPct val="0"/>
              </a:spcAft>
            </a:pPr>
            <a:r>
              <a:rPr lang="en-US" altLang="en-US" dirty="0" err="1">
                <a:latin typeface="Consolas" panose="020B0609020204030204" pitchFamily="49" charset="0"/>
                <a:cs typeface="Consolas" panose="020B0609020204030204" pitchFamily="49" charset="0"/>
              </a:rPr>
              <a:t>int</a:t>
            </a:r>
            <a:r>
              <a:rPr lang="en-US" altLang="en-US" dirty="0">
                <a:latin typeface="Consolas" panose="020B0609020204030204" pitchFamily="49" charset="0"/>
                <a:cs typeface="Consolas" panose="020B0609020204030204" pitchFamily="49" charset="0"/>
              </a:rPr>
              <a:t> main() { </a:t>
            </a:r>
          </a:p>
          <a:p>
            <a:pPr lvl="0" defTabSz="914400" eaLnBrk="0" fontAlgn="base" hangingPunct="0">
              <a:lnSpc>
                <a:spcPct val="150000"/>
              </a:lnSpc>
              <a:spcBef>
                <a:spcPct val="0"/>
              </a:spcBef>
              <a:spcAft>
                <a:spcPct val="0"/>
              </a:spcAft>
            </a:pPr>
            <a:r>
              <a:rPr lang="en-US" dirty="0" err="1"/>
              <a:t>int</a:t>
            </a:r>
            <a:r>
              <a:rPr lang="en-US" dirty="0"/>
              <a:t> </a:t>
            </a:r>
            <a:r>
              <a:rPr lang="en-US" dirty="0" err="1"/>
              <a:t>gd</a:t>
            </a:r>
            <a:r>
              <a:rPr lang="en-US" dirty="0"/>
              <a:t> = DETECT, gm</a:t>
            </a:r>
            <a:r>
              <a:rPr lang="en-US" altLang="en-US" dirty="0">
                <a:latin typeface="Consolas" panose="020B0609020204030204" pitchFamily="49" charset="0"/>
                <a:cs typeface="Consolas" panose="020B0609020204030204" pitchFamily="49" charset="0"/>
              </a:rPr>
              <a:t>; </a:t>
            </a:r>
          </a:p>
          <a:p>
            <a:pPr lvl="0" defTabSz="914400" eaLnBrk="0" fontAlgn="base" hangingPunct="0">
              <a:lnSpc>
                <a:spcPct val="150000"/>
              </a:lnSpc>
              <a:spcBef>
                <a:spcPct val="0"/>
              </a:spcBef>
              <a:spcAft>
                <a:spcPct val="0"/>
              </a:spcAft>
            </a:pPr>
            <a:r>
              <a:rPr lang="en-US" dirty="0"/>
              <a:t> </a:t>
            </a:r>
            <a:r>
              <a:rPr lang="en-US" dirty="0" err="1"/>
              <a:t>initgraph</a:t>
            </a:r>
            <a:r>
              <a:rPr lang="en-US" dirty="0"/>
              <a:t>(&amp;</a:t>
            </a:r>
            <a:r>
              <a:rPr lang="en-US" dirty="0" err="1"/>
              <a:t>gd</a:t>
            </a:r>
            <a:r>
              <a:rPr lang="en-US" dirty="0"/>
              <a:t>, &amp;gm, "C:\\TC\\BGI");</a:t>
            </a:r>
          </a:p>
          <a:p>
            <a:pPr lvl="0" defTabSz="914400" eaLnBrk="0" fontAlgn="base" hangingPunct="0">
              <a:lnSpc>
                <a:spcPct val="150000"/>
              </a:lnSpc>
              <a:spcBef>
                <a:spcPct val="0"/>
              </a:spcBef>
              <a:spcAft>
                <a:spcPct val="0"/>
              </a:spcAft>
            </a:pPr>
            <a:r>
              <a:rPr lang="en-US" altLang="en-US" dirty="0">
                <a:latin typeface="Consolas" panose="020B0609020204030204" pitchFamily="49" charset="0"/>
                <a:cs typeface="Consolas" panose="020B0609020204030204" pitchFamily="49" charset="0"/>
              </a:rPr>
              <a:t>circle(300,300,50); </a:t>
            </a:r>
          </a:p>
          <a:p>
            <a:pPr lvl="0" defTabSz="914400" eaLnBrk="0" fontAlgn="base" hangingPunct="0">
              <a:lnSpc>
                <a:spcPct val="150000"/>
              </a:lnSpc>
              <a:spcBef>
                <a:spcPct val="0"/>
              </a:spcBef>
              <a:spcAft>
                <a:spcPct val="0"/>
              </a:spcAft>
            </a:pPr>
            <a:r>
              <a:rPr lang="en-US" altLang="en-US" dirty="0" err="1">
                <a:latin typeface="Consolas" panose="020B0609020204030204" pitchFamily="49" charset="0"/>
                <a:cs typeface="Consolas" panose="020B0609020204030204" pitchFamily="49" charset="0"/>
              </a:rPr>
              <a:t>closegraph</a:t>
            </a:r>
            <a:r>
              <a:rPr lang="en-US" altLang="en-US" dirty="0">
                <a:latin typeface="Consolas" panose="020B0609020204030204" pitchFamily="49" charset="0"/>
                <a:cs typeface="Consolas" panose="020B0609020204030204" pitchFamily="49" charset="0"/>
              </a:rPr>
              <a:t>(); </a:t>
            </a:r>
          </a:p>
          <a:p>
            <a:pPr lvl="0" defTabSz="914400" eaLnBrk="0" fontAlgn="base" hangingPunct="0">
              <a:lnSpc>
                <a:spcPct val="150000"/>
              </a:lnSpc>
              <a:spcBef>
                <a:spcPct val="0"/>
              </a:spcBef>
              <a:spcAft>
                <a:spcPct val="0"/>
              </a:spcAft>
            </a:pPr>
            <a:r>
              <a:rPr lang="en-US" altLang="en-US" dirty="0" err="1">
                <a:latin typeface="Consolas" panose="020B0609020204030204" pitchFamily="49" charset="0"/>
                <a:cs typeface="Consolas" panose="020B0609020204030204" pitchFamily="49" charset="0"/>
              </a:rPr>
              <a:t>getch</a:t>
            </a:r>
            <a:r>
              <a:rPr lang="en-US" altLang="en-US" dirty="0">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endParaRPr lang="en-US" altLang="en-US" dirty="0">
              <a:latin typeface="Consolas" panose="020B0609020204030204" pitchFamily="49" charset="0"/>
              <a:cs typeface="Consolas" panose="020B0609020204030204" pitchFamily="49" charset="0"/>
            </a:endParaRPr>
          </a:p>
        </p:txBody>
      </p:sp>
      <p:sp>
        <p:nvSpPr>
          <p:cNvPr id="7" name="Rectangle 6"/>
          <p:cNvSpPr/>
          <p:nvPr/>
        </p:nvSpPr>
        <p:spPr>
          <a:xfrm>
            <a:off x="295836" y="173504"/>
            <a:ext cx="4147289" cy="369332"/>
          </a:xfrm>
          <a:prstGeom prst="rect">
            <a:avLst/>
          </a:prstGeom>
        </p:spPr>
        <p:txBody>
          <a:bodyPr wrap="none">
            <a:spAutoFit/>
          </a:bodyPr>
          <a:lstStyle/>
          <a:p>
            <a:r>
              <a:rPr lang="en-US" b="1" dirty="0">
                <a:latin typeface="Roboto"/>
              </a:rPr>
              <a:t>First graphics program (Draw a line)</a:t>
            </a:r>
            <a:endParaRPr lang="en-US" b="1" i="0" dirty="0">
              <a:effectLst/>
              <a:latin typeface="Roboto"/>
            </a:endParaRPr>
          </a:p>
        </p:txBody>
      </p:sp>
      <p:sp>
        <p:nvSpPr>
          <p:cNvPr id="8" name="Rectangle 7"/>
          <p:cNvSpPr/>
          <p:nvPr/>
        </p:nvSpPr>
        <p:spPr>
          <a:xfrm>
            <a:off x="5941075" y="929202"/>
            <a:ext cx="4598893" cy="5909310"/>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dirty="0">
                <a:latin typeface="Consolas" panose="020B0609020204030204" pitchFamily="49" charset="0"/>
                <a:cs typeface="Consolas" panose="020B0609020204030204" pitchFamily="49" charset="0"/>
              </a:rPr>
              <a:t>#include&lt;</a:t>
            </a:r>
            <a:r>
              <a:rPr lang="en-US" altLang="en-US" dirty="0" err="1">
                <a:latin typeface="Consolas" panose="020B0609020204030204" pitchFamily="49" charset="0"/>
                <a:cs typeface="Consolas" panose="020B0609020204030204" pitchFamily="49" charset="0"/>
              </a:rPr>
              <a:t>graphics.h</a:t>
            </a:r>
            <a:r>
              <a:rPr lang="en-US" altLang="en-US" dirty="0">
                <a:latin typeface="Consolas" panose="020B0609020204030204" pitchFamily="49" charset="0"/>
                <a:cs typeface="Consolas" panose="020B0609020204030204" pitchFamily="49" charset="0"/>
              </a:rPr>
              <a:t>&gt; </a:t>
            </a:r>
          </a:p>
          <a:p>
            <a:pPr lvl="0" defTabSz="914400" eaLnBrk="0" fontAlgn="base" hangingPunct="0">
              <a:lnSpc>
                <a:spcPct val="150000"/>
              </a:lnSpc>
              <a:spcBef>
                <a:spcPct val="0"/>
              </a:spcBef>
              <a:spcAft>
                <a:spcPct val="0"/>
              </a:spcAft>
            </a:pPr>
            <a:r>
              <a:rPr lang="en-US" altLang="en-US" dirty="0">
                <a:latin typeface="Consolas" panose="020B0609020204030204" pitchFamily="49" charset="0"/>
                <a:cs typeface="Consolas" panose="020B0609020204030204" pitchFamily="49" charset="0"/>
              </a:rPr>
              <a:t>#include &lt;</a:t>
            </a:r>
            <a:r>
              <a:rPr lang="en-US" altLang="en-US" dirty="0" err="1">
                <a:latin typeface="Consolas" panose="020B0609020204030204" pitchFamily="49" charset="0"/>
                <a:cs typeface="Consolas" panose="020B0609020204030204" pitchFamily="49" charset="0"/>
              </a:rPr>
              <a:t>conio.h</a:t>
            </a:r>
            <a:r>
              <a:rPr lang="en-US" altLang="en-US" dirty="0">
                <a:latin typeface="Consolas" panose="020B0609020204030204" pitchFamily="49" charset="0"/>
                <a:cs typeface="Consolas" panose="020B0609020204030204" pitchFamily="49" charset="0"/>
              </a:rPr>
              <a:t>&gt; </a:t>
            </a:r>
          </a:p>
          <a:p>
            <a:pPr lvl="0" defTabSz="914400" eaLnBrk="0" fontAlgn="base" hangingPunct="0">
              <a:lnSpc>
                <a:spcPct val="150000"/>
              </a:lnSpc>
              <a:spcBef>
                <a:spcPct val="0"/>
              </a:spcBef>
              <a:spcAft>
                <a:spcPct val="0"/>
              </a:spcAft>
            </a:pPr>
            <a:r>
              <a:rPr lang="en-US" altLang="en-US" dirty="0" err="1"/>
              <a:t>int</a:t>
            </a:r>
            <a:r>
              <a:rPr lang="en-US" altLang="en-US" dirty="0"/>
              <a:t> main()</a:t>
            </a:r>
          </a:p>
          <a:p>
            <a:pPr lvl="0" defTabSz="914400" eaLnBrk="0" fontAlgn="base" hangingPunct="0">
              <a:lnSpc>
                <a:spcPct val="150000"/>
              </a:lnSpc>
              <a:spcBef>
                <a:spcPct val="0"/>
              </a:spcBef>
              <a:spcAft>
                <a:spcPct val="0"/>
              </a:spcAft>
            </a:pPr>
            <a:endParaRPr lang="en-US" altLang="en-US" dirty="0"/>
          </a:p>
          <a:p>
            <a:pPr lvl="0" defTabSz="914400" eaLnBrk="0" fontAlgn="base" hangingPunct="0">
              <a:lnSpc>
                <a:spcPct val="150000"/>
              </a:lnSpc>
              <a:spcBef>
                <a:spcPct val="0"/>
              </a:spcBef>
              <a:spcAft>
                <a:spcPct val="0"/>
              </a:spcAft>
            </a:pPr>
            <a:r>
              <a:rPr lang="en-US" altLang="en-US" dirty="0"/>
              <a:t>{</a:t>
            </a:r>
          </a:p>
          <a:p>
            <a:pPr lvl="0" defTabSz="914400" eaLnBrk="0" fontAlgn="base" hangingPunct="0">
              <a:lnSpc>
                <a:spcPct val="150000"/>
              </a:lnSpc>
              <a:spcBef>
                <a:spcPct val="0"/>
              </a:spcBef>
              <a:spcAft>
                <a:spcPct val="0"/>
              </a:spcAft>
            </a:pPr>
            <a:r>
              <a:rPr lang="en-US" altLang="en-US" dirty="0"/>
              <a:t>	</a:t>
            </a:r>
          </a:p>
          <a:p>
            <a:pPr lvl="0" defTabSz="914400" eaLnBrk="0" fontAlgn="base" hangingPunct="0">
              <a:lnSpc>
                <a:spcPct val="150000"/>
              </a:lnSpc>
              <a:spcBef>
                <a:spcPct val="0"/>
              </a:spcBef>
              <a:spcAft>
                <a:spcPct val="0"/>
              </a:spcAft>
            </a:pPr>
            <a:r>
              <a:rPr lang="en-US" altLang="en-US" dirty="0" err="1"/>
              <a:t>int</a:t>
            </a:r>
            <a:r>
              <a:rPr lang="en-US" altLang="en-US" dirty="0"/>
              <a:t> </a:t>
            </a:r>
            <a:r>
              <a:rPr lang="en-US" altLang="en-US" dirty="0" err="1"/>
              <a:t>gdriver</a:t>
            </a:r>
            <a:r>
              <a:rPr lang="en-US" altLang="en-US" dirty="0"/>
              <a:t>=DETECT, </a:t>
            </a:r>
            <a:r>
              <a:rPr lang="en-US" altLang="en-US" dirty="0" err="1"/>
              <a:t>gmode</a:t>
            </a:r>
            <a:r>
              <a:rPr lang="en-US" altLang="en-US" dirty="0"/>
              <a:t>;	</a:t>
            </a:r>
          </a:p>
          <a:p>
            <a:pPr lvl="0" defTabSz="914400" eaLnBrk="0" fontAlgn="base" hangingPunct="0">
              <a:lnSpc>
                <a:spcPct val="150000"/>
              </a:lnSpc>
              <a:spcBef>
                <a:spcPct val="0"/>
              </a:spcBef>
              <a:spcAft>
                <a:spcPct val="0"/>
              </a:spcAft>
            </a:pPr>
            <a:r>
              <a:rPr lang="en-US" altLang="en-US" dirty="0" err="1"/>
              <a:t>initgraph</a:t>
            </a:r>
            <a:r>
              <a:rPr lang="en-US" altLang="en-US" dirty="0"/>
              <a:t>(&amp;</a:t>
            </a:r>
            <a:r>
              <a:rPr lang="en-US" altLang="en-US" dirty="0" err="1"/>
              <a:t>gdriver</a:t>
            </a:r>
            <a:r>
              <a:rPr lang="en-US" altLang="en-US" dirty="0"/>
              <a:t>,&amp;</a:t>
            </a:r>
            <a:r>
              <a:rPr lang="en-US" altLang="en-US" dirty="0" err="1"/>
              <a:t>gmode</a:t>
            </a:r>
            <a:r>
              <a:rPr lang="en-US" altLang="en-US" dirty="0"/>
              <a:t>, "C:\\TC\\BGI");</a:t>
            </a:r>
          </a:p>
          <a:p>
            <a:pPr lvl="0" defTabSz="914400" eaLnBrk="0" fontAlgn="base" hangingPunct="0">
              <a:lnSpc>
                <a:spcPct val="150000"/>
              </a:lnSpc>
              <a:spcBef>
                <a:spcPct val="0"/>
              </a:spcBef>
              <a:spcAft>
                <a:spcPct val="0"/>
              </a:spcAft>
            </a:pPr>
            <a:r>
              <a:rPr lang="en-US" altLang="en-US" dirty="0"/>
              <a:t>delay(2000);</a:t>
            </a:r>
          </a:p>
          <a:p>
            <a:pPr lvl="0" defTabSz="914400" eaLnBrk="0" fontAlgn="base" hangingPunct="0">
              <a:lnSpc>
                <a:spcPct val="150000"/>
              </a:lnSpc>
              <a:spcBef>
                <a:spcPct val="0"/>
              </a:spcBef>
              <a:spcAft>
                <a:spcPct val="0"/>
              </a:spcAft>
            </a:pPr>
            <a:r>
              <a:rPr lang="en-US" altLang="en-US" dirty="0"/>
              <a:t>line(100,100,200,100);</a:t>
            </a:r>
          </a:p>
          <a:p>
            <a:pPr lvl="0" defTabSz="914400" eaLnBrk="0" fontAlgn="base" hangingPunct="0">
              <a:lnSpc>
                <a:spcPct val="150000"/>
              </a:lnSpc>
              <a:spcBef>
                <a:spcPct val="0"/>
              </a:spcBef>
              <a:spcAft>
                <a:spcPct val="0"/>
              </a:spcAft>
            </a:pPr>
            <a:r>
              <a:rPr lang="en-US" altLang="en-US" dirty="0" err="1"/>
              <a:t>getch</a:t>
            </a:r>
            <a:r>
              <a:rPr lang="en-US" altLang="en-US" dirty="0"/>
              <a:t>();</a:t>
            </a:r>
          </a:p>
          <a:p>
            <a:pPr lvl="0" defTabSz="914400" eaLnBrk="0" fontAlgn="base" hangingPunct="0">
              <a:lnSpc>
                <a:spcPct val="150000"/>
              </a:lnSpc>
              <a:spcBef>
                <a:spcPct val="0"/>
              </a:spcBef>
              <a:spcAft>
                <a:spcPct val="0"/>
              </a:spcAft>
            </a:pPr>
            <a:r>
              <a:rPr lang="en-US" altLang="en-US" dirty="0" err="1"/>
              <a:t>closegraph</a:t>
            </a:r>
            <a:r>
              <a:rPr lang="en-US" altLang="en-US" dirty="0"/>
              <a:t>();</a:t>
            </a:r>
          </a:p>
          <a:p>
            <a:pPr lvl="0" defTabSz="914400" eaLnBrk="0" fontAlgn="base" hangingPunct="0">
              <a:lnSpc>
                <a:spcPct val="150000"/>
              </a:lnSpc>
              <a:spcBef>
                <a:spcPct val="0"/>
              </a:spcBef>
              <a:spcAft>
                <a:spcPct val="0"/>
              </a:spcAft>
            </a:pPr>
            <a:r>
              <a:rPr lang="en-US" altLang="en-US" dirty="0"/>
              <a:t>} </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330578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021" y="366663"/>
            <a:ext cx="2557110" cy="369332"/>
          </a:xfrm>
          <a:prstGeom prst="rect">
            <a:avLst/>
          </a:prstGeom>
        </p:spPr>
        <p:txBody>
          <a:bodyPr wrap="none">
            <a:spAutoFit/>
          </a:bodyPr>
          <a:lstStyle/>
          <a:p>
            <a:r>
              <a:rPr lang="en-US" b="1" dirty="0">
                <a:latin typeface="Roboto"/>
              </a:rPr>
              <a:t>Explanation of Code :</a:t>
            </a:r>
            <a:endParaRPr lang="en-US" b="1" i="0" dirty="0">
              <a:effectLst/>
              <a:latin typeface="Roboto"/>
            </a:endParaRPr>
          </a:p>
        </p:txBody>
      </p:sp>
      <p:sp>
        <p:nvSpPr>
          <p:cNvPr id="4" name="Rectangle 2"/>
          <p:cNvSpPr>
            <a:spLocks noChangeArrowheads="1"/>
          </p:cNvSpPr>
          <p:nvPr/>
        </p:nvSpPr>
        <p:spPr bwMode="auto">
          <a:xfrm>
            <a:off x="0" y="-184666"/>
            <a:ext cx="184731" cy="369332"/>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217191" y="1420594"/>
            <a:ext cx="11491650" cy="523220"/>
          </a:xfrm>
          <a:prstGeom prst="rect">
            <a:avLst/>
          </a:prstGeom>
        </p:spPr>
        <p:txBody>
          <a:bodyPr wrap="square">
            <a:spAutoFit/>
          </a:bodyPr>
          <a:lstStyle/>
          <a:p>
            <a:pPr marL="457200" lvl="0" indent="-457200" defTabSz="914400" eaLnBrk="0" fontAlgn="base" hangingPunct="0">
              <a:spcBef>
                <a:spcPct val="0"/>
              </a:spcBef>
              <a:spcAft>
                <a:spcPct val="0"/>
              </a:spcAft>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The first step in any graphics program is to include </a:t>
            </a:r>
            <a:r>
              <a:rPr lang="en-US" altLang="en-US" sz="2800" dirty="0" err="1">
                <a:latin typeface="Times New Roman" panose="02020603050405020304" pitchFamily="18" charset="0"/>
                <a:cs typeface="Times New Roman" panose="02020603050405020304" pitchFamily="18" charset="0"/>
              </a:rPr>
              <a:t>graphics.h</a:t>
            </a:r>
            <a:r>
              <a:rPr lang="en-US" altLang="en-US" sz="2800" dirty="0">
                <a:latin typeface="Times New Roman" panose="02020603050405020304" pitchFamily="18" charset="0"/>
                <a:cs typeface="Times New Roman" panose="02020603050405020304" pitchFamily="18" charset="0"/>
              </a:rPr>
              <a:t> header file. </a:t>
            </a:r>
          </a:p>
        </p:txBody>
      </p:sp>
      <p:sp>
        <p:nvSpPr>
          <p:cNvPr id="6" name="Rectangle 5"/>
          <p:cNvSpPr/>
          <p:nvPr/>
        </p:nvSpPr>
        <p:spPr>
          <a:xfrm>
            <a:off x="479611" y="735995"/>
            <a:ext cx="4128053" cy="523220"/>
          </a:xfrm>
          <a:prstGeom prst="rect">
            <a:avLst/>
          </a:prstGeom>
        </p:spPr>
        <p:txBody>
          <a:bodyPr wrap="none">
            <a:spAutoFit/>
          </a:bodyPr>
          <a:lstStyle/>
          <a:p>
            <a:pPr lvl="0" defTabSz="914400" eaLnBrk="0" fontAlgn="base" hangingPunct="0">
              <a:spcBef>
                <a:spcPct val="0"/>
              </a:spcBef>
              <a:spcAft>
                <a:spcPct val="0"/>
              </a:spcAft>
            </a:pPr>
            <a:r>
              <a:rPr lang="en-US" altLang="en-US" sz="2800" b="1" dirty="0">
                <a:latin typeface="Consolas" panose="020B0609020204030204" pitchFamily="49" charset="0"/>
                <a:cs typeface="Consolas" panose="020B0609020204030204" pitchFamily="49" charset="0"/>
              </a:rPr>
              <a:t>include&lt;</a:t>
            </a:r>
            <a:r>
              <a:rPr lang="en-US" altLang="en-US" sz="2800" b="1" dirty="0" err="1">
                <a:latin typeface="Consolas" panose="020B0609020204030204" pitchFamily="49" charset="0"/>
                <a:cs typeface="Consolas" panose="020B0609020204030204" pitchFamily="49" charset="0"/>
              </a:rPr>
              <a:t>graphics.h</a:t>
            </a:r>
            <a:r>
              <a:rPr lang="en-US" altLang="en-US" sz="2800" b="1" dirty="0">
                <a:latin typeface="Consolas" panose="020B0609020204030204" pitchFamily="49" charset="0"/>
                <a:cs typeface="Consolas" panose="020B0609020204030204" pitchFamily="49" charset="0"/>
              </a:rPr>
              <a:t>&gt; </a:t>
            </a:r>
          </a:p>
        </p:txBody>
      </p:sp>
      <p:sp>
        <p:nvSpPr>
          <p:cNvPr id="7" name="Rectangle 3"/>
          <p:cNvSpPr>
            <a:spLocks noChangeArrowheads="1"/>
          </p:cNvSpPr>
          <p:nvPr/>
        </p:nvSpPr>
        <p:spPr bwMode="auto">
          <a:xfrm>
            <a:off x="0" y="-184666"/>
            <a:ext cx="184731" cy="369332"/>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217191" y="2015481"/>
            <a:ext cx="11229230" cy="830997"/>
          </a:xfrm>
          <a:prstGeom prst="rect">
            <a:avLst/>
          </a:prstGeom>
        </p:spPr>
        <p:txBody>
          <a:bodyPr wrap="square">
            <a:spAutoFit/>
          </a:bodyPr>
          <a:lstStyle/>
          <a:p>
            <a:pPr marL="457200" indent="-457200" defTabSz="9144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second step is initialize the </a:t>
            </a:r>
            <a:r>
              <a:rPr lang="en-US" sz="2400" dirty="0">
                <a:latin typeface="urw-din"/>
              </a:rPr>
              <a:t>Initializes the graphics system. </a:t>
            </a:r>
            <a:r>
              <a:rPr lang="en-US" sz="2400" dirty="0" err="1">
                <a:latin typeface="urw-din"/>
              </a:rPr>
              <a:t>i.e</a:t>
            </a:r>
            <a:endParaRPr lang="en-US" sz="2400" dirty="0">
              <a:latin typeface="urw-din"/>
            </a:endParaRPr>
          </a:p>
          <a:p>
            <a:pPr marL="457200" lvl="0" indent="-457200" defTabSz="9144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graphics drivers on the computer using </a:t>
            </a:r>
            <a:r>
              <a:rPr lang="en-US" altLang="en-US" sz="2400" dirty="0" err="1">
                <a:latin typeface="Times New Roman" panose="02020603050405020304" pitchFamily="18" charset="0"/>
                <a:cs typeface="Times New Roman" panose="02020603050405020304" pitchFamily="18" charset="0"/>
              </a:rPr>
              <a:t>initgraph</a:t>
            </a:r>
            <a:r>
              <a:rPr lang="en-US" altLang="en-US" sz="2400" dirty="0">
                <a:latin typeface="Times New Roman" panose="02020603050405020304" pitchFamily="18" charset="0"/>
                <a:cs typeface="Times New Roman" panose="02020603050405020304" pitchFamily="18" charset="0"/>
              </a:rPr>
              <a:t> method of </a:t>
            </a:r>
            <a:r>
              <a:rPr lang="en-US" altLang="en-US" sz="2400" dirty="0" err="1">
                <a:latin typeface="Times New Roman" panose="02020603050405020304" pitchFamily="18" charset="0"/>
                <a:cs typeface="Times New Roman" panose="02020603050405020304" pitchFamily="18" charset="0"/>
              </a:rPr>
              <a:t>graphics.h</a:t>
            </a:r>
            <a:r>
              <a:rPr lang="en-US" altLang="en-US" sz="2400" dirty="0">
                <a:latin typeface="Times New Roman" panose="02020603050405020304" pitchFamily="18" charset="0"/>
                <a:cs typeface="Times New Roman" panose="02020603050405020304" pitchFamily="18" charset="0"/>
              </a:rPr>
              <a:t> library. </a:t>
            </a:r>
          </a:p>
        </p:txBody>
      </p:sp>
      <p:sp>
        <p:nvSpPr>
          <p:cNvPr id="9" name="Rectangle 8"/>
          <p:cNvSpPr/>
          <p:nvPr/>
        </p:nvSpPr>
        <p:spPr>
          <a:xfrm>
            <a:off x="353021" y="3636142"/>
            <a:ext cx="11355820" cy="2308324"/>
          </a:xfrm>
          <a:prstGeom prst="rect">
            <a:avLst/>
          </a:prstGeom>
        </p:spPr>
        <p:txBody>
          <a:bodyPr wrap="square">
            <a:spAutoFit/>
          </a:bodyPr>
          <a:lstStyle/>
          <a:p>
            <a:pPr fontAlgn="base">
              <a:lnSpc>
                <a:spcPct val="200000"/>
              </a:lnSpc>
              <a:buFont typeface="Arial" panose="020B0604020202020204" pitchFamily="34" charset="0"/>
              <a:buChar char="•"/>
            </a:pPr>
            <a:r>
              <a:rPr lang="en-US" dirty="0">
                <a:latin typeface="urw-din"/>
              </a:rPr>
              <a:t>The </a:t>
            </a:r>
            <a:r>
              <a:rPr lang="en-US" dirty="0" err="1">
                <a:latin typeface="urw-din"/>
              </a:rPr>
              <a:t>initgraph</a:t>
            </a:r>
            <a:r>
              <a:rPr lang="en-US" dirty="0">
                <a:latin typeface="urw-din"/>
              </a:rPr>
              <a:t> function- Initializes the graphics system.</a:t>
            </a:r>
          </a:p>
          <a:p>
            <a:pPr fontAlgn="base">
              <a:lnSpc>
                <a:spcPct val="200000"/>
              </a:lnSpc>
              <a:buFont typeface="Arial" panose="020B0604020202020204" pitchFamily="34" charset="0"/>
              <a:buChar char="•"/>
            </a:pPr>
            <a:r>
              <a:rPr lang="en-US" dirty="0">
                <a:latin typeface="urw-din"/>
              </a:rPr>
              <a:t>In C++ Program execution starts with main() similarly Graphics Environment Starts with this function.</a:t>
            </a:r>
          </a:p>
          <a:p>
            <a:pPr fontAlgn="base">
              <a:lnSpc>
                <a:spcPct val="200000"/>
              </a:lnSpc>
              <a:buFont typeface="Arial" panose="020B0604020202020204" pitchFamily="34" charset="0"/>
              <a:buChar char="•"/>
            </a:pPr>
            <a:r>
              <a:rPr lang="en-US" dirty="0" err="1">
                <a:latin typeface="urw-din"/>
              </a:rPr>
              <a:t>initgraph</a:t>
            </a:r>
            <a:r>
              <a:rPr lang="en-US" dirty="0">
                <a:latin typeface="urw-din"/>
              </a:rPr>
              <a:t>() initializes the graphics system by loading a graphics driver from disk (or validating a registered driver) then putting the system into graphics mode.</a:t>
            </a:r>
            <a:endParaRPr lang="en-US" b="0" i="0" dirty="0">
              <a:effectLst/>
              <a:latin typeface="urw-din"/>
            </a:endParaRPr>
          </a:p>
        </p:txBody>
      </p:sp>
      <p:sp>
        <p:nvSpPr>
          <p:cNvPr id="10" name="Rectangle 4"/>
          <p:cNvSpPr>
            <a:spLocks noChangeArrowheads="1"/>
          </p:cNvSpPr>
          <p:nvPr/>
        </p:nvSpPr>
        <p:spPr bwMode="auto">
          <a:xfrm>
            <a:off x="-264194" y="43934"/>
            <a:ext cx="184731" cy="369332"/>
          </a:xfrm>
          <a:prstGeom prst="rect">
            <a:avLst/>
          </a:prstGeom>
          <a:solidFill>
            <a:srgbClr val="2A36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479610" y="3041255"/>
            <a:ext cx="9632577" cy="523220"/>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chemeClr val="accent1"/>
                </a:solidFill>
                <a:latin typeface="Cascadia Code"/>
              </a:rPr>
              <a:t>void </a:t>
            </a:r>
            <a:r>
              <a:rPr lang="en-US" altLang="en-US" dirty="0" err="1">
                <a:solidFill>
                  <a:schemeClr val="accent1"/>
                </a:solidFill>
                <a:latin typeface="Cascadia Code"/>
              </a:rPr>
              <a:t>initgraph</a:t>
            </a:r>
            <a:r>
              <a:rPr lang="en-US" altLang="en-US" dirty="0">
                <a:solidFill>
                  <a:schemeClr val="accent1"/>
                </a:solidFill>
                <a:latin typeface="Cascadia Code"/>
              </a:rPr>
              <a:t>(</a:t>
            </a:r>
            <a:r>
              <a:rPr lang="en-US" altLang="en-US" dirty="0" err="1">
                <a:solidFill>
                  <a:schemeClr val="accent1"/>
                </a:solidFill>
                <a:latin typeface="Cascadia Code"/>
              </a:rPr>
              <a:t>int</a:t>
            </a:r>
            <a:r>
              <a:rPr lang="en-US" altLang="en-US" dirty="0">
                <a:solidFill>
                  <a:schemeClr val="accent1"/>
                </a:solidFill>
                <a:latin typeface="Cascadia Code"/>
              </a:rPr>
              <a:t> *</a:t>
            </a:r>
            <a:r>
              <a:rPr lang="en-US" altLang="en-US" dirty="0" err="1">
                <a:solidFill>
                  <a:schemeClr val="accent1"/>
                </a:solidFill>
                <a:latin typeface="Cascadia Code"/>
              </a:rPr>
              <a:t>graphicsDriver</a:t>
            </a:r>
            <a:r>
              <a:rPr lang="en-US" altLang="en-US" dirty="0">
                <a:solidFill>
                  <a:schemeClr val="accent1"/>
                </a:solidFill>
                <a:latin typeface="Cascadia Code"/>
              </a:rPr>
              <a:t>, </a:t>
            </a:r>
            <a:r>
              <a:rPr lang="en-US" altLang="en-US" dirty="0" err="1">
                <a:solidFill>
                  <a:schemeClr val="accent1"/>
                </a:solidFill>
                <a:latin typeface="Cascadia Code"/>
              </a:rPr>
              <a:t>int</a:t>
            </a:r>
            <a:r>
              <a:rPr lang="en-US" altLang="en-US" dirty="0">
                <a:solidFill>
                  <a:schemeClr val="accent1"/>
                </a:solidFill>
                <a:latin typeface="Cascadia Code"/>
              </a:rPr>
              <a:t> *</a:t>
            </a:r>
            <a:r>
              <a:rPr lang="en-US" altLang="en-US" dirty="0" err="1">
                <a:solidFill>
                  <a:schemeClr val="accent1"/>
                </a:solidFill>
                <a:latin typeface="Cascadia Code"/>
              </a:rPr>
              <a:t>graphicsMode</a:t>
            </a:r>
            <a:r>
              <a:rPr lang="en-US" altLang="en-US" dirty="0">
                <a:solidFill>
                  <a:schemeClr val="accent1"/>
                </a:solidFill>
                <a:latin typeface="Cascadia Code"/>
              </a:rPr>
              <a:t>, char *</a:t>
            </a:r>
            <a:r>
              <a:rPr lang="en-US" altLang="en-US" dirty="0" err="1">
                <a:solidFill>
                  <a:schemeClr val="accent1"/>
                </a:solidFill>
                <a:latin typeface="Cascadia Code"/>
              </a:rPr>
              <a:t>driverDirectoryPath</a:t>
            </a:r>
            <a:r>
              <a:rPr lang="en-US" altLang="en-US" dirty="0">
                <a:solidFill>
                  <a:schemeClr val="accent1"/>
                </a:solidFill>
                <a:latin typeface="Cascadia Code"/>
              </a:rPr>
              <a:t>)</a:t>
            </a:r>
            <a:r>
              <a:rPr lang="en-US" altLang="en-US" dirty="0">
                <a:solidFill>
                  <a:srgbClr val="FFFFFF"/>
                </a:solidFill>
                <a:latin typeface="Cascadia Code"/>
              </a:rPr>
              <a:t>);</a:t>
            </a:r>
            <a:r>
              <a:rPr lang="en-US" altLang="en-US" sz="2800" dirty="0"/>
              <a: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8573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84666"/>
            <a:ext cx="184731" cy="369332"/>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184731" cy="369332"/>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184731" y="841479"/>
            <a:ext cx="11355820" cy="1115626"/>
          </a:xfrm>
          <a:prstGeom prst="rect">
            <a:avLst/>
          </a:prstGeom>
        </p:spPr>
        <p:txBody>
          <a:bodyPr wrap="square">
            <a:spAutoFit/>
          </a:bodyPr>
          <a:lstStyle/>
          <a:p>
            <a:pPr fontAlgn="base">
              <a:lnSpc>
                <a:spcPct val="200000"/>
              </a:lnSpc>
              <a:buFont typeface="Arial" panose="020B0604020202020204" pitchFamily="34" charset="0"/>
              <a:buChar char="•"/>
            </a:pPr>
            <a:r>
              <a:rPr lang="en-US" dirty="0" err="1"/>
              <a:t>initgraph</a:t>
            </a:r>
            <a:r>
              <a:rPr lang="en-US" dirty="0"/>
              <a:t> initializes the graphics system by loading a graphics driver from disk (and putting the system into graphics mode.</a:t>
            </a:r>
            <a:endParaRPr lang="en-US" b="0" i="0" dirty="0">
              <a:effectLst/>
              <a:latin typeface="urw-din"/>
            </a:endParaRPr>
          </a:p>
        </p:txBody>
      </p:sp>
      <p:sp>
        <p:nvSpPr>
          <p:cNvPr id="10" name="Rectangle 4"/>
          <p:cNvSpPr>
            <a:spLocks noChangeArrowheads="1"/>
          </p:cNvSpPr>
          <p:nvPr/>
        </p:nvSpPr>
        <p:spPr bwMode="auto">
          <a:xfrm>
            <a:off x="-264194" y="43934"/>
            <a:ext cx="184731" cy="369332"/>
          </a:xfrm>
          <a:prstGeom prst="rect">
            <a:avLst/>
          </a:prstGeom>
          <a:solidFill>
            <a:srgbClr val="2A36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264194" y="184666"/>
            <a:ext cx="9632577" cy="523220"/>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chemeClr val="accent1"/>
                </a:solidFill>
                <a:latin typeface="Cascadia Code"/>
              </a:rPr>
              <a:t>void </a:t>
            </a:r>
            <a:r>
              <a:rPr lang="en-US" altLang="en-US" dirty="0" err="1">
                <a:solidFill>
                  <a:schemeClr val="accent1"/>
                </a:solidFill>
                <a:latin typeface="Cascadia Code"/>
              </a:rPr>
              <a:t>initgraph</a:t>
            </a:r>
            <a:r>
              <a:rPr lang="en-US" altLang="en-US" dirty="0">
                <a:solidFill>
                  <a:schemeClr val="accent1"/>
                </a:solidFill>
                <a:latin typeface="Cascadia Code"/>
              </a:rPr>
              <a:t>(</a:t>
            </a:r>
            <a:r>
              <a:rPr lang="en-US" altLang="en-US" dirty="0" err="1">
                <a:solidFill>
                  <a:schemeClr val="accent1"/>
                </a:solidFill>
                <a:latin typeface="Cascadia Code"/>
              </a:rPr>
              <a:t>int</a:t>
            </a:r>
            <a:r>
              <a:rPr lang="en-US" altLang="en-US" dirty="0">
                <a:solidFill>
                  <a:schemeClr val="accent1"/>
                </a:solidFill>
                <a:latin typeface="Cascadia Code"/>
              </a:rPr>
              <a:t> *</a:t>
            </a:r>
            <a:r>
              <a:rPr lang="en-US" altLang="en-US" dirty="0" err="1">
                <a:solidFill>
                  <a:schemeClr val="accent1"/>
                </a:solidFill>
                <a:latin typeface="Cascadia Code"/>
              </a:rPr>
              <a:t>graphicsDriver</a:t>
            </a:r>
            <a:r>
              <a:rPr lang="en-US" altLang="en-US" dirty="0">
                <a:solidFill>
                  <a:schemeClr val="accent1"/>
                </a:solidFill>
                <a:latin typeface="Cascadia Code"/>
              </a:rPr>
              <a:t>, </a:t>
            </a:r>
            <a:r>
              <a:rPr lang="en-US" altLang="en-US" dirty="0" err="1">
                <a:solidFill>
                  <a:schemeClr val="accent1"/>
                </a:solidFill>
                <a:latin typeface="Cascadia Code"/>
              </a:rPr>
              <a:t>int</a:t>
            </a:r>
            <a:r>
              <a:rPr lang="en-US" altLang="en-US" dirty="0">
                <a:solidFill>
                  <a:schemeClr val="accent1"/>
                </a:solidFill>
                <a:latin typeface="Cascadia Code"/>
              </a:rPr>
              <a:t> *</a:t>
            </a:r>
            <a:r>
              <a:rPr lang="en-US" altLang="en-US" dirty="0" err="1">
                <a:solidFill>
                  <a:schemeClr val="accent1"/>
                </a:solidFill>
                <a:latin typeface="Cascadia Code"/>
              </a:rPr>
              <a:t>graphicsMode</a:t>
            </a:r>
            <a:r>
              <a:rPr lang="en-US" altLang="en-US" dirty="0">
                <a:solidFill>
                  <a:schemeClr val="accent1"/>
                </a:solidFill>
                <a:latin typeface="Cascadia Code"/>
              </a:rPr>
              <a:t>, char *</a:t>
            </a:r>
            <a:r>
              <a:rPr lang="en-US" altLang="en-US" dirty="0" err="1">
                <a:solidFill>
                  <a:schemeClr val="accent1"/>
                </a:solidFill>
                <a:latin typeface="Cascadia Code"/>
              </a:rPr>
              <a:t>driverDirectoryPath</a:t>
            </a:r>
            <a:r>
              <a:rPr lang="en-US" altLang="en-US" dirty="0">
                <a:solidFill>
                  <a:schemeClr val="accent1"/>
                </a:solidFill>
                <a:latin typeface="Cascadia Code"/>
              </a:rPr>
              <a:t>)</a:t>
            </a:r>
            <a:r>
              <a:rPr lang="en-US" altLang="en-US" dirty="0">
                <a:solidFill>
                  <a:srgbClr val="FFFFFF"/>
                </a:solidFill>
                <a:latin typeface="Cascadia Code"/>
              </a:rPr>
              <a:t>);</a:t>
            </a:r>
            <a:r>
              <a:rPr lang="en-US" altLang="en-US" sz="2800" dirty="0"/>
              <a:t> </a:t>
            </a:r>
            <a:endParaRPr lang="en-US" altLang="en-US" sz="4000" dirty="0">
              <a:latin typeface="Arial" panose="020B0604020202020204" pitchFamily="34" charset="0"/>
            </a:endParaRPr>
          </a:p>
        </p:txBody>
      </p:sp>
      <p:sp>
        <p:nvSpPr>
          <p:cNvPr id="11" name="Rectangle 10"/>
          <p:cNvSpPr/>
          <p:nvPr/>
        </p:nvSpPr>
        <p:spPr>
          <a:xfrm>
            <a:off x="184731" y="2480325"/>
            <a:ext cx="11766176" cy="4093428"/>
          </a:xfrm>
          <a:prstGeom prst="rect">
            <a:avLst/>
          </a:prstGeom>
        </p:spPr>
        <p:txBody>
          <a:bodyPr wrap="square">
            <a:spAutoFit/>
          </a:bodyPr>
          <a:lstStyle/>
          <a:p>
            <a:pPr lvl="0" algn="just" defTabSz="914400" eaLnBrk="0" fontAlgn="base" hangingPunct="0">
              <a:spcBef>
                <a:spcPct val="0"/>
              </a:spcBef>
              <a:spcAft>
                <a:spcPct val="0"/>
              </a:spcAft>
              <a:buFontTx/>
              <a:buChar char="•"/>
              <a:tabLst>
                <a:tab pos="457200" algn="l"/>
              </a:tabLst>
            </a:pPr>
            <a:r>
              <a:rPr lang="en-US" altLang="en-US" sz="2000" b="1" dirty="0" err="1">
                <a:solidFill>
                  <a:srgbClr val="000000"/>
                </a:solidFill>
                <a:latin typeface="Arial" panose="020B0604020202020204" pitchFamily="34" charset="0"/>
                <a:ea typeface="Times New Roman" panose="02020603050405020304" pitchFamily="18" charset="0"/>
              </a:rPr>
              <a:t>graphicsDriver</a:t>
            </a:r>
            <a:r>
              <a:rPr lang="en-US" altLang="en-US" sz="2000" b="1" dirty="0">
                <a:solidFill>
                  <a:srgbClr val="000000"/>
                </a:solidFill>
                <a:latin typeface="Arial" panose="020B0604020202020204" pitchFamily="34" charset="0"/>
                <a:ea typeface="Times New Roman" panose="02020603050405020304" pitchFamily="18" charset="0"/>
              </a:rPr>
              <a:t> :</a:t>
            </a:r>
            <a:r>
              <a:rPr lang="en-US" altLang="en-US" sz="2000" dirty="0">
                <a:solidFill>
                  <a:srgbClr val="000000"/>
                </a:solidFill>
                <a:latin typeface="Arial" panose="020B0604020202020204" pitchFamily="34" charset="0"/>
                <a:ea typeface="Times New Roman" panose="02020603050405020304" pitchFamily="18" charset="0"/>
              </a:rPr>
              <a:t> It is a pointer to an integer specifying the graphics driver to be used. It tells the compiler that what graphics driver to use or to automatically detect the drive. In all our programs we will use </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DETECT</a:t>
            </a:r>
            <a:r>
              <a:rPr lang="en-US" altLang="en-US" sz="2000" dirty="0">
                <a:solidFill>
                  <a:srgbClr val="000000"/>
                </a:solidFill>
                <a:ea typeface="Times New Roman" panose="02020603050405020304" pitchFamily="18" charset="0"/>
              </a:rPr>
              <a:t> macro of </a:t>
            </a:r>
            <a:r>
              <a:rPr lang="en-US" altLang="en-US" sz="2000" dirty="0" err="1">
                <a:solidFill>
                  <a:srgbClr val="000000"/>
                </a:solidFill>
                <a:ea typeface="Times New Roman" panose="02020603050405020304" pitchFamily="18" charset="0"/>
              </a:rPr>
              <a:t>graphics.h</a:t>
            </a:r>
            <a:r>
              <a:rPr lang="en-US" altLang="en-US" sz="2000" dirty="0">
                <a:solidFill>
                  <a:srgbClr val="000000"/>
                </a:solidFill>
                <a:ea typeface="Times New Roman" panose="02020603050405020304" pitchFamily="18" charset="0"/>
              </a:rPr>
              <a:t> library that instruct compiler for auto detection of graphics driver.</a:t>
            </a:r>
          </a:p>
          <a:p>
            <a:pPr lvl="0" algn="just" defTabSz="914400" eaLnBrk="0" fontAlgn="base" hangingPunct="0">
              <a:spcBef>
                <a:spcPct val="0"/>
              </a:spcBef>
              <a:spcAft>
                <a:spcPct val="0"/>
              </a:spcAft>
              <a:buFontTx/>
              <a:buChar char="•"/>
              <a:tabLst>
                <a:tab pos="457200" algn="l"/>
              </a:tabLst>
            </a:pPr>
            <a:endParaRPr lang="en-US" altLang="en-US" sz="2000" dirty="0">
              <a:latin typeface="Arial" panose="020B0604020202020204" pitchFamily="34" charset="0"/>
              <a:ea typeface="Times New Roman" panose="02020603050405020304" pitchFamily="18" charset="0"/>
            </a:endParaRPr>
          </a:p>
          <a:p>
            <a:pPr lvl="0" algn="just" defTabSz="914400" eaLnBrk="0" fontAlgn="base" hangingPunct="0">
              <a:spcBef>
                <a:spcPct val="0"/>
              </a:spcBef>
              <a:spcAft>
                <a:spcPct val="0"/>
              </a:spcAft>
              <a:buFontTx/>
              <a:buChar char="•"/>
              <a:tabLst>
                <a:tab pos="457200" algn="l"/>
              </a:tabLst>
            </a:pPr>
            <a:r>
              <a:rPr lang="en-US" altLang="en-US" sz="2000" b="1" dirty="0" err="1">
                <a:solidFill>
                  <a:srgbClr val="000000"/>
                </a:solidFill>
                <a:latin typeface="Arial" panose="020B0604020202020204" pitchFamily="34" charset="0"/>
                <a:ea typeface="Times New Roman" panose="02020603050405020304" pitchFamily="18" charset="0"/>
              </a:rPr>
              <a:t>graphicsMode</a:t>
            </a:r>
            <a:r>
              <a:rPr lang="en-US" altLang="en-US" sz="2000" b="1" dirty="0">
                <a:solidFill>
                  <a:srgbClr val="000000"/>
                </a:solidFill>
                <a:latin typeface="Arial" panose="020B0604020202020204" pitchFamily="34" charset="0"/>
                <a:ea typeface="Times New Roman" panose="02020603050405020304" pitchFamily="18" charset="0"/>
              </a:rPr>
              <a:t> :</a:t>
            </a:r>
            <a:r>
              <a:rPr lang="en-US" altLang="en-US" sz="2000" dirty="0">
                <a:solidFill>
                  <a:srgbClr val="000000"/>
                </a:solidFill>
                <a:latin typeface="Arial" panose="020B0604020202020204" pitchFamily="34" charset="0"/>
                <a:ea typeface="Times New Roman" panose="02020603050405020304" pitchFamily="18" charset="0"/>
              </a:rPr>
              <a:t> It is a pointer to an integer that specifies the graphics mode to be used. If </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gdriver</a:t>
            </a:r>
            <a:r>
              <a:rPr lang="en-US" altLang="en-US" sz="2000" dirty="0">
                <a:solidFill>
                  <a:srgbClr val="000000"/>
                </a:solidFill>
                <a:ea typeface="Times New Roman" panose="02020603050405020304" pitchFamily="18" charset="0"/>
              </a:rPr>
              <a:t> is set to </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DETECT</a:t>
            </a:r>
            <a:r>
              <a:rPr lang="en-US" altLang="en-US" sz="2000" dirty="0">
                <a:solidFill>
                  <a:srgbClr val="000000"/>
                </a:solidFill>
                <a:ea typeface="Times New Roman" panose="02020603050405020304" pitchFamily="18" charset="0"/>
              </a:rPr>
              <a:t>, then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initgraph</a:t>
            </a:r>
            <a:r>
              <a:rPr lang="en-US" altLang="en-US" sz="2000" dirty="0">
                <a:solidFill>
                  <a:srgbClr val="000000"/>
                </a:solidFill>
                <a:ea typeface="Times New Roman" panose="02020603050405020304" pitchFamily="18" charset="0"/>
              </a:rPr>
              <a:t> sets </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gmode</a:t>
            </a:r>
            <a:r>
              <a:rPr lang="en-US" altLang="en-US" sz="2000" dirty="0">
                <a:solidFill>
                  <a:srgbClr val="000000"/>
                </a:solidFill>
                <a:ea typeface="Times New Roman" panose="02020603050405020304" pitchFamily="18" charset="0"/>
              </a:rPr>
              <a:t> to the highest resolution available for the detected driver.</a:t>
            </a:r>
          </a:p>
          <a:p>
            <a:pPr lvl="0" algn="just" defTabSz="914400" eaLnBrk="0" fontAlgn="base" hangingPunct="0">
              <a:spcBef>
                <a:spcPct val="0"/>
              </a:spcBef>
              <a:spcAft>
                <a:spcPct val="0"/>
              </a:spcAft>
              <a:buFontTx/>
              <a:buChar char="•"/>
              <a:tabLst>
                <a:tab pos="457200" algn="l"/>
              </a:tabLst>
            </a:pPr>
            <a:endParaRPr lang="en-US" altLang="en-US" sz="2000" dirty="0">
              <a:latin typeface="Arial" panose="020B0604020202020204" pitchFamily="34" charset="0"/>
              <a:ea typeface="Times New Roman" panose="02020603050405020304" pitchFamily="18" charset="0"/>
            </a:endParaRPr>
          </a:p>
          <a:p>
            <a:pPr lvl="0" algn="just" defTabSz="914400" eaLnBrk="0" fontAlgn="base" hangingPunct="0">
              <a:spcBef>
                <a:spcPct val="0"/>
              </a:spcBef>
              <a:spcAft>
                <a:spcPct val="0"/>
              </a:spcAft>
              <a:buFontTx/>
              <a:buChar char="•"/>
              <a:tabLst>
                <a:tab pos="457200" algn="l"/>
              </a:tabLst>
            </a:pPr>
            <a:r>
              <a:rPr lang="en-US" altLang="en-US" sz="2000" b="1" dirty="0" err="1">
                <a:solidFill>
                  <a:srgbClr val="000000"/>
                </a:solidFill>
                <a:latin typeface="Arial" panose="020B0604020202020204" pitchFamily="34" charset="0"/>
                <a:ea typeface="Times New Roman" panose="02020603050405020304" pitchFamily="18" charset="0"/>
              </a:rPr>
              <a:t>driverDirectoryPath</a:t>
            </a:r>
            <a:r>
              <a:rPr lang="en-US" altLang="en-US" sz="2000" b="1" dirty="0">
                <a:solidFill>
                  <a:srgbClr val="000000"/>
                </a:solidFill>
                <a:latin typeface="Arial" panose="020B0604020202020204" pitchFamily="34" charset="0"/>
                <a:ea typeface="Times New Roman" panose="02020603050405020304" pitchFamily="18" charset="0"/>
              </a:rPr>
              <a:t> :</a:t>
            </a:r>
            <a:r>
              <a:rPr lang="en-US" altLang="en-US" sz="2000" dirty="0">
                <a:solidFill>
                  <a:srgbClr val="000000"/>
                </a:solidFill>
                <a:latin typeface="Arial" panose="020B0604020202020204" pitchFamily="34" charset="0"/>
                <a:ea typeface="Times New Roman" panose="02020603050405020304" pitchFamily="18" charset="0"/>
              </a:rPr>
              <a:t> It specifies the directory path where graphics driver files (</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BGI files</a:t>
            </a:r>
            <a:r>
              <a:rPr lang="en-US" altLang="en-US" sz="2000" dirty="0">
                <a:solidFill>
                  <a:srgbClr val="000000"/>
                </a:solidFill>
                <a:ea typeface="Times New Roman" panose="02020603050405020304" pitchFamily="18" charset="0"/>
              </a:rPr>
              <a:t>) are located. If directory path is not provided, then it will search for driver files in current working directory </a:t>
            </a:r>
            <a:r>
              <a:rPr lang="en-US" altLang="en-US" sz="2000" dirty="0" err="1">
                <a:solidFill>
                  <a:srgbClr val="000000"/>
                </a:solidFill>
                <a:ea typeface="Times New Roman" panose="02020603050405020304" pitchFamily="18" charset="0"/>
              </a:rPr>
              <a:t>directory</a:t>
            </a:r>
            <a:r>
              <a:rPr lang="en-US" altLang="en-US" sz="2000" dirty="0">
                <a:solidFill>
                  <a:srgbClr val="000000"/>
                </a:solidFill>
                <a:ea typeface="Times New Roman" panose="02020603050405020304" pitchFamily="18" charset="0"/>
              </a:rPr>
              <a:t>. In all our sample graphics programs, you have to change path of BGI directory accordingly where you Turbo</a:t>
            </a:r>
            <a:r>
              <a:rPr lang="en-US" altLang="en-US" sz="2000" dirty="0">
                <a:solidFill>
                  <a:srgbClr val="000000"/>
                </a:solidFill>
                <a:latin typeface="Georgia" panose="02040502050405020303" pitchFamily="18" charset="0"/>
                <a:ea typeface="Times New Roman" panose="02020603050405020304" pitchFamily="18" charset="0"/>
              </a:rPr>
              <a:t> C++ compiler is installed.</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218290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974" y="678419"/>
            <a:ext cx="11766176" cy="5632311"/>
          </a:xfrm>
          <a:prstGeom prst="rect">
            <a:avLst/>
          </a:prstGeom>
        </p:spPr>
        <p:txBody>
          <a:bodyPr wrap="square">
            <a:spAutoFit/>
          </a:bodyPr>
          <a:lstStyle/>
          <a:p>
            <a:pPr lvl="0" algn="just" defTabSz="914400" eaLnBrk="0" fontAlgn="base" hangingPunct="0">
              <a:spcBef>
                <a:spcPct val="0"/>
              </a:spcBef>
              <a:spcAft>
                <a:spcPct val="0"/>
              </a:spcAft>
              <a:buFontTx/>
              <a:buChar char="•"/>
              <a:tabLst>
                <a:tab pos="457200" algn="l"/>
              </a:tabLst>
            </a:pPr>
            <a:r>
              <a:rPr lang="en-US" sz="2400" dirty="0"/>
              <a:t>we have passed three arguments to </a:t>
            </a:r>
            <a:r>
              <a:rPr lang="en-US" sz="2400" dirty="0" err="1"/>
              <a:t>initgraph</a:t>
            </a:r>
            <a:r>
              <a:rPr lang="en-US" sz="2400" dirty="0"/>
              <a:t> function first is the address of </a:t>
            </a:r>
            <a:r>
              <a:rPr lang="en-US" sz="2400" dirty="0" err="1"/>
              <a:t>gdriver</a:t>
            </a:r>
            <a:r>
              <a:rPr lang="en-US" sz="2400" dirty="0"/>
              <a:t>, second is the address of </a:t>
            </a:r>
            <a:r>
              <a:rPr lang="en-US" sz="2400" dirty="0" err="1"/>
              <a:t>gmode</a:t>
            </a:r>
            <a:r>
              <a:rPr lang="en-US" sz="2400" dirty="0"/>
              <a:t> and third is the path where your BGI files are present (you have to adjust this accordingly where you Turbo C compiler is installed). </a:t>
            </a:r>
          </a:p>
          <a:p>
            <a:pPr lvl="0" algn="just" defTabSz="914400" eaLnBrk="0" fontAlgn="base" hangingPunct="0">
              <a:spcBef>
                <a:spcPct val="0"/>
              </a:spcBef>
              <a:spcAft>
                <a:spcPct val="0"/>
              </a:spcAft>
              <a:buFontTx/>
              <a:buChar char="•"/>
              <a:tabLst>
                <a:tab pos="457200" algn="l"/>
              </a:tabLst>
            </a:pPr>
            <a:endParaRPr lang="en-US" sz="2400" dirty="0"/>
          </a:p>
          <a:p>
            <a:pPr lvl="0" algn="just" defTabSz="914400" eaLnBrk="0" fontAlgn="base" hangingPunct="0">
              <a:spcBef>
                <a:spcPct val="0"/>
              </a:spcBef>
              <a:spcAft>
                <a:spcPct val="0"/>
              </a:spcAft>
              <a:buFontTx/>
              <a:buChar char="•"/>
              <a:tabLst>
                <a:tab pos="457200" algn="l"/>
              </a:tabLst>
            </a:pPr>
            <a:r>
              <a:rPr lang="en-US" sz="2400" dirty="0" err="1"/>
              <a:t>Initgraph</a:t>
            </a:r>
            <a:r>
              <a:rPr lang="en-US" sz="2400" dirty="0"/>
              <a:t> function automatically decides an appropriate graphics driver and mode such that maximum screen resolution is set, </a:t>
            </a:r>
          </a:p>
          <a:p>
            <a:pPr lvl="0" algn="just" defTabSz="914400" eaLnBrk="0" fontAlgn="base" hangingPunct="0">
              <a:spcBef>
                <a:spcPct val="0"/>
              </a:spcBef>
              <a:spcAft>
                <a:spcPct val="0"/>
              </a:spcAft>
              <a:buFontTx/>
              <a:buChar char="•"/>
              <a:tabLst>
                <a:tab pos="457200" algn="l"/>
              </a:tabLst>
            </a:pPr>
            <a:endParaRPr lang="en-US" sz="2400" dirty="0"/>
          </a:p>
          <a:p>
            <a:pPr lvl="0" algn="just" defTabSz="914400" eaLnBrk="0" fontAlgn="base" hangingPunct="0">
              <a:spcBef>
                <a:spcPct val="0"/>
              </a:spcBef>
              <a:spcAft>
                <a:spcPct val="0"/>
              </a:spcAft>
              <a:buFontTx/>
              <a:buChar char="•"/>
              <a:tabLst>
                <a:tab pos="457200" algn="l"/>
              </a:tabLst>
            </a:pPr>
            <a:r>
              <a:rPr lang="en-US" sz="2400" dirty="0" err="1"/>
              <a:t>getch</a:t>
            </a:r>
            <a:r>
              <a:rPr lang="en-US" sz="2400" dirty="0"/>
              <a:t> helps us to wait until a key is pressed,</a:t>
            </a:r>
          </a:p>
          <a:p>
            <a:pPr lvl="0" algn="just" defTabSz="914400" eaLnBrk="0" fontAlgn="base" hangingPunct="0">
              <a:spcBef>
                <a:spcPct val="0"/>
              </a:spcBef>
              <a:spcAft>
                <a:spcPct val="0"/>
              </a:spcAft>
              <a:buFontTx/>
              <a:buChar char="•"/>
              <a:tabLst>
                <a:tab pos="457200" algn="l"/>
              </a:tabLst>
            </a:pPr>
            <a:endParaRPr lang="en-US" sz="2400" dirty="0"/>
          </a:p>
          <a:p>
            <a:pPr lvl="0" algn="just" defTabSz="914400" eaLnBrk="0" fontAlgn="base" hangingPunct="0">
              <a:spcBef>
                <a:spcPct val="0"/>
              </a:spcBef>
              <a:spcAft>
                <a:spcPct val="0"/>
              </a:spcAft>
              <a:buFontTx/>
              <a:buChar char="•"/>
              <a:tabLst>
                <a:tab pos="457200" algn="l"/>
              </a:tabLst>
            </a:pPr>
            <a:r>
              <a:rPr lang="en-US" sz="2400" dirty="0"/>
              <a:t> </a:t>
            </a:r>
            <a:r>
              <a:rPr lang="en-US" sz="2400" dirty="0" err="1"/>
              <a:t>closegraph</a:t>
            </a:r>
            <a:r>
              <a:rPr lang="en-US" sz="2400" dirty="0"/>
              <a:t> function closes the graphics mode, and finally return statement returns a value 0 to main indicating successful execution of the program. </a:t>
            </a:r>
          </a:p>
          <a:p>
            <a:pPr lvl="0" algn="just" defTabSz="914400" eaLnBrk="0" fontAlgn="base" hangingPunct="0">
              <a:spcBef>
                <a:spcPct val="0"/>
              </a:spcBef>
              <a:spcAft>
                <a:spcPct val="0"/>
              </a:spcAft>
              <a:buFontTx/>
              <a:buChar char="•"/>
              <a:tabLst>
                <a:tab pos="457200" algn="l"/>
              </a:tabLst>
            </a:pPr>
            <a:endParaRPr lang="en-US" sz="2400" dirty="0"/>
          </a:p>
          <a:p>
            <a:pPr lvl="0" algn="just" defTabSz="914400" eaLnBrk="0" fontAlgn="base" hangingPunct="0">
              <a:spcBef>
                <a:spcPct val="0"/>
              </a:spcBef>
              <a:spcAft>
                <a:spcPct val="0"/>
              </a:spcAft>
              <a:buFontTx/>
              <a:buChar char="•"/>
              <a:tabLst>
                <a:tab pos="457200" algn="l"/>
              </a:tabLst>
            </a:pPr>
            <a:r>
              <a:rPr lang="en-US" sz="2400" dirty="0"/>
              <a:t>After you have understood </a:t>
            </a:r>
            <a:r>
              <a:rPr lang="en-US" sz="2400" dirty="0" err="1"/>
              <a:t>initgraph</a:t>
            </a:r>
            <a:r>
              <a:rPr lang="en-US" sz="2400" dirty="0"/>
              <a:t> function then you can use functions to draw shapes such as circle, line , rectangle, etc.,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00031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8447" y="1977642"/>
            <a:ext cx="6096000" cy="1477328"/>
          </a:xfrm>
          <a:prstGeom prst="rect">
            <a:avLst/>
          </a:prstGeom>
        </p:spPr>
        <p:txBody>
          <a:bodyPr>
            <a:spAutoFit/>
          </a:bodyPr>
          <a:lstStyle/>
          <a:p>
            <a:r>
              <a:rPr lang="en-US" dirty="0" err="1">
                <a:solidFill>
                  <a:srgbClr val="000000"/>
                </a:solidFill>
                <a:latin typeface="Times New Roman" panose="02020603050405020304" pitchFamily="18" charset="0"/>
              </a:rPr>
              <a:t>closegraph</a:t>
            </a:r>
            <a:r>
              <a:rPr lang="en-US" dirty="0">
                <a:solidFill>
                  <a:srgbClr val="000000"/>
                </a:solidFill>
                <a:latin typeface="Times New Roman" panose="02020603050405020304" pitchFamily="18" charset="0"/>
              </a:rPr>
              <a:t> deallocates all memory allocated by the graphics system, then restores the screen to the mode it was in before you called </a:t>
            </a:r>
            <a:r>
              <a:rPr lang="en-US" dirty="0" err="1">
                <a:solidFill>
                  <a:srgbClr val="000000"/>
                </a:solidFill>
                <a:latin typeface="Times New Roman" panose="02020603050405020304" pitchFamily="18" charset="0"/>
              </a:rPr>
              <a:t>initgraph</a:t>
            </a:r>
            <a:r>
              <a:rPr lang="en-US" dirty="0">
                <a:solidFill>
                  <a:srgbClr val="000000"/>
                </a:solidFill>
                <a:latin typeface="Times New Roman" panose="02020603050405020304" pitchFamily="18" charset="0"/>
              </a:rPr>
              <a:t>. (The graphics system deallocates memory, such as the drivers, fonts, and an internal buffer, through a call to _</a:t>
            </a:r>
            <a:r>
              <a:rPr lang="en-US" dirty="0" err="1">
                <a:solidFill>
                  <a:srgbClr val="000000"/>
                </a:solidFill>
                <a:latin typeface="Times New Roman" panose="02020603050405020304" pitchFamily="18" charset="0"/>
              </a:rPr>
              <a:t>graphfreemem</a:t>
            </a:r>
            <a:r>
              <a:rPr lang="en-US" dirty="0">
                <a:solidFill>
                  <a:srgbClr val="000000"/>
                </a:solidFill>
                <a:latin typeface="Times New Roman" panose="02020603050405020304" pitchFamily="18" charset="0"/>
              </a:rPr>
              <a:t>.)</a:t>
            </a:r>
            <a:endParaRPr lang="en-US" dirty="0"/>
          </a:p>
        </p:txBody>
      </p:sp>
      <p:sp>
        <p:nvSpPr>
          <p:cNvPr id="4" name="TextBox 3">
            <a:extLst>
              <a:ext uri="{FF2B5EF4-FFF2-40B4-BE49-F238E27FC236}">
                <a16:creationId xmlns:a16="http://schemas.microsoft.com/office/drawing/2014/main" id="{47D897B7-D512-47ED-B191-E1FC468AEF6F}"/>
              </a:ext>
            </a:extLst>
          </p:cNvPr>
          <p:cNvSpPr txBox="1"/>
          <p:nvPr/>
        </p:nvSpPr>
        <p:spPr>
          <a:xfrm>
            <a:off x="7024915" y="3429000"/>
            <a:ext cx="2525485" cy="2031325"/>
          </a:xfrm>
          <a:prstGeom prst="rect">
            <a:avLst/>
          </a:prstGeom>
          <a:noFill/>
        </p:spPr>
        <p:txBody>
          <a:bodyPr wrap="square">
            <a:spAutoFit/>
          </a:bodyPr>
          <a:lstStyle/>
          <a:p>
            <a:r>
              <a:rPr lang="en-US" dirty="0"/>
              <a:t>-</a:t>
            </a:r>
            <a:r>
              <a:rPr lang="en-US" dirty="0" err="1"/>
              <a:t>lbgi</a:t>
            </a:r>
            <a:endParaRPr lang="en-US" dirty="0"/>
          </a:p>
          <a:p>
            <a:r>
              <a:rPr lang="en-US" dirty="0"/>
              <a:t>-lgdi32</a:t>
            </a:r>
          </a:p>
          <a:p>
            <a:r>
              <a:rPr lang="en-US" dirty="0"/>
              <a:t>-luser32</a:t>
            </a:r>
          </a:p>
          <a:p>
            <a:r>
              <a:rPr lang="en-US" dirty="0"/>
              <a:t>-lcomdlg32</a:t>
            </a:r>
          </a:p>
          <a:p>
            <a:r>
              <a:rPr lang="en-US" dirty="0"/>
              <a:t>-</a:t>
            </a:r>
            <a:r>
              <a:rPr lang="en-US" dirty="0" err="1"/>
              <a:t>luuid</a:t>
            </a:r>
            <a:endParaRPr lang="en-US" dirty="0"/>
          </a:p>
          <a:p>
            <a:r>
              <a:rPr lang="en-US" dirty="0"/>
              <a:t>-loleaut32</a:t>
            </a:r>
          </a:p>
          <a:p>
            <a:r>
              <a:rPr lang="en-US" dirty="0"/>
              <a:t>-lole32</a:t>
            </a:r>
          </a:p>
        </p:txBody>
      </p:sp>
    </p:spTree>
    <p:extLst>
      <p:ext uri="{BB962C8B-B14F-4D97-AF65-F5344CB8AC3E}">
        <p14:creationId xmlns:p14="http://schemas.microsoft.com/office/powerpoint/2010/main" val="280476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60609" y="1583686"/>
            <a:ext cx="65" cy="2519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onsolas" panose="020B0609020204030204" pitchFamily="49" charset="0"/>
            </a:endParaRPr>
          </a:p>
        </p:txBody>
      </p:sp>
      <p:sp>
        <p:nvSpPr>
          <p:cNvPr id="4" name="Rectangle 1"/>
          <p:cNvSpPr>
            <a:spLocks noChangeArrowheads="1"/>
          </p:cNvSpPr>
          <p:nvPr/>
        </p:nvSpPr>
        <p:spPr bwMode="auto">
          <a:xfrm>
            <a:off x="0" y="43934"/>
            <a:ext cx="184731" cy="369332"/>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815789" y="582741"/>
            <a:ext cx="6096000" cy="400110"/>
          </a:xfrm>
          <a:prstGeom prst="rect">
            <a:avLst/>
          </a:prstGeom>
        </p:spPr>
        <p:txBody>
          <a:bodyPr>
            <a:spAutoFit/>
          </a:bodyPr>
          <a:lstStyle/>
          <a:p>
            <a:pPr lvl="0" defTabSz="914400" eaLnBrk="0" fontAlgn="base" hangingPunct="0">
              <a:spcBef>
                <a:spcPct val="0"/>
              </a:spcBef>
              <a:spcAft>
                <a:spcPct val="0"/>
              </a:spcAft>
            </a:pPr>
            <a:r>
              <a:rPr lang="en-US" altLang="en-US" sz="2000" dirty="0">
                <a:latin typeface="Cascadia Code"/>
              </a:rPr>
              <a:t>line</a:t>
            </a:r>
            <a:r>
              <a:rPr lang="en-US" altLang="en-US" sz="2000" dirty="0">
                <a:latin typeface="Merriweather"/>
              </a:rPr>
              <a:t> Function Draws Line From (x1,y1) to (x2,y2) .</a:t>
            </a:r>
            <a:r>
              <a:rPr lang="en-US" altLang="en-US" sz="2000" dirty="0"/>
              <a:t> </a:t>
            </a:r>
            <a:endParaRPr lang="en-US" altLang="en-US" sz="2000" dirty="0">
              <a:latin typeface="Arial" panose="020B0604020202020204" pitchFamily="34" charset="0"/>
            </a:endParaRPr>
          </a:p>
        </p:txBody>
      </p:sp>
      <p:sp>
        <p:nvSpPr>
          <p:cNvPr id="6" name="Rectangle 2"/>
          <p:cNvSpPr>
            <a:spLocks noChangeArrowheads="1"/>
          </p:cNvSpPr>
          <p:nvPr/>
        </p:nvSpPr>
        <p:spPr bwMode="auto">
          <a:xfrm>
            <a:off x="0" y="43934"/>
            <a:ext cx="184731" cy="369332"/>
          </a:xfrm>
          <a:prstGeom prst="rect">
            <a:avLst/>
          </a:prstGeom>
          <a:solidFill>
            <a:srgbClr val="2A36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1163757" y="1312437"/>
            <a:ext cx="3187091" cy="400110"/>
          </a:xfrm>
          <a:prstGeom prst="rect">
            <a:avLst/>
          </a:prstGeom>
        </p:spPr>
        <p:txBody>
          <a:bodyPr wrap="none">
            <a:spAutoFit/>
          </a:bodyPr>
          <a:lstStyle/>
          <a:p>
            <a:pPr lvl="0" defTabSz="914400" eaLnBrk="0" fontAlgn="base" hangingPunct="0">
              <a:spcBef>
                <a:spcPct val="0"/>
              </a:spcBef>
              <a:spcAft>
                <a:spcPct val="0"/>
              </a:spcAft>
            </a:pPr>
            <a:r>
              <a:rPr lang="en-US" altLang="en-US" sz="2000" dirty="0">
                <a:latin typeface="Cascadia Code"/>
              </a:rPr>
              <a:t>Syntax : line(x1,y1,x2,y2);</a:t>
            </a:r>
            <a:r>
              <a:rPr lang="en-US" altLang="en-US" sz="2000" dirty="0"/>
              <a:t> </a:t>
            </a:r>
            <a:endParaRPr lang="en-US" altLang="en-US" sz="2000" dirty="0">
              <a:latin typeface="Arial" panose="020B0604020202020204" pitchFamily="34" charset="0"/>
            </a:endParaRPr>
          </a:p>
        </p:txBody>
      </p:sp>
      <p:sp>
        <p:nvSpPr>
          <p:cNvPr id="8" name="Rectangle 3"/>
          <p:cNvSpPr>
            <a:spLocks noChangeArrowheads="1"/>
          </p:cNvSpPr>
          <p:nvPr/>
        </p:nvSpPr>
        <p:spPr bwMode="auto">
          <a:xfrm>
            <a:off x="0" y="-184666"/>
            <a:ext cx="184731" cy="369332"/>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654422" y="1709671"/>
            <a:ext cx="9067801" cy="2246769"/>
          </a:xfrm>
          <a:prstGeom prst="rect">
            <a:avLst/>
          </a:prstGeom>
        </p:spPr>
        <p:txBody>
          <a:bodyPr wrap="square">
            <a:spAutoFit/>
          </a:bodyPr>
          <a:lstStyle/>
          <a:p>
            <a:pPr lvl="0" defTabSz="914400" eaLnBrk="0" fontAlgn="base" hangingPunct="0">
              <a:spcBef>
                <a:spcPct val="0"/>
              </a:spcBef>
              <a:spcAft>
                <a:spcPct val="0"/>
              </a:spcAft>
              <a:buFontTx/>
              <a:buChar char="•"/>
            </a:pPr>
            <a:r>
              <a:rPr lang="en-US" altLang="en-US" sz="2000" dirty="0">
                <a:latin typeface="Merriweather"/>
              </a:rPr>
              <a:t>x1 - X Co-ordinate of First Point</a:t>
            </a:r>
          </a:p>
          <a:p>
            <a:pPr lvl="0" defTabSz="914400" eaLnBrk="0" fontAlgn="base" hangingPunct="0">
              <a:spcBef>
                <a:spcPct val="0"/>
              </a:spcBef>
              <a:spcAft>
                <a:spcPct val="0"/>
              </a:spcAft>
              <a:buFontTx/>
              <a:buChar char="•"/>
            </a:pPr>
            <a:r>
              <a:rPr lang="en-US" altLang="en-US" sz="2000" dirty="0">
                <a:latin typeface="Merriweather"/>
              </a:rPr>
              <a:t>y1 - Y Co-ordinate of First Point</a:t>
            </a:r>
          </a:p>
          <a:p>
            <a:pPr lvl="0" defTabSz="914400" eaLnBrk="0" fontAlgn="base" hangingPunct="0">
              <a:spcBef>
                <a:spcPct val="0"/>
              </a:spcBef>
              <a:spcAft>
                <a:spcPct val="0"/>
              </a:spcAft>
              <a:buFontTx/>
              <a:buChar char="•"/>
            </a:pPr>
            <a:r>
              <a:rPr lang="en-US" altLang="en-US" sz="2000" dirty="0">
                <a:latin typeface="Merriweather"/>
              </a:rPr>
              <a:t>x2 - X Co-ordinate of Second Point</a:t>
            </a:r>
          </a:p>
          <a:p>
            <a:pPr lvl="0" defTabSz="914400" eaLnBrk="0" fontAlgn="base" hangingPunct="0">
              <a:spcBef>
                <a:spcPct val="0"/>
              </a:spcBef>
              <a:spcAft>
                <a:spcPct val="0"/>
              </a:spcAft>
              <a:buFontTx/>
              <a:buChar char="•"/>
            </a:pPr>
            <a:r>
              <a:rPr lang="en-US" altLang="en-US" sz="2000" dirty="0">
                <a:latin typeface="Merriweather"/>
              </a:rPr>
              <a:t>y2 - Y Co-ordinate of Second Point</a:t>
            </a:r>
          </a:p>
          <a:p>
            <a:pPr lvl="0" defTabSz="914400" eaLnBrk="0" fontAlgn="base" hangingPunct="0">
              <a:spcBef>
                <a:spcPct val="0"/>
              </a:spcBef>
              <a:spcAft>
                <a:spcPct val="0"/>
              </a:spcAft>
              <a:buFontTx/>
              <a:buChar char="•"/>
            </a:pPr>
            <a:endParaRPr lang="en-US" altLang="en-US" sz="2000" dirty="0">
              <a:latin typeface="Merriweather"/>
            </a:endParaRPr>
          </a:p>
          <a:p>
            <a:pPr lvl="0" defTabSz="914400" eaLnBrk="0" fontAlgn="base" hangingPunct="0">
              <a:spcBef>
                <a:spcPct val="0"/>
              </a:spcBef>
              <a:spcAft>
                <a:spcPct val="0"/>
              </a:spcAft>
            </a:pPr>
            <a:r>
              <a:rPr lang="en-US" altLang="en-US" sz="2000" dirty="0">
                <a:latin typeface="Merriweather"/>
              </a:rPr>
              <a:t>At the end of our graphics program, we have to unloads the graphics drivers and sets the screen back to text mode by calling </a:t>
            </a:r>
            <a:r>
              <a:rPr lang="en-US" altLang="en-US" sz="2000" dirty="0" err="1">
                <a:latin typeface="Cascadia Code"/>
              </a:rPr>
              <a:t>closegraph</a:t>
            </a:r>
            <a:r>
              <a:rPr lang="en-US" altLang="en-US" sz="2000" dirty="0">
                <a:latin typeface="Merriweather"/>
              </a:rPr>
              <a:t> () function.</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809851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1870</Words>
  <Application>Microsoft Office PowerPoint</Application>
  <PresentationFormat>Widescreen</PresentationFormat>
  <Paragraphs>143</Paragraphs>
  <Slides>16</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16</vt:i4>
      </vt:variant>
    </vt:vector>
  </HeadingPairs>
  <TitlesOfParts>
    <vt:vector size="32" baseType="lpstr">
      <vt:lpstr>Arial</vt:lpstr>
      <vt:lpstr>Arial Unicode MS</vt:lpstr>
      <vt:lpstr>Calibri</vt:lpstr>
      <vt:lpstr>Cascadia Code</vt:lpstr>
      <vt:lpstr>Century Gothic</vt:lpstr>
      <vt:lpstr>Consolas</vt:lpstr>
      <vt:lpstr>Courier New</vt:lpstr>
      <vt:lpstr>Georgia</vt:lpstr>
      <vt:lpstr>inherit</vt:lpstr>
      <vt:lpstr>Merriweather</vt:lpstr>
      <vt:lpstr>Roboto</vt:lpstr>
      <vt:lpstr>Times New Roman</vt:lpstr>
      <vt:lpstr>urw-din</vt:lpstr>
      <vt:lpstr>Wingdings</vt:lpstr>
      <vt:lpstr>Wingdings 3</vt:lpstr>
      <vt:lpstr>Ion Boardroom</vt:lpstr>
      <vt:lpstr>Programming Fundamentals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Yousha Arif</cp:lastModifiedBy>
  <cp:revision>982</cp:revision>
  <dcterms:created xsi:type="dcterms:W3CDTF">2014-09-12T02:08:24Z</dcterms:created>
  <dcterms:modified xsi:type="dcterms:W3CDTF">2021-05-20T08:23:44Z</dcterms:modified>
</cp:coreProperties>
</file>