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5"/>
  </p:notesMasterIdLst>
  <p:sldIdLst>
    <p:sldId id="396" r:id="rId2"/>
    <p:sldId id="324" r:id="rId3"/>
    <p:sldId id="397" r:id="rId4"/>
    <p:sldId id="386" r:id="rId5"/>
    <p:sldId id="398" r:id="rId6"/>
    <p:sldId id="399" r:id="rId7"/>
    <p:sldId id="400" r:id="rId8"/>
    <p:sldId id="401" r:id="rId9"/>
    <p:sldId id="387" r:id="rId10"/>
    <p:sldId id="388" r:id="rId11"/>
    <p:sldId id="389" r:id="rId12"/>
    <p:sldId id="402" r:id="rId13"/>
    <p:sldId id="3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1577" autoAdjust="0"/>
  </p:normalViewPr>
  <p:slideViewPr>
    <p:cSldViewPr snapToGrid="0">
      <p:cViewPr varScale="1">
        <p:scale>
          <a:sx n="71" d="100"/>
          <a:sy n="71" d="100"/>
        </p:scale>
        <p:origin x="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dirty="0" smtClean="0"/>
              <a:t>Computer Programming </a:t>
            </a:r>
            <a:br>
              <a:rPr lang="en-US" dirty="0" smtClean="0"/>
            </a:br>
            <a:r>
              <a:rPr lang="en-US" dirty="0" smtClean="0"/>
              <a:t>  in</a:t>
            </a:r>
            <a:br>
              <a:rPr lang="en-US" dirty="0" smtClean="0"/>
            </a:b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7200" b="1" smtClean="0"/>
              <a:t>(</a:t>
            </a:r>
            <a:r>
              <a:rPr lang="en-US" sz="6600" b="1" smtClean="0"/>
              <a:t>Practical#15)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7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7665"/>
            <a:ext cx="9420281" cy="455033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value stored in the memory address, we use the dereference operator </a:t>
            </a:r>
            <a:r>
              <a:rPr lang="en-US" dirty="0" smtClean="0"/>
              <a:t>(*).</a:t>
            </a:r>
          </a:p>
          <a:p>
            <a:r>
              <a:rPr lang="en-US" b="1" dirty="0"/>
              <a:t>Dereferencing</a:t>
            </a:r>
            <a:r>
              <a:rPr lang="en-US" dirty="0"/>
              <a:t> a pointer means using the * operator (asterisk character) to access the </a:t>
            </a:r>
            <a:r>
              <a:rPr lang="en-US" dirty="0" smtClean="0"/>
              <a:t>value </a:t>
            </a:r>
            <a:r>
              <a:rPr lang="en-US" dirty="0"/>
              <a:t>stored at a pointer: </a:t>
            </a:r>
            <a:endParaRPr lang="en-US" dirty="0" smtClean="0"/>
          </a:p>
          <a:p>
            <a:r>
              <a:rPr lang="en-US" b="1" dirty="0" smtClean="0"/>
              <a:t>Dereferencing means access value of a variable pointed to by the pointer.</a:t>
            </a:r>
            <a:endParaRPr lang="en-US" dirty="0"/>
          </a:p>
          <a:p>
            <a:r>
              <a:rPr lang="en-US" b="1" dirty="0"/>
              <a:t>For example</a:t>
            </a:r>
            <a:r>
              <a:rPr lang="en-US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var1=10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ptr1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ptr1=&amp;var1  // set pointer to address var1;</a:t>
            </a:r>
          </a:p>
          <a:p>
            <a:pPr fontAlgn="base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&lt;&lt;*ptr1;   // print contents pointed to by the pointer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operator (&amp;) and Deference operator (*)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72198"/>
            <a:ext cx="10029881" cy="3416300"/>
          </a:xfrm>
        </p:spPr>
        <p:txBody>
          <a:bodyPr/>
          <a:lstStyle/>
          <a:p>
            <a:r>
              <a:rPr lang="en-US" dirty="0" smtClean="0"/>
              <a:t>The address that you want to put in a pointer must be the same type  as the pointer,</a:t>
            </a:r>
          </a:p>
          <a:p>
            <a:r>
              <a:rPr lang="en-US" dirty="0" smtClean="0"/>
              <a:t>You can’t assign the address of a float variable to a pointer to int. </a:t>
            </a:r>
            <a:r>
              <a:rPr lang="en-US" b="1" dirty="0" smtClean="0"/>
              <a:t>For example</a:t>
            </a:r>
          </a:p>
          <a:p>
            <a:r>
              <a:rPr lang="en-US" b="1" dirty="0" smtClean="0"/>
              <a:t>float  f=10.25;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* </a:t>
            </a:r>
            <a:r>
              <a:rPr lang="en-US" b="1" dirty="0" err="1" smtClean="0"/>
              <a:t>ptr</a:t>
            </a:r>
            <a:r>
              <a:rPr lang="en-US" b="1" dirty="0" smtClean="0"/>
              <a:t>=&amp;f;   // ERROR: can’t assign float *  to  </a:t>
            </a: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</a:p>
          <a:p>
            <a:r>
              <a:rPr lang="en-US" b="1" dirty="0" smtClean="0"/>
              <a:t>Pointer to void is a general-purpose pointer that can point to any data type.</a:t>
            </a:r>
          </a:p>
          <a:p>
            <a:endParaRPr lang="en-US" b="1" dirty="0"/>
          </a:p>
          <a:p>
            <a:r>
              <a:rPr lang="en-US" b="1" dirty="0" smtClean="0"/>
              <a:t>Void* </a:t>
            </a:r>
            <a:r>
              <a:rPr lang="en-US" b="1" dirty="0" err="1" smtClean="0"/>
              <a:t>ptr</a:t>
            </a:r>
            <a:r>
              <a:rPr lang="en-US" b="1" dirty="0" smtClean="0"/>
              <a:t>=&amp;f; 		//OK</a:t>
            </a:r>
          </a:p>
          <a:p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reinterpret_cast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72198"/>
            <a:ext cx="10029881" cy="3416300"/>
          </a:xfrm>
        </p:spPr>
        <p:txBody>
          <a:bodyPr/>
          <a:lstStyle/>
          <a:p>
            <a:r>
              <a:rPr lang="en-US" dirty="0" smtClean="0"/>
              <a:t>You can assign one kind of pointer type to another by using </a:t>
            </a:r>
            <a:r>
              <a:rPr lang="en-US" dirty="0" err="1" smtClean="0"/>
              <a:t>reinterpret_cast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b="1" dirty="0" smtClean="0"/>
              <a:t>float  f=10.25;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* </a:t>
            </a:r>
            <a:r>
              <a:rPr lang="en-US" b="1" dirty="0" err="1" smtClean="0"/>
              <a:t>ptr</a:t>
            </a:r>
            <a:r>
              <a:rPr lang="en-US" b="1" dirty="0" smtClean="0"/>
              <a:t>; </a:t>
            </a:r>
          </a:p>
          <a:p>
            <a:r>
              <a:rPr lang="en-US" b="1" dirty="0" err="1" smtClean="0"/>
              <a:t>ptr</a:t>
            </a:r>
            <a:r>
              <a:rPr lang="en-US" b="1" dirty="0" smtClean="0"/>
              <a:t>=</a:t>
            </a:r>
            <a:r>
              <a:rPr lang="en-US" b="1" dirty="0" err="1" smtClean="0"/>
              <a:t>reinterpret_cast</a:t>
            </a:r>
            <a:r>
              <a:rPr lang="en-US" b="1" dirty="0" smtClean="0"/>
              <a:t>&lt;</a:t>
            </a:r>
            <a:r>
              <a:rPr lang="en-US" b="1" dirty="0" err="1" smtClean="0"/>
              <a:t>int</a:t>
            </a:r>
            <a:r>
              <a:rPr lang="en-US" b="1" dirty="0" smtClean="0"/>
              <a:t>*&gt;(f);  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8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Tasks for Lab </a:t>
            </a:r>
            <a:r>
              <a:rPr lang="en-US" sz="4400" dirty="0">
                <a:solidFill>
                  <a:srgbClr val="000000"/>
                </a:solidFill>
                <a:latin typeface="Calibri Light"/>
              </a:rPr>
              <a:t>#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1003400" cy="5476192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# 1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reads a group of numbers from the user and places them in an array of type float.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Once the numbers are stored in the array, the program should print them. Use pointer notation whenever possible.</a:t>
            </a: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# 2</a:t>
            </a:r>
          </a:p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# 2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# 2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# 2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66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2832" y="2259888"/>
            <a:ext cx="10573220" cy="4289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Pointers in C++.</a:t>
            </a: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 a collection of bytes. Every byte in the computer’s memory has an address where the data/variables values are stored.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addresses are numbers.   									X=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         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x = 10;				     		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0x22ff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     variable’s name/ identifier     value 		Memory Address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72139" y="5234609"/>
            <a:ext cx="490331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54558" y="5413513"/>
            <a:ext cx="6626" cy="48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645426" y="5221355"/>
            <a:ext cx="1789044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77202"/>
              </p:ext>
            </p:extLst>
          </p:nvPr>
        </p:nvGraphicFramePr>
        <p:xfrm>
          <a:off x="9289773" y="4033636"/>
          <a:ext cx="137534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sz="2800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9916367" y="5396946"/>
            <a:ext cx="6626" cy="48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2831" y="2259888"/>
            <a:ext cx="10957533" cy="428961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address occupied by a variable by using the address-of operator.  </a:t>
            </a: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a variable can be obtained by preceding the name of a variable with an ampersand sign (&amp;), known as </a:t>
            </a:r>
            <a:r>
              <a:rPr lang="en-US" alt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address-of operator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example: </a:t>
            </a:r>
            <a:r>
              <a:rPr lang="en-US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         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var1 = 10;	</a:t>
            </a:r>
          </a:p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&lt;&lt;&amp;var1 // print the address of var1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the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variable is not the same as its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beginning represents the address is in hexadecimal form.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 &amp;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-43848" y="0"/>
            <a:ext cx="11003400" cy="5476192"/>
          </a:xfrm>
          <a:prstGeom prst="rect">
            <a:avLst/>
          </a:prstGeom>
        </p:spPr>
        <p:txBody>
          <a:bodyPr/>
          <a:lstStyle/>
          <a:p>
            <a:endParaRPr lang="en-US" sz="11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954156" y="850038"/>
            <a:ext cx="1123784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address occupied by a variable by using the address-of operator.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var1 = 10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			Memory Representation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var2=20;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&lt;&lt;&amp;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var1						var1 								ff0</a:t>
            </a: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&lt;&lt;&amp;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var2							var2							   	    ff2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36138"/>
              </p:ext>
            </p:extLst>
          </p:nvPr>
        </p:nvGraphicFramePr>
        <p:xfrm>
          <a:off x="7584662" y="2348061"/>
          <a:ext cx="2699026" cy="239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14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11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707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89906" y="2367086"/>
            <a:ext cx="10957533" cy="4166236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is a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which stores the address of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variable.</a:t>
            </a:r>
          </a:p>
          <a:p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that holds address values.</a:t>
            </a:r>
          </a:p>
          <a:p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pointer provides a way of accessing a variable without referring to the variable directly, the mechanism used for this is the address of the variable.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 smtClean="0"/>
              <a:t>How to declare a pointer?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600" dirty="0" err="1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600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</a:t>
            </a:r>
            <a:r>
              <a:rPr lang="en-US" altLang="en-US" sz="2600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600" b="1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 The asterisk means pointer to and read as pointer to </a:t>
            </a:r>
            <a:r>
              <a:rPr lang="en-US" altLang="en-US" sz="2600" b="1" dirty="0" err="1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altLang="en-US" sz="2600" b="1" dirty="0" smtClean="0">
              <a:solidFill>
                <a:srgbClr val="25283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b="1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b="1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2600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this variables can hold the address of integer 				//variable.</a:t>
            </a:r>
            <a:endParaRPr lang="en-US" altLang="en-US" sz="3400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n-US" dirty="0" smtClean="0"/>
              <a:t> 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89906" y="2367086"/>
            <a:ext cx="10957533" cy="416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endParaRPr lang="en-US" sz="2900" b="1" dirty="0" smtClean="0"/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600" dirty="0" err="1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600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</a:t>
            </a:r>
            <a:r>
              <a:rPr lang="en-US" altLang="en-US" sz="2600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600" b="1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pointer to </a:t>
            </a:r>
            <a:r>
              <a:rPr lang="en-US" altLang="en-US" sz="2600" b="1" dirty="0" err="1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600" b="1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b="1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600" b="1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char* </a:t>
            </a:r>
            <a:r>
              <a:rPr lang="en-US" altLang="en-US" sz="2400" dirty="0" err="1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en-US" sz="2400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400" b="1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pointer to </a:t>
            </a:r>
            <a:r>
              <a:rPr lang="en-US" altLang="en-US" sz="2400" b="1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float* </a:t>
            </a:r>
            <a:r>
              <a:rPr lang="en-US" altLang="en-US" sz="2400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altLang="en-US" sz="2400" b="1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pointer to </a:t>
            </a:r>
            <a:r>
              <a:rPr lang="en-US" altLang="en-US" sz="2400" b="1" dirty="0" smtClean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89906" y="2327331"/>
            <a:ext cx="10957533" cy="41662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execution speed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memory from the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efficient in handling the data tables.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a pointer array of character strings results in saving of data storage space in memory.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89906" y="2367086"/>
            <a:ext cx="10957533" cy="4166236"/>
          </a:xfrm>
        </p:spPr>
        <p:txBody>
          <a:bodyPr>
            <a:normAutofit lnSpcReduction="1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333333"/>
                </a:solidFill>
                <a:latin typeface="Open Sans"/>
              </a:rPr>
              <a:t>It </a:t>
            </a:r>
            <a:r>
              <a:rPr lang="en-US" altLang="en-US" sz="2400" dirty="0">
                <a:solidFill>
                  <a:srgbClr val="333333"/>
                </a:solidFill>
                <a:latin typeface="Open Sans"/>
              </a:rPr>
              <a:t>allows management of structures which are allocated memory dynamically. </a:t>
            </a:r>
            <a:endParaRPr lang="en-US" altLang="en-US" sz="2400" dirty="0" smtClean="0">
              <a:solidFill>
                <a:srgbClr val="333333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333333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333333"/>
                </a:solidFill>
                <a:latin typeface="Open Sans"/>
              </a:rPr>
              <a:t>It </a:t>
            </a:r>
            <a:r>
              <a:rPr lang="en-US" altLang="en-US" sz="2400" dirty="0">
                <a:solidFill>
                  <a:srgbClr val="333333"/>
                </a:solidFill>
                <a:latin typeface="Open Sans"/>
              </a:rPr>
              <a:t>allows passing of arrays and strings to functions more efficiently. </a:t>
            </a:r>
            <a:endParaRPr lang="en-US" altLang="en-US" sz="2400" dirty="0" smtClean="0">
              <a:solidFill>
                <a:srgbClr val="333333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333333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333333"/>
                </a:solidFill>
                <a:latin typeface="Open Sans"/>
              </a:rPr>
              <a:t>It </a:t>
            </a:r>
            <a:r>
              <a:rPr lang="en-US" altLang="en-US" sz="2400" dirty="0">
                <a:solidFill>
                  <a:srgbClr val="333333"/>
                </a:solidFill>
                <a:latin typeface="Open Sans"/>
              </a:rPr>
              <a:t>makes possible to pass address of structure instead of entire structure to the functions</a:t>
            </a:r>
            <a:r>
              <a:rPr lang="en-US" altLang="en-US" sz="2400" dirty="0" smtClean="0">
                <a:solidFill>
                  <a:srgbClr val="333333"/>
                </a:solidFill>
                <a:latin typeface="Open Sans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333333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333333"/>
                </a:solidFill>
                <a:latin typeface="Open Sans"/>
              </a:rPr>
              <a:t>It </a:t>
            </a:r>
            <a:r>
              <a:rPr lang="en-US" altLang="en-US" sz="2400" dirty="0">
                <a:solidFill>
                  <a:srgbClr val="333333"/>
                </a:solidFill>
                <a:latin typeface="Open Sans"/>
              </a:rPr>
              <a:t>makes possible to return more than one value from the function.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333333"/>
                </a:solidFill>
                <a:latin typeface="Open Sans"/>
              </a:rPr>
              <a:t/>
            </a:r>
            <a:br>
              <a:rPr lang="en-US" altLang="en-US" sz="2400" dirty="0">
                <a:solidFill>
                  <a:srgbClr val="333333"/>
                </a:solidFill>
                <a:latin typeface="Open Sans"/>
              </a:rPr>
            </a:b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>
                <a:solidFill>
                  <a:srgbClr val="2528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-1092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-43848" y="0"/>
            <a:ext cx="11003400" cy="5476192"/>
          </a:xfrm>
          <a:prstGeom prst="rect">
            <a:avLst/>
          </a:prstGeom>
        </p:spPr>
        <p:txBody>
          <a:bodyPr/>
          <a:lstStyle/>
          <a:p>
            <a:endParaRPr lang="en-US" sz="11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980660" y="648204"/>
            <a:ext cx="94488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operator (&amp;) and Deference operator (*)</a:t>
            </a:r>
          </a:p>
          <a:p>
            <a:endParaRPr lang="en-US" sz="2000" b="1" dirty="0" smtClean="0">
              <a:solidFill>
                <a:srgbClr val="2528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operator (&amp;) gives the address of a variable.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means taking the address of an existing variable (using &amp;) to set a pointer variable. </a:t>
            </a:r>
          </a:p>
          <a:p>
            <a:pPr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var1=10;</a:t>
            </a:r>
          </a:p>
          <a:p>
            <a:pPr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=‘a’; </a:t>
            </a:r>
          </a:p>
          <a:p>
            <a:pPr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 ptr1;</a:t>
            </a:r>
          </a:p>
          <a:p>
            <a:pPr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char* prt2;</a:t>
            </a:r>
          </a:p>
          <a:p>
            <a:pPr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ptr1=&amp;var1; 		//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var1;</a:t>
            </a:r>
          </a:p>
          <a:p>
            <a:pPr fontAlgn="base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Pt2=&amp;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		//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var1;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51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3882</TotalTime>
  <Words>419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Consolas</vt:lpstr>
      <vt:lpstr>Open Sans</vt:lpstr>
      <vt:lpstr>Times New Roman</vt:lpstr>
      <vt:lpstr>Wingdings</vt:lpstr>
      <vt:lpstr>Wingdings 3</vt:lpstr>
      <vt:lpstr>Ion Boardroom</vt:lpstr>
      <vt:lpstr>Computer Programming    in C++</vt:lpstr>
      <vt:lpstr>PowerPoint Presentation</vt:lpstr>
      <vt:lpstr>The Address of Operator  &amp;</vt:lpstr>
      <vt:lpstr>PowerPoint Presentation</vt:lpstr>
      <vt:lpstr>Pointer Variables</vt:lpstr>
      <vt:lpstr>Pointer Variables</vt:lpstr>
      <vt:lpstr>Advantages</vt:lpstr>
      <vt:lpstr>Advantages</vt:lpstr>
      <vt:lpstr>PowerPoint Presentation</vt:lpstr>
      <vt:lpstr>Reference operator (&amp;) and Deference operator (*) </vt:lpstr>
      <vt:lpstr>Pointer to void</vt:lpstr>
      <vt:lpstr>reinterpret_cast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838</cp:revision>
  <dcterms:created xsi:type="dcterms:W3CDTF">2014-09-12T02:08:24Z</dcterms:created>
  <dcterms:modified xsi:type="dcterms:W3CDTF">2019-02-10T14:29:18Z</dcterms:modified>
</cp:coreProperties>
</file>