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4" r:id="rId4"/>
    <p:sldId id="259" r:id="rId5"/>
    <p:sldId id="260" r:id="rId6"/>
    <p:sldId id="261" r:id="rId7"/>
    <p:sldId id="258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5" r:id="rId27"/>
    <p:sldId id="286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967" autoAdjust="0"/>
    <p:restoredTop sz="94660"/>
  </p:normalViewPr>
  <p:slideViewPr>
    <p:cSldViewPr snapToGrid="0">
      <p:cViewPr varScale="1">
        <p:scale>
          <a:sx n="85" d="100"/>
          <a:sy n="85" d="100"/>
        </p:scale>
        <p:origin x="8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3461-C786-46B0-86C4-2896EE610640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AA8F-45EE-4028-91A0-E4DDC26651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714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3461-C786-46B0-86C4-2896EE610640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AA8F-45EE-4028-91A0-E4DDC26651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168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3461-C786-46B0-86C4-2896EE610640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AA8F-45EE-4028-91A0-E4DDC26651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717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3461-C786-46B0-86C4-2896EE610640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AA8F-45EE-4028-91A0-E4DDC26651E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7404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3461-C786-46B0-86C4-2896EE610640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AA8F-45EE-4028-91A0-E4DDC26651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177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3461-C786-46B0-86C4-2896EE610640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AA8F-45EE-4028-91A0-E4DDC26651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3351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3461-C786-46B0-86C4-2896EE610640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AA8F-45EE-4028-91A0-E4DDC26651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320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3461-C786-46B0-86C4-2896EE610640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AA8F-45EE-4028-91A0-E4DDC26651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184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3461-C786-46B0-86C4-2896EE610640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AA8F-45EE-4028-91A0-E4DDC26651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724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3461-C786-46B0-86C4-2896EE610640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AA8F-45EE-4028-91A0-E4DDC26651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72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3461-C786-46B0-86C4-2896EE610640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AA8F-45EE-4028-91A0-E4DDC26651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656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3461-C786-46B0-86C4-2896EE610640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AA8F-45EE-4028-91A0-E4DDC26651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098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3461-C786-46B0-86C4-2896EE610640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AA8F-45EE-4028-91A0-E4DDC26651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70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3461-C786-46B0-86C4-2896EE610640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AA8F-45EE-4028-91A0-E4DDC26651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756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3461-C786-46B0-86C4-2896EE610640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AA8F-45EE-4028-91A0-E4DDC26651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46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3461-C786-46B0-86C4-2896EE610640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AA8F-45EE-4028-91A0-E4DDC26651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726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3461-C786-46B0-86C4-2896EE610640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AA8F-45EE-4028-91A0-E4DDC26651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267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6843461-C786-46B0-86C4-2896EE610640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AAA8F-45EE-4028-91A0-E4DDC26651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999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rohanrao/xeno-canto-bird-recordings-extended-a-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0AB17-2392-F62C-1EE1-0BC0353BC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35106"/>
            <a:ext cx="8825658" cy="3329581"/>
          </a:xfrm>
        </p:spPr>
        <p:txBody>
          <a:bodyPr/>
          <a:lstStyle/>
          <a:p>
            <a:r>
              <a:rPr lang="en-IN" dirty="0"/>
              <a:t>BIRD SOUND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52E8B-0CDB-C590-9D23-9B68AB674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345514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dirty="0"/>
              <a:t>PRESENTED by</a:t>
            </a:r>
          </a:p>
          <a:p>
            <a:pPr algn="ctr"/>
            <a:r>
              <a:rPr lang="en-US" dirty="0"/>
              <a:t>Aneeta L R</a:t>
            </a:r>
          </a:p>
          <a:p>
            <a:pPr algn="ctr"/>
            <a:r>
              <a:rPr lang="en-US" dirty="0"/>
              <a:t>Under the guidance of</a:t>
            </a:r>
          </a:p>
          <a:p>
            <a:pPr algn="ctr"/>
            <a:r>
              <a:rPr lang="en-US" dirty="0"/>
              <a:t>Prof. Nisha Markose</a:t>
            </a:r>
          </a:p>
        </p:txBody>
      </p:sp>
    </p:spTree>
    <p:extLst>
      <p:ext uri="{BB962C8B-B14F-4D97-AF65-F5344CB8AC3E}">
        <p14:creationId xmlns:p14="http://schemas.microsoft.com/office/powerpoint/2010/main" val="3699864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92BFC-10FD-5EA7-FD2C-E908DF9F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Identity block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1D30F0-8B3A-9A4F-6255-4924E0A196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31"/>
          <a:stretch/>
        </p:blipFill>
        <p:spPr bwMode="auto">
          <a:xfrm>
            <a:off x="646111" y="1541930"/>
            <a:ext cx="10925833" cy="471444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20350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ED798-7F8F-FEAD-0CD3-351F748FE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025" y="18681"/>
            <a:ext cx="9404723" cy="1400530"/>
          </a:xfrm>
        </p:spPr>
        <p:txBody>
          <a:bodyPr/>
          <a:lstStyle/>
          <a:p>
            <a:r>
              <a:rPr lang="en-IN" sz="3200" dirty="0"/>
              <a:t>Dimension Table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B298518-D007-D9EF-A4EA-38E0509D2B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991732"/>
              </p:ext>
            </p:extLst>
          </p:nvPr>
        </p:nvGraphicFramePr>
        <p:xfrm>
          <a:off x="395288" y="517956"/>
          <a:ext cx="11241086" cy="6294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149">
                  <a:extLst>
                    <a:ext uri="{9D8B030D-6E8A-4147-A177-3AD203B41FA5}">
                      <a16:colId xmlns:a16="http://schemas.microsoft.com/office/drawing/2014/main" val="1309684438"/>
                    </a:ext>
                  </a:extLst>
                </a:gridCol>
                <a:gridCol w="2167668">
                  <a:extLst>
                    <a:ext uri="{9D8B030D-6E8A-4147-A177-3AD203B41FA5}">
                      <a16:colId xmlns:a16="http://schemas.microsoft.com/office/drawing/2014/main" val="60577737"/>
                    </a:ext>
                  </a:extLst>
                </a:gridCol>
                <a:gridCol w="2305251">
                  <a:extLst>
                    <a:ext uri="{9D8B030D-6E8A-4147-A177-3AD203B41FA5}">
                      <a16:colId xmlns:a16="http://schemas.microsoft.com/office/drawing/2014/main" val="2709694789"/>
                    </a:ext>
                  </a:extLst>
                </a:gridCol>
                <a:gridCol w="1245173">
                  <a:extLst>
                    <a:ext uri="{9D8B030D-6E8A-4147-A177-3AD203B41FA5}">
                      <a16:colId xmlns:a16="http://schemas.microsoft.com/office/drawing/2014/main" val="2762968364"/>
                    </a:ext>
                  </a:extLst>
                </a:gridCol>
                <a:gridCol w="1084730">
                  <a:extLst>
                    <a:ext uri="{9D8B030D-6E8A-4147-A177-3AD203B41FA5}">
                      <a16:colId xmlns:a16="http://schemas.microsoft.com/office/drawing/2014/main" val="3806802719"/>
                    </a:ext>
                  </a:extLst>
                </a:gridCol>
                <a:gridCol w="1453815">
                  <a:extLst>
                    <a:ext uri="{9D8B030D-6E8A-4147-A177-3AD203B41FA5}">
                      <a16:colId xmlns:a16="http://schemas.microsoft.com/office/drawing/2014/main" val="2750421944"/>
                    </a:ext>
                  </a:extLst>
                </a:gridCol>
                <a:gridCol w="1612300">
                  <a:extLst>
                    <a:ext uri="{9D8B030D-6E8A-4147-A177-3AD203B41FA5}">
                      <a16:colId xmlns:a16="http://schemas.microsoft.com/office/drawing/2014/main" val="3566080170"/>
                    </a:ext>
                  </a:extLst>
                </a:gridCol>
              </a:tblGrid>
              <a:tr h="608918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 dirty="0">
                          <a:effectLst/>
                        </a:rPr>
                        <a:t>Layer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17" marR="15217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>
                          <a:effectLst/>
                        </a:rPr>
                        <a:t>Kernel size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17" marR="15217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>
                          <a:effectLst/>
                        </a:rPr>
                        <a:t>Filters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17" marR="15217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IN" sz="1400" kern="0" dirty="0">
                          <a:effectLst/>
                        </a:rPr>
                        <a:t>Padding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17" marR="15217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IN" sz="1400" kern="0" dirty="0">
                          <a:effectLst/>
                        </a:rPr>
                        <a:t>Stride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17" marR="15217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IN" sz="1400" kern="0" dirty="0">
                          <a:effectLst/>
                        </a:rPr>
                        <a:t>Output size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17" marR="15217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</a:rPr>
                        <a:t>Activation function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17" marR="15217" marT="0" marB="0"/>
                </a:tc>
                <a:extLst>
                  <a:ext uri="{0D108BD9-81ED-4DB2-BD59-A6C34878D82A}">
                    <a16:rowId xmlns:a16="http://schemas.microsoft.com/office/drawing/2014/main" val="2167794350"/>
                  </a:ext>
                </a:extLst>
              </a:tr>
              <a:tr h="287083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>
                          <a:effectLst/>
                        </a:rPr>
                        <a:t>Input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17" marR="15217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>
                          <a:effectLst/>
                        </a:rPr>
                        <a:t>-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17" marR="15217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>
                          <a:effectLst/>
                        </a:rPr>
                        <a:t>-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17" marR="15217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>
                          <a:effectLst/>
                        </a:rPr>
                        <a:t>-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17" marR="15217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>
                          <a:effectLst/>
                        </a:rPr>
                        <a:t>-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17" marR="15217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>
                          <a:effectLst/>
                        </a:rPr>
                        <a:t>224 x 224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17" marR="15217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-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17" marR="15217" marT="0" marB="0"/>
                </a:tc>
                <a:extLst>
                  <a:ext uri="{0D108BD9-81ED-4DB2-BD59-A6C34878D82A}">
                    <a16:rowId xmlns:a16="http://schemas.microsoft.com/office/drawing/2014/main" val="723842875"/>
                  </a:ext>
                </a:extLst>
              </a:tr>
              <a:tr h="344843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>
                          <a:effectLst/>
                        </a:rPr>
                        <a:t>Conv1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17" marR="15217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 dirty="0">
                          <a:effectLst/>
                        </a:rPr>
                        <a:t>7 x 7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17" marR="15217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 dirty="0">
                          <a:effectLst/>
                        </a:rPr>
                        <a:t>64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17" marR="15217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 dirty="0">
                          <a:effectLst/>
                        </a:rPr>
                        <a:t>3 x 3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17" marR="15217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 dirty="0">
                          <a:effectLst/>
                        </a:rPr>
                        <a:t>2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17" marR="15217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 dirty="0">
                          <a:effectLst/>
                        </a:rPr>
                        <a:t>112 x 112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17" marR="15217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ReLU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17" marR="15217" marT="0" marB="0"/>
                </a:tc>
                <a:extLst>
                  <a:ext uri="{0D108BD9-81ED-4DB2-BD59-A6C34878D82A}">
                    <a16:rowId xmlns:a16="http://schemas.microsoft.com/office/drawing/2014/main" val="3738052770"/>
                  </a:ext>
                </a:extLst>
              </a:tr>
              <a:tr h="415315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>
                          <a:effectLst/>
                        </a:rPr>
                        <a:t>Maxpool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17" marR="15217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>
                          <a:effectLst/>
                        </a:rPr>
                        <a:t>3 x 3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17" marR="15217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>
                          <a:effectLst/>
                        </a:rPr>
                        <a:t>-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17" marR="15217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>
                          <a:effectLst/>
                        </a:rPr>
                        <a:t>1 x 1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17" marR="15217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 dirty="0">
                          <a:effectLst/>
                        </a:rPr>
                        <a:t>2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17" marR="15217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>
                          <a:effectLst/>
                        </a:rPr>
                        <a:t>-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17" marR="15217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-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17" marR="15217" marT="0" marB="0"/>
                </a:tc>
                <a:extLst>
                  <a:ext uri="{0D108BD9-81ED-4DB2-BD59-A6C34878D82A}">
                    <a16:rowId xmlns:a16="http://schemas.microsoft.com/office/drawing/2014/main" val="787797611"/>
                  </a:ext>
                </a:extLst>
              </a:tr>
              <a:tr h="931008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 dirty="0">
                          <a:effectLst/>
                        </a:rPr>
                        <a:t> </a:t>
                      </a:r>
                      <a:endParaRPr lang="en-IN" sz="1400" kern="100" dirty="0">
                        <a:effectLst/>
                      </a:endParaRPr>
                    </a:p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 dirty="0">
                          <a:effectLst/>
                        </a:rPr>
                        <a:t> </a:t>
                      </a:r>
                      <a:endParaRPr lang="en-IN" sz="1400" kern="100" dirty="0">
                        <a:effectLst/>
                      </a:endParaRPr>
                    </a:p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 dirty="0">
                          <a:effectLst/>
                        </a:rPr>
                        <a:t>Conv2_x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17" marR="15217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 dirty="0">
                          <a:effectLst/>
                        </a:rPr>
                        <a:t>1 x 1</a:t>
                      </a:r>
                      <a:endParaRPr lang="en-IN" sz="1400" kern="100" dirty="0">
                        <a:effectLst/>
                      </a:endParaRPr>
                    </a:p>
                    <a:p>
                      <a:pPr marL="457200" algn="just">
                        <a:lnSpc>
                          <a:spcPct val="150000"/>
                        </a:lnSpc>
                        <a:tabLst>
                          <a:tab pos="693420" algn="l"/>
                        </a:tabLst>
                      </a:pPr>
                      <a:r>
                        <a:rPr lang="en-IN" sz="1400" kern="0" dirty="0">
                          <a:effectLst/>
                        </a:rPr>
                        <a:t>3 x 3	    x 3</a:t>
                      </a:r>
                      <a:endParaRPr lang="en-IN" sz="1400" kern="100" dirty="0">
                        <a:effectLst/>
                      </a:endParaRPr>
                    </a:p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 dirty="0">
                          <a:effectLst/>
                        </a:rPr>
                        <a:t>1 x 1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17" marR="15217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 dirty="0">
                          <a:effectLst/>
                        </a:rPr>
                        <a:t>64</a:t>
                      </a:r>
                      <a:endParaRPr lang="en-IN" sz="1400" kern="100" dirty="0">
                        <a:effectLst/>
                      </a:endParaRPr>
                    </a:p>
                    <a:p>
                      <a:pPr marL="457200" algn="just">
                        <a:lnSpc>
                          <a:spcPct val="150000"/>
                        </a:lnSpc>
                        <a:tabLst>
                          <a:tab pos="678180" algn="l"/>
                        </a:tabLst>
                      </a:pPr>
                      <a:r>
                        <a:rPr lang="en-IN" sz="1400" kern="0" dirty="0">
                          <a:effectLst/>
                        </a:rPr>
                        <a:t>64	         x 3</a:t>
                      </a:r>
                      <a:endParaRPr lang="en-IN" sz="1400" kern="100" dirty="0">
                        <a:effectLst/>
                      </a:endParaRPr>
                    </a:p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 dirty="0">
                          <a:effectLst/>
                        </a:rPr>
                        <a:t>256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17" marR="15217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>
                          <a:effectLst/>
                        </a:rPr>
                        <a:t> </a:t>
                      </a:r>
                      <a:endParaRPr lang="en-IN" sz="1400" kern="100">
                        <a:effectLst/>
                      </a:endParaRPr>
                    </a:p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>
                          <a:effectLst/>
                        </a:rPr>
                        <a:t> </a:t>
                      </a:r>
                      <a:endParaRPr lang="en-IN" sz="1400" kern="100">
                        <a:effectLst/>
                      </a:endParaRPr>
                    </a:p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>
                          <a:effectLst/>
                        </a:rPr>
                        <a:t>1 x 1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17" marR="15217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>
                          <a:effectLst/>
                        </a:rPr>
                        <a:t> </a:t>
                      </a:r>
                      <a:endParaRPr lang="en-IN" sz="1400" kern="100">
                        <a:effectLst/>
                      </a:endParaRPr>
                    </a:p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>
                          <a:effectLst/>
                        </a:rPr>
                        <a:t> </a:t>
                      </a:r>
                      <a:endParaRPr lang="en-IN" sz="1400" kern="100">
                        <a:effectLst/>
                      </a:endParaRPr>
                    </a:p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>
                          <a:effectLst/>
                        </a:rPr>
                        <a:t>1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17" marR="15217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 dirty="0">
                          <a:effectLst/>
                        </a:rPr>
                        <a:t> </a:t>
                      </a:r>
                      <a:endParaRPr lang="en-IN" sz="1400" kern="100" dirty="0">
                        <a:effectLst/>
                      </a:endParaRPr>
                    </a:p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 dirty="0">
                          <a:effectLst/>
                        </a:rPr>
                        <a:t> </a:t>
                      </a:r>
                      <a:endParaRPr lang="en-IN" sz="1400" kern="100" dirty="0">
                        <a:effectLst/>
                      </a:endParaRPr>
                    </a:p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 dirty="0">
                          <a:effectLst/>
                        </a:rPr>
                        <a:t>56 x 56</a:t>
                      </a:r>
                      <a:endParaRPr lang="en-IN" sz="1400" kern="100" dirty="0">
                        <a:effectLst/>
                      </a:endParaRPr>
                    </a:p>
                  </a:txBody>
                  <a:tcPr marL="15217" marR="15217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>
                          <a:effectLst/>
                        </a:rPr>
                        <a:t> </a:t>
                      </a:r>
                      <a:endParaRPr lang="en-IN" sz="1400" kern="100">
                        <a:effectLst/>
                      </a:endParaRPr>
                    </a:p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>
                          <a:effectLst/>
                        </a:rPr>
                        <a:t> </a:t>
                      </a:r>
                      <a:endParaRPr lang="en-IN" sz="1400" kern="100">
                        <a:effectLst/>
                      </a:endParaRPr>
                    </a:p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ReLU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17" marR="15217" marT="0" marB="0"/>
                </a:tc>
                <a:extLst>
                  <a:ext uri="{0D108BD9-81ED-4DB2-BD59-A6C34878D82A}">
                    <a16:rowId xmlns:a16="http://schemas.microsoft.com/office/drawing/2014/main" val="4187677598"/>
                  </a:ext>
                </a:extLst>
              </a:tr>
              <a:tr h="931008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>
                          <a:effectLst/>
                        </a:rPr>
                        <a:t> </a:t>
                      </a:r>
                      <a:endParaRPr lang="en-IN" sz="1400" kern="100">
                        <a:effectLst/>
                      </a:endParaRPr>
                    </a:p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>
                          <a:effectLst/>
                        </a:rPr>
                        <a:t> </a:t>
                      </a:r>
                      <a:endParaRPr lang="en-IN" sz="1400" kern="100">
                        <a:effectLst/>
                      </a:endParaRPr>
                    </a:p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>
                          <a:effectLst/>
                        </a:rPr>
                        <a:t>Conv3_x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17" marR="15217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 dirty="0">
                          <a:effectLst/>
                        </a:rPr>
                        <a:t>1 x 1</a:t>
                      </a:r>
                      <a:endParaRPr lang="en-IN" sz="1400" kern="100" dirty="0">
                        <a:effectLst/>
                      </a:endParaRPr>
                    </a:p>
                    <a:p>
                      <a:pPr marL="457200" algn="just">
                        <a:lnSpc>
                          <a:spcPct val="150000"/>
                        </a:lnSpc>
                        <a:tabLst>
                          <a:tab pos="769620" algn="l"/>
                          <a:tab pos="800100" algn="l"/>
                        </a:tabLst>
                      </a:pPr>
                      <a:r>
                        <a:rPr lang="en-IN" sz="1400" kern="0" dirty="0">
                          <a:effectLst/>
                        </a:rPr>
                        <a:t>3 x 3	        x 4</a:t>
                      </a:r>
                      <a:endParaRPr lang="en-IN" sz="1400" kern="100" dirty="0">
                        <a:effectLst/>
                      </a:endParaRPr>
                    </a:p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 dirty="0">
                          <a:effectLst/>
                        </a:rPr>
                        <a:t>1 x 1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17" marR="15217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 dirty="0">
                          <a:effectLst/>
                        </a:rPr>
                        <a:t>128</a:t>
                      </a:r>
                      <a:endParaRPr lang="en-IN" sz="1400" kern="100" dirty="0">
                        <a:effectLst/>
                      </a:endParaRPr>
                    </a:p>
                    <a:p>
                      <a:pPr marL="457200" algn="just">
                        <a:lnSpc>
                          <a:spcPct val="150000"/>
                        </a:lnSpc>
                        <a:tabLst>
                          <a:tab pos="624840" algn="l"/>
                        </a:tabLst>
                      </a:pPr>
                      <a:r>
                        <a:rPr lang="en-IN" sz="1400" kern="0" dirty="0">
                          <a:effectLst/>
                        </a:rPr>
                        <a:t>128	   x 4</a:t>
                      </a:r>
                      <a:endParaRPr lang="en-IN" sz="1400" kern="100" dirty="0">
                        <a:effectLst/>
                      </a:endParaRPr>
                    </a:p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 dirty="0">
                          <a:effectLst/>
                        </a:rPr>
                        <a:t>512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17" marR="15217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>
                          <a:effectLst/>
                        </a:rPr>
                        <a:t> </a:t>
                      </a:r>
                      <a:endParaRPr lang="en-IN" sz="1400" kern="100">
                        <a:effectLst/>
                      </a:endParaRPr>
                    </a:p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>
                          <a:effectLst/>
                        </a:rPr>
                        <a:t> </a:t>
                      </a:r>
                      <a:endParaRPr lang="en-IN" sz="1400" kern="100">
                        <a:effectLst/>
                      </a:endParaRPr>
                    </a:p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>
                          <a:effectLst/>
                        </a:rPr>
                        <a:t>1 x 1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17" marR="15217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 dirty="0">
                          <a:effectLst/>
                        </a:rPr>
                        <a:t> </a:t>
                      </a:r>
                      <a:endParaRPr lang="en-IN" sz="1400" kern="100" dirty="0">
                        <a:effectLst/>
                      </a:endParaRPr>
                    </a:p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 dirty="0">
                          <a:effectLst/>
                        </a:rPr>
                        <a:t> </a:t>
                      </a:r>
                      <a:endParaRPr lang="en-IN" sz="1400" kern="100" dirty="0">
                        <a:effectLst/>
                      </a:endParaRPr>
                    </a:p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 dirty="0">
                          <a:effectLst/>
                        </a:rPr>
                        <a:t>1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17" marR="15217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 dirty="0">
                          <a:effectLst/>
                        </a:rPr>
                        <a:t> </a:t>
                      </a:r>
                      <a:endParaRPr lang="en-IN" sz="1400" kern="100" dirty="0">
                        <a:effectLst/>
                      </a:endParaRPr>
                    </a:p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 dirty="0">
                          <a:effectLst/>
                        </a:rPr>
                        <a:t> </a:t>
                      </a:r>
                      <a:endParaRPr lang="en-IN" sz="1400" kern="100" dirty="0">
                        <a:effectLst/>
                      </a:endParaRPr>
                    </a:p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 dirty="0">
                          <a:effectLst/>
                        </a:rPr>
                        <a:t>28 x 28</a:t>
                      </a:r>
                    </a:p>
                  </a:txBody>
                  <a:tcPr marL="15217" marR="15217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>
                          <a:effectLst/>
                        </a:rPr>
                        <a:t> </a:t>
                      </a:r>
                      <a:endParaRPr lang="en-IN" sz="1400" kern="100">
                        <a:effectLst/>
                      </a:endParaRPr>
                    </a:p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>
                          <a:effectLst/>
                        </a:rPr>
                        <a:t> </a:t>
                      </a:r>
                      <a:endParaRPr lang="en-IN" sz="1400" kern="100">
                        <a:effectLst/>
                      </a:endParaRPr>
                    </a:p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ReLU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17" marR="15217" marT="0" marB="0"/>
                </a:tc>
                <a:extLst>
                  <a:ext uri="{0D108BD9-81ED-4DB2-BD59-A6C34878D82A}">
                    <a16:rowId xmlns:a16="http://schemas.microsoft.com/office/drawing/2014/main" val="2450753217"/>
                  </a:ext>
                </a:extLst>
              </a:tr>
              <a:tr h="931008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>
                          <a:effectLst/>
                        </a:rPr>
                        <a:t> </a:t>
                      </a:r>
                      <a:endParaRPr lang="en-IN" sz="1400" kern="100">
                        <a:effectLst/>
                      </a:endParaRPr>
                    </a:p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>
                          <a:effectLst/>
                        </a:rPr>
                        <a:t> </a:t>
                      </a:r>
                      <a:endParaRPr lang="en-IN" sz="1400" kern="100">
                        <a:effectLst/>
                      </a:endParaRPr>
                    </a:p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>
                          <a:effectLst/>
                        </a:rPr>
                        <a:t>Conv4_x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17" marR="15217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 dirty="0">
                          <a:effectLst/>
                        </a:rPr>
                        <a:t>1 x 1</a:t>
                      </a:r>
                      <a:endParaRPr lang="en-IN" sz="1400" kern="100" dirty="0">
                        <a:effectLst/>
                      </a:endParaRPr>
                    </a:p>
                    <a:p>
                      <a:pPr marL="457200" algn="just">
                        <a:lnSpc>
                          <a:spcPct val="150000"/>
                        </a:lnSpc>
                        <a:tabLst>
                          <a:tab pos="685800" algn="l"/>
                        </a:tabLst>
                      </a:pPr>
                      <a:r>
                        <a:rPr lang="en-IN" sz="1400" kern="0" dirty="0">
                          <a:effectLst/>
                        </a:rPr>
                        <a:t>3 x 3	  x 6</a:t>
                      </a:r>
                      <a:endParaRPr lang="en-IN" sz="1400" kern="100" dirty="0">
                        <a:effectLst/>
                      </a:endParaRPr>
                    </a:p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 dirty="0">
                          <a:effectLst/>
                        </a:rPr>
                        <a:t>1 x 1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17" marR="15217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 dirty="0">
                          <a:effectLst/>
                        </a:rPr>
                        <a:t>256</a:t>
                      </a:r>
                      <a:endParaRPr lang="en-IN" sz="1400" kern="100" dirty="0">
                        <a:effectLst/>
                      </a:endParaRPr>
                    </a:p>
                    <a:p>
                      <a:pPr marL="457200" algn="just">
                        <a:lnSpc>
                          <a:spcPct val="150000"/>
                        </a:lnSpc>
                        <a:tabLst>
                          <a:tab pos="701040" algn="l"/>
                        </a:tabLst>
                      </a:pPr>
                      <a:r>
                        <a:rPr lang="en-IN" sz="1400" kern="0" dirty="0">
                          <a:effectLst/>
                        </a:rPr>
                        <a:t>256	     x 6</a:t>
                      </a:r>
                      <a:endParaRPr lang="en-IN" sz="1400" kern="100" dirty="0">
                        <a:effectLst/>
                      </a:endParaRPr>
                    </a:p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 dirty="0">
                          <a:effectLst/>
                        </a:rPr>
                        <a:t>1024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17" marR="15217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>
                          <a:effectLst/>
                        </a:rPr>
                        <a:t> </a:t>
                      </a:r>
                      <a:endParaRPr lang="en-IN" sz="1400" kern="100">
                        <a:effectLst/>
                      </a:endParaRPr>
                    </a:p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>
                          <a:effectLst/>
                        </a:rPr>
                        <a:t> </a:t>
                      </a:r>
                      <a:endParaRPr lang="en-IN" sz="1400" kern="100">
                        <a:effectLst/>
                      </a:endParaRPr>
                    </a:p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>
                          <a:effectLst/>
                        </a:rPr>
                        <a:t>1 x 1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17" marR="15217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>
                          <a:effectLst/>
                        </a:rPr>
                        <a:t> </a:t>
                      </a:r>
                      <a:endParaRPr lang="en-IN" sz="1400" kern="100">
                        <a:effectLst/>
                      </a:endParaRPr>
                    </a:p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>
                          <a:effectLst/>
                        </a:rPr>
                        <a:t> </a:t>
                      </a:r>
                      <a:endParaRPr lang="en-IN" sz="1400" kern="100">
                        <a:effectLst/>
                      </a:endParaRPr>
                    </a:p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>
                          <a:effectLst/>
                        </a:rPr>
                        <a:t>1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17" marR="15217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 dirty="0">
                          <a:effectLst/>
                        </a:rPr>
                        <a:t> </a:t>
                      </a:r>
                      <a:endParaRPr lang="en-IN" sz="1400" kern="100" dirty="0">
                        <a:effectLst/>
                      </a:endParaRPr>
                    </a:p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 dirty="0">
                          <a:effectLst/>
                        </a:rPr>
                        <a:t> </a:t>
                      </a:r>
                      <a:endParaRPr lang="en-IN" sz="1400" kern="100" dirty="0">
                        <a:effectLst/>
                      </a:endParaRPr>
                    </a:p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 dirty="0">
                          <a:effectLst/>
                        </a:rPr>
                        <a:t>14 x 14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17" marR="15217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>
                          <a:effectLst/>
                        </a:rPr>
                        <a:t> </a:t>
                      </a:r>
                      <a:endParaRPr lang="en-IN" sz="1400" kern="100">
                        <a:effectLst/>
                      </a:endParaRPr>
                    </a:p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>
                          <a:effectLst/>
                        </a:rPr>
                        <a:t> </a:t>
                      </a:r>
                      <a:endParaRPr lang="en-IN" sz="1400" kern="100">
                        <a:effectLst/>
                      </a:endParaRPr>
                    </a:p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ReLU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17" marR="15217" marT="0" marB="0"/>
                </a:tc>
                <a:extLst>
                  <a:ext uri="{0D108BD9-81ED-4DB2-BD59-A6C34878D82A}">
                    <a16:rowId xmlns:a16="http://schemas.microsoft.com/office/drawing/2014/main" val="769701138"/>
                  </a:ext>
                </a:extLst>
              </a:tr>
              <a:tr h="931008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>
                          <a:effectLst/>
                        </a:rPr>
                        <a:t> </a:t>
                      </a:r>
                      <a:endParaRPr lang="en-IN" sz="1400" kern="100">
                        <a:effectLst/>
                      </a:endParaRPr>
                    </a:p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>
                          <a:effectLst/>
                        </a:rPr>
                        <a:t> </a:t>
                      </a:r>
                      <a:endParaRPr lang="en-IN" sz="1400" kern="100">
                        <a:effectLst/>
                      </a:endParaRPr>
                    </a:p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>
                          <a:effectLst/>
                        </a:rPr>
                        <a:t>Conv5_x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17" marR="15217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 dirty="0">
                          <a:effectLst/>
                        </a:rPr>
                        <a:t>1 x 1</a:t>
                      </a:r>
                      <a:endParaRPr lang="en-IN" sz="1400" kern="100" dirty="0">
                        <a:effectLst/>
                      </a:endParaRPr>
                    </a:p>
                    <a:p>
                      <a:pPr marL="457200" algn="just">
                        <a:lnSpc>
                          <a:spcPct val="150000"/>
                        </a:lnSpc>
                        <a:tabLst>
                          <a:tab pos="701040" algn="l"/>
                        </a:tabLst>
                      </a:pPr>
                      <a:r>
                        <a:rPr lang="en-IN" sz="1400" kern="0" dirty="0">
                          <a:effectLst/>
                        </a:rPr>
                        <a:t>3 x 3	  x 3</a:t>
                      </a:r>
                      <a:endParaRPr lang="en-IN" sz="1400" kern="100" dirty="0">
                        <a:effectLst/>
                      </a:endParaRPr>
                    </a:p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 dirty="0">
                          <a:effectLst/>
                        </a:rPr>
                        <a:t>1 x 1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17" marR="15217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 dirty="0">
                          <a:effectLst/>
                        </a:rPr>
                        <a:t>512</a:t>
                      </a:r>
                      <a:endParaRPr lang="en-IN" sz="1400" kern="100" dirty="0">
                        <a:effectLst/>
                      </a:endParaRPr>
                    </a:p>
                    <a:p>
                      <a:pPr marL="457200" algn="just">
                        <a:lnSpc>
                          <a:spcPct val="150000"/>
                        </a:lnSpc>
                        <a:tabLst>
                          <a:tab pos="731520" algn="l"/>
                        </a:tabLst>
                      </a:pPr>
                      <a:r>
                        <a:rPr lang="en-IN" sz="1400" kern="0" dirty="0">
                          <a:effectLst/>
                        </a:rPr>
                        <a:t>512	     x 3</a:t>
                      </a:r>
                      <a:endParaRPr lang="en-IN" sz="1400" kern="100" dirty="0">
                        <a:effectLst/>
                      </a:endParaRPr>
                    </a:p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 dirty="0">
                          <a:effectLst/>
                        </a:rPr>
                        <a:t>2048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17" marR="15217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>
                          <a:effectLst/>
                        </a:rPr>
                        <a:t> </a:t>
                      </a:r>
                      <a:endParaRPr lang="en-IN" sz="1400" kern="100">
                        <a:effectLst/>
                      </a:endParaRPr>
                    </a:p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>
                          <a:effectLst/>
                        </a:rPr>
                        <a:t> </a:t>
                      </a:r>
                      <a:endParaRPr lang="en-IN" sz="1400" kern="100">
                        <a:effectLst/>
                      </a:endParaRPr>
                    </a:p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>
                          <a:effectLst/>
                        </a:rPr>
                        <a:t>1 x 1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17" marR="15217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>
                          <a:effectLst/>
                        </a:rPr>
                        <a:t> </a:t>
                      </a:r>
                      <a:endParaRPr lang="en-IN" sz="1400" kern="100">
                        <a:effectLst/>
                      </a:endParaRPr>
                    </a:p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>
                          <a:effectLst/>
                        </a:rPr>
                        <a:t> </a:t>
                      </a:r>
                      <a:endParaRPr lang="en-IN" sz="1400" kern="100">
                        <a:effectLst/>
                      </a:endParaRPr>
                    </a:p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>
                          <a:effectLst/>
                        </a:rPr>
                        <a:t>1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17" marR="15217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>
                          <a:effectLst/>
                        </a:rPr>
                        <a:t> </a:t>
                      </a:r>
                      <a:endParaRPr lang="en-IN" sz="1400" kern="100">
                        <a:effectLst/>
                      </a:endParaRPr>
                    </a:p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>
                          <a:effectLst/>
                        </a:rPr>
                        <a:t> </a:t>
                      </a:r>
                      <a:endParaRPr lang="en-IN" sz="1400" kern="100">
                        <a:effectLst/>
                      </a:endParaRPr>
                    </a:p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>
                          <a:effectLst/>
                        </a:rPr>
                        <a:t>7 x 7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17" marR="15217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>
                          <a:effectLst/>
                        </a:rPr>
                        <a:t> </a:t>
                      </a:r>
                      <a:endParaRPr lang="en-IN" sz="1400" kern="100">
                        <a:effectLst/>
                      </a:endParaRPr>
                    </a:p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>
                          <a:effectLst/>
                        </a:rPr>
                        <a:t> </a:t>
                      </a:r>
                      <a:endParaRPr lang="en-IN" sz="1400" kern="100">
                        <a:effectLst/>
                      </a:endParaRPr>
                    </a:p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ReLU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17" marR="15217" marT="0" marB="0"/>
                </a:tc>
                <a:extLst>
                  <a:ext uri="{0D108BD9-81ED-4DB2-BD59-A6C34878D82A}">
                    <a16:rowId xmlns:a16="http://schemas.microsoft.com/office/drawing/2014/main" val="2591420735"/>
                  </a:ext>
                </a:extLst>
              </a:tr>
              <a:tr h="626732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>
                          <a:effectLst/>
                        </a:rPr>
                        <a:t>Average pool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17" marR="15217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>
                          <a:effectLst/>
                        </a:rPr>
                        <a:t>-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17" marR="15217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>
                          <a:effectLst/>
                        </a:rPr>
                        <a:t>-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17" marR="15217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>
                          <a:effectLst/>
                        </a:rPr>
                        <a:t>-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17" marR="15217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>
                          <a:effectLst/>
                        </a:rPr>
                        <a:t>2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17" marR="15217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>
                          <a:effectLst/>
                        </a:rPr>
                        <a:t>-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17" marR="15217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-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17" marR="15217" marT="0" marB="0"/>
                </a:tc>
                <a:extLst>
                  <a:ext uri="{0D108BD9-81ED-4DB2-BD59-A6C34878D82A}">
                    <a16:rowId xmlns:a16="http://schemas.microsoft.com/office/drawing/2014/main" val="639336977"/>
                  </a:ext>
                </a:extLst>
              </a:tr>
              <a:tr h="287083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FC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17" marR="15217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>
                          <a:effectLst/>
                        </a:rPr>
                        <a:t>-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17" marR="15217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>
                          <a:effectLst/>
                        </a:rPr>
                        <a:t>-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17" marR="15217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>
                          <a:effectLst/>
                        </a:rPr>
                        <a:t>-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17" marR="15217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>
                          <a:effectLst/>
                        </a:rPr>
                        <a:t>-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17" marR="15217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IN" sz="1400" kern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17" marR="15217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</a:rPr>
                        <a:t>Softmax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17" marR="15217" marT="0" marB="0"/>
                </a:tc>
                <a:extLst>
                  <a:ext uri="{0D108BD9-81ED-4DB2-BD59-A6C34878D82A}">
                    <a16:rowId xmlns:a16="http://schemas.microsoft.com/office/drawing/2014/main" val="3555728804"/>
                  </a:ext>
                </a:extLst>
              </a:tr>
            </a:tbl>
          </a:graphicData>
        </a:graphic>
      </p:graphicFrame>
      <p:sp>
        <p:nvSpPr>
          <p:cNvPr id="26" name="Right Brace 25">
            <a:extLst>
              <a:ext uri="{FF2B5EF4-FFF2-40B4-BE49-F238E27FC236}">
                <a16:creationId xmlns:a16="http://schemas.microsoft.com/office/drawing/2014/main" id="{DA34F7FF-E3B2-39C6-3F51-9C83852032C7}"/>
              </a:ext>
            </a:extLst>
          </p:cNvPr>
          <p:cNvSpPr/>
          <p:nvPr/>
        </p:nvSpPr>
        <p:spPr>
          <a:xfrm>
            <a:off x="2668417" y="2350297"/>
            <a:ext cx="79124" cy="74047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E2BDC95E-DE99-6CE5-62A3-06DFBEA00871}"/>
              </a:ext>
            </a:extLst>
          </p:cNvPr>
          <p:cNvSpPr/>
          <p:nvPr/>
        </p:nvSpPr>
        <p:spPr>
          <a:xfrm>
            <a:off x="4751499" y="2389546"/>
            <a:ext cx="267956" cy="634950"/>
          </a:xfrm>
          <a:prstGeom prst="rightBrace">
            <a:avLst>
              <a:gd name="adj1" fmla="val 8333"/>
              <a:gd name="adj2" fmla="val 5282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E26966FC-CEAA-7123-2A7E-2C4580CAC499}"/>
              </a:ext>
            </a:extLst>
          </p:cNvPr>
          <p:cNvSpPr/>
          <p:nvPr/>
        </p:nvSpPr>
        <p:spPr>
          <a:xfrm>
            <a:off x="2645536" y="3194045"/>
            <a:ext cx="148480" cy="82781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AEA59DC2-D4CA-1096-E634-9652FB7A03D5}"/>
              </a:ext>
            </a:extLst>
          </p:cNvPr>
          <p:cNvSpPr/>
          <p:nvPr/>
        </p:nvSpPr>
        <p:spPr>
          <a:xfrm>
            <a:off x="4817065" y="3287812"/>
            <a:ext cx="136824" cy="69945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4BA5CB87-1486-010E-91D1-31294BC7AC9F}"/>
              </a:ext>
            </a:extLst>
          </p:cNvPr>
          <p:cNvSpPr/>
          <p:nvPr/>
        </p:nvSpPr>
        <p:spPr>
          <a:xfrm>
            <a:off x="2599061" y="5120473"/>
            <a:ext cx="148480" cy="69945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A0A64A10-B7F0-6227-7C14-95C982642FF4}"/>
              </a:ext>
            </a:extLst>
          </p:cNvPr>
          <p:cNvSpPr/>
          <p:nvPr/>
        </p:nvSpPr>
        <p:spPr>
          <a:xfrm>
            <a:off x="4821221" y="4180117"/>
            <a:ext cx="230876" cy="69945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DD3E811C-70DA-57B6-FF8A-A6C50D74F081}"/>
              </a:ext>
            </a:extLst>
          </p:cNvPr>
          <p:cNvSpPr/>
          <p:nvPr/>
        </p:nvSpPr>
        <p:spPr>
          <a:xfrm>
            <a:off x="2633739" y="4221440"/>
            <a:ext cx="148480" cy="69945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7F6E60BD-563B-7D0E-348D-347BBA6EAFB1}"/>
              </a:ext>
            </a:extLst>
          </p:cNvPr>
          <p:cNvSpPr/>
          <p:nvPr/>
        </p:nvSpPr>
        <p:spPr>
          <a:xfrm>
            <a:off x="4817065" y="5120473"/>
            <a:ext cx="209550" cy="69945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70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6A31D-E62E-9ABD-1D37-AB99F68E2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735" y="2783542"/>
            <a:ext cx="9404723" cy="909917"/>
          </a:xfrm>
        </p:spPr>
        <p:txBody>
          <a:bodyPr/>
          <a:lstStyle/>
          <a:p>
            <a:r>
              <a:rPr lang="en-IN" dirty="0"/>
              <a:t>Project pipeline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0E3E2B3-3B4C-DDD5-E368-E2038104EB2E}"/>
              </a:ext>
            </a:extLst>
          </p:cNvPr>
          <p:cNvSpPr txBox="1">
            <a:spLocks/>
          </p:cNvSpPr>
          <p:nvPr/>
        </p:nvSpPr>
        <p:spPr>
          <a:xfrm>
            <a:off x="1066471" y="3787588"/>
            <a:ext cx="9404723" cy="6678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800" dirty="0"/>
              <a:t>•	Development pipeline</a:t>
            </a:r>
          </a:p>
        </p:txBody>
      </p:sp>
    </p:spTree>
    <p:extLst>
      <p:ext uri="{BB962C8B-B14F-4D97-AF65-F5344CB8AC3E}">
        <p14:creationId xmlns:p14="http://schemas.microsoft.com/office/powerpoint/2010/main" val="3950543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44850-D571-2237-6745-B91F86E93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DAA457-77A1-9E62-457D-689A403D6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53" y="126431"/>
            <a:ext cx="11304494" cy="660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40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D835F-C0A2-3538-0013-B75BB6A31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42364"/>
          </a:xfrm>
        </p:spPr>
        <p:txBody>
          <a:bodyPr/>
          <a:lstStyle/>
          <a:p>
            <a:r>
              <a:rPr lang="en-IN" sz="2800" dirty="0"/>
              <a:t>•	Deployment pipeline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DC3DB-D5BB-0563-70DD-D8FFE6E96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13387C-6140-C128-2D8C-9213CA609F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49"/>
          <a:stretch/>
        </p:blipFill>
        <p:spPr bwMode="auto">
          <a:xfrm>
            <a:off x="389965" y="995082"/>
            <a:ext cx="11412070" cy="56807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72712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0578E-C826-5BE7-C5D3-6F22757EC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29" y="175933"/>
            <a:ext cx="9404723" cy="775447"/>
          </a:xfrm>
        </p:spPr>
        <p:txBody>
          <a:bodyPr/>
          <a:lstStyle/>
          <a:p>
            <a:r>
              <a:rPr lang="en-IN" dirty="0"/>
              <a:t>System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91B7E-73AA-2EC3-F203-8CD8E7BCE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1454524"/>
            <a:ext cx="8946541" cy="2752165"/>
          </a:xfrm>
        </p:spPr>
        <p:txBody>
          <a:bodyPr>
            <a:normAutofit/>
          </a:bodyPr>
          <a:lstStyle/>
          <a:p>
            <a:r>
              <a:rPr lang="en-IN" dirty="0"/>
              <a:t>Python  -  NumPy, Matplotlib, </a:t>
            </a:r>
            <a:r>
              <a:rPr lang="en-IN" dirty="0" err="1"/>
              <a:t>Tensorflow</a:t>
            </a:r>
            <a:r>
              <a:rPr lang="en-IN" dirty="0"/>
              <a:t>, </a:t>
            </a:r>
            <a:r>
              <a:rPr lang="en-IN" dirty="0" err="1"/>
              <a:t>Keras</a:t>
            </a:r>
            <a:r>
              <a:rPr lang="en-IN" dirty="0"/>
              <a:t>, Scikit-learn, OS</a:t>
            </a:r>
          </a:p>
          <a:p>
            <a:r>
              <a:rPr lang="en-IN" dirty="0"/>
              <a:t>Google </a:t>
            </a:r>
            <a:r>
              <a:rPr lang="en-IN" dirty="0" err="1"/>
              <a:t>Colab</a:t>
            </a:r>
            <a:endParaRPr lang="en-IN" dirty="0"/>
          </a:p>
          <a:p>
            <a:r>
              <a:rPr lang="en-IN" dirty="0"/>
              <a:t>Kaggle</a:t>
            </a:r>
          </a:p>
          <a:p>
            <a:r>
              <a:rPr lang="en-IN" dirty="0"/>
              <a:t>Visual Studio Code</a:t>
            </a:r>
          </a:p>
          <a:p>
            <a:r>
              <a:rPr lang="en-IN" dirty="0"/>
              <a:t>HTML, CSS and Bootstrap</a:t>
            </a:r>
          </a:p>
          <a:p>
            <a:r>
              <a:rPr lang="en-IN" dirty="0" err="1"/>
              <a:t>Github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8279E4C-890A-25AE-AA6B-EC3EC031991B}"/>
              </a:ext>
            </a:extLst>
          </p:cNvPr>
          <p:cNvSpPr txBox="1">
            <a:spLocks/>
          </p:cNvSpPr>
          <p:nvPr/>
        </p:nvSpPr>
        <p:spPr>
          <a:xfrm>
            <a:off x="645129" y="928804"/>
            <a:ext cx="9404723" cy="7754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Software Environment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0780453-8403-72AF-B117-EA7727391A7C}"/>
              </a:ext>
            </a:extLst>
          </p:cNvPr>
          <p:cNvSpPr txBox="1">
            <a:spLocks/>
          </p:cNvSpPr>
          <p:nvPr/>
        </p:nvSpPr>
        <p:spPr>
          <a:xfrm>
            <a:off x="1103311" y="4786032"/>
            <a:ext cx="8946541" cy="1896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Processor : Intel Core i5 preferred</a:t>
            </a:r>
          </a:p>
          <a:p>
            <a:r>
              <a:rPr lang="en-US" dirty="0"/>
              <a:t>Memory : 8 GB RAM or greater</a:t>
            </a:r>
          </a:p>
          <a:p>
            <a:r>
              <a:rPr lang="en-US" dirty="0"/>
              <a:t>Disk space : 40 GB or good internet connectivity </a:t>
            </a:r>
          </a:p>
          <a:p>
            <a:r>
              <a:rPr lang="en-US" dirty="0"/>
              <a:t>GPU : Nvidia K80 (Kaggle)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85BB1B9-0DD9-EEC3-B306-2C21B7BB2A73}"/>
              </a:ext>
            </a:extLst>
          </p:cNvPr>
          <p:cNvSpPr txBox="1">
            <a:spLocks/>
          </p:cNvSpPr>
          <p:nvPr/>
        </p:nvSpPr>
        <p:spPr>
          <a:xfrm>
            <a:off x="824424" y="4191000"/>
            <a:ext cx="9404723" cy="7069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Hardware Environment</a:t>
            </a:r>
          </a:p>
        </p:txBody>
      </p:sp>
    </p:spTree>
    <p:extLst>
      <p:ext uri="{BB962C8B-B14F-4D97-AF65-F5344CB8AC3E}">
        <p14:creationId xmlns:p14="http://schemas.microsoft.com/office/powerpoint/2010/main" val="3954641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E7627-FF8D-CE5C-1A73-7C0DE803F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28735"/>
            <a:ext cx="9404723" cy="1400530"/>
          </a:xfrm>
        </p:spPr>
        <p:txBody>
          <a:bodyPr/>
          <a:lstStyle/>
          <a:p>
            <a:pPr algn="ctr"/>
            <a:r>
              <a:rPr lang="en-IN" dirty="0"/>
              <a:t>SYSTEM DESIGN</a:t>
            </a:r>
          </a:p>
        </p:txBody>
      </p:sp>
    </p:spTree>
    <p:extLst>
      <p:ext uri="{BB962C8B-B14F-4D97-AF65-F5344CB8AC3E}">
        <p14:creationId xmlns:p14="http://schemas.microsoft.com/office/powerpoint/2010/main" val="2254870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93A9B-B4FB-C64A-680B-E73CA3A4B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72670"/>
          </a:xfrm>
        </p:spPr>
        <p:txBody>
          <a:bodyPr/>
          <a:lstStyle/>
          <a:p>
            <a:r>
              <a:rPr lang="en-IN" dirty="0"/>
              <a:t>Implementation Code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BB62C4-08D2-847E-2D46-B85DD8B245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4999"/>
          <a:stretch/>
        </p:blipFill>
        <p:spPr>
          <a:xfrm>
            <a:off x="1008855" y="1302657"/>
            <a:ext cx="10174289" cy="510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031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7BD54-F637-69A2-DC9A-367666AC2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72670"/>
          </a:xfrm>
        </p:spPr>
        <p:txBody>
          <a:bodyPr/>
          <a:lstStyle/>
          <a:p>
            <a:r>
              <a:rPr lang="en-IN" dirty="0"/>
              <a:t>Training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3CDF0C-B991-FBB8-1FEA-F192C21ECE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9916" r="36020" b="4343"/>
          <a:stretch/>
        </p:blipFill>
        <p:spPr bwMode="auto">
          <a:xfrm>
            <a:off x="864004" y="1205752"/>
            <a:ext cx="10033685" cy="43971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96AE4F-976F-CEB2-6124-5689B497C9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419" b="13895"/>
          <a:stretch/>
        </p:blipFill>
        <p:spPr>
          <a:xfrm>
            <a:off x="864004" y="5782235"/>
            <a:ext cx="10033684" cy="88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17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4F7D1-72ED-3E75-45F7-499EC1764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08529"/>
          </a:xfrm>
        </p:spPr>
        <p:txBody>
          <a:bodyPr/>
          <a:lstStyle/>
          <a:p>
            <a:r>
              <a:rPr lang="en-IN" dirty="0"/>
              <a:t>Model evaluation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963DEE-FBE7-766A-C35D-8EB2AFCF42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52" r="1"/>
          <a:stretch/>
        </p:blipFill>
        <p:spPr>
          <a:xfrm>
            <a:off x="986118" y="1289982"/>
            <a:ext cx="10559771" cy="511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931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F3031-BE90-FCE9-7AC9-966997D2E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5" y="649941"/>
            <a:ext cx="9404723" cy="1098176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8B64F-A322-D8AF-51ED-EDEB9C4DD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758" y="1853248"/>
            <a:ext cx="10900759" cy="4222377"/>
          </a:xfrm>
        </p:spPr>
        <p:txBody>
          <a:bodyPr/>
          <a:lstStyle/>
          <a:p>
            <a:r>
              <a:rPr lang="en-US" dirty="0"/>
              <a:t>Audio based Bird species classification</a:t>
            </a:r>
          </a:p>
          <a:p>
            <a:r>
              <a:rPr lang="en-US" dirty="0"/>
              <a:t>By recognizing birds researches and scientists can monitor wildlife and study the behavior of birds</a:t>
            </a:r>
          </a:p>
          <a:p>
            <a:r>
              <a:rPr lang="en-US" dirty="0"/>
              <a:t>Identification of birds is a difficult process because its difficult to find the birds or take photograph them.</a:t>
            </a:r>
          </a:p>
          <a:p>
            <a:r>
              <a:rPr lang="en-US" dirty="0"/>
              <a:t>But it is easy to record their sound.</a:t>
            </a:r>
          </a:p>
          <a:p>
            <a:r>
              <a:rPr lang="en-US" dirty="0"/>
              <a:t>Every species of birds has their unique sounds.</a:t>
            </a:r>
          </a:p>
          <a:p>
            <a:r>
              <a:rPr lang="en-US" dirty="0"/>
              <a:t>They use songs of varying length and complexity to attract mates, warn other birds of nearby danger, and mark their territory.</a:t>
            </a:r>
          </a:p>
          <a:p>
            <a:r>
              <a:rPr lang="en-US" dirty="0"/>
              <a:t>The proposed system helps in identifying birds based on their sound.</a:t>
            </a:r>
          </a:p>
        </p:txBody>
      </p:sp>
    </p:spTree>
    <p:extLst>
      <p:ext uri="{BB962C8B-B14F-4D97-AF65-F5344CB8AC3E}">
        <p14:creationId xmlns:p14="http://schemas.microsoft.com/office/powerpoint/2010/main" val="3625247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E7627-FF8D-CE5C-1A73-7C0DE803F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28735"/>
            <a:ext cx="9404723" cy="1400530"/>
          </a:xfrm>
        </p:spPr>
        <p:txBody>
          <a:bodyPr/>
          <a:lstStyle/>
          <a:p>
            <a:pPr algn="ctr"/>
            <a:r>
              <a:rPr lang="en-IN" dirty="0"/>
              <a:t>RESULTS AND DISCUSSION</a:t>
            </a:r>
          </a:p>
        </p:txBody>
      </p:sp>
    </p:spTree>
    <p:extLst>
      <p:ext uri="{BB962C8B-B14F-4D97-AF65-F5344CB8AC3E}">
        <p14:creationId xmlns:p14="http://schemas.microsoft.com/office/powerpoint/2010/main" val="2141417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E5B76-3A9D-B9E1-9C59-E2D9C65A8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142" y="582706"/>
            <a:ext cx="9323712" cy="566569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aim of this project was to build a system which helps to identify if the bird is Blue Jay, Black-capped Chickadee, Mallard, Common Tern or American Redstart by their sound. </a:t>
            </a:r>
          </a:p>
          <a:p>
            <a:pPr>
              <a:lnSpc>
                <a:spcPct val="150000"/>
              </a:lnSpc>
            </a:pPr>
            <a:r>
              <a:rPr lang="en-US" dirty="0"/>
              <a:t>The project use Resnet50 architecture to build the model. </a:t>
            </a:r>
          </a:p>
          <a:p>
            <a:pPr>
              <a:lnSpc>
                <a:spcPct val="150000"/>
              </a:lnSpc>
            </a:pPr>
            <a:r>
              <a:rPr lang="en-US" dirty="0"/>
              <a:t>Training accuracy - 88.07%</a:t>
            </a:r>
          </a:p>
          <a:p>
            <a:pPr>
              <a:lnSpc>
                <a:spcPct val="150000"/>
              </a:lnSpc>
            </a:pPr>
            <a:r>
              <a:rPr lang="en-IN" dirty="0"/>
              <a:t>Validation accuracy - 81.64%</a:t>
            </a:r>
          </a:p>
          <a:p>
            <a:pPr>
              <a:lnSpc>
                <a:spcPct val="150000"/>
              </a:lnSpc>
            </a:pPr>
            <a:r>
              <a:rPr lang="en-US" dirty="0"/>
              <a:t>Test </a:t>
            </a:r>
            <a:r>
              <a:rPr lang="en-IN" dirty="0"/>
              <a:t>accuracy</a:t>
            </a:r>
            <a:r>
              <a:rPr lang="en-US" dirty="0"/>
              <a:t> - 81.73%</a:t>
            </a:r>
          </a:p>
          <a:p>
            <a:pPr>
              <a:lnSpc>
                <a:spcPct val="150000"/>
              </a:lnSpc>
            </a:pPr>
            <a:r>
              <a:rPr lang="en-IN" dirty="0"/>
              <a:t>Training loss - 0.3431</a:t>
            </a:r>
          </a:p>
          <a:p>
            <a:pPr>
              <a:lnSpc>
                <a:spcPct val="150000"/>
              </a:lnSpc>
            </a:pPr>
            <a:r>
              <a:rPr lang="en-IN" dirty="0"/>
              <a:t>Validation loss </a:t>
            </a:r>
            <a:r>
              <a:rPr lang="en-IN"/>
              <a:t>- 0.5242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572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48187-FC53-F877-D25C-617C7B131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7517"/>
          </a:xfrm>
        </p:spPr>
        <p:txBody>
          <a:bodyPr/>
          <a:lstStyle/>
          <a:p>
            <a:r>
              <a:rPr lang="en-IN" dirty="0"/>
              <a:t>Accuracy graph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41B2125-9377-2FF7-B885-1B68E12A0B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434" t="2923" r="16990"/>
          <a:stretch/>
        </p:blipFill>
        <p:spPr bwMode="auto">
          <a:xfrm>
            <a:off x="1898352" y="1210235"/>
            <a:ext cx="8395296" cy="531607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57653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0A39D-7326-F050-85EB-8DDE6A757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076" y="277267"/>
            <a:ext cx="9404723" cy="1400530"/>
          </a:xfrm>
        </p:spPr>
        <p:txBody>
          <a:bodyPr/>
          <a:lstStyle/>
          <a:p>
            <a:r>
              <a:rPr lang="en-IN" dirty="0"/>
              <a:t>Loss graph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C9100E-0D52-8470-6E5F-9C3097D37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995" t="4804" r="16021"/>
          <a:stretch/>
        </p:blipFill>
        <p:spPr bwMode="auto">
          <a:xfrm>
            <a:off x="1640541" y="1580825"/>
            <a:ext cx="8695765" cy="49999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07985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CB021-063D-FA24-E55E-448897F7A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 report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AA31FD-CCB9-63BB-FF4C-D2397190D8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870" t="5114" r="25735" b="35196"/>
          <a:stretch/>
        </p:blipFill>
        <p:spPr bwMode="auto">
          <a:xfrm>
            <a:off x="1104268" y="2041506"/>
            <a:ext cx="9983463" cy="40544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68740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6FA1E-2332-8314-679A-EC379CCAC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Confusion matrix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45F3DD-6EE9-5EDF-1D8B-BEDC95FE21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35" t="19699"/>
          <a:stretch/>
        </p:blipFill>
        <p:spPr>
          <a:xfrm>
            <a:off x="1657771" y="1152983"/>
            <a:ext cx="8876457" cy="552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740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B3553-D984-F882-194B-188A47394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AB440-7710-E2D8-5ED8-F6F56DF36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29" y="1550894"/>
            <a:ext cx="10613559" cy="3182471"/>
          </a:xfrm>
        </p:spPr>
        <p:txBody>
          <a:bodyPr>
            <a:normAutofit/>
          </a:bodyPr>
          <a:lstStyle/>
          <a:p>
            <a:r>
              <a:rPr lang="en-US" sz="2400" dirty="0"/>
              <a:t>Expand the scope of these systems to include a wider variety of birds.</a:t>
            </a:r>
          </a:p>
          <a:p>
            <a:r>
              <a:rPr lang="en-US" sz="2400" dirty="0"/>
              <a:t>Develop real-time systems that can identify birds in the wild as they call rather than pre-recorded audio.</a:t>
            </a:r>
          </a:p>
          <a:p>
            <a:r>
              <a:rPr lang="en-US" sz="2400" dirty="0"/>
              <a:t>Upgrade where audio is extracted from a video and use that audio to identify.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584559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E7627-FF8D-CE5C-1A73-7C0DE803F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28735"/>
            <a:ext cx="9404723" cy="1400530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98681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6705E-71C5-165B-2FA3-EBD0FE316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534" y="87614"/>
            <a:ext cx="9404723" cy="1400530"/>
          </a:xfrm>
        </p:spPr>
        <p:txBody>
          <a:bodyPr/>
          <a:lstStyle/>
          <a:p>
            <a:r>
              <a:rPr lang="en-IN" sz="2800" dirty="0"/>
              <a:t>LITERATURE REVIEW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091CBA5-4568-57F8-71DF-4363C45E3A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6744626"/>
              </p:ext>
            </p:extLst>
          </p:nvPr>
        </p:nvGraphicFramePr>
        <p:xfrm>
          <a:off x="217231" y="604978"/>
          <a:ext cx="11757537" cy="61026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33974">
                  <a:extLst>
                    <a:ext uri="{9D8B030D-6E8A-4147-A177-3AD203B41FA5}">
                      <a16:colId xmlns:a16="http://schemas.microsoft.com/office/drawing/2014/main" val="123193212"/>
                    </a:ext>
                  </a:extLst>
                </a:gridCol>
                <a:gridCol w="1408724">
                  <a:extLst>
                    <a:ext uri="{9D8B030D-6E8A-4147-A177-3AD203B41FA5}">
                      <a16:colId xmlns:a16="http://schemas.microsoft.com/office/drawing/2014/main" val="2762136360"/>
                    </a:ext>
                  </a:extLst>
                </a:gridCol>
                <a:gridCol w="1824657">
                  <a:extLst>
                    <a:ext uri="{9D8B030D-6E8A-4147-A177-3AD203B41FA5}">
                      <a16:colId xmlns:a16="http://schemas.microsoft.com/office/drawing/2014/main" val="3848156959"/>
                    </a:ext>
                  </a:extLst>
                </a:gridCol>
                <a:gridCol w="1356734">
                  <a:extLst>
                    <a:ext uri="{9D8B030D-6E8A-4147-A177-3AD203B41FA5}">
                      <a16:colId xmlns:a16="http://schemas.microsoft.com/office/drawing/2014/main" val="1075387428"/>
                    </a:ext>
                  </a:extLst>
                </a:gridCol>
                <a:gridCol w="4633448">
                  <a:extLst>
                    <a:ext uri="{9D8B030D-6E8A-4147-A177-3AD203B41FA5}">
                      <a16:colId xmlns:a16="http://schemas.microsoft.com/office/drawing/2014/main" val="1339130786"/>
                    </a:ext>
                  </a:extLst>
                </a:gridCol>
              </a:tblGrid>
              <a:tr h="50728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</a:rPr>
                        <a:t>Paper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482" marR="214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</a:rPr>
                        <a:t>Author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482" marR="214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</a:rPr>
                        <a:t>Published on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482" marR="214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</a:rPr>
                        <a:t>Source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482" marR="214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400" kern="0">
                          <a:effectLst/>
                        </a:rPr>
                        <a:t>Summary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482" marR="21482" marT="0" marB="0"/>
                </a:tc>
                <a:extLst>
                  <a:ext uri="{0D108BD9-81ED-4DB2-BD59-A6C34878D82A}">
                    <a16:rowId xmlns:a16="http://schemas.microsoft.com/office/drawing/2014/main" val="3867823832"/>
                  </a:ext>
                </a:extLst>
              </a:tr>
              <a:tr h="85441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</a:rPr>
                        <a:t>Deep learning-based automatic bird species identification from isolated recordings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482" marR="214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400" kern="0" dirty="0" err="1">
                          <a:effectLst/>
                        </a:rPr>
                        <a:t>Noumida</a:t>
                      </a:r>
                      <a:r>
                        <a:rPr lang="en-GB" sz="1400" kern="0" dirty="0">
                          <a:effectLst/>
                        </a:rPr>
                        <a:t> A, Rajeev Rajan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482" marR="214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400" kern="0">
                          <a:effectLst/>
                        </a:rPr>
                        <a:t>2021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482" marR="2148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400" kern="0">
                          <a:effectLst/>
                        </a:rPr>
                        <a:t>IEEE</a:t>
                      </a:r>
                      <a:endParaRPr lang="en-IN" sz="1400" kern="10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400" kern="0">
                          <a:effectLst/>
                        </a:rPr>
                        <a:t>Xplore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482" marR="2148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GB" sz="1400" kern="0" dirty="0">
                          <a:effectLst/>
                        </a:rPr>
                        <a:t>Comparison between </a:t>
                      </a:r>
                      <a:r>
                        <a:rPr lang="en-IN" sz="1400" kern="0" dirty="0">
                          <a:effectLst/>
                        </a:rPr>
                        <a:t>ResNet50(96.3%), CNN(93.7%), MFCC-DNN(87.7%), InceptionResNetV2(87%) and VGG-16(91.9%)</a:t>
                      </a:r>
                      <a:endParaRPr lang="en-IN" sz="1400" kern="1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15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1400" kern="0" dirty="0">
                          <a:effectLst/>
                        </a:rPr>
                        <a:t>Ten species with 1078 audio tracks from </a:t>
                      </a:r>
                      <a:r>
                        <a:rPr lang="en-US" sz="1400" kern="0" dirty="0" err="1">
                          <a:effectLst/>
                        </a:rPr>
                        <a:t>xeno</a:t>
                      </a:r>
                      <a:r>
                        <a:rPr lang="en-US" sz="1400" kern="0" dirty="0">
                          <a:effectLst/>
                        </a:rPr>
                        <a:t>-canto.</a:t>
                      </a:r>
                      <a:endParaRPr lang="en-IN" sz="1400" kern="1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IN" sz="1400" kern="0" dirty="0">
                          <a:effectLst/>
                        </a:rPr>
                        <a:t>The challenge with automatic audio recordings is detecting the calls of interest species in lengthy recordings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482" marR="21482" marT="0" marB="0"/>
                </a:tc>
                <a:extLst>
                  <a:ext uri="{0D108BD9-81ED-4DB2-BD59-A6C34878D82A}">
                    <a16:rowId xmlns:a16="http://schemas.microsoft.com/office/drawing/2014/main" val="2431127456"/>
                  </a:ext>
                </a:extLst>
              </a:tr>
              <a:tr h="1424451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</a:pPr>
                      <a:r>
                        <a:rPr lang="en-IN" sz="1400" kern="0" dirty="0">
                          <a:effectLst/>
                        </a:rPr>
                        <a:t>Classification of Bird Sound Using High-and Low-Complexity Convolutional Neural Networks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482" marR="21482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</a:pPr>
                      <a:r>
                        <a:rPr lang="en-IN" sz="1400" kern="0" dirty="0" err="1">
                          <a:effectLst/>
                        </a:rPr>
                        <a:t>Aymen</a:t>
                      </a:r>
                      <a:r>
                        <a:rPr lang="en-IN" sz="1400" kern="0" dirty="0">
                          <a:effectLst/>
                        </a:rPr>
                        <a:t> Saad, Javed Ahmed, Ahmed Elaraby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482" marR="21482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</a:pPr>
                      <a:r>
                        <a:rPr lang="en-IN" sz="1400" kern="0" dirty="0">
                          <a:effectLst/>
                        </a:rPr>
                        <a:t>2022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482" marR="21482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</a:pPr>
                      <a:r>
                        <a:rPr lang="en-IN" sz="1400" kern="0" dirty="0">
                          <a:effectLst/>
                        </a:rPr>
                        <a:t>Research Gate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482" marR="2148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IN" sz="1400" kern="0" dirty="0">
                          <a:effectLst/>
                        </a:rPr>
                        <a:t>Comparison between ResNet-50 and MobileNetV1</a:t>
                      </a:r>
                      <a:endParaRPr lang="en-IN" sz="1400" kern="1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15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IN" sz="1400" kern="0" dirty="0">
                          <a:effectLst/>
                        </a:rPr>
                        <a:t>Short-Time Fourier Transform (STFT) and Mel Frequency Cepstral Coefficient (MFCC) algorithms</a:t>
                      </a:r>
                      <a:endParaRPr lang="en-IN" sz="1400" kern="1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IN" sz="1400" kern="0" dirty="0">
                          <a:effectLst/>
                        </a:rPr>
                        <a:t>MobileNet-v1(STFT) - 71.57%, MobileNet-v1 (MFCC) - 85.73%, ResNet-50 (STFT) - 90.40% and ResNet-50 (MFCC) - 90.56%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482" marR="21482" marT="0" marB="0"/>
                </a:tc>
                <a:extLst>
                  <a:ext uri="{0D108BD9-81ED-4DB2-BD59-A6C34878D82A}">
                    <a16:rowId xmlns:a16="http://schemas.microsoft.com/office/drawing/2014/main" val="1036479719"/>
                  </a:ext>
                </a:extLst>
              </a:tr>
              <a:tr h="1570193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</a:pPr>
                      <a:r>
                        <a:rPr lang="en-IN" sz="1400" kern="0">
                          <a:effectLst/>
                        </a:rPr>
                        <a:t>Design of Bird Sound Recognition Model Based on Lightweight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482" marR="21482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</a:pPr>
                      <a:r>
                        <a:rPr lang="en-IN" sz="1400" kern="0" dirty="0">
                          <a:effectLst/>
                        </a:rPr>
                        <a:t>Fan Yang, Ying Jiang, and Yue Xu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482" marR="21482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</a:pPr>
                      <a:r>
                        <a:rPr lang="en-IN" sz="1400" kern="0" dirty="0">
                          <a:effectLst/>
                        </a:rPr>
                        <a:t>2022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482" marR="21482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</a:pPr>
                      <a:r>
                        <a:rPr lang="en-GB" sz="1400" kern="0" dirty="0">
                          <a:effectLst/>
                        </a:rPr>
                        <a:t>IEEE</a:t>
                      </a:r>
                      <a:endParaRPr lang="en-IN" sz="1400" kern="100" dirty="0">
                        <a:effectLst/>
                      </a:endParaRPr>
                    </a:p>
                    <a:p>
                      <a:pPr marL="457200" algn="l">
                        <a:lnSpc>
                          <a:spcPct val="115000"/>
                        </a:lnSpc>
                      </a:pPr>
                      <a:r>
                        <a:rPr lang="en-GB" sz="1400" kern="0" dirty="0">
                          <a:effectLst/>
                        </a:rPr>
                        <a:t>Xplore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482" marR="21482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IN" sz="1400" kern="0" dirty="0">
                          <a:effectLst/>
                        </a:rPr>
                        <a:t>ResNet50, </a:t>
                      </a:r>
                      <a:r>
                        <a:rPr lang="en-IN" sz="1400" kern="0" dirty="0" err="1">
                          <a:effectLst/>
                        </a:rPr>
                        <a:t>DenseNet</a:t>
                      </a:r>
                      <a:r>
                        <a:rPr lang="en-IN" sz="1400" kern="0" dirty="0">
                          <a:effectLst/>
                        </a:rPr>
                        <a:t>, VGG, </a:t>
                      </a:r>
                      <a:r>
                        <a:rPr lang="en-IN" sz="1400" kern="0" dirty="0" err="1">
                          <a:effectLst/>
                        </a:rPr>
                        <a:t>MobileNet</a:t>
                      </a:r>
                      <a:r>
                        <a:rPr lang="en-IN" sz="1400" kern="0" dirty="0">
                          <a:effectLst/>
                        </a:rPr>
                        <a:t>, </a:t>
                      </a:r>
                      <a:r>
                        <a:rPr lang="en-IN" sz="1400" kern="0" dirty="0" err="1">
                          <a:effectLst/>
                        </a:rPr>
                        <a:t>ShuffleNet</a:t>
                      </a:r>
                      <a:r>
                        <a:rPr lang="en-IN" sz="1400" kern="0" dirty="0">
                          <a:effectLst/>
                        </a:rPr>
                        <a:t>, </a:t>
                      </a:r>
                      <a:r>
                        <a:rPr lang="en-IN" sz="1400" kern="0" dirty="0" err="1">
                          <a:effectLst/>
                        </a:rPr>
                        <a:t>EfficientNet</a:t>
                      </a:r>
                      <a:r>
                        <a:rPr lang="en-IN" sz="1400" kern="0" dirty="0">
                          <a:effectLst/>
                        </a:rPr>
                        <a:t> and custom </a:t>
                      </a:r>
                      <a:r>
                        <a:rPr lang="en-IN" sz="1400" kern="0" dirty="0" err="1">
                          <a:effectLst/>
                        </a:rPr>
                        <a:t>MobileNet</a:t>
                      </a:r>
                      <a:r>
                        <a:rPr lang="en-IN" sz="1400" kern="0" dirty="0">
                          <a:effectLst/>
                        </a:rPr>
                        <a:t>(proposed)</a:t>
                      </a:r>
                      <a:endParaRPr lang="en-IN" sz="1400" kern="1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15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IN" sz="1400" kern="0" dirty="0">
                          <a:effectLst/>
                        </a:rPr>
                        <a:t>ResNet50 has more accuracy than the paper proposed architecture but proposed architecture is less costly.</a:t>
                      </a:r>
                      <a:endParaRPr lang="en-IN" sz="1400" kern="1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IN" sz="1400" kern="0" dirty="0">
                          <a:effectLst/>
                        </a:rPr>
                        <a:t>ResNet50(97%), proposed(95%)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482" marR="21482" marT="0" marB="0"/>
                </a:tc>
                <a:extLst>
                  <a:ext uri="{0D108BD9-81ED-4DB2-BD59-A6C34878D82A}">
                    <a16:rowId xmlns:a16="http://schemas.microsoft.com/office/drawing/2014/main" val="842135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3044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5BB07-DBB2-9412-5948-A87D0091A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28735"/>
            <a:ext cx="9404723" cy="1400530"/>
          </a:xfrm>
        </p:spPr>
        <p:txBody>
          <a:bodyPr/>
          <a:lstStyle/>
          <a:p>
            <a:pPr algn="ctr"/>
            <a:r>
              <a:rPr lang="en-IN" dirty="0"/>
              <a:t>SYSTEM ANALYSIS</a:t>
            </a:r>
          </a:p>
        </p:txBody>
      </p:sp>
    </p:spTree>
    <p:extLst>
      <p:ext uri="{BB962C8B-B14F-4D97-AF65-F5344CB8AC3E}">
        <p14:creationId xmlns:p14="http://schemas.microsoft.com/office/powerpoint/2010/main" val="2386063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F8C5D7-E593-6B12-F83B-61AE7EEE5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252" y="739589"/>
            <a:ext cx="9404723" cy="1400530"/>
          </a:xfrm>
        </p:spPr>
        <p:txBody>
          <a:bodyPr/>
          <a:lstStyle/>
          <a:p>
            <a:r>
              <a:rPr lang="en-IN" dirty="0"/>
              <a:t>Dataset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7626AE-FBEF-515D-FE1D-7029E91DA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985" y="1922930"/>
            <a:ext cx="10748030" cy="4195481"/>
          </a:xfrm>
        </p:spPr>
        <p:txBody>
          <a:bodyPr/>
          <a:lstStyle/>
          <a:p>
            <a:r>
              <a:rPr lang="en-IN" dirty="0"/>
              <a:t>Source - </a:t>
            </a:r>
            <a:r>
              <a:rPr lang="en-IN" dirty="0">
                <a:hlinkClick r:id="rId2"/>
              </a:rPr>
              <a:t>https://www.kaggle.com/datasets/rohanrao/xeno-canto-bird-recordings-extended-a-m</a:t>
            </a:r>
            <a:endParaRPr lang="en-IN" dirty="0"/>
          </a:p>
          <a:p>
            <a:r>
              <a:rPr lang="en-US" dirty="0"/>
              <a:t>This dataset contains sound recordings of 264 species.</a:t>
            </a:r>
          </a:p>
          <a:p>
            <a:r>
              <a:rPr lang="en-US" dirty="0"/>
              <a:t>It contains 14.7K audio files in total.</a:t>
            </a:r>
          </a:p>
          <a:p>
            <a:r>
              <a:rPr lang="en-US" dirty="0"/>
              <a:t>These are mp3 files.</a:t>
            </a:r>
          </a:p>
          <a:p>
            <a:r>
              <a:rPr lang="en-US" dirty="0"/>
              <a:t>From this dataset only 5 species were selected - Blue Jay, Black-capped Chickadee, Mallard, Common Tern and American Redstart.</a:t>
            </a:r>
          </a:p>
          <a:p>
            <a:r>
              <a:rPr lang="en-US" dirty="0"/>
              <a:t>Audio files are having 5 sec or more duration.</a:t>
            </a:r>
          </a:p>
          <a:p>
            <a:r>
              <a:rPr lang="en-US" dirty="0"/>
              <a:t>The number of files selected as data all together is 1250.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9118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0E347-584C-5BA8-261A-341E114CB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970" y="838200"/>
            <a:ext cx="9404723" cy="1400530"/>
          </a:xfrm>
        </p:spPr>
        <p:txBody>
          <a:bodyPr/>
          <a:lstStyle/>
          <a:p>
            <a:r>
              <a:rPr lang="en-IN" dirty="0"/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2C9A1-BFBE-2048-13A9-B4F7D9E3F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2" y="2335305"/>
            <a:ext cx="10441596" cy="3370729"/>
          </a:xfrm>
        </p:spPr>
        <p:txBody>
          <a:bodyPr/>
          <a:lstStyle/>
          <a:p>
            <a:r>
              <a:rPr lang="en-US" dirty="0"/>
              <a:t>Audios in dataset are trimmed to a length of 10 sec or less to make it somewhat similar.</a:t>
            </a:r>
          </a:p>
          <a:p>
            <a:r>
              <a:rPr lang="en-US" dirty="0"/>
              <a:t>The main purpose of this is to make sure that each bandwidth or frequency line of the audios are clearer for feature extraction.</a:t>
            </a:r>
          </a:p>
          <a:p>
            <a:r>
              <a:rPr lang="en-US" dirty="0"/>
              <a:t>They are converted to Mel-spectrogram.</a:t>
            </a:r>
          </a:p>
          <a:p>
            <a:r>
              <a:rPr lang="en-US" dirty="0"/>
              <a:t>Mel-spectrogram is an image having extension PNG.</a:t>
            </a:r>
          </a:p>
          <a:p>
            <a:r>
              <a:rPr lang="en-US" dirty="0"/>
              <a:t>The image is having Width x Height x Depth - 432 x 432 x 3.</a:t>
            </a:r>
          </a:p>
          <a:p>
            <a:r>
              <a:rPr lang="en-IN" dirty="0"/>
              <a:t>4500 </a:t>
            </a:r>
            <a:r>
              <a:rPr lang="en-IN" dirty="0" err="1"/>
              <a:t>png</a:t>
            </a:r>
            <a:r>
              <a:rPr lang="en-IN" dirty="0"/>
              <a:t> images are got after conversion. </a:t>
            </a:r>
          </a:p>
        </p:txBody>
      </p:sp>
    </p:spTree>
    <p:extLst>
      <p:ext uri="{BB962C8B-B14F-4D97-AF65-F5344CB8AC3E}">
        <p14:creationId xmlns:p14="http://schemas.microsoft.com/office/powerpoint/2010/main" val="1444756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E4E79-9672-9CBA-2A6B-E15FA4D1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775448"/>
            <a:ext cx="9404723" cy="1400530"/>
          </a:xfrm>
        </p:spPr>
        <p:txBody>
          <a:bodyPr/>
          <a:lstStyle/>
          <a:p>
            <a:r>
              <a:rPr lang="en-IN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9CD5D-A9CA-062C-51D7-DF34C58A6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056" y="1887071"/>
            <a:ext cx="10021888" cy="4195481"/>
          </a:xfrm>
        </p:spPr>
        <p:txBody>
          <a:bodyPr/>
          <a:lstStyle/>
          <a:p>
            <a:r>
              <a:rPr lang="en-US" dirty="0"/>
              <a:t>Resnet50 is a convolutional neural network that is 50 layers deep. </a:t>
            </a:r>
          </a:p>
          <a:p>
            <a:r>
              <a:rPr lang="en-US" dirty="0"/>
              <a:t>48 convolutional layers, one </a:t>
            </a:r>
            <a:r>
              <a:rPr lang="en-US" dirty="0" err="1"/>
              <a:t>MaxPool</a:t>
            </a:r>
            <a:r>
              <a:rPr lang="en-US" dirty="0"/>
              <a:t> layer, and one average pool layer.</a:t>
            </a:r>
          </a:p>
          <a:p>
            <a:r>
              <a:rPr lang="en-US" dirty="0"/>
              <a:t>Input image size of 224 X 224.</a:t>
            </a:r>
          </a:p>
          <a:p>
            <a:r>
              <a:rPr lang="en-US" dirty="0"/>
              <a:t>It is composed of multiple residual blocks, each of which contains a shortcut connection that allows the network. </a:t>
            </a:r>
          </a:p>
          <a:p>
            <a:r>
              <a:rPr lang="en-US" dirty="0"/>
              <a:t>Shortcut connection are those skipping one or more layers.</a:t>
            </a:r>
          </a:p>
          <a:p>
            <a:r>
              <a:rPr lang="en-US" dirty="0"/>
              <a:t>These shortcut connections help to mitigate the vanishing gradient problem.</a:t>
            </a:r>
          </a:p>
          <a:p>
            <a:r>
              <a:rPr lang="en-US" dirty="0"/>
              <a:t>They helps to attain early convergence of models.</a:t>
            </a:r>
          </a:p>
          <a:p>
            <a:r>
              <a:rPr lang="en-US" dirty="0"/>
              <a:t>They use bottleneck design to increase the performance of the network.</a:t>
            </a:r>
          </a:p>
        </p:txBody>
      </p:sp>
    </p:spTree>
    <p:extLst>
      <p:ext uri="{BB962C8B-B14F-4D97-AF65-F5344CB8AC3E}">
        <p14:creationId xmlns:p14="http://schemas.microsoft.com/office/powerpoint/2010/main" val="1876498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EA001C-9425-9F42-836E-147FE98BB3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07" r="13436"/>
          <a:stretch/>
        </p:blipFill>
        <p:spPr>
          <a:xfrm>
            <a:off x="3558988" y="25710"/>
            <a:ext cx="5432612" cy="680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95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2732-EF6D-B4C3-B376-CF5BB0D3D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Convolutional block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65C973-90E4-232F-70ED-E2DF923F0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767" y="1520955"/>
            <a:ext cx="10009468" cy="489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6191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277</TotalTime>
  <Words>1007</Words>
  <Application>Microsoft Office PowerPoint</Application>
  <PresentationFormat>Widescreen</PresentationFormat>
  <Paragraphs>233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Century Gothic</vt:lpstr>
      <vt:lpstr>Symbol</vt:lpstr>
      <vt:lpstr>Wingdings 3</vt:lpstr>
      <vt:lpstr>Ion</vt:lpstr>
      <vt:lpstr>BIRD SOUND CLASSIFICATION</vt:lpstr>
      <vt:lpstr>INTRODUCTION</vt:lpstr>
      <vt:lpstr>LITERATURE REVIEW</vt:lpstr>
      <vt:lpstr>SYSTEM ANALYSIS</vt:lpstr>
      <vt:lpstr>Dataset</vt:lpstr>
      <vt:lpstr>Data Pre-processing</vt:lpstr>
      <vt:lpstr>Architecture</vt:lpstr>
      <vt:lpstr>PowerPoint Presentation</vt:lpstr>
      <vt:lpstr>Convolutional block</vt:lpstr>
      <vt:lpstr>Identity block</vt:lpstr>
      <vt:lpstr>Dimension Table</vt:lpstr>
      <vt:lpstr>Project pipeline</vt:lpstr>
      <vt:lpstr>PowerPoint Presentation</vt:lpstr>
      <vt:lpstr>• Deployment pipeline </vt:lpstr>
      <vt:lpstr>System Environment</vt:lpstr>
      <vt:lpstr>SYSTEM DESIGN</vt:lpstr>
      <vt:lpstr>Implementation Code</vt:lpstr>
      <vt:lpstr>Training</vt:lpstr>
      <vt:lpstr>Model evaluation</vt:lpstr>
      <vt:lpstr>RESULTS AND DISCUSSION</vt:lpstr>
      <vt:lpstr>PowerPoint Presentation</vt:lpstr>
      <vt:lpstr>Accuracy graph</vt:lpstr>
      <vt:lpstr>Loss graph</vt:lpstr>
      <vt:lpstr>Classification report</vt:lpstr>
      <vt:lpstr>Confusion matrix</vt:lpstr>
      <vt:lpstr>FUTURE SCOPE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BIRD SOUND CLASSIFICATION</dc:title>
  <dc:creator>Aneeta L R</dc:creator>
  <cp:lastModifiedBy>Aneeta L R</cp:lastModifiedBy>
  <cp:revision>49</cp:revision>
  <dcterms:created xsi:type="dcterms:W3CDTF">2023-05-13T11:07:39Z</dcterms:created>
  <dcterms:modified xsi:type="dcterms:W3CDTF">2023-06-04T13:58:23Z</dcterms:modified>
</cp:coreProperties>
</file>