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6" r:id="rId14"/>
    <p:sldId id="277" r:id="rId15"/>
    <p:sldId id="267" r:id="rId16"/>
    <p:sldId id="273" r:id="rId17"/>
    <p:sldId id="271" r:id="rId18"/>
    <p:sldId id="269" r:id="rId19"/>
    <p:sldId id="274" r:id="rId20"/>
    <p:sldId id="270" r:id="rId21"/>
    <p:sldId id="272" r:id="rId22"/>
    <p:sldId id="275" r:id="rId23"/>
    <p:sldId id="278" r:id="rId24"/>
    <p:sldId id="279" r:id="rId25"/>
    <p:sldId id="280" r:id="rId26"/>
    <p:sldId id="284" r:id="rId27"/>
    <p:sldId id="285" r:id="rId28"/>
    <p:sldId id="281" r:id="rId29"/>
    <p:sldId id="282" r:id="rId30"/>
    <p:sldId id="283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5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8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8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6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47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1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3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440CD8-80FC-450D-8652-88F9AAD21CF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BC1D-B796-4C80-BA2F-C7ABF7C4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72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vtsanlevy/96-accuracies-blood-cell-recognistion-with-resnet/data?select=blood_cell_images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051-1325-9065-B925-9546BF74D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555" y="840666"/>
            <a:ext cx="10445374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White Blood Cell Subtype Identification Using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8EC8E-0851-967D-EF63-DA7C0B99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4745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</a:t>
            </a:r>
          </a:p>
          <a:p>
            <a:r>
              <a:rPr lang="en-US" dirty="0"/>
              <a:t>Aneeta L R</a:t>
            </a:r>
          </a:p>
          <a:p>
            <a:r>
              <a:rPr lang="en-US" dirty="0"/>
              <a:t>Under the guidance of</a:t>
            </a:r>
          </a:p>
          <a:p>
            <a:r>
              <a:rPr lang="en-US" dirty="0"/>
              <a:t>Prof. Nisha Markose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0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B164F-0D95-5D1E-155E-4828165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61" y="1279505"/>
            <a:ext cx="9404723" cy="1400530"/>
          </a:xfrm>
        </p:spPr>
        <p:txBody>
          <a:bodyPr/>
          <a:lstStyle/>
          <a:p>
            <a:pPr algn="ctr"/>
            <a:r>
              <a:rPr lang="en-IN" sz="6000" dirty="0"/>
              <a:t>SYSTEM ANALYSIs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0060D61-0FD6-3F9A-A993-88A4F038FBB2}"/>
              </a:ext>
            </a:extLst>
          </p:cNvPr>
          <p:cNvSpPr txBox="1">
            <a:spLocks/>
          </p:cNvSpPr>
          <p:nvPr/>
        </p:nvSpPr>
        <p:spPr>
          <a:xfrm>
            <a:off x="1515033" y="3508665"/>
            <a:ext cx="9480551" cy="20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Analysis of Dataset - Blood cell images </a:t>
            </a:r>
          </a:p>
        </p:txBody>
      </p:sp>
    </p:spTree>
    <p:extLst>
      <p:ext uri="{BB962C8B-B14F-4D97-AF65-F5344CB8AC3E}">
        <p14:creationId xmlns:p14="http://schemas.microsoft.com/office/powerpoint/2010/main" val="66677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F2A9A-13F9-B879-8442-FFAB5DAA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349624"/>
            <a:ext cx="11707906" cy="6248400"/>
          </a:xfrm>
        </p:spPr>
        <p:txBody>
          <a:bodyPr>
            <a:noAutofit/>
          </a:bodyPr>
          <a:lstStyle/>
          <a:p>
            <a:r>
              <a:rPr lang="en-IN" sz="1800" dirty="0">
                <a:hlinkClick r:id="rId2"/>
              </a:rPr>
              <a:t>https://www.kaggle.com/code/yvtsanlevy/96-accuracies-blood-cell-recognistion-with-resnet/data?select=blood_cell_images.zip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Size 129 MB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Image size 240 x 320 x 3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5106 images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Classes are Eosinophil, Lymphocyte, Monocyte, and Neutrophil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Training</a:t>
            </a:r>
            <a:r>
              <a:rPr lang="en-US" sz="1800" dirty="0"/>
              <a:t> - 2548 images, </a:t>
            </a:r>
            <a:r>
              <a:rPr lang="en-US" sz="1800" b="1" dirty="0"/>
              <a:t>testing</a:t>
            </a:r>
            <a:r>
              <a:rPr lang="en-US" sz="1800" dirty="0"/>
              <a:t> - 2487 images and </a:t>
            </a:r>
            <a:r>
              <a:rPr lang="en-US" sz="1800" b="1" dirty="0"/>
              <a:t>validation</a:t>
            </a:r>
            <a:r>
              <a:rPr lang="en-US" sz="1800" dirty="0"/>
              <a:t> – 71 images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training 2497 - eosinophil, 2483 - lymphocyte, 2478 - monocyte and 2499 - neutrophil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test 623 images - eosinophil, 620 - lymphocyte, 620 - monocyte and 624 - neutrophil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validation set 13 images - eosinophil, 6 - lymphocyte, 4 - monocyte and 48 – neutrophil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Pre-processing of images involves rotation, width shift, height shift, shear, zoom, horizontal flip, and vertical flip using </a:t>
            </a:r>
            <a:r>
              <a:rPr lang="en-IN" sz="1800" dirty="0" err="1">
                <a:effectLst/>
                <a:latin typeface="+mn-lt"/>
                <a:ea typeface="Calibri" panose="020F0502020204030204" pitchFamily="34" charset="0"/>
              </a:rPr>
              <a:t>ImageDataGenerator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8BF6F8-2479-7CF6-33D8-10D23054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7" y="123362"/>
            <a:ext cx="8767482" cy="6611275"/>
          </a:xfrm>
        </p:spPr>
      </p:pic>
    </p:spTree>
    <p:extLst>
      <p:ext uri="{BB962C8B-B14F-4D97-AF65-F5344CB8AC3E}">
        <p14:creationId xmlns:p14="http://schemas.microsoft.com/office/powerpoint/2010/main" val="316461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B94E-5F04-C051-EC71-BB5A76C8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74" y="76200"/>
            <a:ext cx="11250052" cy="67056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1800" dirty="0"/>
              <a:t>WBC  are white or colourless blood cells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Function is to protect the body against micro organisms causing diseases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Formed in bone marrow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60% - 70% of WBC are neutrophil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They are normally 10-12 </a:t>
            </a:r>
            <a:r>
              <a:rPr lang="en-IN" sz="1800" dirty="0" err="1"/>
              <a:t>micrometer</a:t>
            </a:r>
            <a:r>
              <a:rPr lang="en-IN" sz="1800" dirty="0"/>
              <a:t> in diameter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Contain 2 -5 lobes connected together by a thin strand of chromatin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Cytoplasm has very fine, pale lilac granules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It destroys harmful bacteria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Eosinophil is 2% - 4% of WBC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10 – 12 </a:t>
            </a:r>
            <a:r>
              <a:rPr lang="en-IN" sz="1800" dirty="0" err="1"/>
              <a:t>micrometer</a:t>
            </a:r>
            <a:r>
              <a:rPr lang="en-IN" sz="1800" dirty="0"/>
              <a:t> diameter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2 or 3 lobes, large, red-orange granules filled with cytoplasm</a:t>
            </a:r>
          </a:p>
          <a:p>
            <a:pPr>
              <a:lnSpc>
                <a:spcPct val="160000"/>
              </a:lnSpc>
            </a:pPr>
            <a:r>
              <a:rPr lang="en-IN" sz="1800" dirty="0"/>
              <a:t>It combats the effects of  histamine in allergic reactions, destroy parasitic worms</a:t>
            </a:r>
          </a:p>
        </p:txBody>
      </p:sp>
    </p:spTree>
    <p:extLst>
      <p:ext uri="{BB962C8B-B14F-4D97-AF65-F5344CB8AC3E}">
        <p14:creationId xmlns:p14="http://schemas.microsoft.com/office/powerpoint/2010/main" val="272347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0ABB-6B02-8513-F970-076E669A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268941"/>
            <a:ext cx="11295529" cy="61677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IN" dirty="0"/>
              <a:t>Monocytes  are 3% - 8% of WBC</a:t>
            </a:r>
          </a:p>
          <a:p>
            <a:pPr>
              <a:lnSpc>
                <a:spcPct val="160000"/>
              </a:lnSpc>
            </a:pPr>
            <a:r>
              <a:rPr lang="en-IN" dirty="0"/>
              <a:t>They have 12 – 20 </a:t>
            </a:r>
            <a:r>
              <a:rPr lang="en-IN" dirty="0" err="1"/>
              <a:t>micrometer</a:t>
            </a:r>
            <a:r>
              <a:rPr lang="en-IN" dirty="0"/>
              <a:t> diameter</a:t>
            </a:r>
          </a:p>
          <a:p>
            <a:pPr>
              <a:lnSpc>
                <a:spcPct val="160000"/>
              </a:lnSpc>
            </a:pPr>
            <a:r>
              <a:rPr lang="en-IN" dirty="0"/>
              <a:t>Nucleus is kidney shaped or house shoe shaped</a:t>
            </a:r>
          </a:p>
          <a:p>
            <a:pPr>
              <a:lnSpc>
                <a:spcPct val="160000"/>
              </a:lnSpc>
            </a:pPr>
            <a:r>
              <a:rPr lang="en-IN" dirty="0"/>
              <a:t>Cytoplasm is blue-grey and has foamy appearance</a:t>
            </a:r>
          </a:p>
          <a:p>
            <a:pPr>
              <a:lnSpc>
                <a:spcPct val="160000"/>
              </a:lnSpc>
            </a:pPr>
            <a:r>
              <a:rPr lang="en-IN" dirty="0"/>
              <a:t>Phagocytosis, this occur after they transform into fixed or wandering macrophages</a:t>
            </a:r>
          </a:p>
          <a:p>
            <a:pPr>
              <a:lnSpc>
                <a:spcPct val="160000"/>
              </a:lnSpc>
            </a:pPr>
            <a:r>
              <a:rPr lang="en-IN" dirty="0"/>
              <a:t>Lymphocyte are 20% - 25% of WBC</a:t>
            </a:r>
          </a:p>
          <a:p>
            <a:pPr>
              <a:lnSpc>
                <a:spcPct val="160000"/>
              </a:lnSpc>
            </a:pPr>
            <a:r>
              <a:rPr lang="en-IN" dirty="0"/>
              <a:t>Small lymphocytes are 6 – 9 </a:t>
            </a:r>
            <a:r>
              <a:rPr lang="en-IN" dirty="0" err="1"/>
              <a:t>micrometer</a:t>
            </a:r>
            <a:r>
              <a:rPr lang="en-IN" dirty="0"/>
              <a:t> diameter, large ones are 10 – 14</a:t>
            </a:r>
          </a:p>
          <a:p>
            <a:pPr>
              <a:lnSpc>
                <a:spcPct val="160000"/>
              </a:lnSpc>
            </a:pPr>
            <a:r>
              <a:rPr lang="en-IN" dirty="0"/>
              <a:t>Nucleus is round and slightly indented </a:t>
            </a:r>
          </a:p>
          <a:p>
            <a:pPr>
              <a:lnSpc>
                <a:spcPct val="160000"/>
              </a:lnSpc>
            </a:pPr>
            <a:r>
              <a:rPr lang="en-IN" dirty="0"/>
              <a:t>Cytoplasm forms a rim around nucleus that looks sky blue</a:t>
            </a:r>
          </a:p>
          <a:p>
            <a:pPr>
              <a:lnSpc>
                <a:spcPct val="160000"/>
              </a:lnSpc>
            </a:pPr>
            <a:r>
              <a:rPr lang="en-IN" dirty="0"/>
              <a:t>Larger the cell more cytoplasm is visible</a:t>
            </a:r>
          </a:p>
          <a:p>
            <a:pPr>
              <a:lnSpc>
                <a:spcPct val="160000"/>
              </a:lnSpc>
            </a:pPr>
            <a:r>
              <a:rPr lang="en-IN" dirty="0"/>
              <a:t>Attacks invading virus, cancer cells and transplanted tissues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15CDAB-4F63-E2D3-E197-936D40F44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6" y="537882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157BA-E8BE-26C4-82F1-06D51EDBF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1" y="537882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5204-F046-D46D-B06D-9F2F047F6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5" y="3659378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78194B-D85C-958B-3341-273206AAB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0" y="3640559"/>
            <a:ext cx="3048000" cy="22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2DE97F-A542-7867-DF0A-865D12299BE5}"/>
              </a:ext>
            </a:extLst>
          </p:cNvPr>
          <p:cNvSpPr txBox="1"/>
          <p:nvPr/>
        </p:nvSpPr>
        <p:spPr>
          <a:xfrm>
            <a:off x="2169458" y="3056964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Eosinophil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6B19D-30F7-6B70-AFE3-02D3AC57DE2D}"/>
              </a:ext>
            </a:extLst>
          </p:cNvPr>
          <p:cNvSpPr txBox="1"/>
          <p:nvPr/>
        </p:nvSpPr>
        <p:spPr>
          <a:xfrm>
            <a:off x="7548283" y="3056964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Lymphocyte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28D4A-EC1C-B765-1AAE-44E93BFAB937}"/>
              </a:ext>
            </a:extLst>
          </p:cNvPr>
          <p:cNvSpPr txBox="1"/>
          <p:nvPr/>
        </p:nvSpPr>
        <p:spPr>
          <a:xfrm>
            <a:off x="7844119" y="6135452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Monocyte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A526D-42F4-EB05-2510-683EACFCBF14}"/>
              </a:ext>
            </a:extLst>
          </p:cNvPr>
          <p:cNvSpPr txBox="1"/>
          <p:nvPr/>
        </p:nvSpPr>
        <p:spPr>
          <a:xfrm>
            <a:off x="2366682" y="6140823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Neutrophil</a:t>
            </a:r>
          </a:p>
        </p:txBody>
      </p:sp>
    </p:spTree>
    <p:extLst>
      <p:ext uri="{BB962C8B-B14F-4D97-AF65-F5344CB8AC3E}">
        <p14:creationId xmlns:p14="http://schemas.microsoft.com/office/powerpoint/2010/main" val="76815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80139-29B4-3EB4-5C82-580BD99C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41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Analysis of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3402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044D-95D3-C710-1BF1-5828A63A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6788"/>
          </a:xfrm>
        </p:spPr>
        <p:txBody>
          <a:bodyPr/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00FF-C024-09CE-CE36-EF980F358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46730"/>
            <a:ext cx="10703206" cy="419548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Input size 224 x 224 x 3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residual network is formed by stacking several residual blocks together.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uses Batch Normalization at its core. The Batch Normalization adjusts the input layer to increase the performance of the network. The problem of covariate shift is mitigated.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makes use of the Skip Connection, which helps to protect the network from vanishing gradient problem.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Deep Residual Network uses bottleneck residual block design to increase the performance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05000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E6F54-AB90-D62A-01BD-8A4DA121A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1" b="11358"/>
          <a:stretch/>
        </p:blipFill>
        <p:spPr bwMode="auto">
          <a:xfrm>
            <a:off x="3550024" y="385482"/>
            <a:ext cx="4753946" cy="5871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79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93EA-8569-A7CA-A892-55343B63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136" y="833718"/>
            <a:ext cx="8946541" cy="2689411"/>
          </a:xfrm>
        </p:spPr>
        <p:txBody>
          <a:bodyPr/>
          <a:lstStyle/>
          <a:p>
            <a:r>
              <a:rPr lang="en-IN" dirty="0"/>
              <a:t>7 x 7 Convolutional layer with stride 2</a:t>
            </a:r>
          </a:p>
          <a:p>
            <a:r>
              <a:rPr lang="en-IN" dirty="0"/>
              <a:t>3 x 3 </a:t>
            </a:r>
            <a:r>
              <a:rPr lang="en-IN" dirty="0" err="1"/>
              <a:t>Maxpooling</a:t>
            </a:r>
            <a:r>
              <a:rPr lang="en-IN" dirty="0"/>
              <a:t> layer with stride 2</a:t>
            </a:r>
          </a:p>
          <a:p>
            <a:r>
              <a:rPr lang="en-IN" dirty="0"/>
              <a:t>Each convolution block has 3 convolutional layer and a shortcut convolutional layer</a:t>
            </a:r>
          </a:p>
          <a:p>
            <a:r>
              <a:rPr lang="en-IN" dirty="0"/>
              <a:t>Each identity layer has 3 convolutional layer.</a:t>
            </a:r>
          </a:p>
          <a:p>
            <a:r>
              <a:rPr lang="en-IN" dirty="0"/>
              <a:t>Fully connected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6D4E5-D76B-FD42-F56A-4776E958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32" y="3585882"/>
            <a:ext cx="5428793" cy="2178005"/>
          </a:xfrm>
          <a:prstGeom prst="rect">
            <a:avLst/>
          </a:prstGeom>
        </p:spPr>
      </p:pic>
      <p:pic>
        <p:nvPicPr>
          <p:cNvPr id="6" name="image26.jpeg">
            <a:extLst>
              <a:ext uri="{FF2B5EF4-FFF2-40B4-BE49-F238E27FC236}">
                <a16:creationId xmlns:a16="http://schemas.microsoft.com/office/drawing/2014/main" id="{2B9A945F-C793-A4F1-3923-46FFC95DE5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275" y="3523129"/>
            <a:ext cx="5583220" cy="217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BF978D-9F14-81D6-1618-1ACB164E8F93}"/>
              </a:ext>
            </a:extLst>
          </p:cNvPr>
          <p:cNvSpPr txBox="1"/>
          <p:nvPr/>
        </p:nvSpPr>
        <p:spPr>
          <a:xfrm>
            <a:off x="1962045" y="6033246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Convolutional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B14F9-CED2-1A4F-4F18-F548225EFE51}"/>
              </a:ext>
            </a:extLst>
          </p:cNvPr>
          <p:cNvSpPr txBox="1"/>
          <p:nvPr/>
        </p:nvSpPr>
        <p:spPr>
          <a:xfrm>
            <a:off x="8241377" y="602428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Identity block</a:t>
            </a:r>
          </a:p>
        </p:txBody>
      </p:sp>
    </p:spTree>
    <p:extLst>
      <p:ext uri="{BB962C8B-B14F-4D97-AF65-F5344CB8AC3E}">
        <p14:creationId xmlns:p14="http://schemas.microsoft.com/office/powerpoint/2010/main" val="6942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A5810-61CB-4029-751A-CA309BA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676" y="2728735"/>
            <a:ext cx="9404723" cy="1400530"/>
          </a:xfrm>
        </p:spPr>
        <p:txBody>
          <a:bodyPr/>
          <a:lstStyle/>
          <a:p>
            <a:pPr algn="ctr"/>
            <a:r>
              <a:rPr lang="en-IN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9883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4584D-7313-46CD-F483-E76916908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7" t="4504" r="-1214" b="53950"/>
          <a:stretch/>
        </p:blipFill>
        <p:spPr bwMode="auto">
          <a:xfrm>
            <a:off x="1846730" y="103518"/>
            <a:ext cx="3899647" cy="6497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3E333-83D3-B46E-F91C-15D7E895A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8" t="48889" r="30039" b="8235"/>
          <a:stretch/>
        </p:blipFill>
        <p:spPr>
          <a:xfrm>
            <a:off x="6445625" y="206188"/>
            <a:ext cx="4390277" cy="6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>
            <a:extLst>
              <a:ext uri="{FF2B5EF4-FFF2-40B4-BE49-F238E27FC236}">
                <a16:creationId xmlns:a16="http://schemas.microsoft.com/office/drawing/2014/main" id="{91DB7B5D-EA76-ABDE-FD5B-6AE68BCFF5F5}"/>
              </a:ext>
            </a:extLst>
          </p:cNvPr>
          <p:cNvSpPr/>
          <p:nvPr/>
        </p:nvSpPr>
        <p:spPr>
          <a:xfrm>
            <a:off x="6176456" y="2393677"/>
            <a:ext cx="76427" cy="761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12E4045-DF56-874A-1BA0-430F55C9FDC3}"/>
              </a:ext>
            </a:extLst>
          </p:cNvPr>
          <p:cNvSpPr/>
          <p:nvPr/>
        </p:nvSpPr>
        <p:spPr>
          <a:xfrm>
            <a:off x="6252883" y="4939553"/>
            <a:ext cx="152853" cy="11295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CD7607-9028-9288-DE8A-A494895F8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" y="136125"/>
            <a:ext cx="11842377" cy="6585749"/>
          </a:xfrm>
        </p:spPr>
      </p:pic>
    </p:spTree>
    <p:extLst>
      <p:ext uri="{BB962C8B-B14F-4D97-AF65-F5344CB8AC3E}">
        <p14:creationId xmlns:p14="http://schemas.microsoft.com/office/powerpoint/2010/main" val="245846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0640A-B3E6-9BE2-02FC-0618914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40107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292908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CDACD-6A72-0F36-D4F2-D21C407DAD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7" b="6495"/>
          <a:stretch/>
        </p:blipFill>
        <p:spPr bwMode="auto">
          <a:xfrm>
            <a:off x="1084131" y="238848"/>
            <a:ext cx="10023737" cy="6541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916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12923-5EA4-ECC1-A861-73CC083E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1801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System Environment</a:t>
            </a:r>
          </a:p>
        </p:txBody>
      </p:sp>
    </p:spTree>
    <p:extLst>
      <p:ext uri="{BB962C8B-B14F-4D97-AF65-F5344CB8AC3E}">
        <p14:creationId xmlns:p14="http://schemas.microsoft.com/office/powerpoint/2010/main" val="180495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BE1A13-92CF-89B2-105A-890A7954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0247"/>
          </a:xfrm>
        </p:spPr>
        <p:txBody>
          <a:bodyPr/>
          <a:lstStyle/>
          <a:p>
            <a:r>
              <a:rPr lang="en-IN" dirty="0"/>
              <a:t>Software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320A3-E7F4-59A1-CB48-B025F25D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2964"/>
            <a:ext cx="8946541" cy="1622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Python libraries and packages –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</a:rPr>
              <a:t>Numpy</a:t>
            </a:r>
            <a:r>
              <a:rPr lang="en-IN" sz="1600" dirty="0">
                <a:effectLst/>
                <a:latin typeface="+mn-lt"/>
                <a:ea typeface="Calibri" panose="020F0502020204030204" pitchFamily="34" charset="0"/>
              </a:rPr>
              <a:t>, Matplotlib,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</a:rPr>
              <a:t>Tensorflow</a:t>
            </a:r>
            <a:r>
              <a:rPr lang="en-IN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</a:rPr>
              <a:t>Sklearn</a:t>
            </a: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endParaRPr lang="en-IN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+mn-lt"/>
              </a:rPr>
              <a:t>HTML, CSS and flask</a:t>
            </a:r>
            <a:endParaRPr lang="en-IN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</a:rPr>
              <a:t>Google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</a:rPr>
              <a:t>Colab</a:t>
            </a:r>
            <a:r>
              <a:rPr lang="en-IN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4F70757-2216-892F-004E-EC7E4554E4CA}"/>
              </a:ext>
            </a:extLst>
          </p:cNvPr>
          <p:cNvSpPr txBox="1">
            <a:spLocks/>
          </p:cNvSpPr>
          <p:nvPr/>
        </p:nvSpPr>
        <p:spPr>
          <a:xfrm>
            <a:off x="780582" y="3482787"/>
            <a:ext cx="9404723" cy="1026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Hardware Environment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F9D9A3D-ABB4-DEEA-3AC3-DF872BDD5610}"/>
              </a:ext>
            </a:extLst>
          </p:cNvPr>
          <p:cNvSpPr txBox="1">
            <a:spLocks/>
          </p:cNvSpPr>
          <p:nvPr/>
        </p:nvSpPr>
        <p:spPr>
          <a:xfrm>
            <a:off x="1104292" y="4509246"/>
            <a:ext cx="8946541" cy="154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Processor	:    2 GHz or faster (dual-core or quad-core will be much faster)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Memory	:    8 GB RAM or greater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Disk space	:    40 GB or greater good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0064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3253C-0548-F730-7DAE-C30A93A9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282836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77161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B7EE-0BF7-A0E0-0481-04336C68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3718"/>
            <a:ext cx="8946541" cy="4195481"/>
          </a:xfrm>
        </p:spPr>
        <p:txBody>
          <a:bodyPr/>
          <a:lstStyle/>
          <a:p>
            <a:r>
              <a:rPr lang="en-IN" dirty="0"/>
              <a:t>Pre-processed images using </a:t>
            </a:r>
            <a:r>
              <a:rPr lang="en-IN" dirty="0" err="1"/>
              <a:t>ImageDataGenerator</a:t>
            </a:r>
            <a:endParaRPr lang="en-IN" dirty="0"/>
          </a:p>
          <a:p>
            <a:r>
              <a:rPr lang="en-IN" dirty="0"/>
              <a:t>Build 2 function for defining identity block and convolutional block.</a:t>
            </a:r>
          </a:p>
          <a:p>
            <a:r>
              <a:rPr lang="en-IN" dirty="0"/>
              <a:t>Build custom </a:t>
            </a:r>
            <a:r>
              <a:rPr lang="en-IN" dirty="0" err="1"/>
              <a:t>resnet</a:t>
            </a:r>
            <a:r>
              <a:rPr lang="en-IN" dirty="0"/>
              <a:t>.</a:t>
            </a:r>
          </a:p>
          <a:p>
            <a:r>
              <a:rPr lang="en-IN" dirty="0"/>
              <a:t>Trained the model using 20 epoch</a:t>
            </a:r>
          </a:p>
          <a:p>
            <a:r>
              <a:rPr lang="en-IN" dirty="0"/>
              <a:t>The trained model got highest  accuracy at 17 </a:t>
            </a:r>
            <a:r>
              <a:rPr lang="en-IN" dirty="0" err="1"/>
              <a:t>th</a:t>
            </a:r>
            <a:r>
              <a:rPr lang="en-IN" dirty="0"/>
              <a:t> epoch that model’s weights are saved </a:t>
            </a:r>
          </a:p>
          <a:p>
            <a:r>
              <a:rPr lang="en-IN" dirty="0"/>
              <a:t>The saved hyperparameters are used to build the model</a:t>
            </a:r>
          </a:p>
          <a:p>
            <a:r>
              <a:rPr lang="en-US" dirty="0"/>
              <a:t>Validation accuracy 90% and minimum validation loss 0.9877 for selected model</a:t>
            </a:r>
          </a:p>
          <a:p>
            <a:r>
              <a:rPr lang="en-US" dirty="0"/>
              <a:t>96% train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9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9D7AD-4A14-88D3-0BA8-C46BFF902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0" y="941296"/>
            <a:ext cx="6828725" cy="4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9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06F9D-8B9F-1321-3369-50C94B321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1" y="953408"/>
            <a:ext cx="6574149" cy="56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0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3671-188A-31A0-2158-163E1BDC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80682"/>
            <a:ext cx="11945470" cy="670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WBC is made in the bone marrow and found in the blood and lymph tissue.</a:t>
            </a: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Help the body fight infection and other diseases</a:t>
            </a:r>
            <a:endParaRPr lang="en-IN" sz="18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ypes of  WBC : </a:t>
            </a:r>
            <a:r>
              <a:rPr lang="en-IN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Neutrophils, Lymphocytes, Eosinophils, Basophils and Monocytes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Blood smear analysis done by a pathologist using microscope is used to observe WBC cells can cause error.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CNN have successfully been applied to classify images of biological features.</a:t>
            </a:r>
          </a:p>
          <a:p>
            <a:pPr>
              <a:lnSpc>
                <a:spcPct val="150000"/>
              </a:lnSpc>
            </a:pPr>
            <a:r>
              <a:rPr lang="en-IN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is one of the most powerful deep neural networks. Because it </a:t>
            </a:r>
            <a:r>
              <a:rPr lang="en-IN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overcome vanishing gradient problem</a:t>
            </a:r>
            <a:endParaRPr lang="en-IN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classic </a:t>
            </a:r>
            <a:r>
              <a:rPr lang="en-IN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architecture is ResNet50 i.e., </a:t>
            </a:r>
            <a:r>
              <a:rPr lang="en-IN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with 50 layers, but here we use a </a:t>
            </a:r>
            <a:r>
              <a:rPr lang="en-IN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customized </a:t>
            </a:r>
            <a:r>
              <a:rPr lang="en-IN" sz="18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24 layers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is similar to ResNet50.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dataset used</a:t>
            </a:r>
            <a:r>
              <a:rPr lang="en-IN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blood cell images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from Kaggle.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 detecting the type of WBC, this model helps doctors to diagnose a patient easily.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inflammatory disease, bacterial or viral infection,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leukaemia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allergic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reaction,etc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04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2EA0-7F21-C3D5-E636-73F1CB64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1474694"/>
            <a:ext cx="1720571" cy="425823"/>
          </a:xfrm>
        </p:spPr>
        <p:txBody>
          <a:bodyPr/>
          <a:lstStyle/>
          <a:p>
            <a:r>
              <a:rPr lang="en-IN" sz="2000" dirty="0"/>
              <a:t>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C7F9A-1CD8-1CF4-DB27-A9C53FE8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70" y="2455081"/>
            <a:ext cx="4725477" cy="3175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17BE4-3257-5C60-9A29-D74DF383C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2455081"/>
            <a:ext cx="4790954" cy="32823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94BFDF-9BF9-8425-A1C7-C602E32A3326}"/>
              </a:ext>
            </a:extLst>
          </p:cNvPr>
          <p:cNvSpPr txBox="1">
            <a:spLocks/>
          </p:cNvSpPr>
          <p:nvPr/>
        </p:nvSpPr>
        <p:spPr>
          <a:xfrm>
            <a:off x="8043567" y="1474693"/>
            <a:ext cx="1720571" cy="425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3862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A7ECA-B727-B0D4-EE04-97F9DB86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0" r="1395"/>
          <a:stretch/>
        </p:blipFill>
        <p:spPr>
          <a:xfrm>
            <a:off x="348304" y="170330"/>
            <a:ext cx="11495391" cy="65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5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52FA5-17EC-6890-A4DC-313650E7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6"/>
          <a:stretch/>
        </p:blipFill>
        <p:spPr>
          <a:xfrm>
            <a:off x="227266" y="367553"/>
            <a:ext cx="11579985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3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B2252-7714-4685-D64F-19AC996D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17" y="2728735"/>
            <a:ext cx="9404723" cy="1400530"/>
          </a:xfrm>
        </p:spPr>
        <p:txBody>
          <a:bodyPr/>
          <a:lstStyle/>
          <a:p>
            <a:pPr algn="ctr"/>
            <a:r>
              <a:rPr lang="en-IN" sz="6000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75520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642B-2431-C8C8-D8C9-2400C284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61" y="40344"/>
            <a:ext cx="11599677" cy="1869140"/>
          </a:xfrm>
        </p:spPr>
        <p:txBody>
          <a:bodyPr/>
          <a:lstStyle/>
          <a:p>
            <a:r>
              <a:rPr lang="en-IN" sz="2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IN" sz="2700" b="1" spc="-2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1: -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Vatathanavaro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Supawit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Suchat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Tungjitnob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Kitsuchart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Pasupa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en-IN" sz="2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White blood cell classification: a comparison between VGG-16 and ResNet-50 models</a:t>
            </a:r>
            <a:r>
              <a:rPr lang="en-IN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." proceeding of the 6th joint symposium on computational intelligence (JSCI6). Vol. 12. 2018.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0945-300B-365A-AE17-B90DC807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2232214"/>
            <a:ext cx="11362440" cy="40879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There are two main methods for WBC classification task.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+mn-lt"/>
                <a:ea typeface="Calibri" panose="020F0502020204030204" pitchFamily="34" charset="0"/>
              </a:rPr>
              <a:t>A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utomated blood analysers - high accuracy but cost and maintenance are incredibly high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+mn-lt"/>
                <a:ea typeface="Calibri" panose="020F0502020204030204" pitchFamily="34" charset="0"/>
              </a:rPr>
              <a:t>Human analysis of microscopic images – difficult to identify d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ue to a similarity in appearance</a:t>
            </a:r>
            <a:endParaRPr lang="en-IN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CNN is the best algorithm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VGG-16 and ResNet-50</a:t>
            </a:r>
            <a:endParaRPr lang="en-IN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+mn-lt"/>
                <a:ea typeface="Calibri" panose="020F0502020204030204" pitchFamily="34" charset="0"/>
              </a:rPr>
              <a:t>O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ptimal number of epochs for the VGG-16 and the ResNet-50 is 44 and 47 </a:t>
            </a:r>
            <a:endParaRPr lang="en-IN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+mn-lt"/>
                <a:ea typeface="Calibri" panose="020F0502020204030204" pitchFamily="34" charset="0"/>
              </a:rPr>
              <a:t>A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ccuracy 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is greater for ResNet50 than VGG16.</a:t>
            </a:r>
            <a:endParaRPr lang="en-IN" sz="1800" dirty="0"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7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06540-E3D1-CBB5-78C0-C89AC663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27005" r="6734" b="11982"/>
          <a:stretch/>
        </p:blipFill>
        <p:spPr>
          <a:xfrm>
            <a:off x="1009925" y="2286001"/>
            <a:ext cx="10172149" cy="1721223"/>
          </a:xfrm>
        </p:spPr>
      </p:pic>
    </p:spTree>
    <p:extLst>
      <p:ext uri="{BB962C8B-B14F-4D97-AF65-F5344CB8AC3E}">
        <p14:creationId xmlns:p14="http://schemas.microsoft.com/office/powerpoint/2010/main" val="40333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2DCC-3BBF-4F1E-7C5F-D24AEE1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6" y="201705"/>
            <a:ext cx="11545889" cy="2075329"/>
          </a:xfrm>
        </p:spPr>
        <p:txBody>
          <a:bodyPr/>
          <a:lstStyle/>
          <a:p>
            <a:r>
              <a:rPr lang="en-US" sz="3000" dirty="0"/>
              <a:t>Paper 2: - He, </a:t>
            </a:r>
            <a:r>
              <a:rPr lang="en-US" sz="3000" dirty="0" err="1"/>
              <a:t>Kaiming</a:t>
            </a:r>
            <a:r>
              <a:rPr lang="en-US" sz="3000" dirty="0"/>
              <a:t>, et al. "</a:t>
            </a:r>
            <a:r>
              <a:rPr lang="en-US" sz="3000" b="1" dirty="0"/>
              <a:t>Deep residual learning for image recognition</a:t>
            </a:r>
            <a:r>
              <a:rPr lang="en-US" sz="3000" dirty="0"/>
              <a:t>." Proceedings of the IEEE conference on computer vision and pattern recognition. 2016.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D96C-4609-F2AA-1BFE-4CD5C875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75" y="1828801"/>
            <a:ext cx="11810673" cy="46795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latin typeface="+mn-lt"/>
              </a:rPr>
              <a:t>Deeper neural networks are more difficult to train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+mn-lt"/>
              </a:rPr>
              <a:t>In deep neural networks adding more layers leads to the model’s accuracy saturating, then rapidly decaying, and higher training errors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+mn-lt"/>
              </a:rPr>
              <a:t>Instead of hoping every few stacked layers directly fit a desired underlying mapping, these layers can be fit using residual mapping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+mn-lt"/>
              </a:rPr>
              <a:t>To optimize the residual mapping function than to optimize the original, unreferenced mapping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+mn-lt"/>
              </a:rPr>
              <a:t>Features like Shortcut Connection, bottleneck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latin typeface="+mn-lt"/>
              </a:rPr>
              <a:t>ResNet</a:t>
            </a:r>
            <a:r>
              <a:rPr lang="en-US" sz="1800" dirty="0">
                <a:latin typeface="+mn-lt"/>
              </a:rPr>
              <a:t> with an increase in depth and the error was lower compared to simple CNN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73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A487-E551-FF9E-A48C-533A742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246530"/>
            <a:ext cx="11178336" cy="1400530"/>
          </a:xfrm>
        </p:spPr>
        <p:txBody>
          <a:bodyPr/>
          <a:lstStyle/>
          <a:p>
            <a:r>
              <a:rPr lang="en-IN" sz="2500" dirty="0"/>
              <a:t>Paper 3: - </a:t>
            </a:r>
            <a:r>
              <a:rPr lang="en-IN" sz="2500" dirty="0" err="1"/>
              <a:t>Habibzadeh</a:t>
            </a:r>
            <a:r>
              <a:rPr lang="en-IN" sz="2500" dirty="0"/>
              <a:t>, Mehdi, et al. "</a:t>
            </a:r>
            <a:r>
              <a:rPr lang="en-IN" sz="2500" b="1" dirty="0"/>
              <a:t>Automatic white blood cell classification using pre-trained deep learning models: Resnet and inception.</a:t>
            </a:r>
            <a:r>
              <a:rPr lang="en-IN" sz="2500" dirty="0"/>
              <a:t>" Tenth international conference on machine vision (ICMV 2017). Vol. 10696. SPIE, 2018.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6E85-BBA6-FA3B-C8EA-76A51A19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8753"/>
            <a:ext cx="10299794" cy="38996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Details about WBC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Inception and Resnet50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Different input size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possibility of extending the use of </a:t>
            </a:r>
            <a:r>
              <a:rPr lang="en-US" sz="1800" dirty="0" err="1"/>
              <a:t>ResNet</a:t>
            </a:r>
            <a:r>
              <a:rPr lang="en-US" sz="1800" dirty="0"/>
              <a:t> will continue to contribute to medical fields.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741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8BF1-38C2-0270-9CF6-737832C6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1611"/>
          </a:xfrm>
        </p:spPr>
        <p:txBody>
          <a:bodyPr/>
          <a:lstStyle/>
          <a:p>
            <a:pPr algn="ctr"/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70BA-0D62-066D-6A32-E368C86B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5" y="1577788"/>
            <a:ext cx="10470123" cy="467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Resnet is more efficient than other architecture</a:t>
            </a:r>
          </a:p>
          <a:p>
            <a:pPr>
              <a:lnSpc>
                <a:spcPct val="150000"/>
              </a:lnSpc>
            </a:pPr>
            <a:r>
              <a:rPr lang="en-IN" dirty="0"/>
              <a:t>Increase in the number of layers can cause vanishing gradient problem and </a:t>
            </a:r>
            <a:r>
              <a:rPr lang="en-IN" dirty="0" err="1"/>
              <a:t>resnet</a:t>
            </a:r>
            <a:r>
              <a:rPr lang="en-IN" dirty="0"/>
              <a:t> can overcome them</a:t>
            </a:r>
          </a:p>
          <a:p>
            <a:pPr>
              <a:lnSpc>
                <a:spcPct val="150000"/>
              </a:lnSpc>
            </a:pPr>
            <a:r>
              <a:rPr lang="en-IN" dirty="0"/>
              <a:t>Identity shortcut connection</a:t>
            </a:r>
          </a:p>
          <a:p>
            <a:pPr>
              <a:lnSpc>
                <a:spcPct val="150000"/>
              </a:lnSpc>
            </a:pPr>
            <a:r>
              <a:rPr lang="en-IN" dirty="0"/>
              <a:t>Resnet </a:t>
            </a:r>
            <a:r>
              <a:rPr lang="en-US" dirty="0"/>
              <a:t>led to major improvements in Image recognition, image detection, image localization, and segmentation tasks</a:t>
            </a:r>
          </a:p>
          <a:p>
            <a:pPr>
              <a:lnSpc>
                <a:spcPct val="150000"/>
              </a:lnSpc>
            </a:pPr>
            <a:r>
              <a:rPr lang="en-US" dirty="0"/>
              <a:t>Has more layers but lesser parameters than previous models hence making it fast</a:t>
            </a:r>
          </a:p>
          <a:p>
            <a:pPr>
              <a:lnSpc>
                <a:spcPct val="150000"/>
              </a:lnSpc>
            </a:pPr>
            <a:r>
              <a:rPr lang="en-US" dirty="0"/>
              <a:t>Reconstructing or customizing of </a:t>
            </a:r>
            <a:r>
              <a:rPr lang="en-US" dirty="0" err="1"/>
              <a:t>ResNet</a:t>
            </a:r>
            <a:r>
              <a:rPr lang="en-US" dirty="0"/>
              <a:t> is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526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1182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Symbol</vt:lpstr>
      <vt:lpstr>Times New Roman</vt:lpstr>
      <vt:lpstr>Wingdings 3</vt:lpstr>
      <vt:lpstr>Ion</vt:lpstr>
      <vt:lpstr>White Blood Cell Subtype Identification Using ResNet Architecture</vt:lpstr>
      <vt:lpstr>Introduction</vt:lpstr>
      <vt:lpstr>PowerPoint Presentation</vt:lpstr>
      <vt:lpstr>Literature Review</vt:lpstr>
      <vt:lpstr>Paper 1: -Vatathanavaro, Supawit, Suchat Tungjitnob, and Kitsuchart Pasupa. "White blood cell classification: a comparison between VGG-16 and ResNet-50 models." proceeding of the 6th joint symposium on computational intelligence (JSCI6). Vol. 12. 2018.</vt:lpstr>
      <vt:lpstr>PowerPoint Presentation</vt:lpstr>
      <vt:lpstr>Paper 2: - He, Kaiming, et al. "Deep residual learning for image recognition." Proceedings of the IEEE conference on computer vision and pattern recognition. 2016.</vt:lpstr>
      <vt:lpstr>Paper 3: - Habibzadeh, Mehdi, et al. "Automatic white blood cell classification using pre-trained deep learning models: Resnet and inception." Tenth international conference on machine vision (ICMV 2017). Vol. 10696. SPIE, 2018.</vt:lpstr>
      <vt:lpstr>Findings</vt:lpstr>
      <vt:lpstr>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Architecture</vt:lpstr>
      <vt:lpstr>Features of ResNet</vt:lpstr>
      <vt:lpstr>PowerPoint Presentation</vt:lpstr>
      <vt:lpstr>PowerPoint Presentation</vt:lpstr>
      <vt:lpstr>PowerPoint Presentation</vt:lpstr>
      <vt:lpstr>PowerPoint Presentation</vt:lpstr>
      <vt:lpstr>Project Pipeline</vt:lpstr>
      <vt:lpstr>PowerPoint Presentation</vt:lpstr>
      <vt:lpstr>System Environment</vt:lpstr>
      <vt:lpstr>Software Environment</vt:lpstr>
      <vt:lpstr>SYSTEM DESIGN</vt:lpstr>
      <vt:lpstr>PowerPoint Presentation</vt:lpstr>
      <vt:lpstr>PowerPoint Presentation</vt:lpstr>
      <vt:lpstr>PowerPoint Presentation</vt:lpstr>
      <vt:lpstr>Accuracy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Blood Cell Subtype Identification Using ResNet Architecture</dc:title>
  <dc:creator>Aneeta L R</dc:creator>
  <cp:lastModifiedBy>Aneeta L R</cp:lastModifiedBy>
  <cp:revision>7</cp:revision>
  <dcterms:created xsi:type="dcterms:W3CDTF">2022-11-12T13:44:26Z</dcterms:created>
  <dcterms:modified xsi:type="dcterms:W3CDTF">2022-11-14T04:19:26Z</dcterms:modified>
</cp:coreProperties>
</file>