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
      <p:font typeface="Work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WorkSans-regular.fntdata"/><Relationship Id="rId30" Type="http://schemas.openxmlformats.org/officeDocument/2006/relationships/font" Target="fonts/ProximaNova-boldItalic.fntdata"/><Relationship Id="rId11" Type="http://schemas.openxmlformats.org/officeDocument/2006/relationships/slide" Target="slides/slide5.xml"/><Relationship Id="rId33" Type="http://schemas.openxmlformats.org/officeDocument/2006/relationships/font" Target="fonts/WorkSans-italic.fntdata"/><Relationship Id="rId10" Type="http://schemas.openxmlformats.org/officeDocument/2006/relationships/slide" Target="slides/slide4.xml"/><Relationship Id="rId32" Type="http://schemas.openxmlformats.org/officeDocument/2006/relationships/font" Target="fonts/Work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Work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69cb47bc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69cb47bc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69d33e5d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69d33e5d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69cb47bcd_0_2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69cb47bcd_0_2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69d33e5d9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69d33e5d9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69cb47bcd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69cb47bcd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69d33e5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69d33e5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69cb47bcd_0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69cb47bcd_0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69cb47bcd_0_1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69cb47bcd_0_1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69cb47bcd_0_1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69cb47bcd_0_1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The slight variations in the pattern can be attributed to the fact the queue is initialised with hospitals as the starting nodes and the neighbours of each hospital will be added to the queue.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69cb47bcd_0_1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69cb47bcd_0_1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69cb47bcd_0_2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69cb47bcd_0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69cb47bcd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69cb47bcd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69cb47bcd_0_2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69cb47bcd_0_2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69cb47bcd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69cb47bcd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69cb47bcd_0_2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69cb47bcd_0_2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69cb47bcd_0_2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69cb47bcd_0_2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69cb47bcd_0_2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69cb47bcd_0_2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69cb47bcd_0_1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69cb47bcd_0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69cb47bcd_0_1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a69cb47bcd_0_1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69cb47bcd_0_2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69cb47bcd_0_2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rot="-253">
            <a:off x="719999" y="1471113"/>
            <a:ext cx="4077600" cy="17139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3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720000" y="3087250"/>
            <a:ext cx="3528300" cy="58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8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hasCustomPrompt="1" type="title"/>
          </p:nvPr>
        </p:nvSpPr>
        <p:spPr>
          <a:xfrm flipH="1">
            <a:off x="3543300" y="2222050"/>
            <a:ext cx="2057400" cy="122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15"/>
          <p:cNvSpPr txBox="1"/>
          <p:nvPr>
            <p:ph idx="2" type="title"/>
          </p:nvPr>
        </p:nvSpPr>
        <p:spPr>
          <a:xfrm>
            <a:off x="1827300" y="3539125"/>
            <a:ext cx="5489400" cy="69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 name="Google Shape;59;p15"/>
          <p:cNvSpPr txBox="1"/>
          <p:nvPr>
            <p:ph idx="1" type="subTitle"/>
          </p:nvPr>
        </p:nvSpPr>
        <p:spPr>
          <a:xfrm>
            <a:off x="1902050" y="4090226"/>
            <a:ext cx="5340600" cy="350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720000" y="1619850"/>
            <a:ext cx="3468300" cy="55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720000" y="2239950"/>
            <a:ext cx="3468300" cy="1017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chemeClr val="dk1"/>
                </a:solidFill>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3" name="Google Shape;63;p16"/>
          <p:cNvSpPr/>
          <p:nvPr/>
        </p:nvSpPr>
        <p:spPr>
          <a:xfrm rot="5400000">
            <a:off x="1192742"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7"/>
          <p:cNvSpPr txBox="1"/>
          <p:nvPr>
            <p:ph idx="1" type="body"/>
          </p:nvPr>
        </p:nvSpPr>
        <p:spPr>
          <a:xfrm>
            <a:off x="1791600" y="1890925"/>
            <a:ext cx="2428200" cy="577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dk1"/>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1791600" y="3460500"/>
            <a:ext cx="2428200" cy="577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dk1"/>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7" name="Google Shape;67;p17"/>
          <p:cNvSpPr txBox="1"/>
          <p:nvPr>
            <p:ph type="title"/>
          </p:nvPr>
        </p:nvSpPr>
        <p:spPr>
          <a:xfrm>
            <a:off x="720000" y="540000"/>
            <a:ext cx="3852300" cy="543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3" type="subTitle"/>
          </p:nvPr>
        </p:nvSpPr>
        <p:spPr>
          <a:xfrm>
            <a:off x="1791600" y="1523975"/>
            <a:ext cx="24282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9" name="Google Shape;69;p17"/>
          <p:cNvSpPr txBox="1"/>
          <p:nvPr>
            <p:ph idx="4" type="subTitle"/>
          </p:nvPr>
        </p:nvSpPr>
        <p:spPr>
          <a:xfrm>
            <a:off x="1791600" y="3093525"/>
            <a:ext cx="24282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0" name="Google Shape;70;p17"/>
          <p:cNvSpPr/>
          <p:nvPr/>
        </p:nvSpPr>
        <p:spPr>
          <a:xfrm rot="5400000">
            <a:off x="1166475" y="-3564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p:nvPr/>
        </p:nvSpPr>
        <p:spPr>
          <a:xfrm rot="5400000">
            <a:off x="4392000"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5005200" y="1171575"/>
            <a:ext cx="3418800" cy="2099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5005200" y="3140471"/>
            <a:ext cx="3418800" cy="82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600">
                <a:solidFill>
                  <a:schemeClr val="dk1"/>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p:nvPr/>
        </p:nvSpPr>
        <p:spPr>
          <a:xfrm rot="5400000">
            <a:off x="5350950" y="4437739"/>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440000" y="2266977"/>
            <a:ext cx="3259200" cy="408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1800"/>
              <a:buNone/>
              <a:defRPr sz="18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20"/>
          <p:cNvSpPr txBox="1"/>
          <p:nvPr>
            <p:ph idx="1" type="subTitle"/>
          </p:nvPr>
        </p:nvSpPr>
        <p:spPr>
          <a:xfrm>
            <a:off x="1444800" y="882475"/>
            <a:ext cx="6254400" cy="1382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txBox="1"/>
          <p:nvPr>
            <p:ph idx="1" type="subTitle"/>
          </p:nvPr>
        </p:nvSpPr>
        <p:spPr>
          <a:xfrm>
            <a:off x="4572000" y="1863325"/>
            <a:ext cx="2902500" cy="88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1" sz="1800">
                <a:solidFill>
                  <a:schemeClr val="dk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3" name="Google Shape;83;p21"/>
          <p:cNvSpPr txBox="1"/>
          <p:nvPr>
            <p:ph idx="2" type="body"/>
          </p:nvPr>
        </p:nvSpPr>
        <p:spPr>
          <a:xfrm>
            <a:off x="4572000" y="2308325"/>
            <a:ext cx="2996400" cy="1154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chemeClr val="dk1"/>
                </a:solidFill>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4" name="Google Shape;84;p21"/>
          <p:cNvSpPr txBox="1"/>
          <p:nvPr>
            <p:ph type="title"/>
          </p:nvPr>
        </p:nvSpPr>
        <p:spPr>
          <a:xfrm>
            <a:off x="4572000" y="540000"/>
            <a:ext cx="3852300" cy="890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21"/>
          <p:cNvSpPr/>
          <p:nvPr/>
        </p:nvSpPr>
        <p:spPr>
          <a:xfrm rot="5400000">
            <a:off x="5013350"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type="title"/>
          </p:nvPr>
        </p:nvSpPr>
        <p:spPr>
          <a:xfrm>
            <a:off x="5546775" y="2981393"/>
            <a:ext cx="2990400" cy="168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26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23"/>
          <p:cNvSpPr txBox="1"/>
          <p:nvPr>
            <p:ph hasCustomPrompt="1" type="title"/>
          </p:nvPr>
        </p:nvSpPr>
        <p:spPr>
          <a:xfrm>
            <a:off x="870600" y="720001"/>
            <a:ext cx="7402800" cy="157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 name="Google Shape;90;p23"/>
          <p:cNvSpPr txBox="1"/>
          <p:nvPr>
            <p:ph idx="1" type="body"/>
          </p:nvPr>
        </p:nvSpPr>
        <p:spPr>
          <a:xfrm>
            <a:off x="1681200" y="2042077"/>
            <a:ext cx="5781600" cy="519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800">
                <a:solidFill>
                  <a:schemeClr val="dk1"/>
                </a:solidFill>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2" name="Shape 92"/>
        <p:cNvGrpSpPr/>
        <p:nvPr/>
      </p:nvGrpSpPr>
      <p:grpSpPr>
        <a:xfrm>
          <a:off x="0" y="0"/>
          <a:ext cx="0" cy="0"/>
          <a:chOff x="0" y="0"/>
          <a:chExt cx="0" cy="0"/>
        </a:xfrm>
      </p:grpSpPr>
      <p:sp>
        <p:nvSpPr>
          <p:cNvPr id="93" name="Google Shape;93;p25"/>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25"/>
          <p:cNvSpPr txBox="1"/>
          <p:nvPr>
            <p:ph hasCustomPrompt="1" idx="2" type="title"/>
          </p:nvPr>
        </p:nvSpPr>
        <p:spPr>
          <a:xfrm>
            <a:off x="1061100" y="1795500"/>
            <a:ext cx="611100" cy="30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a:r>
              <a:t>xx%</a:t>
            </a:r>
          </a:p>
        </p:txBody>
      </p:sp>
      <p:sp>
        <p:nvSpPr>
          <p:cNvPr id="95" name="Google Shape;95;p25"/>
          <p:cNvSpPr txBox="1"/>
          <p:nvPr>
            <p:ph idx="1" type="subTitle"/>
          </p:nvPr>
        </p:nvSpPr>
        <p:spPr>
          <a:xfrm>
            <a:off x="1677300" y="1472025"/>
            <a:ext cx="25707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 name="Google Shape;96;p25"/>
          <p:cNvSpPr txBox="1"/>
          <p:nvPr>
            <p:ph idx="3" type="subTitle"/>
          </p:nvPr>
        </p:nvSpPr>
        <p:spPr>
          <a:xfrm>
            <a:off x="1677300" y="1755525"/>
            <a:ext cx="2570700" cy="5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7" name="Google Shape;97;p25"/>
          <p:cNvSpPr txBox="1"/>
          <p:nvPr>
            <p:ph hasCustomPrompt="1" idx="4" type="title"/>
          </p:nvPr>
        </p:nvSpPr>
        <p:spPr>
          <a:xfrm>
            <a:off x="1078500" y="2686308"/>
            <a:ext cx="576300" cy="40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a:r>
              <a:t>xx%</a:t>
            </a:r>
          </a:p>
        </p:txBody>
      </p:sp>
      <p:sp>
        <p:nvSpPr>
          <p:cNvPr id="98" name="Google Shape;98;p25"/>
          <p:cNvSpPr txBox="1"/>
          <p:nvPr>
            <p:ph idx="5" type="subTitle"/>
          </p:nvPr>
        </p:nvSpPr>
        <p:spPr>
          <a:xfrm>
            <a:off x="1677313" y="2400600"/>
            <a:ext cx="25707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9" name="Google Shape;99;p25"/>
          <p:cNvSpPr txBox="1"/>
          <p:nvPr>
            <p:ph idx="6" type="subTitle"/>
          </p:nvPr>
        </p:nvSpPr>
        <p:spPr>
          <a:xfrm>
            <a:off x="1677300" y="2684100"/>
            <a:ext cx="2570700" cy="5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0" name="Google Shape;100;p25"/>
          <p:cNvSpPr txBox="1"/>
          <p:nvPr>
            <p:ph hasCustomPrompt="1" idx="7" type="title"/>
          </p:nvPr>
        </p:nvSpPr>
        <p:spPr>
          <a:xfrm>
            <a:off x="1078500" y="3603100"/>
            <a:ext cx="576300" cy="40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a:r>
              <a:t>xx%</a:t>
            </a:r>
          </a:p>
        </p:txBody>
      </p:sp>
      <p:sp>
        <p:nvSpPr>
          <p:cNvPr id="101" name="Google Shape;101;p25"/>
          <p:cNvSpPr txBox="1"/>
          <p:nvPr>
            <p:ph idx="8" type="subTitle"/>
          </p:nvPr>
        </p:nvSpPr>
        <p:spPr>
          <a:xfrm>
            <a:off x="1677312" y="3319598"/>
            <a:ext cx="29361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2" name="Google Shape;102;p25"/>
          <p:cNvSpPr txBox="1"/>
          <p:nvPr>
            <p:ph idx="9" type="subTitle"/>
          </p:nvPr>
        </p:nvSpPr>
        <p:spPr>
          <a:xfrm>
            <a:off x="1677300" y="3603100"/>
            <a:ext cx="2570700" cy="51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3" name="Google Shape;103;p25"/>
          <p:cNvSpPr txBox="1"/>
          <p:nvPr>
            <p:ph hasCustomPrompt="1" idx="13" type="title"/>
          </p:nvPr>
        </p:nvSpPr>
        <p:spPr>
          <a:xfrm>
            <a:off x="5006612" y="1797456"/>
            <a:ext cx="611100" cy="30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a:r>
              <a:t>xx%</a:t>
            </a:r>
          </a:p>
        </p:txBody>
      </p:sp>
      <p:sp>
        <p:nvSpPr>
          <p:cNvPr id="104" name="Google Shape;104;p25"/>
          <p:cNvSpPr txBox="1"/>
          <p:nvPr>
            <p:ph idx="14" type="subTitle"/>
          </p:nvPr>
        </p:nvSpPr>
        <p:spPr>
          <a:xfrm>
            <a:off x="5640417" y="1473975"/>
            <a:ext cx="25707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5" name="Google Shape;105;p25"/>
          <p:cNvSpPr txBox="1"/>
          <p:nvPr>
            <p:ph idx="15" type="subTitle"/>
          </p:nvPr>
        </p:nvSpPr>
        <p:spPr>
          <a:xfrm>
            <a:off x="5640400" y="1757476"/>
            <a:ext cx="2570700" cy="5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6" name="Google Shape;106;p25"/>
          <p:cNvSpPr txBox="1"/>
          <p:nvPr>
            <p:ph hasCustomPrompt="1" idx="16" type="title"/>
          </p:nvPr>
        </p:nvSpPr>
        <p:spPr>
          <a:xfrm>
            <a:off x="5024012" y="2688265"/>
            <a:ext cx="576300" cy="40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a:r>
              <a:t>xx%</a:t>
            </a:r>
          </a:p>
        </p:txBody>
      </p:sp>
      <p:sp>
        <p:nvSpPr>
          <p:cNvPr id="107" name="Google Shape;107;p25"/>
          <p:cNvSpPr txBox="1"/>
          <p:nvPr>
            <p:ph idx="17" type="subTitle"/>
          </p:nvPr>
        </p:nvSpPr>
        <p:spPr>
          <a:xfrm>
            <a:off x="5640413" y="2402556"/>
            <a:ext cx="25707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8" name="Google Shape;108;p25"/>
          <p:cNvSpPr txBox="1"/>
          <p:nvPr>
            <p:ph idx="18" type="subTitle"/>
          </p:nvPr>
        </p:nvSpPr>
        <p:spPr>
          <a:xfrm>
            <a:off x="5640400" y="2686051"/>
            <a:ext cx="2570700" cy="5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 name="Google Shape;109;p25"/>
          <p:cNvSpPr txBox="1"/>
          <p:nvPr>
            <p:ph hasCustomPrompt="1" idx="19" type="title"/>
          </p:nvPr>
        </p:nvSpPr>
        <p:spPr>
          <a:xfrm>
            <a:off x="4988912" y="3605056"/>
            <a:ext cx="646500" cy="40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a:r>
              <a:t>xx%</a:t>
            </a:r>
          </a:p>
        </p:txBody>
      </p:sp>
      <p:sp>
        <p:nvSpPr>
          <p:cNvPr id="110" name="Google Shape;110;p25"/>
          <p:cNvSpPr txBox="1"/>
          <p:nvPr>
            <p:ph idx="20" type="subTitle"/>
          </p:nvPr>
        </p:nvSpPr>
        <p:spPr>
          <a:xfrm>
            <a:off x="5640417" y="3321549"/>
            <a:ext cx="25707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1" name="Google Shape;111;p25"/>
          <p:cNvSpPr txBox="1"/>
          <p:nvPr>
            <p:ph idx="21" type="subTitle"/>
          </p:nvPr>
        </p:nvSpPr>
        <p:spPr>
          <a:xfrm>
            <a:off x="5640400" y="3605050"/>
            <a:ext cx="2570700" cy="5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 name="Google Shape;112;p25"/>
          <p:cNvSpPr/>
          <p:nvPr/>
        </p:nvSpPr>
        <p:spPr>
          <a:xfrm rot="5400000">
            <a:off x="4392000"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
    <p:spTree>
      <p:nvGrpSpPr>
        <p:cNvPr id="113" name="Shape 113"/>
        <p:cNvGrpSpPr/>
        <p:nvPr/>
      </p:nvGrpSpPr>
      <p:grpSpPr>
        <a:xfrm>
          <a:off x="0" y="0"/>
          <a:ext cx="0" cy="0"/>
          <a:chOff x="0" y="0"/>
          <a:chExt cx="0" cy="0"/>
        </a:xfrm>
      </p:grpSpPr>
      <p:sp>
        <p:nvSpPr>
          <p:cNvPr id="114" name="Google Shape;114;p26"/>
          <p:cNvSpPr txBox="1"/>
          <p:nvPr>
            <p:ph idx="1" type="subTitle"/>
          </p:nvPr>
        </p:nvSpPr>
        <p:spPr>
          <a:xfrm>
            <a:off x="714375" y="1848675"/>
            <a:ext cx="3277200" cy="226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Char char="●"/>
              <a:defRPr>
                <a:solidFill>
                  <a:schemeClr val="dk1"/>
                </a:solidFill>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15" name="Google Shape;115;p26"/>
          <p:cNvSpPr txBox="1"/>
          <p:nvPr>
            <p:ph type="title"/>
          </p:nvPr>
        </p:nvSpPr>
        <p:spPr>
          <a:xfrm>
            <a:off x="714375" y="540000"/>
            <a:ext cx="3852300" cy="890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6"/>
          <p:cNvSpPr/>
          <p:nvPr/>
        </p:nvSpPr>
        <p:spPr>
          <a:xfrm rot="5400000">
            <a:off x="1192650"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17" name="Shape 117"/>
        <p:cNvGrpSpPr/>
        <p:nvPr/>
      </p:nvGrpSpPr>
      <p:grpSpPr>
        <a:xfrm>
          <a:off x="0" y="0"/>
          <a:ext cx="0" cy="0"/>
          <a:chOff x="0" y="0"/>
          <a:chExt cx="0" cy="0"/>
        </a:xfrm>
      </p:grpSpPr>
      <p:sp>
        <p:nvSpPr>
          <p:cNvPr id="118" name="Google Shape;118;p27"/>
          <p:cNvSpPr txBox="1"/>
          <p:nvPr>
            <p:ph idx="1" type="subTitle"/>
          </p:nvPr>
        </p:nvSpPr>
        <p:spPr>
          <a:xfrm>
            <a:off x="5468148" y="1681425"/>
            <a:ext cx="24213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27"/>
          <p:cNvSpPr txBox="1"/>
          <p:nvPr>
            <p:ph idx="2" type="subTitle"/>
          </p:nvPr>
        </p:nvSpPr>
        <p:spPr>
          <a:xfrm>
            <a:off x="5468150" y="2000721"/>
            <a:ext cx="24213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0" name="Google Shape;120;p27"/>
          <p:cNvSpPr txBox="1"/>
          <p:nvPr>
            <p:ph idx="3" type="subTitle"/>
          </p:nvPr>
        </p:nvSpPr>
        <p:spPr>
          <a:xfrm>
            <a:off x="5468148" y="2625694"/>
            <a:ext cx="24213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1" name="Google Shape;121;p27"/>
          <p:cNvSpPr txBox="1"/>
          <p:nvPr>
            <p:ph idx="4" type="subTitle"/>
          </p:nvPr>
        </p:nvSpPr>
        <p:spPr>
          <a:xfrm>
            <a:off x="5468150" y="2945558"/>
            <a:ext cx="24213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2" name="Google Shape;122;p27"/>
          <p:cNvSpPr txBox="1"/>
          <p:nvPr>
            <p:ph idx="5" type="subTitle"/>
          </p:nvPr>
        </p:nvSpPr>
        <p:spPr>
          <a:xfrm>
            <a:off x="5468148" y="3572110"/>
            <a:ext cx="24213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27"/>
          <p:cNvSpPr txBox="1"/>
          <p:nvPr>
            <p:ph idx="6" type="subTitle"/>
          </p:nvPr>
        </p:nvSpPr>
        <p:spPr>
          <a:xfrm>
            <a:off x="5468150" y="3890272"/>
            <a:ext cx="2421300" cy="57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4" name="Google Shape;124;p27"/>
          <p:cNvSpPr txBox="1"/>
          <p:nvPr>
            <p:ph type="title"/>
          </p:nvPr>
        </p:nvSpPr>
        <p:spPr>
          <a:xfrm>
            <a:off x="4572000" y="540000"/>
            <a:ext cx="3852300" cy="890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27"/>
          <p:cNvSpPr/>
          <p:nvPr/>
        </p:nvSpPr>
        <p:spPr>
          <a:xfrm rot="5400000">
            <a:off x="5013350"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
    <p:spTree>
      <p:nvGrpSpPr>
        <p:cNvPr id="126" name="Shape 126"/>
        <p:cNvGrpSpPr/>
        <p:nvPr/>
      </p:nvGrpSpPr>
      <p:grpSpPr>
        <a:xfrm>
          <a:off x="0" y="0"/>
          <a:ext cx="0" cy="0"/>
          <a:chOff x="0" y="0"/>
          <a:chExt cx="0" cy="0"/>
        </a:xfrm>
      </p:grpSpPr>
      <p:sp>
        <p:nvSpPr>
          <p:cNvPr id="127" name="Google Shape;127;p28"/>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8"/>
          <p:cNvSpPr/>
          <p:nvPr/>
        </p:nvSpPr>
        <p:spPr>
          <a:xfrm rot="5400000">
            <a:off x="4392000" y="4437739"/>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29" name="Shape 129"/>
        <p:cNvGrpSpPr/>
        <p:nvPr/>
      </p:nvGrpSpPr>
      <p:grpSpPr>
        <a:xfrm>
          <a:off x="0" y="0"/>
          <a:ext cx="0" cy="0"/>
          <a:chOff x="0" y="0"/>
          <a:chExt cx="0" cy="0"/>
        </a:xfrm>
      </p:grpSpPr>
      <p:sp>
        <p:nvSpPr>
          <p:cNvPr id="130" name="Google Shape;130;p29"/>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29"/>
          <p:cNvSpPr txBox="1"/>
          <p:nvPr>
            <p:ph idx="1" type="subTitle"/>
          </p:nvPr>
        </p:nvSpPr>
        <p:spPr>
          <a:xfrm>
            <a:off x="1001625" y="1609625"/>
            <a:ext cx="20817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2" name="Google Shape;132;p29"/>
          <p:cNvSpPr txBox="1"/>
          <p:nvPr>
            <p:ph idx="2" type="subTitle"/>
          </p:nvPr>
        </p:nvSpPr>
        <p:spPr>
          <a:xfrm>
            <a:off x="1061916" y="1893125"/>
            <a:ext cx="1961100" cy="5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3" name="Google Shape;133;p29"/>
          <p:cNvSpPr txBox="1"/>
          <p:nvPr>
            <p:ph idx="3" type="subTitle"/>
          </p:nvPr>
        </p:nvSpPr>
        <p:spPr>
          <a:xfrm>
            <a:off x="6080547" y="1609625"/>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4" name="Google Shape;134;p29"/>
          <p:cNvSpPr txBox="1"/>
          <p:nvPr>
            <p:ph idx="4" type="subTitle"/>
          </p:nvPr>
        </p:nvSpPr>
        <p:spPr>
          <a:xfrm>
            <a:off x="6080545" y="1893125"/>
            <a:ext cx="1961100" cy="5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5" name="Google Shape;135;p29"/>
          <p:cNvSpPr txBox="1"/>
          <p:nvPr>
            <p:ph idx="5" type="subTitle"/>
          </p:nvPr>
        </p:nvSpPr>
        <p:spPr>
          <a:xfrm>
            <a:off x="1001625" y="3282225"/>
            <a:ext cx="20817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6" name="Google Shape;136;p29"/>
          <p:cNvSpPr txBox="1"/>
          <p:nvPr>
            <p:ph idx="6" type="subTitle"/>
          </p:nvPr>
        </p:nvSpPr>
        <p:spPr>
          <a:xfrm>
            <a:off x="1061916" y="3563350"/>
            <a:ext cx="1961100" cy="73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7" name="Google Shape;137;p29"/>
          <p:cNvSpPr txBox="1"/>
          <p:nvPr>
            <p:ph idx="7" type="subTitle"/>
          </p:nvPr>
        </p:nvSpPr>
        <p:spPr>
          <a:xfrm>
            <a:off x="6080547" y="3283050"/>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8" name="Google Shape;138;p29"/>
          <p:cNvSpPr txBox="1"/>
          <p:nvPr>
            <p:ph idx="8" type="subTitle"/>
          </p:nvPr>
        </p:nvSpPr>
        <p:spPr>
          <a:xfrm>
            <a:off x="6080545" y="3640375"/>
            <a:ext cx="1961100" cy="5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9" name="Google Shape;139;p29"/>
          <p:cNvSpPr/>
          <p:nvPr/>
        </p:nvSpPr>
        <p:spPr>
          <a:xfrm rot="5400000">
            <a:off x="4392000" y="4437739"/>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
    <p:spTree>
      <p:nvGrpSpPr>
        <p:cNvPr id="140" name="Shape 140"/>
        <p:cNvGrpSpPr/>
        <p:nvPr/>
      </p:nvGrpSpPr>
      <p:grpSpPr>
        <a:xfrm>
          <a:off x="0" y="0"/>
          <a:ext cx="0" cy="0"/>
          <a:chOff x="0" y="0"/>
          <a:chExt cx="0" cy="0"/>
        </a:xfrm>
      </p:grpSpPr>
      <p:sp>
        <p:nvSpPr>
          <p:cNvPr id="141" name="Google Shape;141;p30"/>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30"/>
          <p:cNvSpPr txBox="1"/>
          <p:nvPr>
            <p:ph idx="1" type="subTitle"/>
          </p:nvPr>
        </p:nvSpPr>
        <p:spPr>
          <a:xfrm>
            <a:off x="931798" y="2628800"/>
            <a:ext cx="21378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3" name="Google Shape;143;p30"/>
          <p:cNvSpPr txBox="1"/>
          <p:nvPr>
            <p:ph idx="2" type="subTitle"/>
          </p:nvPr>
        </p:nvSpPr>
        <p:spPr>
          <a:xfrm>
            <a:off x="931798" y="3004550"/>
            <a:ext cx="21378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4" name="Google Shape;144;p30"/>
          <p:cNvSpPr txBox="1"/>
          <p:nvPr>
            <p:ph idx="3" type="subTitle"/>
          </p:nvPr>
        </p:nvSpPr>
        <p:spPr>
          <a:xfrm>
            <a:off x="6074212" y="2628800"/>
            <a:ext cx="21378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5" name="Google Shape;145;p30"/>
          <p:cNvSpPr txBox="1"/>
          <p:nvPr>
            <p:ph idx="4" type="subTitle"/>
          </p:nvPr>
        </p:nvSpPr>
        <p:spPr>
          <a:xfrm>
            <a:off x="6074212" y="3004550"/>
            <a:ext cx="21378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6" name="Google Shape;146;p30"/>
          <p:cNvSpPr txBox="1"/>
          <p:nvPr>
            <p:ph idx="5" type="subTitle"/>
          </p:nvPr>
        </p:nvSpPr>
        <p:spPr>
          <a:xfrm>
            <a:off x="3503025" y="2628800"/>
            <a:ext cx="21378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7" name="Google Shape;147;p30"/>
          <p:cNvSpPr txBox="1"/>
          <p:nvPr>
            <p:ph idx="6" type="subTitle"/>
          </p:nvPr>
        </p:nvSpPr>
        <p:spPr>
          <a:xfrm>
            <a:off x="3503025" y="3004550"/>
            <a:ext cx="21378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8" name="Google Shape;148;p30"/>
          <p:cNvSpPr/>
          <p:nvPr/>
        </p:nvSpPr>
        <p:spPr>
          <a:xfrm rot="5400000">
            <a:off x="4392000" y="4437739"/>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_1">
    <p:spTree>
      <p:nvGrpSpPr>
        <p:cNvPr id="149" name="Shape 149"/>
        <p:cNvGrpSpPr/>
        <p:nvPr/>
      </p:nvGrpSpPr>
      <p:grpSpPr>
        <a:xfrm>
          <a:off x="0" y="0"/>
          <a:ext cx="0" cy="0"/>
          <a:chOff x="0" y="0"/>
          <a:chExt cx="0" cy="0"/>
        </a:xfrm>
      </p:grpSpPr>
      <p:sp>
        <p:nvSpPr>
          <p:cNvPr id="150" name="Google Shape;150;p31"/>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31"/>
          <p:cNvSpPr txBox="1"/>
          <p:nvPr>
            <p:ph idx="1" type="subTitle"/>
          </p:nvPr>
        </p:nvSpPr>
        <p:spPr>
          <a:xfrm>
            <a:off x="1250316" y="1617200"/>
            <a:ext cx="2041500" cy="40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b="1" sz="1800">
                <a:solidFill>
                  <a:schemeClr val="dk2"/>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52" name="Google Shape;152;p31"/>
          <p:cNvSpPr txBox="1"/>
          <p:nvPr>
            <p:ph idx="2" type="subTitle"/>
          </p:nvPr>
        </p:nvSpPr>
        <p:spPr>
          <a:xfrm>
            <a:off x="1250326" y="1900700"/>
            <a:ext cx="2041500" cy="577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53" name="Google Shape;153;p31"/>
          <p:cNvSpPr txBox="1"/>
          <p:nvPr>
            <p:ph idx="3" type="subTitle"/>
          </p:nvPr>
        </p:nvSpPr>
        <p:spPr>
          <a:xfrm>
            <a:off x="5890269" y="1620988"/>
            <a:ext cx="20415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4" name="Google Shape;154;p31"/>
          <p:cNvSpPr txBox="1"/>
          <p:nvPr>
            <p:ph idx="4" type="subTitle"/>
          </p:nvPr>
        </p:nvSpPr>
        <p:spPr>
          <a:xfrm>
            <a:off x="5890275" y="1904488"/>
            <a:ext cx="2041500" cy="57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5" name="Google Shape;155;p31"/>
          <p:cNvSpPr txBox="1"/>
          <p:nvPr>
            <p:ph idx="5" type="subTitle"/>
          </p:nvPr>
        </p:nvSpPr>
        <p:spPr>
          <a:xfrm>
            <a:off x="1250316" y="3287425"/>
            <a:ext cx="2041500" cy="40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b="1" sz="1800">
                <a:solidFill>
                  <a:schemeClr val="dk2"/>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56" name="Google Shape;156;p31"/>
          <p:cNvSpPr txBox="1"/>
          <p:nvPr>
            <p:ph idx="6" type="subTitle"/>
          </p:nvPr>
        </p:nvSpPr>
        <p:spPr>
          <a:xfrm>
            <a:off x="1250325" y="3570925"/>
            <a:ext cx="2041500" cy="543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57" name="Google Shape;157;p31"/>
          <p:cNvSpPr txBox="1"/>
          <p:nvPr>
            <p:ph idx="7" type="subTitle"/>
          </p:nvPr>
        </p:nvSpPr>
        <p:spPr>
          <a:xfrm>
            <a:off x="5890269" y="3292487"/>
            <a:ext cx="20415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8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8" name="Google Shape;158;p31"/>
          <p:cNvSpPr txBox="1"/>
          <p:nvPr>
            <p:ph idx="8" type="subTitle"/>
          </p:nvPr>
        </p:nvSpPr>
        <p:spPr>
          <a:xfrm>
            <a:off x="5890275" y="3575975"/>
            <a:ext cx="2041500" cy="5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31"/>
          <p:cNvSpPr/>
          <p:nvPr/>
        </p:nvSpPr>
        <p:spPr>
          <a:xfrm rot="5400000">
            <a:off x="4392000"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160" name="Shape 160"/>
        <p:cNvGrpSpPr/>
        <p:nvPr/>
      </p:nvGrpSpPr>
      <p:grpSpPr>
        <a:xfrm>
          <a:off x="0" y="0"/>
          <a:ext cx="0" cy="0"/>
          <a:chOff x="0" y="0"/>
          <a:chExt cx="0" cy="0"/>
        </a:xfrm>
      </p:grpSpPr>
      <p:sp>
        <p:nvSpPr>
          <p:cNvPr id="161" name="Google Shape;161;p32"/>
          <p:cNvSpPr txBox="1"/>
          <p:nvPr>
            <p:ph hasCustomPrompt="1" type="title"/>
          </p:nvPr>
        </p:nvSpPr>
        <p:spPr>
          <a:xfrm>
            <a:off x="2208225" y="1439000"/>
            <a:ext cx="2136900" cy="9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2" name="Google Shape;162;p32"/>
          <p:cNvSpPr txBox="1"/>
          <p:nvPr>
            <p:ph hasCustomPrompt="1" idx="2" type="title"/>
          </p:nvPr>
        </p:nvSpPr>
        <p:spPr>
          <a:xfrm>
            <a:off x="2208225" y="2457507"/>
            <a:ext cx="2136900" cy="9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3" name="Google Shape;163;p32"/>
          <p:cNvSpPr txBox="1"/>
          <p:nvPr>
            <p:ph hasCustomPrompt="1" idx="3" type="title"/>
          </p:nvPr>
        </p:nvSpPr>
        <p:spPr>
          <a:xfrm>
            <a:off x="2208225" y="3476002"/>
            <a:ext cx="2136900" cy="9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4" name="Google Shape;164;p32"/>
          <p:cNvSpPr txBox="1"/>
          <p:nvPr>
            <p:ph idx="4"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32"/>
          <p:cNvSpPr txBox="1"/>
          <p:nvPr>
            <p:ph idx="1" type="subTitle"/>
          </p:nvPr>
        </p:nvSpPr>
        <p:spPr>
          <a:xfrm>
            <a:off x="4659525" y="1593900"/>
            <a:ext cx="23223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9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6" name="Google Shape;166;p32"/>
          <p:cNvSpPr txBox="1"/>
          <p:nvPr>
            <p:ph idx="5" type="subTitle"/>
          </p:nvPr>
        </p:nvSpPr>
        <p:spPr>
          <a:xfrm>
            <a:off x="4659525" y="1877400"/>
            <a:ext cx="2322300" cy="5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7" name="Google Shape;167;p32"/>
          <p:cNvSpPr txBox="1"/>
          <p:nvPr>
            <p:ph idx="6" type="subTitle"/>
          </p:nvPr>
        </p:nvSpPr>
        <p:spPr>
          <a:xfrm>
            <a:off x="4659525" y="2474300"/>
            <a:ext cx="2322300" cy="4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9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8" name="Google Shape;168;p32"/>
          <p:cNvSpPr txBox="1"/>
          <p:nvPr>
            <p:ph idx="7" type="subTitle"/>
          </p:nvPr>
        </p:nvSpPr>
        <p:spPr>
          <a:xfrm>
            <a:off x="4659525" y="2757788"/>
            <a:ext cx="2322300" cy="5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 name="Google Shape;169;p32"/>
          <p:cNvSpPr txBox="1"/>
          <p:nvPr>
            <p:ph idx="8" type="subTitle"/>
          </p:nvPr>
        </p:nvSpPr>
        <p:spPr>
          <a:xfrm>
            <a:off x="4659525" y="3371200"/>
            <a:ext cx="2322300" cy="322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9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0" name="Google Shape;170;p32"/>
          <p:cNvSpPr txBox="1"/>
          <p:nvPr>
            <p:ph idx="9" type="subTitle"/>
          </p:nvPr>
        </p:nvSpPr>
        <p:spPr>
          <a:xfrm>
            <a:off x="4659525" y="3654700"/>
            <a:ext cx="2322300" cy="5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1" name="Google Shape;171;p32"/>
          <p:cNvSpPr/>
          <p:nvPr/>
        </p:nvSpPr>
        <p:spPr>
          <a:xfrm rot="5400000">
            <a:off x="4392000" y="4436039"/>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8">
    <p:spTree>
      <p:nvGrpSpPr>
        <p:cNvPr id="172" name="Shape 172"/>
        <p:cNvGrpSpPr/>
        <p:nvPr/>
      </p:nvGrpSpPr>
      <p:grpSpPr>
        <a:xfrm>
          <a:off x="0" y="0"/>
          <a:ext cx="0" cy="0"/>
          <a:chOff x="0" y="0"/>
          <a:chExt cx="0" cy="0"/>
        </a:xfrm>
      </p:grpSpPr>
      <p:sp>
        <p:nvSpPr>
          <p:cNvPr id="173" name="Google Shape;173;p33"/>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33"/>
          <p:cNvSpPr txBox="1"/>
          <p:nvPr>
            <p:ph idx="1" type="subTitle"/>
          </p:nvPr>
        </p:nvSpPr>
        <p:spPr>
          <a:xfrm>
            <a:off x="953846" y="3143150"/>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5" name="Google Shape;175;p33"/>
          <p:cNvSpPr txBox="1"/>
          <p:nvPr>
            <p:ph idx="2" type="subTitle"/>
          </p:nvPr>
        </p:nvSpPr>
        <p:spPr>
          <a:xfrm>
            <a:off x="905696" y="3518900"/>
            <a:ext cx="21378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33"/>
          <p:cNvSpPr txBox="1"/>
          <p:nvPr>
            <p:ph idx="3" type="subTitle"/>
          </p:nvPr>
        </p:nvSpPr>
        <p:spPr>
          <a:xfrm>
            <a:off x="6095920" y="3143150"/>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7" name="Google Shape;177;p33"/>
          <p:cNvSpPr txBox="1"/>
          <p:nvPr>
            <p:ph idx="4" type="subTitle"/>
          </p:nvPr>
        </p:nvSpPr>
        <p:spPr>
          <a:xfrm>
            <a:off x="6048300" y="3518900"/>
            <a:ext cx="21378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8" name="Google Shape;178;p33"/>
          <p:cNvSpPr txBox="1"/>
          <p:nvPr>
            <p:ph idx="5" type="subTitle"/>
          </p:nvPr>
        </p:nvSpPr>
        <p:spPr>
          <a:xfrm>
            <a:off x="3525150" y="3143150"/>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9" name="Google Shape;179;p33"/>
          <p:cNvSpPr txBox="1"/>
          <p:nvPr>
            <p:ph idx="6" type="subTitle"/>
          </p:nvPr>
        </p:nvSpPr>
        <p:spPr>
          <a:xfrm>
            <a:off x="3477000" y="3518900"/>
            <a:ext cx="21378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0" name="Google Shape;180;p33"/>
          <p:cNvSpPr txBox="1"/>
          <p:nvPr>
            <p:ph idx="7" type="subTitle"/>
          </p:nvPr>
        </p:nvSpPr>
        <p:spPr>
          <a:xfrm>
            <a:off x="1001996" y="1428650"/>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1" name="Google Shape;181;p33"/>
          <p:cNvSpPr txBox="1"/>
          <p:nvPr>
            <p:ph idx="8" type="subTitle"/>
          </p:nvPr>
        </p:nvSpPr>
        <p:spPr>
          <a:xfrm>
            <a:off x="953846" y="1804400"/>
            <a:ext cx="21378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2" name="Google Shape;182;p33"/>
          <p:cNvSpPr txBox="1"/>
          <p:nvPr>
            <p:ph idx="9" type="subTitle"/>
          </p:nvPr>
        </p:nvSpPr>
        <p:spPr>
          <a:xfrm>
            <a:off x="6144070" y="1428650"/>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3" name="Google Shape;183;p33"/>
          <p:cNvSpPr txBox="1"/>
          <p:nvPr>
            <p:ph idx="13" type="subTitle"/>
          </p:nvPr>
        </p:nvSpPr>
        <p:spPr>
          <a:xfrm>
            <a:off x="6096450" y="1804400"/>
            <a:ext cx="21378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4" name="Google Shape;184;p33"/>
          <p:cNvSpPr txBox="1"/>
          <p:nvPr>
            <p:ph idx="14" type="subTitle"/>
          </p:nvPr>
        </p:nvSpPr>
        <p:spPr>
          <a:xfrm>
            <a:off x="3573300" y="1428650"/>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5" name="Google Shape;185;p33"/>
          <p:cNvSpPr txBox="1"/>
          <p:nvPr>
            <p:ph idx="15" type="subTitle"/>
          </p:nvPr>
        </p:nvSpPr>
        <p:spPr>
          <a:xfrm>
            <a:off x="3525150" y="1804400"/>
            <a:ext cx="21378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6" name="Google Shape;186;p33"/>
          <p:cNvSpPr/>
          <p:nvPr/>
        </p:nvSpPr>
        <p:spPr>
          <a:xfrm rot="5400000">
            <a:off x="4365900" y="4437739"/>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87" name="Shape 187"/>
        <p:cNvGrpSpPr/>
        <p:nvPr/>
      </p:nvGrpSpPr>
      <p:grpSpPr>
        <a:xfrm>
          <a:off x="0" y="0"/>
          <a:ext cx="0" cy="0"/>
          <a:chOff x="0" y="0"/>
          <a:chExt cx="0" cy="0"/>
        </a:xfrm>
      </p:grpSpPr>
      <p:sp>
        <p:nvSpPr>
          <p:cNvPr id="188" name="Google Shape;188;p34"/>
          <p:cNvSpPr txBox="1"/>
          <p:nvPr>
            <p:ph idx="1" type="body"/>
          </p:nvPr>
        </p:nvSpPr>
        <p:spPr>
          <a:xfrm>
            <a:off x="720000" y="1458900"/>
            <a:ext cx="2946300" cy="1338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chemeClr val="dk1"/>
                </a:solidFill>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9" name="Google Shape;189;p34"/>
          <p:cNvSpPr/>
          <p:nvPr/>
        </p:nvSpPr>
        <p:spPr>
          <a:xfrm rot="5400000">
            <a:off x="1192742"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4"/>
          <p:cNvSpPr txBox="1"/>
          <p:nvPr>
            <p:ph type="title"/>
          </p:nvPr>
        </p:nvSpPr>
        <p:spPr>
          <a:xfrm>
            <a:off x="720000" y="540000"/>
            <a:ext cx="6108600" cy="543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191" name="Shape 191"/>
        <p:cNvGrpSpPr/>
        <p:nvPr/>
      </p:nvGrpSpPr>
      <p:grpSpPr>
        <a:xfrm>
          <a:off x="0" y="0"/>
          <a:ext cx="0" cy="0"/>
          <a:chOff x="0" y="0"/>
          <a:chExt cx="0" cy="0"/>
        </a:xfrm>
      </p:grpSpPr>
      <p:sp>
        <p:nvSpPr>
          <p:cNvPr id="192" name="Google Shape;192;p35"/>
          <p:cNvSpPr txBox="1"/>
          <p:nvPr>
            <p:ph idx="1" type="body"/>
          </p:nvPr>
        </p:nvSpPr>
        <p:spPr>
          <a:xfrm>
            <a:off x="720000" y="1067260"/>
            <a:ext cx="7704000" cy="3650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sz="1200">
                <a:solidFill>
                  <a:schemeClr val="dk1"/>
                </a:solidFill>
              </a:defRPr>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93" name="Google Shape;193;p35"/>
          <p:cNvSpPr/>
          <p:nvPr/>
        </p:nvSpPr>
        <p:spPr>
          <a:xfrm rot="5400000">
            <a:off x="1192742"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5"/>
          <p:cNvSpPr txBox="1"/>
          <p:nvPr>
            <p:ph type="title"/>
          </p:nvPr>
        </p:nvSpPr>
        <p:spPr>
          <a:xfrm>
            <a:off x="720000" y="540000"/>
            <a:ext cx="6108600" cy="543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
    <p:spTree>
      <p:nvGrpSpPr>
        <p:cNvPr id="195" name="Shape 195"/>
        <p:cNvGrpSpPr/>
        <p:nvPr/>
      </p:nvGrpSpPr>
      <p:grpSpPr>
        <a:xfrm>
          <a:off x="0" y="0"/>
          <a:ext cx="0" cy="0"/>
          <a:chOff x="0" y="0"/>
          <a:chExt cx="0" cy="0"/>
        </a:xfrm>
      </p:grpSpPr>
      <p:sp>
        <p:nvSpPr>
          <p:cNvPr id="196" name="Google Shape;196;p36"/>
          <p:cNvSpPr txBox="1"/>
          <p:nvPr>
            <p:ph idx="1" type="body"/>
          </p:nvPr>
        </p:nvSpPr>
        <p:spPr>
          <a:xfrm>
            <a:off x="1614825" y="3735850"/>
            <a:ext cx="2428200" cy="8676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solidFill>
                  <a:schemeClr val="dk1"/>
                </a:solidFill>
              </a:defRPr>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97" name="Google Shape;197;p36"/>
          <p:cNvSpPr txBox="1"/>
          <p:nvPr>
            <p:ph idx="2" type="body"/>
          </p:nvPr>
        </p:nvSpPr>
        <p:spPr>
          <a:xfrm>
            <a:off x="5100975" y="3735848"/>
            <a:ext cx="2428200" cy="8676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solidFill>
                  <a:schemeClr val="dk1"/>
                </a:solidFill>
              </a:defRPr>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98" name="Google Shape;198;p36"/>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 name="Google Shape;199;p36"/>
          <p:cNvSpPr txBox="1"/>
          <p:nvPr>
            <p:ph idx="3" type="subTitle"/>
          </p:nvPr>
        </p:nvSpPr>
        <p:spPr>
          <a:xfrm>
            <a:off x="1808175" y="3320175"/>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00" name="Google Shape;200;p36"/>
          <p:cNvSpPr txBox="1"/>
          <p:nvPr>
            <p:ph idx="4" type="subTitle"/>
          </p:nvPr>
        </p:nvSpPr>
        <p:spPr>
          <a:xfrm>
            <a:off x="5294325" y="3320163"/>
            <a:ext cx="2041500" cy="40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1" sz="1800">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01" name="Google Shape;201;p36"/>
          <p:cNvSpPr/>
          <p:nvPr/>
        </p:nvSpPr>
        <p:spPr>
          <a:xfrm rot="5400000">
            <a:off x="4392000"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13">
    <p:spTree>
      <p:nvGrpSpPr>
        <p:cNvPr id="202" name="Shape 202"/>
        <p:cNvGrpSpPr/>
        <p:nvPr/>
      </p:nvGrpSpPr>
      <p:grpSpPr>
        <a:xfrm>
          <a:off x="0" y="0"/>
          <a:ext cx="0" cy="0"/>
          <a:chOff x="0" y="0"/>
          <a:chExt cx="0" cy="0"/>
        </a:xfrm>
      </p:grpSpPr>
      <p:sp>
        <p:nvSpPr>
          <p:cNvPr id="203" name="Google Shape;203;p37"/>
          <p:cNvSpPr txBox="1"/>
          <p:nvPr>
            <p:ph idx="1" type="subTitle"/>
          </p:nvPr>
        </p:nvSpPr>
        <p:spPr>
          <a:xfrm>
            <a:off x="905700" y="1083900"/>
            <a:ext cx="6937500" cy="351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a:solidFill>
                  <a:schemeClr val="dk1"/>
                </a:solidFill>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04" name="Google Shape;204;p37"/>
          <p:cNvSpPr/>
          <p:nvPr/>
        </p:nvSpPr>
        <p:spPr>
          <a:xfrm rot="5400000">
            <a:off x="4392000" y="4437739"/>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206" name="Shape 206"/>
        <p:cNvGrpSpPr/>
        <p:nvPr/>
      </p:nvGrpSpPr>
      <p:grpSpPr>
        <a:xfrm>
          <a:off x="0" y="0"/>
          <a:ext cx="0" cy="0"/>
          <a:chOff x="0" y="0"/>
          <a:chExt cx="0" cy="0"/>
        </a:xfrm>
      </p:grpSpPr>
      <p:sp>
        <p:nvSpPr>
          <p:cNvPr id="207" name="Google Shape;207;p38"/>
          <p:cNvSpPr txBox="1"/>
          <p:nvPr>
            <p:ph type="ctrTitle"/>
          </p:nvPr>
        </p:nvSpPr>
        <p:spPr>
          <a:xfrm rot="-284">
            <a:off x="720000" y="854469"/>
            <a:ext cx="3636600" cy="8325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5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208" name="Google Shape;208;p38"/>
          <p:cNvSpPr txBox="1"/>
          <p:nvPr>
            <p:ph idx="1" type="subTitle"/>
          </p:nvPr>
        </p:nvSpPr>
        <p:spPr>
          <a:xfrm>
            <a:off x="757575" y="1629975"/>
            <a:ext cx="3994200" cy="11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solidFill>
                  <a:schemeClr val="dk1"/>
                </a:solidFill>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209" name="Google Shape;209;p38"/>
          <p:cNvSpPr txBox="1"/>
          <p:nvPr/>
        </p:nvSpPr>
        <p:spPr>
          <a:xfrm>
            <a:off x="720000" y="3542925"/>
            <a:ext cx="4089300" cy="73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b="1" lang="en" sz="1200">
                <a:solidFill>
                  <a:schemeClr val="dk1"/>
                </a:solidFill>
                <a:latin typeface="Work Sans"/>
                <a:ea typeface="Work Sans"/>
                <a:cs typeface="Work Sans"/>
                <a:sym typeface="Work Sans"/>
              </a:rPr>
              <a:t>CREDITS:</a:t>
            </a:r>
            <a:r>
              <a:rPr lang="en" sz="1200">
                <a:solidFill>
                  <a:schemeClr val="dk1"/>
                </a:solidFill>
                <a:latin typeface="Work Sans"/>
                <a:ea typeface="Work Sans"/>
                <a:cs typeface="Work Sans"/>
                <a:sym typeface="Work Sans"/>
              </a:rPr>
              <a:t> This presentation template was created by </a:t>
            </a:r>
            <a:r>
              <a:rPr b="1" lang="en" sz="1200">
                <a:solidFill>
                  <a:schemeClr val="dk1"/>
                </a:solidFill>
                <a:uFill>
                  <a:noFill/>
                </a:uFill>
                <a:latin typeface="Work Sans"/>
                <a:ea typeface="Work Sans"/>
                <a:cs typeface="Work Sans"/>
                <a:sym typeface="Work Sans"/>
                <a:hlinkClick r:id="rId2">
                  <a:extLst>
                    <a:ext uri="{A12FA001-AC4F-418D-AE19-62706E023703}">
                      <ahyp:hlinkClr val="tx"/>
                    </a:ext>
                  </a:extLst>
                </a:hlinkClick>
              </a:rPr>
              <a:t>Slidesgo</a:t>
            </a:r>
            <a:r>
              <a:rPr lang="en" sz="1200">
                <a:solidFill>
                  <a:schemeClr val="dk1"/>
                </a:solidFill>
                <a:latin typeface="Work Sans"/>
                <a:ea typeface="Work Sans"/>
                <a:cs typeface="Work Sans"/>
                <a:sym typeface="Work Sans"/>
              </a:rPr>
              <a:t>, including icons by </a:t>
            </a:r>
            <a:r>
              <a:rPr b="1" lang="en" sz="1200">
                <a:solidFill>
                  <a:schemeClr val="dk1"/>
                </a:solidFill>
                <a:uFill>
                  <a:noFill/>
                </a:uFill>
                <a:latin typeface="Work Sans"/>
                <a:ea typeface="Work Sans"/>
                <a:cs typeface="Work Sans"/>
                <a:sym typeface="Work Sans"/>
                <a:hlinkClick r:id="rId3">
                  <a:extLst>
                    <a:ext uri="{A12FA001-AC4F-418D-AE19-62706E023703}">
                      <ahyp:hlinkClr val="tx"/>
                    </a:ext>
                  </a:extLst>
                </a:hlinkClick>
              </a:rPr>
              <a:t>Flaticon</a:t>
            </a:r>
            <a:r>
              <a:rPr lang="en" sz="1200">
                <a:solidFill>
                  <a:schemeClr val="dk1"/>
                </a:solidFill>
                <a:latin typeface="Work Sans"/>
                <a:ea typeface="Work Sans"/>
                <a:cs typeface="Work Sans"/>
                <a:sym typeface="Work Sans"/>
              </a:rPr>
              <a:t>, and infographics &amp; images by</a:t>
            </a:r>
            <a:r>
              <a:rPr b="1" lang="en" sz="1200">
                <a:solidFill>
                  <a:schemeClr val="dk1"/>
                </a:solidFill>
                <a:latin typeface="Work Sans"/>
                <a:ea typeface="Work Sans"/>
                <a:cs typeface="Work Sans"/>
                <a:sym typeface="Work Sans"/>
              </a:rPr>
              <a:t> </a:t>
            </a:r>
            <a:r>
              <a:rPr b="1" lang="en" sz="1200">
                <a:solidFill>
                  <a:schemeClr val="dk1"/>
                </a:solidFill>
                <a:uFill>
                  <a:noFill/>
                </a:uFill>
                <a:latin typeface="Work Sans"/>
                <a:ea typeface="Work Sans"/>
                <a:cs typeface="Work Sans"/>
                <a:sym typeface="Work Sans"/>
                <a:hlinkClick r:id="rId4">
                  <a:extLst>
                    <a:ext uri="{A12FA001-AC4F-418D-AE19-62706E023703}">
                      <ahyp:hlinkClr val="tx"/>
                    </a:ext>
                  </a:extLst>
                </a:hlinkClick>
              </a:rPr>
              <a:t>Freepik</a:t>
            </a:r>
            <a:endParaRPr sz="1200">
              <a:solidFill>
                <a:schemeClr val="dk1"/>
              </a:solidFill>
              <a:latin typeface="Work Sans"/>
              <a:ea typeface="Work Sans"/>
              <a:cs typeface="Work Sans"/>
              <a:sym typeface="Work Sans"/>
            </a:endParaRPr>
          </a:p>
          <a:p>
            <a:pPr indent="0" lvl="0" marL="0" rtl="0" algn="l">
              <a:lnSpc>
                <a:spcPct val="100000"/>
              </a:lnSpc>
              <a:spcBef>
                <a:spcPts val="0"/>
              </a:spcBef>
              <a:spcAft>
                <a:spcPts val="0"/>
              </a:spcAft>
              <a:buNone/>
            </a:pPr>
            <a:r>
              <a:t/>
            </a:r>
            <a:endParaRPr>
              <a:solidFill>
                <a:schemeClr val="dk1"/>
              </a:solidFill>
              <a:latin typeface="Work Sans"/>
              <a:ea typeface="Work Sans"/>
              <a:cs typeface="Work Sans"/>
              <a:sym typeface="Work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theme" Target="../theme/theme2.xml"/><Relationship Id="rId25" Type="http://schemas.openxmlformats.org/officeDocument/2006/relationships/slideLayout" Target="../slideLayouts/slideLayout3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Work Sans"/>
              <a:buNone/>
              <a:defRPr b="1" sz="2800">
                <a:solidFill>
                  <a:schemeClr val="dk1"/>
                </a:solidFill>
                <a:latin typeface="Work Sans"/>
                <a:ea typeface="Work Sans"/>
                <a:cs typeface="Work Sans"/>
                <a:sym typeface="Work Sans"/>
              </a:defRPr>
            </a:lvl1pPr>
            <a:lvl2pPr lvl="1" rtl="0">
              <a:spcBef>
                <a:spcPts val="0"/>
              </a:spcBef>
              <a:spcAft>
                <a:spcPts val="0"/>
              </a:spcAft>
              <a:buClr>
                <a:schemeClr val="dk1"/>
              </a:buClr>
              <a:buSzPts val="2800"/>
              <a:buFont typeface="Work Sans"/>
              <a:buNone/>
              <a:defRPr sz="2800">
                <a:solidFill>
                  <a:schemeClr val="dk1"/>
                </a:solidFill>
                <a:latin typeface="Work Sans"/>
                <a:ea typeface="Work Sans"/>
                <a:cs typeface="Work Sans"/>
                <a:sym typeface="Work Sans"/>
              </a:defRPr>
            </a:lvl2pPr>
            <a:lvl3pPr lvl="2" rtl="0">
              <a:spcBef>
                <a:spcPts val="0"/>
              </a:spcBef>
              <a:spcAft>
                <a:spcPts val="0"/>
              </a:spcAft>
              <a:buClr>
                <a:schemeClr val="dk1"/>
              </a:buClr>
              <a:buSzPts val="2800"/>
              <a:buFont typeface="Work Sans"/>
              <a:buNone/>
              <a:defRPr sz="2800">
                <a:solidFill>
                  <a:schemeClr val="dk1"/>
                </a:solidFill>
                <a:latin typeface="Work Sans"/>
                <a:ea typeface="Work Sans"/>
                <a:cs typeface="Work Sans"/>
                <a:sym typeface="Work Sans"/>
              </a:defRPr>
            </a:lvl3pPr>
            <a:lvl4pPr lvl="3" rtl="0">
              <a:spcBef>
                <a:spcPts val="0"/>
              </a:spcBef>
              <a:spcAft>
                <a:spcPts val="0"/>
              </a:spcAft>
              <a:buClr>
                <a:schemeClr val="dk1"/>
              </a:buClr>
              <a:buSzPts val="2800"/>
              <a:buFont typeface="Work Sans"/>
              <a:buNone/>
              <a:defRPr sz="2800">
                <a:solidFill>
                  <a:schemeClr val="dk1"/>
                </a:solidFill>
                <a:latin typeface="Work Sans"/>
                <a:ea typeface="Work Sans"/>
                <a:cs typeface="Work Sans"/>
                <a:sym typeface="Work Sans"/>
              </a:defRPr>
            </a:lvl4pPr>
            <a:lvl5pPr lvl="4" rtl="0">
              <a:spcBef>
                <a:spcPts val="0"/>
              </a:spcBef>
              <a:spcAft>
                <a:spcPts val="0"/>
              </a:spcAft>
              <a:buClr>
                <a:schemeClr val="dk1"/>
              </a:buClr>
              <a:buSzPts val="2800"/>
              <a:buFont typeface="Work Sans"/>
              <a:buNone/>
              <a:defRPr sz="2800">
                <a:solidFill>
                  <a:schemeClr val="dk1"/>
                </a:solidFill>
                <a:latin typeface="Work Sans"/>
                <a:ea typeface="Work Sans"/>
                <a:cs typeface="Work Sans"/>
                <a:sym typeface="Work Sans"/>
              </a:defRPr>
            </a:lvl5pPr>
            <a:lvl6pPr lvl="5" rtl="0">
              <a:spcBef>
                <a:spcPts val="0"/>
              </a:spcBef>
              <a:spcAft>
                <a:spcPts val="0"/>
              </a:spcAft>
              <a:buClr>
                <a:schemeClr val="dk1"/>
              </a:buClr>
              <a:buSzPts val="2800"/>
              <a:buFont typeface="Work Sans"/>
              <a:buNone/>
              <a:defRPr sz="2800">
                <a:solidFill>
                  <a:schemeClr val="dk1"/>
                </a:solidFill>
                <a:latin typeface="Work Sans"/>
                <a:ea typeface="Work Sans"/>
                <a:cs typeface="Work Sans"/>
                <a:sym typeface="Work Sans"/>
              </a:defRPr>
            </a:lvl6pPr>
            <a:lvl7pPr lvl="6" rtl="0">
              <a:spcBef>
                <a:spcPts val="0"/>
              </a:spcBef>
              <a:spcAft>
                <a:spcPts val="0"/>
              </a:spcAft>
              <a:buClr>
                <a:schemeClr val="dk1"/>
              </a:buClr>
              <a:buSzPts val="2800"/>
              <a:buFont typeface="Work Sans"/>
              <a:buNone/>
              <a:defRPr sz="2800">
                <a:solidFill>
                  <a:schemeClr val="dk1"/>
                </a:solidFill>
                <a:latin typeface="Work Sans"/>
                <a:ea typeface="Work Sans"/>
                <a:cs typeface="Work Sans"/>
                <a:sym typeface="Work Sans"/>
              </a:defRPr>
            </a:lvl7pPr>
            <a:lvl8pPr lvl="7" rtl="0">
              <a:spcBef>
                <a:spcPts val="0"/>
              </a:spcBef>
              <a:spcAft>
                <a:spcPts val="0"/>
              </a:spcAft>
              <a:buClr>
                <a:schemeClr val="dk1"/>
              </a:buClr>
              <a:buSzPts val="2800"/>
              <a:buFont typeface="Work Sans"/>
              <a:buNone/>
              <a:defRPr sz="2800">
                <a:solidFill>
                  <a:schemeClr val="dk1"/>
                </a:solidFill>
                <a:latin typeface="Work Sans"/>
                <a:ea typeface="Work Sans"/>
                <a:cs typeface="Work Sans"/>
                <a:sym typeface="Work Sans"/>
              </a:defRPr>
            </a:lvl8pPr>
            <a:lvl9pPr lvl="8" rtl="0">
              <a:spcBef>
                <a:spcPts val="0"/>
              </a:spcBef>
              <a:spcAft>
                <a:spcPts val="0"/>
              </a:spcAft>
              <a:buClr>
                <a:schemeClr val="dk1"/>
              </a:buClr>
              <a:buSzPts val="2800"/>
              <a:buFont typeface="Work Sans"/>
              <a:buNone/>
              <a:defRPr sz="2800">
                <a:solidFill>
                  <a:schemeClr val="dk1"/>
                </a:solidFill>
                <a:latin typeface="Work Sans"/>
                <a:ea typeface="Work Sans"/>
                <a:cs typeface="Work Sans"/>
                <a:sym typeface="Work Sans"/>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indent="-317500" lvl="1" marL="914400" rtl="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indent="-317500" lvl="2" marL="1371600" rtl="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indent="-317500" lvl="3" marL="1828800" rtl="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indent="-317500" lvl="4" marL="2286000" rtl="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indent="-317500" lvl="5" marL="2743200" rtl="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indent="-317500" lvl="6" marL="3200400" rtl="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indent="-317500" lvl="7" marL="3657600" rtl="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indent="-317500" lvl="8" marL="4114800" rtl="0">
              <a:lnSpc>
                <a:spcPct val="115000"/>
              </a:lnSpc>
              <a:spcBef>
                <a:spcPts val="1600"/>
              </a:spcBef>
              <a:spcAft>
                <a:spcPts val="1600"/>
              </a:spcAft>
              <a:buClr>
                <a:schemeClr val="dk2"/>
              </a:buClr>
              <a:buSzPts val="1400"/>
              <a:buFont typeface="Work Sans"/>
              <a:buChar char="■"/>
              <a:defRPr>
                <a:solidFill>
                  <a:schemeClr val="dk2"/>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9"/>
          <p:cNvPicPr preferRelativeResize="0"/>
          <p:nvPr/>
        </p:nvPicPr>
        <p:blipFill rotWithShape="1">
          <a:blip r:embed="rId3">
            <a:alphaModFix/>
          </a:blip>
          <a:srcRect b="0" l="11544" r="11544" t="0"/>
          <a:stretch/>
        </p:blipFill>
        <p:spPr>
          <a:xfrm>
            <a:off x="5188125" y="0"/>
            <a:ext cx="3955876" cy="5143500"/>
          </a:xfrm>
          <a:prstGeom prst="rect">
            <a:avLst/>
          </a:prstGeom>
          <a:noFill/>
          <a:ln>
            <a:noFill/>
          </a:ln>
        </p:spPr>
      </p:pic>
      <p:sp>
        <p:nvSpPr>
          <p:cNvPr id="215" name="Google Shape;215;p39"/>
          <p:cNvSpPr/>
          <p:nvPr/>
        </p:nvSpPr>
        <p:spPr>
          <a:xfrm>
            <a:off x="5188125" y="0"/>
            <a:ext cx="1830000" cy="5143500"/>
          </a:xfrm>
          <a:prstGeom prst="rect">
            <a:avLst/>
          </a:prstGeom>
          <a:solidFill>
            <a:srgbClr val="FCC10C">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9"/>
          <p:cNvSpPr txBox="1"/>
          <p:nvPr>
            <p:ph type="ctrTitle"/>
          </p:nvPr>
        </p:nvSpPr>
        <p:spPr>
          <a:xfrm rot="-216">
            <a:off x="410350" y="1471108"/>
            <a:ext cx="4778100" cy="171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a:t>
            </a:r>
            <a:endParaRPr/>
          </a:p>
          <a:p>
            <a:pPr indent="0" lvl="0" marL="0" rtl="0" algn="l">
              <a:spcBef>
                <a:spcPts val="0"/>
              </a:spcBef>
              <a:spcAft>
                <a:spcPts val="0"/>
              </a:spcAft>
              <a:buClr>
                <a:schemeClr val="dk1"/>
              </a:buClr>
              <a:buSzPts val="1100"/>
              <a:buFont typeface="Arial"/>
              <a:buNone/>
            </a:pPr>
            <a:r>
              <a:rPr lang="en"/>
              <a:t>PROJECT 2</a:t>
            </a:r>
            <a:endParaRPr/>
          </a:p>
        </p:txBody>
      </p:sp>
      <p:sp>
        <p:nvSpPr>
          <p:cNvPr id="217" name="Google Shape;217;p39"/>
          <p:cNvSpPr/>
          <p:nvPr/>
        </p:nvSpPr>
        <p:spPr>
          <a:xfrm>
            <a:off x="0" y="1604813"/>
            <a:ext cx="360000" cy="1313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idx="1" type="body"/>
          </p:nvPr>
        </p:nvSpPr>
        <p:spPr>
          <a:xfrm>
            <a:off x="452025" y="1585935"/>
            <a:ext cx="7704000" cy="365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is an extension of a) and b), with the difference being the number of times a node is allowed to be visited.</a:t>
            </a:r>
            <a:endParaRPr sz="1400"/>
          </a:p>
          <a:p>
            <a:pPr indent="-317500" lvl="0" marL="457200" rtl="0" algn="l">
              <a:spcBef>
                <a:spcPts val="0"/>
              </a:spcBef>
              <a:spcAft>
                <a:spcPts val="0"/>
              </a:spcAft>
              <a:buSzPts val="1400"/>
              <a:buChar char="●"/>
            </a:pPr>
            <a:r>
              <a:rPr lang="en" sz="1400"/>
              <a:t>In the previous case, every node could be visited a maximum of 1 time. In contrast, in this case, every node can be visited a maximum of k times, where k is the number of nearest hospitals we are trying to find.</a:t>
            </a:r>
            <a:endParaRPr sz="1400"/>
          </a:p>
          <a:p>
            <a:pPr indent="-317500" lvl="1" marL="914400" rtl="0" algn="l">
              <a:spcBef>
                <a:spcPts val="0"/>
              </a:spcBef>
              <a:spcAft>
                <a:spcPts val="0"/>
              </a:spcAft>
              <a:buSzPts val="1400"/>
              <a:buChar char="○"/>
            </a:pPr>
            <a:r>
              <a:rPr lang="en"/>
              <a:t>We can definitively say this because we use BFS from each root node.</a:t>
            </a:r>
            <a:endParaRPr/>
          </a:p>
        </p:txBody>
      </p:sp>
      <p:sp>
        <p:nvSpPr>
          <p:cNvPr id="337" name="Google Shape;337;p48"/>
          <p:cNvSpPr txBox="1"/>
          <p:nvPr>
            <p:ph type="title"/>
          </p:nvPr>
        </p:nvSpPr>
        <p:spPr>
          <a:xfrm>
            <a:off x="720000" y="540000"/>
            <a:ext cx="61086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IMPLEMENTATION: </a:t>
            </a:r>
            <a:r>
              <a:rPr i="1" lang="en"/>
              <a:t>c) </a:t>
            </a:r>
            <a:r>
              <a:rPr lang="en"/>
              <a:t>AND </a:t>
            </a:r>
            <a:r>
              <a:rPr i="1" lang="en"/>
              <a:t>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720000" y="540000"/>
            <a:ext cx="77040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r>
              <a:rPr i="1" lang="en"/>
              <a:t>c </a:t>
            </a:r>
            <a:r>
              <a:rPr lang="en"/>
              <a:t>AND </a:t>
            </a:r>
            <a:r>
              <a:rPr i="1" lang="en"/>
              <a:t>d</a:t>
            </a:r>
            <a:endParaRPr i="1"/>
          </a:p>
        </p:txBody>
      </p:sp>
      <p:sp>
        <p:nvSpPr>
          <p:cNvPr id="343" name="Google Shape;343;p49"/>
          <p:cNvSpPr txBox="1"/>
          <p:nvPr>
            <p:ph idx="1" type="body"/>
          </p:nvPr>
        </p:nvSpPr>
        <p:spPr>
          <a:xfrm>
            <a:off x="564400" y="1231510"/>
            <a:ext cx="7704000" cy="365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At the same time, a node cannot be revisited from the same source node. </a:t>
            </a:r>
            <a:endParaRPr sz="1400"/>
          </a:p>
          <a:p>
            <a:pPr indent="-317500" lvl="0" marL="457200" rtl="0" algn="l">
              <a:spcBef>
                <a:spcPts val="0"/>
              </a:spcBef>
              <a:spcAft>
                <a:spcPts val="0"/>
              </a:spcAft>
              <a:buSzPts val="1400"/>
              <a:buChar char="●"/>
            </a:pPr>
            <a:r>
              <a:rPr lang="en" sz="1400"/>
              <a:t>However, a node that has already been visited by 1 root, can still be visited from another root, given that this node has not already identified its k nearest hospitals.</a:t>
            </a:r>
            <a:endParaRPr sz="1400"/>
          </a:p>
          <a:p>
            <a:pPr indent="-317500" lvl="0" marL="457200" rtl="0" algn="l">
              <a:spcBef>
                <a:spcPts val="0"/>
              </a:spcBef>
              <a:spcAft>
                <a:spcPts val="0"/>
              </a:spcAft>
              <a:buSzPts val="1400"/>
              <a:buChar char="●"/>
            </a:pPr>
            <a:r>
              <a:rPr lang="en" sz="1400"/>
              <a:t>If the node has been visited k times already, then it is marked as a dead end and is not traversed further.</a:t>
            </a:r>
            <a:endParaRPr sz="1400"/>
          </a:p>
          <a:p>
            <a:pPr indent="-317500" lvl="1" marL="914400" rtl="0" algn="l">
              <a:spcBef>
                <a:spcPts val="0"/>
              </a:spcBef>
              <a:spcAft>
                <a:spcPts val="0"/>
              </a:spcAft>
              <a:buSzPts val="1400"/>
              <a:buChar char="○"/>
            </a:pPr>
            <a:r>
              <a:rPr lang="en"/>
              <a:t>This is because if this node has already been visited by k roots, then all of its children have also explored k times by the time the current search reaches it.</a:t>
            </a:r>
            <a:endParaRPr/>
          </a:p>
          <a:p>
            <a:pPr indent="-317500" lvl="0" marL="457200" rtl="0" algn="l">
              <a:spcBef>
                <a:spcPts val="0"/>
              </a:spcBef>
              <a:spcAft>
                <a:spcPts val="0"/>
              </a:spcAft>
              <a:buSzPts val="1400"/>
              <a:buChar char="●"/>
            </a:pPr>
            <a:r>
              <a:rPr lang="en" sz="1400"/>
              <a:t>Traversal ends when all the roots have no more nodes left to traverse, or when all of their queues are empty.</a:t>
            </a:r>
            <a:endParaRPr sz="1400">
              <a:latin typeface="Proxima Nova"/>
              <a:ea typeface="Proxima Nova"/>
              <a:cs typeface="Proxima Nova"/>
              <a:sym typeface="Proxima Nova"/>
            </a:endParaRPr>
          </a:p>
          <a:p>
            <a:pPr indent="0" lvl="0" marL="0" rtl="0" algn="l">
              <a:lnSpc>
                <a:spcPct val="100000"/>
              </a:lnSpc>
              <a:spcBef>
                <a:spcPts val="1600"/>
              </a:spcBef>
              <a:spcAft>
                <a:spcPts val="0"/>
              </a:spcAft>
              <a:buNone/>
            </a:pPr>
            <a:r>
              <a:t/>
            </a:r>
            <a:endParaRPr sz="1400">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sz="1400">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sz="1400">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idx="1" type="body"/>
          </p:nvPr>
        </p:nvSpPr>
        <p:spPr>
          <a:xfrm>
            <a:off x="720000" y="1067260"/>
            <a:ext cx="7704000" cy="36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Hence there are 3 distinct cases when traversing the graph through one of the roots:</a:t>
            </a:r>
            <a:endParaRPr/>
          </a:p>
          <a:p>
            <a:pPr indent="-317500" lvl="0" marL="457200" rtl="0" algn="l">
              <a:spcBef>
                <a:spcPts val="1600"/>
              </a:spcBef>
              <a:spcAft>
                <a:spcPts val="0"/>
              </a:spcAft>
              <a:buSzPts val="1400"/>
              <a:buChar char="●"/>
            </a:pPr>
            <a:r>
              <a:rPr lang="en"/>
              <a:t>Case 1 : Encounter a node that has already been traversed by this root</a:t>
            </a:r>
            <a:endParaRPr/>
          </a:p>
          <a:p>
            <a:pPr indent="-304800" lvl="1" marL="914400" rtl="0" algn="l">
              <a:spcBef>
                <a:spcPts val="0"/>
              </a:spcBef>
              <a:spcAft>
                <a:spcPts val="0"/>
              </a:spcAft>
              <a:buSzPts val="1200"/>
              <a:buChar char="○"/>
            </a:pPr>
            <a:r>
              <a:rPr lang="en" sz="1200"/>
              <a:t>In this case, we skip searching this node and any of its children.</a:t>
            </a:r>
            <a:endParaRPr sz="1200"/>
          </a:p>
          <a:p>
            <a:pPr indent="-317500" lvl="0" marL="457200" rtl="0" algn="l">
              <a:spcBef>
                <a:spcPts val="0"/>
              </a:spcBef>
              <a:spcAft>
                <a:spcPts val="0"/>
              </a:spcAft>
              <a:buSzPts val="1400"/>
              <a:buChar char="●"/>
            </a:pPr>
            <a:r>
              <a:rPr lang="en"/>
              <a:t>Case 2 : Encounter a node that has not been traversed, but has already found its k nearest hospitals:</a:t>
            </a:r>
            <a:endParaRPr/>
          </a:p>
          <a:p>
            <a:pPr indent="-304800" lvl="1" marL="914400" rtl="0" algn="l">
              <a:spcBef>
                <a:spcPts val="0"/>
              </a:spcBef>
              <a:spcAft>
                <a:spcPts val="0"/>
              </a:spcAft>
              <a:buSzPts val="1200"/>
              <a:buChar char="○"/>
            </a:pPr>
            <a:r>
              <a:rPr lang="en" sz="1200"/>
              <a:t>In this case, the node is skipped and marked as a dead end.</a:t>
            </a:r>
            <a:endParaRPr sz="1200"/>
          </a:p>
          <a:p>
            <a:pPr indent="-317500" lvl="0" marL="457200" rtl="0" algn="l">
              <a:spcBef>
                <a:spcPts val="0"/>
              </a:spcBef>
              <a:spcAft>
                <a:spcPts val="0"/>
              </a:spcAft>
              <a:buSzPts val="1400"/>
              <a:buChar char="●"/>
            </a:pPr>
            <a:r>
              <a:rPr lang="en"/>
              <a:t>Case 3 : Encounter a node that has not been traversed, and has not found its k nearest hospitals:</a:t>
            </a:r>
            <a:endParaRPr/>
          </a:p>
          <a:p>
            <a:pPr indent="-304800" lvl="1" marL="914400" rtl="0" algn="l">
              <a:spcBef>
                <a:spcPts val="0"/>
              </a:spcBef>
              <a:spcAft>
                <a:spcPts val="0"/>
              </a:spcAft>
              <a:buSzPts val="1200"/>
              <a:buChar char="○"/>
            </a:pPr>
            <a:r>
              <a:rPr lang="en" sz="1200"/>
              <a:t>In this case, we indicate that one of the k nearest hospitals for this node is the root of the current BFS search.</a:t>
            </a:r>
            <a:endParaRPr sz="1200"/>
          </a:p>
          <a:p>
            <a:pPr indent="-304800" lvl="1" marL="914400" rtl="0" algn="l">
              <a:spcBef>
                <a:spcPts val="0"/>
              </a:spcBef>
              <a:spcAft>
                <a:spcPts val="0"/>
              </a:spcAft>
              <a:buSzPts val="1200"/>
              <a:buChar char="○"/>
            </a:pPr>
            <a:r>
              <a:rPr lang="en" sz="1200"/>
              <a:t>We also prepare to search the children of this node in the next iteration.</a:t>
            </a:r>
            <a:endParaRPr sz="1200"/>
          </a:p>
          <a:p>
            <a:pPr indent="-304800" lvl="1" marL="914400" rtl="0" algn="l">
              <a:spcBef>
                <a:spcPts val="0"/>
              </a:spcBef>
              <a:spcAft>
                <a:spcPts val="0"/>
              </a:spcAft>
              <a:buSzPts val="1200"/>
              <a:buChar char="○"/>
            </a:pPr>
            <a:r>
              <a:rPr lang="en" sz="1200"/>
              <a:t>We also place a mark on this node to ensure it is not visited again under the current search.</a:t>
            </a:r>
            <a:endParaRPr sz="1200"/>
          </a:p>
        </p:txBody>
      </p:sp>
      <p:sp>
        <p:nvSpPr>
          <p:cNvPr id="349" name="Google Shape;349;p50"/>
          <p:cNvSpPr txBox="1"/>
          <p:nvPr>
            <p:ph type="title"/>
          </p:nvPr>
        </p:nvSpPr>
        <p:spPr>
          <a:xfrm>
            <a:off x="720000" y="540000"/>
            <a:ext cx="61086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IMPLEMENTATION: </a:t>
            </a:r>
            <a:r>
              <a:rPr i="1" lang="en"/>
              <a:t>c) </a:t>
            </a:r>
            <a:r>
              <a:rPr lang="en"/>
              <a:t>AND </a:t>
            </a:r>
            <a:r>
              <a:rPr i="1" lang="en"/>
              <a:t>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1"/>
          <p:cNvPicPr preferRelativeResize="0"/>
          <p:nvPr/>
        </p:nvPicPr>
        <p:blipFill rotWithShape="1">
          <a:blip r:embed="rId3">
            <a:alphaModFix/>
          </a:blip>
          <a:srcRect b="21101" l="0" r="0" t="21101"/>
          <a:stretch/>
        </p:blipFill>
        <p:spPr>
          <a:xfrm>
            <a:off x="350" y="27"/>
            <a:ext cx="9143299" cy="1945925"/>
          </a:xfrm>
          <a:prstGeom prst="rect">
            <a:avLst/>
          </a:prstGeom>
          <a:noFill/>
          <a:ln>
            <a:noFill/>
          </a:ln>
        </p:spPr>
      </p:pic>
      <p:sp>
        <p:nvSpPr>
          <p:cNvPr id="355" name="Google Shape;355;p51"/>
          <p:cNvSpPr/>
          <p:nvPr/>
        </p:nvSpPr>
        <p:spPr>
          <a:xfrm>
            <a:off x="-15750" y="80"/>
            <a:ext cx="9175500" cy="1945800"/>
          </a:xfrm>
          <a:prstGeom prst="rect">
            <a:avLst/>
          </a:prstGeom>
          <a:solidFill>
            <a:srgbClr val="FCC10C">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1"/>
          <p:cNvSpPr/>
          <p:nvPr/>
        </p:nvSpPr>
        <p:spPr>
          <a:xfrm rot="5400000">
            <a:off x="4367825" y="4179150"/>
            <a:ext cx="421200" cy="150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1"/>
          <p:cNvSpPr/>
          <p:nvPr/>
        </p:nvSpPr>
        <p:spPr>
          <a:xfrm flipH="1">
            <a:off x="3884550" y="2156050"/>
            <a:ext cx="1374900" cy="135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1"/>
          <p:cNvSpPr txBox="1"/>
          <p:nvPr>
            <p:ph idx="2" type="title"/>
          </p:nvPr>
        </p:nvSpPr>
        <p:spPr>
          <a:xfrm>
            <a:off x="636425" y="3667850"/>
            <a:ext cx="7884000" cy="6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COMPLEXITY</a:t>
            </a:r>
            <a:r>
              <a:rPr lang="en"/>
              <a:t> ANALYSIS</a:t>
            </a:r>
            <a:endParaRPr/>
          </a:p>
        </p:txBody>
      </p:sp>
      <p:sp>
        <p:nvSpPr>
          <p:cNvPr id="359" name="Google Shape;359;p51"/>
          <p:cNvSpPr txBox="1"/>
          <p:nvPr>
            <p:ph type="title"/>
          </p:nvPr>
        </p:nvSpPr>
        <p:spPr>
          <a:xfrm flipH="1">
            <a:off x="3543300" y="2222050"/>
            <a:ext cx="2057400" cy="1222500"/>
          </a:xfrm>
          <a:prstGeom prst="rect">
            <a:avLst/>
          </a:prstGeom>
        </p:spPr>
        <p:txBody>
          <a:bodyPr anchorCtr="0" anchor="ctr" bIns="91425" lIns="90000"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title"/>
          </p:nvPr>
        </p:nvSpPr>
        <p:spPr>
          <a:xfrm>
            <a:off x="720000" y="540000"/>
            <a:ext cx="77040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 ANALYSIS: </a:t>
            </a:r>
            <a:r>
              <a:rPr i="1" lang="en"/>
              <a:t>a </a:t>
            </a:r>
            <a:r>
              <a:rPr lang="en"/>
              <a:t>AND </a:t>
            </a:r>
            <a:r>
              <a:rPr i="1" lang="en"/>
              <a:t>b</a:t>
            </a:r>
            <a:endParaRPr i="1"/>
          </a:p>
        </p:txBody>
      </p:sp>
      <p:sp>
        <p:nvSpPr>
          <p:cNvPr id="365" name="Google Shape;365;p52"/>
          <p:cNvSpPr txBox="1"/>
          <p:nvPr>
            <p:ph idx="1" type="body"/>
          </p:nvPr>
        </p:nvSpPr>
        <p:spPr>
          <a:xfrm>
            <a:off x="720000" y="1067260"/>
            <a:ext cx="7704000" cy="36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latin typeface="Proxima Nova"/>
                <a:ea typeface="Proxima Nova"/>
                <a:cs typeface="Proxima Nova"/>
                <a:sym typeface="Proxima Nova"/>
              </a:rPr>
              <a:t>For part a) and b), t</a:t>
            </a:r>
            <a:r>
              <a:rPr lang="en" sz="1400">
                <a:latin typeface="Proxima Nova"/>
                <a:ea typeface="Proxima Nova"/>
                <a:cs typeface="Proxima Nova"/>
                <a:sym typeface="Proxima Nova"/>
              </a:rPr>
              <a:t>he hospital source node needs to traverse through all the nodes to obtain the shortest path of each node relative to the hospital source node location.</a:t>
            </a:r>
            <a:endParaRPr sz="1400">
              <a:latin typeface="Proxima Nova"/>
              <a:ea typeface="Proxima Nova"/>
              <a:cs typeface="Proxima Nova"/>
              <a:sym typeface="Proxima Nova"/>
            </a:endParaRPr>
          </a:p>
          <a:p>
            <a:pPr indent="0" lvl="0" marL="0" rtl="0" algn="l">
              <a:spcBef>
                <a:spcPts val="0"/>
              </a:spcBef>
              <a:spcAft>
                <a:spcPts val="0"/>
              </a:spcAft>
              <a:buNone/>
            </a:pPr>
            <a:r>
              <a:t/>
            </a:r>
            <a:endParaRPr sz="1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400">
                <a:latin typeface="Proxima Nova"/>
                <a:ea typeface="Proxima Nova"/>
                <a:cs typeface="Proxima Nova"/>
                <a:sym typeface="Proxima Nova"/>
              </a:rPr>
              <a:t>In an adjacency dictionary, every node is processed once while every edge is considered twice for an undirected graph. The time complexity will ignore the constant 2 from O(n + 2e), hence the asymptotic time complexity is </a:t>
            </a:r>
            <a:r>
              <a:rPr b="1" lang="en" sz="1400">
                <a:latin typeface="Proxima Nova"/>
                <a:ea typeface="Proxima Nova"/>
                <a:cs typeface="Proxima Nova"/>
                <a:sym typeface="Proxima Nova"/>
              </a:rPr>
              <a:t>O(n + e)</a:t>
            </a:r>
            <a:r>
              <a:rPr lang="en" sz="1400">
                <a:latin typeface="Proxima Nova"/>
                <a:ea typeface="Proxima Nova"/>
                <a:cs typeface="Proxima Nova"/>
                <a:sym typeface="Proxima Nova"/>
              </a:rPr>
              <a:t>. </a:t>
            </a:r>
            <a:endParaRPr sz="1400">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sz="1400">
              <a:latin typeface="Proxima Nova"/>
              <a:ea typeface="Proxima Nova"/>
              <a:cs typeface="Proxima Nova"/>
              <a:sym typeface="Proxima Nova"/>
            </a:endParaRPr>
          </a:p>
          <a:p>
            <a:pPr indent="0" lvl="0" marL="0" rtl="0" algn="l">
              <a:lnSpc>
                <a:spcPct val="100000"/>
              </a:lnSpc>
              <a:spcBef>
                <a:spcPts val="1000"/>
              </a:spcBef>
              <a:spcAft>
                <a:spcPts val="0"/>
              </a:spcAft>
              <a:buClr>
                <a:schemeClr val="dk1"/>
              </a:buClr>
              <a:buSzPts val="1100"/>
              <a:buFont typeface="Arial"/>
              <a:buNone/>
            </a:pPr>
            <a:r>
              <a:t/>
            </a:r>
            <a:endParaRPr sz="1400">
              <a:latin typeface="Proxima Nova"/>
              <a:ea typeface="Proxima Nova"/>
              <a:cs typeface="Proxima Nova"/>
              <a:sym typeface="Proxima Nova"/>
            </a:endParaRPr>
          </a:p>
          <a:p>
            <a:pPr indent="0" lvl="0" marL="457200" rtl="0" algn="l">
              <a:lnSpc>
                <a:spcPct val="100000"/>
              </a:lnSpc>
              <a:spcBef>
                <a:spcPts val="0"/>
              </a:spcBef>
              <a:spcAft>
                <a:spcPts val="1600"/>
              </a:spcAft>
              <a:buNone/>
            </a:pPr>
            <a:r>
              <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720000" y="540000"/>
            <a:ext cx="77040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 ANALYSIS: </a:t>
            </a:r>
            <a:r>
              <a:rPr i="1" lang="en"/>
              <a:t>c </a:t>
            </a:r>
            <a:r>
              <a:rPr lang="en"/>
              <a:t>AND </a:t>
            </a:r>
            <a:r>
              <a:rPr i="1" lang="en"/>
              <a:t>d</a:t>
            </a:r>
            <a:endParaRPr i="1"/>
          </a:p>
        </p:txBody>
      </p:sp>
      <p:sp>
        <p:nvSpPr>
          <p:cNvPr id="371" name="Google Shape;371;p53"/>
          <p:cNvSpPr txBox="1"/>
          <p:nvPr>
            <p:ph idx="1" type="body"/>
          </p:nvPr>
        </p:nvSpPr>
        <p:spPr>
          <a:xfrm>
            <a:off x="720000" y="1067260"/>
            <a:ext cx="7704000" cy="3650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400">
                <a:latin typeface="Proxima Nova"/>
                <a:ea typeface="Proxima Nova"/>
                <a:cs typeface="Proxima Nova"/>
                <a:sym typeface="Proxima Nova"/>
              </a:rPr>
              <a:t>For parts ‘c’ and ‘d’, the variable ‘k’ is included in the time complexity which essentially is the number of nearest hospitals that each node must find. </a:t>
            </a:r>
            <a:endParaRPr sz="1400">
              <a:latin typeface="Proxima Nova"/>
              <a:ea typeface="Proxima Nova"/>
              <a:cs typeface="Proxima Nova"/>
              <a:sym typeface="Proxima Nova"/>
            </a:endParaRPr>
          </a:p>
          <a:p>
            <a:pPr indent="0" lvl="0" marL="0" rtl="0" algn="l">
              <a:lnSpc>
                <a:spcPct val="100000"/>
              </a:lnSpc>
              <a:spcBef>
                <a:spcPts val="1000"/>
              </a:spcBef>
              <a:spcAft>
                <a:spcPts val="0"/>
              </a:spcAft>
              <a:buClr>
                <a:schemeClr val="dk1"/>
              </a:buClr>
              <a:buSzPts val="1100"/>
              <a:buFont typeface="Arial"/>
              <a:buNone/>
            </a:pPr>
            <a:r>
              <a:rPr lang="en" sz="1400">
                <a:latin typeface="Proxima Nova"/>
                <a:ea typeface="Proxima Nova"/>
                <a:cs typeface="Proxima Nova"/>
                <a:sym typeface="Proxima Nova"/>
              </a:rPr>
              <a:t>As ‘k’ increases, each node must find and store ‘k’ number of hospitals and paths in hFound. </a:t>
            </a:r>
            <a:endParaRPr sz="14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400">
                <a:latin typeface="Proxima Nova"/>
                <a:ea typeface="Proxima Nova"/>
                <a:cs typeface="Proxima Nova"/>
                <a:sym typeface="Proxima Nova"/>
              </a:rPr>
              <a:t>For every node n and edge e, it will be explored k times, making the time complexity independent of h.</a:t>
            </a:r>
            <a:endParaRPr sz="14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400">
                <a:latin typeface="Proxima Nova"/>
                <a:ea typeface="Proxima Nova"/>
                <a:cs typeface="Proxima Nova"/>
                <a:sym typeface="Proxima Nova"/>
              </a:rPr>
              <a:t>Combining this concept with the basic time complexity of BFS, we get the asymptotic time complexity of  our proposed algorithm to be </a:t>
            </a:r>
            <a:r>
              <a:rPr b="1" lang="en" sz="1400">
                <a:latin typeface="Proxima Nova"/>
                <a:ea typeface="Proxima Nova"/>
                <a:cs typeface="Proxima Nova"/>
                <a:sym typeface="Proxima Nova"/>
              </a:rPr>
              <a:t>O(k(n + e))</a:t>
            </a:r>
            <a:r>
              <a:rPr lang="en" sz="1400">
                <a:latin typeface="Proxima Nova"/>
                <a:ea typeface="Proxima Nova"/>
                <a:cs typeface="Proxima Nova"/>
                <a:sym typeface="Proxima Nova"/>
              </a:rPr>
              <a:t>, which is further backed by the empirical results.</a:t>
            </a:r>
            <a:endParaRPr sz="1400">
              <a:latin typeface="Proxima Nova"/>
              <a:ea typeface="Proxima Nova"/>
              <a:cs typeface="Proxima Nova"/>
              <a:sym typeface="Proxima Nova"/>
            </a:endParaRPr>
          </a:p>
          <a:p>
            <a:pPr indent="0" lvl="0" marL="0" rtl="0" algn="l">
              <a:lnSpc>
                <a:spcPct val="100000"/>
              </a:lnSpc>
              <a:spcBef>
                <a:spcPts val="1000"/>
              </a:spcBef>
              <a:spcAft>
                <a:spcPts val="0"/>
              </a:spcAft>
              <a:buClr>
                <a:schemeClr val="dk1"/>
              </a:buClr>
              <a:buSzPts val="1100"/>
              <a:buFont typeface="Arial"/>
              <a:buNone/>
            </a:pPr>
            <a:r>
              <a:t/>
            </a:r>
            <a:endParaRPr sz="1400">
              <a:latin typeface="Proxima Nova"/>
              <a:ea typeface="Proxima Nova"/>
              <a:cs typeface="Proxima Nova"/>
              <a:sym typeface="Proxima Nova"/>
            </a:endParaRPr>
          </a:p>
          <a:p>
            <a:pPr indent="0" lvl="0" marL="457200" rtl="0" algn="l">
              <a:lnSpc>
                <a:spcPct val="100000"/>
              </a:lnSpc>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4"/>
          <p:cNvPicPr preferRelativeResize="0"/>
          <p:nvPr/>
        </p:nvPicPr>
        <p:blipFill rotWithShape="1">
          <a:blip r:embed="rId3">
            <a:alphaModFix/>
          </a:blip>
          <a:srcRect b="29890" l="0" r="0" t="29886"/>
          <a:stretch/>
        </p:blipFill>
        <p:spPr>
          <a:xfrm>
            <a:off x="350" y="27"/>
            <a:ext cx="9143299" cy="1945925"/>
          </a:xfrm>
          <a:prstGeom prst="rect">
            <a:avLst/>
          </a:prstGeom>
          <a:noFill/>
          <a:ln>
            <a:noFill/>
          </a:ln>
        </p:spPr>
      </p:pic>
      <p:sp>
        <p:nvSpPr>
          <p:cNvPr id="377" name="Google Shape;377;p54"/>
          <p:cNvSpPr/>
          <p:nvPr/>
        </p:nvSpPr>
        <p:spPr>
          <a:xfrm>
            <a:off x="-9325" y="-30820"/>
            <a:ext cx="9175500" cy="1945800"/>
          </a:xfrm>
          <a:prstGeom prst="rect">
            <a:avLst/>
          </a:prstGeom>
          <a:solidFill>
            <a:srgbClr val="FCC10C">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4"/>
          <p:cNvSpPr/>
          <p:nvPr/>
        </p:nvSpPr>
        <p:spPr>
          <a:xfrm rot="5400000">
            <a:off x="4367825" y="4179150"/>
            <a:ext cx="421200" cy="150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4"/>
          <p:cNvSpPr/>
          <p:nvPr/>
        </p:nvSpPr>
        <p:spPr>
          <a:xfrm flipH="1">
            <a:off x="3884550" y="2156050"/>
            <a:ext cx="1374900" cy="135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4"/>
          <p:cNvSpPr txBox="1"/>
          <p:nvPr>
            <p:ph idx="2" type="title"/>
          </p:nvPr>
        </p:nvSpPr>
        <p:spPr>
          <a:xfrm>
            <a:off x="1059400" y="3675525"/>
            <a:ext cx="7285200" cy="6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EMPIRICAL </a:t>
            </a:r>
            <a:r>
              <a:rPr lang="en"/>
              <a:t>ANALYSIS</a:t>
            </a:r>
            <a:endParaRPr/>
          </a:p>
        </p:txBody>
      </p:sp>
      <p:sp>
        <p:nvSpPr>
          <p:cNvPr id="381" name="Google Shape;381;p54"/>
          <p:cNvSpPr txBox="1"/>
          <p:nvPr>
            <p:ph type="title"/>
          </p:nvPr>
        </p:nvSpPr>
        <p:spPr>
          <a:xfrm flipH="1">
            <a:off x="3543300" y="2222050"/>
            <a:ext cx="2057400" cy="1222500"/>
          </a:xfrm>
          <a:prstGeom prst="rect">
            <a:avLst/>
          </a:prstGeom>
        </p:spPr>
        <p:txBody>
          <a:bodyPr anchorCtr="0" anchor="ctr" bIns="91425" lIns="90000"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5"/>
          <p:cNvSpPr txBox="1"/>
          <p:nvPr>
            <p:ph type="title"/>
          </p:nvPr>
        </p:nvSpPr>
        <p:spPr>
          <a:xfrm>
            <a:off x="720000" y="540000"/>
            <a:ext cx="77040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EMPIRICAL ANALYSIS</a:t>
            </a:r>
            <a:r>
              <a:rPr lang="en"/>
              <a:t>: </a:t>
            </a:r>
            <a:r>
              <a:rPr i="1" lang="en"/>
              <a:t>h</a:t>
            </a:r>
            <a:endParaRPr i="1"/>
          </a:p>
        </p:txBody>
      </p:sp>
      <p:sp>
        <p:nvSpPr>
          <p:cNvPr id="387" name="Google Shape;387;p55"/>
          <p:cNvSpPr txBox="1"/>
          <p:nvPr>
            <p:ph idx="1" type="body"/>
          </p:nvPr>
        </p:nvSpPr>
        <p:spPr>
          <a:xfrm>
            <a:off x="720000" y="1067260"/>
            <a:ext cx="7704000" cy="3650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Proxima Nova"/>
                <a:ea typeface="Proxima Nova"/>
                <a:cs typeface="Proxima Nova"/>
                <a:sym typeface="Proxima Nova"/>
              </a:rPr>
              <a:t>Used a file with 100,000 nodes and keeping k as 1 and varying the number of hospitals from 1000 to 20000 at intervals of 5,000.The time v/s h-input plot is shown below:</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b="1">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b="1">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b="1">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b="1">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b="1">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b="1">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b="1">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b="1">
              <a:latin typeface="Proxima Nova"/>
              <a:ea typeface="Proxima Nova"/>
              <a:cs typeface="Proxima Nova"/>
              <a:sym typeface="Proxima Nova"/>
            </a:endParaRPr>
          </a:p>
          <a:p>
            <a:pPr indent="0" lvl="0" marL="0" rtl="0" algn="l">
              <a:lnSpc>
                <a:spcPct val="100000"/>
              </a:lnSpc>
              <a:spcBef>
                <a:spcPts val="1000"/>
              </a:spcBef>
              <a:spcAft>
                <a:spcPts val="0"/>
              </a:spcAft>
              <a:buNone/>
            </a:pPr>
            <a:r>
              <a:rPr lang="en">
                <a:latin typeface="Proxima Nova"/>
                <a:ea typeface="Proxima Nova"/>
                <a:cs typeface="Proxima Nova"/>
                <a:sym typeface="Proxima Nova"/>
              </a:rPr>
              <a:t>The time taken for the algorithm does not vary much with the varying number of hospitals. The neighbours of each hospital must be visited to determine the shortest path, hence the slight increase. But the algorithm’s time complexity is independent of </a:t>
            </a:r>
            <a:r>
              <a:rPr i="1" lang="en">
                <a:latin typeface="Proxima Nova"/>
                <a:ea typeface="Proxima Nova"/>
                <a:cs typeface="Proxima Nova"/>
                <a:sym typeface="Proxima Nova"/>
              </a:rPr>
              <a:t>h</a:t>
            </a:r>
            <a:r>
              <a:rPr lang="en">
                <a:latin typeface="Proxima Nova"/>
                <a:ea typeface="Proxima Nova"/>
                <a:cs typeface="Proxima Nova"/>
                <a:sym typeface="Proxima Nova"/>
              </a:rPr>
              <a:t>.</a:t>
            </a:r>
            <a:endParaRPr b="1">
              <a:latin typeface="Proxima Nova"/>
              <a:ea typeface="Proxima Nova"/>
              <a:cs typeface="Proxima Nova"/>
              <a:sym typeface="Proxima Nova"/>
            </a:endParaRPr>
          </a:p>
          <a:p>
            <a:pPr indent="0" lvl="0" marL="0" rtl="0" algn="l">
              <a:lnSpc>
                <a:spcPct val="100000"/>
              </a:lnSpc>
              <a:spcBef>
                <a:spcPts val="1000"/>
              </a:spcBef>
              <a:spcAft>
                <a:spcPts val="0"/>
              </a:spcAft>
              <a:buClr>
                <a:schemeClr val="dk1"/>
              </a:buClr>
              <a:buSzPts val="1100"/>
              <a:buFont typeface="Arial"/>
              <a:buNone/>
            </a:pPr>
            <a:r>
              <a:t/>
            </a:r>
            <a:endParaRPr b="1">
              <a:latin typeface="Proxima Nova"/>
              <a:ea typeface="Proxima Nova"/>
              <a:cs typeface="Proxima Nova"/>
              <a:sym typeface="Proxima Nova"/>
            </a:endParaRPr>
          </a:p>
          <a:p>
            <a:pPr indent="0" lvl="0" marL="457200" rtl="0" algn="l">
              <a:lnSpc>
                <a:spcPct val="100000"/>
              </a:lnSpc>
              <a:spcBef>
                <a:spcPts val="0"/>
              </a:spcBef>
              <a:spcAft>
                <a:spcPts val="1600"/>
              </a:spcAft>
              <a:buNone/>
            </a:pPr>
            <a:r>
              <a:t/>
            </a:r>
            <a:endParaRPr/>
          </a:p>
        </p:txBody>
      </p:sp>
      <p:pic>
        <p:nvPicPr>
          <p:cNvPr id="388" name="Google Shape;388;p55"/>
          <p:cNvPicPr preferRelativeResize="0"/>
          <p:nvPr/>
        </p:nvPicPr>
        <p:blipFill>
          <a:blip r:embed="rId3">
            <a:alphaModFix/>
          </a:blip>
          <a:stretch>
            <a:fillRect/>
          </a:stretch>
        </p:blipFill>
        <p:spPr>
          <a:xfrm>
            <a:off x="2565100" y="1774000"/>
            <a:ext cx="4013799" cy="2403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720000" y="540000"/>
            <a:ext cx="77040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EMPIRICAL ANALYSIS: </a:t>
            </a:r>
            <a:r>
              <a:rPr i="1" lang="en"/>
              <a:t>k</a:t>
            </a:r>
            <a:endParaRPr i="1"/>
          </a:p>
        </p:txBody>
      </p:sp>
      <p:sp>
        <p:nvSpPr>
          <p:cNvPr id="394" name="Google Shape;394;p56"/>
          <p:cNvSpPr txBox="1"/>
          <p:nvPr>
            <p:ph idx="1" type="body"/>
          </p:nvPr>
        </p:nvSpPr>
        <p:spPr>
          <a:xfrm>
            <a:off x="720000" y="1067260"/>
            <a:ext cx="7704000" cy="36501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Used a file with 100,000 nodes, we used 5,000 nodes as hospitals and varied k-input from 1 to 1,000 in intervals of 50. The time v/s k-input plot is shown below:</a:t>
            </a:r>
            <a:endParaRPr>
              <a:latin typeface="Proxima Nova"/>
              <a:ea typeface="Proxima Nova"/>
              <a:cs typeface="Proxima Nova"/>
              <a:sym typeface="Proxima Nova"/>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1600"/>
              </a:spcBef>
              <a:spcAft>
                <a:spcPts val="0"/>
              </a:spcAft>
              <a:buNone/>
            </a:pPr>
            <a:r>
              <a:t/>
            </a:r>
            <a:endParaRPr/>
          </a:p>
          <a:p>
            <a:pPr indent="0" lvl="0" marL="457200" rtl="0" algn="l">
              <a:lnSpc>
                <a:spcPct val="100000"/>
              </a:lnSpc>
              <a:spcBef>
                <a:spcPts val="1600"/>
              </a:spcBef>
              <a:spcAft>
                <a:spcPts val="0"/>
              </a:spcAft>
              <a:buNone/>
            </a:pPr>
            <a:r>
              <a:t/>
            </a:r>
            <a:endParaRPr/>
          </a:p>
          <a:p>
            <a:pPr indent="0" lvl="0" marL="457200" rtl="0" algn="l">
              <a:lnSpc>
                <a:spcPct val="100000"/>
              </a:lnSpc>
              <a:spcBef>
                <a:spcPts val="1600"/>
              </a:spcBef>
              <a:spcAft>
                <a:spcPts val="0"/>
              </a:spcAft>
              <a:buNone/>
            </a:pPr>
            <a:r>
              <a:t/>
            </a:r>
            <a:endParaRPr/>
          </a:p>
          <a:p>
            <a:pPr indent="0" lvl="0" marL="457200" rtl="0" algn="l">
              <a:lnSpc>
                <a:spcPct val="100000"/>
              </a:lnSpc>
              <a:spcBef>
                <a:spcPts val="1600"/>
              </a:spcBef>
              <a:spcAft>
                <a:spcPts val="0"/>
              </a:spcAft>
              <a:buNone/>
            </a:pPr>
            <a:r>
              <a:t/>
            </a:r>
            <a:endParaRPr/>
          </a:p>
          <a:p>
            <a:pPr indent="0" lvl="0" marL="457200" rtl="0" algn="l">
              <a:lnSpc>
                <a:spcPct val="100000"/>
              </a:lnSpc>
              <a:spcBef>
                <a:spcPts val="1600"/>
              </a:spcBef>
              <a:spcAft>
                <a:spcPts val="0"/>
              </a:spcAft>
              <a:buNone/>
            </a:pPr>
            <a:r>
              <a:t/>
            </a:r>
            <a:endParaRPr/>
          </a:p>
          <a:p>
            <a:pPr indent="0" lvl="0" marL="457200" rtl="0" algn="l">
              <a:lnSpc>
                <a:spcPct val="100000"/>
              </a:lnSpc>
              <a:spcBef>
                <a:spcPts val="1600"/>
              </a:spcBef>
              <a:spcAft>
                <a:spcPts val="0"/>
              </a:spcAft>
              <a:buNone/>
            </a:pPr>
            <a:r>
              <a:t/>
            </a:r>
            <a:endParaRPr/>
          </a:p>
          <a:p>
            <a:pPr indent="0" lvl="0" marL="0" rtl="0" algn="l">
              <a:lnSpc>
                <a:spcPct val="100000"/>
              </a:lnSpc>
              <a:spcBef>
                <a:spcPts val="1600"/>
              </a:spcBef>
              <a:spcAft>
                <a:spcPts val="0"/>
              </a:spcAft>
              <a:buClr>
                <a:schemeClr val="dk1"/>
              </a:buClr>
              <a:buSzPts val="1100"/>
              <a:buFont typeface="Arial"/>
              <a:buNone/>
            </a:pPr>
            <a:r>
              <a:rPr lang="en">
                <a:latin typeface="Proxima Nova"/>
                <a:ea typeface="Proxima Nova"/>
                <a:cs typeface="Proxima Nova"/>
                <a:sym typeface="Proxima Nova"/>
              </a:rPr>
              <a:t>As observed from the graph, the time taken to run is linearly dependent on k in </a:t>
            </a:r>
            <a:r>
              <a:rPr lang="en">
                <a:latin typeface="Proxima Nova"/>
                <a:ea typeface="Proxima Nova"/>
                <a:cs typeface="Proxima Nova"/>
                <a:sym typeface="Proxima Nova"/>
              </a:rPr>
              <a:t>concurrence</a:t>
            </a:r>
            <a:r>
              <a:rPr lang="en">
                <a:latin typeface="Proxima Nova"/>
                <a:ea typeface="Proxima Nova"/>
                <a:cs typeface="Proxima Nova"/>
                <a:sym typeface="Proxima Nova"/>
              </a:rPr>
              <a:t> with the theoretical deduction of time complexity i.e. </a:t>
            </a:r>
            <a:r>
              <a:rPr b="1" lang="en">
                <a:latin typeface="Proxima Nova"/>
                <a:ea typeface="Proxima Nova"/>
                <a:cs typeface="Proxima Nova"/>
                <a:sym typeface="Proxima Nova"/>
              </a:rPr>
              <a:t>O(k(n + e))</a:t>
            </a:r>
            <a:endParaRPr/>
          </a:p>
        </p:txBody>
      </p:sp>
      <p:pic>
        <p:nvPicPr>
          <p:cNvPr id="395" name="Google Shape;395;p56"/>
          <p:cNvPicPr preferRelativeResize="0"/>
          <p:nvPr/>
        </p:nvPicPr>
        <p:blipFill>
          <a:blip r:embed="rId3">
            <a:alphaModFix/>
          </a:blip>
          <a:stretch>
            <a:fillRect/>
          </a:stretch>
        </p:blipFill>
        <p:spPr>
          <a:xfrm>
            <a:off x="2307148" y="1687826"/>
            <a:ext cx="4529700" cy="2603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7"/>
          <p:cNvSpPr txBox="1"/>
          <p:nvPr>
            <p:ph type="title"/>
          </p:nvPr>
        </p:nvSpPr>
        <p:spPr>
          <a:xfrm>
            <a:off x="720000" y="540000"/>
            <a:ext cx="77040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EMPIRICAL ANALYSIS: </a:t>
            </a:r>
            <a:r>
              <a:rPr i="1" lang="en"/>
              <a:t>n</a:t>
            </a:r>
            <a:r>
              <a:rPr lang="en"/>
              <a:t>+</a:t>
            </a:r>
            <a:r>
              <a:rPr i="1" lang="en"/>
              <a:t>e</a:t>
            </a:r>
            <a:endParaRPr i="1"/>
          </a:p>
        </p:txBody>
      </p:sp>
      <p:sp>
        <p:nvSpPr>
          <p:cNvPr id="401" name="Google Shape;401;p57"/>
          <p:cNvSpPr txBox="1"/>
          <p:nvPr>
            <p:ph idx="1" type="body"/>
          </p:nvPr>
        </p:nvSpPr>
        <p:spPr>
          <a:xfrm>
            <a:off x="720000" y="1067260"/>
            <a:ext cx="7704000" cy="3650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Proxima Nova"/>
                <a:ea typeface="Proxima Nova"/>
                <a:cs typeface="Proxima Nova"/>
                <a:sym typeface="Proxima Nova"/>
              </a:rPr>
              <a:t>Used a file with nodes which varies from 100,000 to 1.4million which are randomly generated and fixed 5000 nodes as hospitals in each. K-input is also set to 1 for each file. </a:t>
            </a:r>
            <a:r>
              <a:rPr lang="en">
                <a:latin typeface="Proxima Nova"/>
                <a:ea typeface="Proxima Nova"/>
                <a:cs typeface="Proxima Nova"/>
                <a:sym typeface="Proxima Nova"/>
              </a:rPr>
              <a:t>The time v/s n-input plot is shown below:</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rPr lang="en">
                <a:latin typeface="Proxima Nova"/>
                <a:ea typeface="Proxima Nova"/>
                <a:cs typeface="Proxima Nova"/>
                <a:sym typeface="Proxima Nova"/>
              </a:rPr>
              <a:t>It can be deduced from the data that the time taken for the algorithm increases linearly which checks out with the theoretical deduction of time complexity i.e. </a:t>
            </a:r>
            <a:r>
              <a:rPr b="1" lang="en">
                <a:latin typeface="Proxima Nova"/>
                <a:ea typeface="Proxima Nova"/>
                <a:cs typeface="Proxima Nova"/>
                <a:sym typeface="Proxima Nova"/>
              </a:rPr>
              <a:t>O(k(n + e)).</a:t>
            </a:r>
            <a:endParaRPr>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a:latin typeface="Proxima Nova"/>
              <a:ea typeface="Proxima Nova"/>
              <a:cs typeface="Proxima Nova"/>
              <a:sym typeface="Proxima Nova"/>
            </a:endParaRPr>
          </a:p>
          <a:p>
            <a:pPr indent="0" lvl="0" marL="0" rtl="0" algn="l">
              <a:lnSpc>
                <a:spcPct val="100000"/>
              </a:lnSpc>
              <a:spcBef>
                <a:spcPts val="1000"/>
              </a:spcBef>
              <a:spcAft>
                <a:spcPts val="0"/>
              </a:spcAft>
              <a:buClr>
                <a:schemeClr val="dk1"/>
              </a:buClr>
              <a:buSzPts val="1100"/>
              <a:buFont typeface="Arial"/>
              <a:buNone/>
            </a:pPr>
            <a:r>
              <a:t/>
            </a:r>
            <a:endParaRPr>
              <a:latin typeface="Proxima Nova"/>
              <a:ea typeface="Proxima Nova"/>
              <a:cs typeface="Proxima Nova"/>
              <a:sym typeface="Proxima Nova"/>
            </a:endParaRPr>
          </a:p>
        </p:txBody>
      </p:sp>
      <p:pic>
        <p:nvPicPr>
          <p:cNvPr id="402" name="Google Shape;402;p57"/>
          <p:cNvPicPr preferRelativeResize="0"/>
          <p:nvPr/>
        </p:nvPicPr>
        <p:blipFill>
          <a:blip r:embed="rId3">
            <a:alphaModFix/>
          </a:blip>
          <a:stretch>
            <a:fillRect/>
          </a:stretch>
        </p:blipFill>
        <p:spPr>
          <a:xfrm>
            <a:off x="2249175" y="1726175"/>
            <a:ext cx="4645650" cy="245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p:nvPr/>
        </p:nvSpPr>
        <p:spPr>
          <a:xfrm>
            <a:off x="1123067" y="1693200"/>
            <a:ext cx="519900" cy="51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0"/>
          <p:cNvSpPr txBox="1"/>
          <p:nvPr>
            <p:ph type="title"/>
          </p:nvPr>
        </p:nvSpPr>
        <p:spPr>
          <a:xfrm>
            <a:off x="905700" y="539990"/>
            <a:ext cx="7332600" cy="54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 </a:t>
            </a:r>
            <a:endParaRPr/>
          </a:p>
        </p:txBody>
      </p:sp>
      <p:sp>
        <p:nvSpPr>
          <p:cNvPr id="224" name="Google Shape;224;p40"/>
          <p:cNvSpPr/>
          <p:nvPr/>
        </p:nvSpPr>
        <p:spPr>
          <a:xfrm>
            <a:off x="1123067" y="2630046"/>
            <a:ext cx="519900" cy="51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0"/>
          <p:cNvSpPr txBox="1"/>
          <p:nvPr>
            <p:ph idx="2" type="title"/>
          </p:nvPr>
        </p:nvSpPr>
        <p:spPr>
          <a:xfrm>
            <a:off x="1061100" y="1795500"/>
            <a:ext cx="611100" cy="30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Work Sans"/>
                <a:ea typeface="Work Sans"/>
                <a:cs typeface="Work Sans"/>
                <a:sym typeface="Work Sans"/>
              </a:rPr>
              <a:t>0</a:t>
            </a:r>
            <a:r>
              <a:rPr lang="en"/>
              <a:t>1</a:t>
            </a:r>
            <a:endParaRPr>
              <a:latin typeface="Work Sans"/>
              <a:ea typeface="Work Sans"/>
              <a:cs typeface="Work Sans"/>
              <a:sym typeface="Work Sans"/>
            </a:endParaRPr>
          </a:p>
        </p:txBody>
      </p:sp>
      <p:sp>
        <p:nvSpPr>
          <p:cNvPr id="226" name="Google Shape;226;p40"/>
          <p:cNvSpPr txBox="1"/>
          <p:nvPr>
            <p:ph idx="1" type="subTitle"/>
          </p:nvPr>
        </p:nvSpPr>
        <p:spPr>
          <a:xfrm>
            <a:off x="1677300" y="1472025"/>
            <a:ext cx="2570700" cy="4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MULTISOURCE BFS</a:t>
            </a:r>
            <a:endParaRPr/>
          </a:p>
        </p:txBody>
      </p:sp>
      <p:sp>
        <p:nvSpPr>
          <p:cNvPr id="227" name="Google Shape;227;p40"/>
          <p:cNvSpPr txBox="1"/>
          <p:nvPr>
            <p:ph idx="3" type="subTitle"/>
          </p:nvPr>
        </p:nvSpPr>
        <p:spPr>
          <a:xfrm>
            <a:off x="1677300" y="1755525"/>
            <a:ext cx="2570700" cy="54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Introduction</a:t>
            </a:r>
            <a:r>
              <a:rPr lang="en"/>
              <a:t>; BFS vs Multi Source BFS</a:t>
            </a:r>
            <a:endParaRPr/>
          </a:p>
        </p:txBody>
      </p:sp>
      <p:sp>
        <p:nvSpPr>
          <p:cNvPr id="228" name="Google Shape;228;p40"/>
          <p:cNvSpPr txBox="1"/>
          <p:nvPr>
            <p:ph idx="4" type="title"/>
          </p:nvPr>
        </p:nvSpPr>
        <p:spPr>
          <a:xfrm>
            <a:off x="1078500" y="2686308"/>
            <a:ext cx="576300" cy="4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9" name="Google Shape;229;p40"/>
          <p:cNvSpPr txBox="1"/>
          <p:nvPr>
            <p:ph idx="5" type="subTitle"/>
          </p:nvPr>
        </p:nvSpPr>
        <p:spPr>
          <a:xfrm>
            <a:off x="1677325" y="2400600"/>
            <a:ext cx="2629500" cy="4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ALGORITHM: a AND b</a:t>
            </a:r>
            <a:endParaRPr/>
          </a:p>
        </p:txBody>
      </p:sp>
      <p:sp>
        <p:nvSpPr>
          <p:cNvPr id="230" name="Google Shape;230;p40"/>
          <p:cNvSpPr/>
          <p:nvPr/>
        </p:nvSpPr>
        <p:spPr>
          <a:xfrm>
            <a:off x="1123067" y="3549129"/>
            <a:ext cx="519900" cy="51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0"/>
          <p:cNvSpPr txBox="1"/>
          <p:nvPr>
            <p:ph idx="6" type="subTitle"/>
          </p:nvPr>
        </p:nvSpPr>
        <p:spPr>
          <a:xfrm>
            <a:off x="1677300" y="2684100"/>
            <a:ext cx="2570700" cy="54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Implementation for parts </a:t>
            </a:r>
            <a:r>
              <a:rPr i="1" lang="en"/>
              <a:t>a</a:t>
            </a:r>
            <a:r>
              <a:rPr lang="en"/>
              <a:t> and </a:t>
            </a:r>
            <a:r>
              <a:rPr i="1" lang="en"/>
              <a:t>b</a:t>
            </a:r>
            <a:endParaRPr i="1"/>
          </a:p>
        </p:txBody>
      </p:sp>
      <p:sp>
        <p:nvSpPr>
          <p:cNvPr id="232" name="Google Shape;232;p40"/>
          <p:cNvSpPr txBox="1"/>
          <p:nvPr>
            <p:ph idx="7" type="title"/>
          </p:nvPr>
        </p:nvSpPr>
        <p:spPr>
          <a:xfrm>
            <a:off x="1078500" y="3603100"/>
            <a:ext cx="576300" cy="4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33" name="Google Shape;233;p40"/>
          <p:cNvSpPr txBox="1"/>
          <p:nvPr>
            <p:ph idx="8" type="subTitle"/>
          </p:nvPr>
        </p:nvSpPr>
        <p:spPr>
          <a:xfrm>
            <a:off x="1677312" y="3319598"/>
            <a:ext cx="2936100" cy="4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ALGORITHM: c AND d</a:t>
            </a:r>
            <a:endParaRPr/>
          </a:p>
        </p:txBody>
      </p:sp>
      <p:sp>
        <p:nvSpPr>
          <p:cNvPr id="234" name="Google Shape;234;p40"/>
          <p:cNvSpPr/>
          <p:nvPr/>
        </p:nvSpPr>
        <p:spPr>
          <a:xfrm>
            <a:off x="5057843" y="1693200"/>
            <a:ext cx="519900" cy="51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0"/>
          <p:cNvSpPr/>
          <p:nvPr/>
        </p:nvSpPr>
        <p:spPr>
          <a:xfrm>
            <a:off x="5057843" y="2630046"/>
            <a:ext cx="519900" cy="51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0"/>
          <p:cNvSpPr/>
          <p:nvPr/>
        </p:nvSpPr>
        <p:spPr>
          <a:xfrm>
            <a:off x="5057843" y="3549129"/>
            <a:ext cx="519900" cy="51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0"/>
          <p:cNvSpPr txBox="1"/>
          <p:nvPr>
            <p:ph idx="9" type="subTitle"/>
          </p:nvPr>
        </p:nvSpPr>
        <p:spPr>
          <a:xfrm>
            <a:off x="1677300" y="3603100"/>
            <a:ext cx="2570700" cy="51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Implementation for parts </a:t>
            </a:r>
            <a:r>
              <a:rPr i="1" lang="en"/>
              <a:t>c </a:t>
            </a:r>
            <a:r>
              <a:rPr lang="en"/>
              <a:t>and </a:t>
            </a:r>
            <a:r>
              <a:rPr i="1" lang="en"/>
              <a:t>d</a:t>
            </a:r>
            <a:endParaRPr i="1"/>
          </a:p>
        </p:txBody>
      </p:sp>
      <p:sp>
        <p:nvSpPr>
          <p:cNvPr id="238" name="Google Shape;238;p40"/>
          <p:cNvSpPr txBox="1"/>
          <p:nvPr>
            <p:ph idx="13" type="title"/>
          </p:nvPr>
        </p:nvSpPr>
        <p:spPr>
          <a:xfrm>
            <a:off x="5006612" y="1797456"/>
            <a:ext cx="611100" cy="30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39" name="Google Shape;239;p40"/>
          <p:cNvSpPr txBox="1"/>
          <p:nvPr>
            <p:ph idx="14" type="subTitle"/>
          </p:nvPr>
        </p:nvSpPr>
        <p:spPr>
          <a:xfrm>
            <a:off x="5640417" y="1473975"/>
            <a:ext cx="2570700" cy="4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TIME COMPLEXITIES</a:t>
            </a:r>
            <a:endParaRPr/>
          </a:p>
        </p:txBody>
      </p:sp>
      <p:sp>
        <p:nvSpPr>
          <p:cNvPr id="240" name="Google Shape;240;p40"/>
          <p:cNvSpPr txBox="1"/>
          <p:nvPr>
            <p:ph idx="15" type="subTitle"/>
          </p:nvPr>
        </p:nvSpPr>
        <p:spPr>
          <a:xfrm>
            <a:off x="5640400" y="1757475"/>
            <a:ext cx="27657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Time Complexity analysis for the two implementations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241" name="Google Shape;241;p40"/>
          <p:cNvSpPr txBox="1"/>
          <p:nvPr>
            <p:ph idx="16" type="title"/>
          </p:nvPr>
        </p:nvSpPr>
        <p:spPr>
          <a:xfrm>
            <a:off x="5024012" y="2688265"/>
            <a:ext cx="576300" cy="4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42" name="Google Shape;242;p40"/>
          <p:cNvSpPr txBox="1"/>
          <p:nvPr>
            <p:ph idx="17" type="subTitle"/>
          </p:nvPr>
        </p:nvSpPr>
        <p:spPr>
          <a:xfrm>
            <a:off x="5640413" y="2402556"/>
            <a:ext cx="2570700" cy="4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EMPIRICAL RESULTS</a:t>
            </a:r>
            <a:endParaRPr/>
          </a:p>
        </p:txBody>
      </p:sp>
      <p:sp>
        <p:nvSpPr>
          <p:cNvPr id="243" name="Google Shape;243;p40"/>
          <p:cNvSpPr txBox="1"/>
          <p:nvPr>
            <p:ph idx="18" type="subTitle"/>
          </p:nvPr>
        </p:nvSpPr>
        <p:spPr>
          <a:xfrm>
            <a:off x="5640400" y="2686050"/>
            <a:ext cx="29730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Run time data by tweaking the variable values; Conclusion</a:t>
            </a:r>
            <a:endParaRPr/>
          </a:p>
          <a:p>
            <a:pPr indent="0" lvl="0" marL="0" rtl="0" algn="l">
              <a:spcBef>
                <a:spcPts val="1600"/>
              </a:spcBef>
              <a:spcAft>
                <a:spcPts val="1600"/>
              </a:spcAft>
              <a:buNone/>
            </a:pPr>
            <a:r>
              <a:t/>
            </a:r>
            <a:endParaRPr/>
          </a:p>
        </p:txBody>
      </p:sp>
      <p:sp>
        <p:nvSpPr>
          <p:cNvPr id="244" name="Google Shape;244;p40"/>
          <p:cNvSpPr txBox="1"/>
          <p:nvPr>
            <p:ph idx="19" type="title"/>
          </p:nvPr>
        </p:nvSpPr>
        <p:spPr>
          <a:xfrm>
            <a:off x="4988912" y="3605056"/>
            <a:ext cx="646500" cy="4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45" name="Google Shape;245;p40"/>
          <p:cNvSpPr txBox="1"/>
          <p:nvPr>
            <p:ph idx="20" type="subTitle"/>
          </p:nvPr>
        </p:nvSpPr>
        <p:spPr>
          <a:xfrm>
            <a:off x="5640426" y="3321550"/>
            <a:ext cx="2765700" cy="4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LIVE DEMO &amp; Q/A</a:t>
            </a:r>
            <a:endParaRPr/>
          </a:p>
        </p:txBody>
      </p:sp>
      <p:sp>
        <p:nvSpPr>
          <p:cNvPr id="246" name="Google Shape;246;p40"/>
          <p:cNvSpPr txBox="1"/>
          <p:nvPr>
            <p:ph idx="21" type="subTitle"/>
          </p:nvPr>
        </p:nvSpPr>
        <p:spPr>
          <a:xfrm>
            <a:off x="5640400" y="3605050"/>
            <a:ext cx="2570700" cy="54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Demonstration of our codes followed by QnA</a:t>
            </a:r>
            <a:endParaRPr/>
          </a:p>
        </p:txBody>
      </p:sp>
      <p:sp>
        <p:nvSpPr>
          <p:cNvPr id="247" name="Google Shape;247;p40"/>
          <p:cNvSpPr/>
          <p:nvPr/>
        </p:nvSpPr>
        <p:spPr>
          <a:xfrm rot="5400000">
            <a:off x="4392000" y="-345761"/>
            <a:ext cx="360000" cy="10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58"/>
          <p:cNvPicPr preferRelativeResize="0"/>
          <p:nvPr/>
        </p:nvPicPr>
        <p:blipFill rotWithShape="1">
          <a:blip r:embed="rId3">
            <a:alphaModFix/>
          </a:blip>
          <a:srcRect b="29690" l="0" r="0" t="29694"/>
          <a:stretch/>
        </p:blipFill>
        <p:spPr>
          <a:xfrm>
            <a:off x="350" y="2"/>
            <a:ext cx="9143299" cy="1945925"/>
          </a:xfrm>
          <a:prstGeom prst="rect">
            <a:avLst/>
          </a:prstGeom>
          <a:noFill/>
          <a:ln>
            <a:noFill/>
          </a:ln>
        </p:spPr>
      </p:pic>
      <p:sp>
        <p:nvSpPr>
          <p:cNvPr id="408" name="Google Shape;408;p58"/>
          <p:cNvSpPr/>
          <p:nvPr/>
        </p:nvSpPr>
        <p:spPr>
          <a:xfrm>
            <a:off x="-31850" y="67"/>
            <a:ext cx="9175500" cy="1945800"/>
          </a:xfrm>
          <a:prstGeom prst="rect">
            <a:avLst/>
          </a:prstGeom>
          <a:solidFill>
            <a:srgbClr val="FCC10C">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8"/>
          <p:cNvSpPr/>
          <p:nvPr/>
        </p:nvSpPr>
        <p:spPr>
          <a:xfrm rot="5400000">
            <a:off x="4367825" y="4179150"/>
            <a:ext cx="421200" cy="150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8"/>
          <p:cNvSpPr/>
          <p:nvPr/>
        </p:nvSpPr>
        <p:spPr>
          <a:xfrm flipH="1">
            <a:off x="3884550" y="2156050"/>
            <a:ext cx="1374900" cy="135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8"/>
          <p:cNvSpPr txBox="1"/>
          <p:nvPr>
            <p:ph idx="2" type="title"/>
          </p:nvPr>
        </p:nvSpPr>
        <p:spPr>
          <a:xfrm>
            <a:off x="1059400" y="3675525"/>
            <a:ext cx="7285200" cy="6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DEMO AND Q/A</a:t>
            </a:r>
            <a:endParaRPr/>
          </a:p>
        </p:txBody>
      </p:sp>
      <p:sp>
        <p:nvSpPr>
          <p:cNvPr id="412" name="Google Shape;412;p58"/>
          <p:cNvSpPr txBox="1"/>
          <p:nvPr>
            <p:ph type="title"/>
          </p:nvPr>
        </p:nvSpPr>
        <p:spPr>
          <a:xfrm flipH="1">
            <a:off x="3543300" y="2222050"/>
            <a:ext cx="2057400" cy="1222500"/>
          </a:xfrm>
          <a:prstGeom prst="rect">
            <a:avLst/>
          </a:prstGeom>
        </p:spPr>
        <p:txBody>
          <a:bodyPr anchorCtr="0" anchor="ctr" bIns="91425" lIns="90000"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720000" y="540000"/>
            <a:ext cx="77040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53" name="Google Shape;253;p41"/>
          <p:cNvSpPr txBox="1"/>
          <p:nvPr>
            <p:ph idx="1" type="body"/>
          </p:nvPr>
        </p:nvSpPr>
        <p:spPr>
          <a:xfrm>
            <a:off x="720000" y="1067260"/>
            <a:ext cx="7704000" cy="365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Given an undirected </a:t>
            </a:r>
            <a:r>
              <a:rPr b="1" lang="en" sz="1400"/>
              <a:t>unweighted graph G</a:t>
            </a:r>
            <a:r>
              <a:rPr lang="en" sz="1400"/>
              <a:t>, which represents a city’s road network with </a:t>
            </a:r>
            <a:r>
              <a:rPr b="1" lang="en" sz="1400"/>
              <a:t>n nodes being intersections/endpoints </a:t>
            </a:r>
            <a:r>
              <a:rPr lang="en" sz="1400"/>
              <a:t>and</a:t>
            </a:r>
            <a:r>
              <a:rPr b="1" lang="en" sz="1400"/>
              <a:t> e edges being roads</a:t>
            </a:r>
            <a:r>
              <a:rPr lang="en" sz="1400"/>
              <a:t>. Among the n nodes, </a:t>
            </a:r>
            <a:r>
              <a:rPr b="1" lang="en" sz="1400"/>
              <a:t>h of them are hospitals</a:t>
            </a:r>
            <a:r>
              <a:rPr lang="en" sz="1400"/>
              <a:t>. Find, for each node, the distance (i.e., the number of edges in the shortest path) from each node to the nearest hospital where ‘h’ could take any value from 1 to n.</a:t>
            </a:r>
            <a:endParaRPr sz="1400"/>
          </a:p>
          <a:p>
            <a:pPr indent="-317500" lvl="0" marL="457200" rtl="0" algn="l">
              <a:lnSpc>
                <a:spcPct val="115000"/>
              </a:lnSpc>
              <a:spcBef>
                <a:spcPts val="1600"/>
              </a:spcBef>
              <a:spcAft>
                <a:spcPts val="0"/>
              </a:spcAft>
              <a:buClr>
                <a:schemeClr val="dk1"/>
              </a:buClr>
              <a:buSzPts val="1400"/>
              <a:buAutoNum type="arabicPeriod"/>
            </a:pPr>
            <a:r>
              <a:rPr lang="en" sz="1400"/>
              <a:t>Design an algorithm for computing the distance from each node in G to its nearest hospital. Output the distance and the shortest path for each node to a file.</a:t>
            </a:r>
            <a:endParaRPr sz="1400"/>
          </a:p>
          <a:p>
            <a:pPr indent="-317500" lvl="0" marL="457200" rtl="0" algn="l">
              <a:lnSpc>
                <a:spcPct val="115000"/>
              </a:lnSpc>
              <a:spcBef>
                <a:spcPts val="0"/>
              </a:spcBef>
              <a:spcAft>
                <a:spcPts val="0"/>
              </a:spcAft>
              <a:buClr>
                <a:schemeClr val="dk1"/>
              </a:buClr>
              <a:buSzPts val="1400"/>
              <a:buAutoNum type="arabicPeriod"/>
            </a:pPr>
            <a:r>
              <a:rPr lang="en" sz="1400"/>
              <a:t>Design an algorithm to complete the task (a) but it’s time complexity should not depend on the total number of hospitals h. </a:t>
            </a:r>
            <a:endParaRPr sz="1400"/>
          </a:p>
          <a:p>
            <a:pPr indent="-317500" lvl="0" marL="457200" rtl="0" algn="l">
              <a:lnSpc>
                <a:spcPct val="115000"/>
              </a:lnSpc>
              <a:spcBef>
                <a:spcPts val="0"/>
              </a:spcBef>
              <a:spcAft>
                <a:spcPts val="0"/>
              </a:spcAft>
              <a:buClr>
                <a:schemeClr val="dk1"/>
              </a:buClr>
              <a:buSzPts val="1400"/>
              <a:buAutoNum type="arabicPeriod"/>
            </a:pPr>
            <a:r>
              <a:rPr lang="en" sz="1400"/>
              <a:t>F</a:t>
            </a:r>
            <a:r>
              <a:rPr lang="en" sz="1400"/>
              <a:t>ind the distances to top-2 nearest hospitals from each node.</a:t>
            </a:r>
            <a:endParaRPr sz="1400"/>
          </a:p>
          <a:p>
            <a:pPr indent="-317500" lvl="0" marL="457200" rtl="0" algn="l">
              <a:lnSpc>
                <a:spcPct val="115000"/>
              </a:lnSpc>
              <a:spcBef>
                <a:spcPts val="0"/>
              </a:spcBef>
              <a:spcAft>
                <a:spcPts val="0"/>
              </a:spcAft>
              <a:buClr>
                <a:schemeClr val="dk1"/>
              </a:buClr>
              <a:buSzPts val="1400"/>
              <a:buAutoNum type="arabicPeriod"/>
            </a:pPr>
            <a:r>
              <a:rPr lang="en" sz="1400"/>
              <a:t>Propose an algorithm that works generally for computing the distances from each node to top-k nearest hospitals for an input value of k.</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idx="1" type="body"/>
          </p:nvPr>
        </p:nvSpPr>
        <p:spPr>
          <a:xfrm>
            <a:off x="720000" y="1067260"/>
            <a:ext cx="7704000" cy="365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 have tested our </a:t>
            </a:r>
            <a:r>
              <a:rPr lang="en"/>
              <a:t>he large-scale real road networks downloaded from snap.stanford website.</a:t>
            </a:r>
            <a:endParaRPr/>
          </a:p>
          <a:p>
            <a:pPr indent="-317500" lvl="0" marL="457200" rtl="0" algn="l">
              <a:lnSpc>
                <a:spcPct val="100000"/>
              </a:lnSpc>
              <a:spcBef>
                <a:spcPts val="1600"/>
              </a:spcBef>
              <a:spcAft>
                <a:spcPts val="0"/>
              </a:spcAft>
              <a:buSzPts val="1400"/>
              <a:buFont typeface="Proxima Nova"/>
              <a:buAutoNum type="arabicPeriod"/>
            </a:pPr>
            <a:r>
              <a:rPr lang="en"/>
              <a:t>California Road Network:</a:t>
            </a:r>
            <a:endParaRPr/>
          </a:p>
          <a:p>
            <a:pPr indent="457200" lvl="0" marL="0" rtl="0" algn="l">
              <a:lnSpc>
                <a:spcPct val="100000"/>
              </a:lnSpc>
              <a:spcBef>
                <a:spcPts val="1600"/>
              </a:spcBef>
              <a:spcAft>
                <a:spcPts val="0"/>
              </a:spcAft>
              <a:buNone/>
            </a:pPr>
            <a:r>
              <a:rPr lang="en"/>
              <a:t>Nodes: 1.96 million; File Size: 86 MB</a:t>
            </a:r>
            <a:endParaRPr/>
          </a:p>
          <a:p>
            <a:pPr indent="-317500" lvl="0" marL="457200" rtl="0" algn="l">
              <a:lnSpc>
                <a:spcPct val="100000"/>
              </a:lnSpc>
              <a:spcBef>
                <a:spcPts val="1600"/>
              </a:spcBef>
              <a:spcAft>
                <a:spcPts val="0"/>
              </a:spcAft>
              <a:buSzPts val="1400"/>
              <a:buFont typeface="Proxima Nova"/>
              <a:buAutoNum type="arabicPeriod"/>
            </a:pPr>
            <a:r>
              <a:rPr lang="en"/>
              <a:t>Texas Road Network Subset:</a:t>
            </a:r>
            <a:endParaRPr/>
          </a:p>
          <a:p>
            <a:pPr indent="457200" lvl="0" marL="0" rtl="0" algn="l">
              <a:lnSpc>
                <a:spcPct val="100000"/>
              </a:lnSpc>
              <a:spcBef>
                <a:spcPts val="1600"/>
              </a:spcBef>
              <a:spcAft>
                <a:spcPts val="0"/>
              </a:spcAft>
              <a:buNone/>
            </a:pPr>
            <a:r>
              <a:rPr lang="en"/>
              <a:t>Nodes: 1 million; File Size: 39 MB</a:t>
            </a:r>
            <a:endParaRPr/>
          </a:p>
          <a:p>
            <a:pPr indent="-317500" lvl="0" marL="457200" rtl="0" algn="l">
              <a:lnSpc>
                <a:spcPct val="100000"/>
              </a:lnSpc>
              <a:spcBef>
                <a:spcPts val="1600"/>
              </a:spcBef>
              <a:spcAft>
                <a:spcPts val="0"/>
              </a:spcAft>
              <a:buSzPts val="1400"/>
              <a:buFont typeface="Proxima Nova"/>
              <a:buAutoNum type="arabicPeriod"/>
            </a:pPr>
            <a:r>
              <a:rPr lang="en"/>
              <a:t>Pennsylvania Road Network Subset:</a:t>
            </a:r>
            <a:endParaRPr/>
          </a:p>
          <a:p>
            <a:pPr indent="0" lvl="0" marL="457200" rtl="0" algn="l">
              <a:lnSpc>
                <a:spcPct val="100000"/>
              </a:lnSpc>
              <a:spcBef>
                <a:spcPts val="1600"/>
              </a:spcBef>
              <a:spcAft>
                <a:spcPts val="0"/>
              </a:spcAft>
              <a:buNone/>
            </a:pPr>
            <a:r>
              <a:rPr lang="en"/>
              <a:t>Nodes: 200,000; File Size: 8 MB</a:t>
            </a:r>
            <a:endParaRPr/>
          </a:p>
          <a:p>
            <a:pPr indent="0" lvl="0" marL="0" rtl="0" algn="l">
              <a:lnSpc>
                <a:spcPct val="100000"/>
              </a:lnSpc>
              <a:spcBef>
                <a:spcPts val="1600"/>
              </a:spcBef>
              <a:spcAft>
                <a:spcPts val="1600"/>
              </a:spcAft>
              <a:buNone/>
            </a:pPr>
            <a:r>
              <a:t/>
            </a:r>
            <a:endParaRPr/>
          </a:p>
        </p:txBody>
      </p:sp>
      <p:sp>
        <p:nvSpPr>
          <p:cNvPr id="259" name="Google Shape;259;p42"/>
          <p:cNvSpPr txBox="1"/>
          <p:nvPr>
            <p:ph type="title"/>
          </p:nvPr>
        </p:nvSpPr>
        <p:spPr>
          <a:xfrm>
            <a:off x="720000" y="540000"/>
            <a:ext cx="61086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3"/>
          <p:cNvPicPr preferRelativeResize="0"/>
          <p:nvPr/>
        </p:nvPicPr>
        <p:blipFill rotWithShape="1">
          <a:blip r:embed="rId3">
            <a:alphaModFix/>
          </a:blip>
          <a:srcRect b="14883" l="0" r="0" t="14876"/>
          <a:stretch/>
        </p:blipFill>
        <p:spPr>
          <a:xfrm>
            <a:off x="350" y="27"/>
            <a:ext cx="9143298" cy="1945926"/>
          </a:xfrm>
          <a:prstGeom prst="rect">
            <a:avLst/>
          </a:prstGeom>
          <a:noFill/>
          <a:ln>
            <a:noFill/>
          </a:ln>
        </p:spPr>
      </p:pic>
      <p:sp>
        <p:nvSpPr>
          <p:cNvPr id="265" name="Google Shape;265;p43"/>
          <p:cNvSpPr/>
          <p:nvPr/>
        </p:nvSpPr>
        <p:spPr>
          <a:xfrm>
            <a:off x="-15750" y="92"/>
            <a:ext cx="9175500" cy="1945800"/>
          </a:xfrm>
          <a:prstGeom prst="rect">
            <a:avLst/>
          </a:prstGeom>
          <a:solidFill>
            <a:srgbClr val="FCC10C">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3"/>
          <p:cNvSpPr/>
          <p:nvPr/>
        </p:nvSpPr>
        <p:spPr>
          <a:xfrm rot="5400000">
            <a:off x="4367825" y="4179150"/>
            <a:ext cx="421200" cy="150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3"/>
          <p:cNvSpPr/>
          <p:nvPr/>
        </p:nvSpPr>
        <p:spPr>
          <a:xfrm flipH="1">
            <a:off x="3884550" y="2156050"/>
            <a:ext cx="1374900" cy="135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3"/>
          <p:cNvSpPr txBox="1"/>
          <p:nvPr>
            <p:ph idx="2" type="title"/>
          </p:nvPr>
        </p:nvSpPr>
        <p:spPr>
          <a:xfrm>
            <a:off x="1059400" y="3675525"/>
            <a:ext cx="7285200" cy="6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 SOURCE BFS</a:t>
            </a:r>
            <a:endParaRPr/>
          </a:p>
        </p:txBody>
      </p:sp>
      <p:sp>
        <p:nvSpPr>
          <p:cNvPr id="269" name="Google Shape;269;p43"/>
          <p:cNvSpPr txBox="1"/>
          <p:nvPr>
            <p:ph type="title"/>
          </p:nvPr>
        </p:nvSpPr>
        <p:spPr>
          <a:xfrm flipH="1">
            <a:off x="3543300" y="2222050"/>
            <a:ext cx="2057400" cy="1222500"/>
          </a:xfrm>
          <a:prstGeom prst="rect">
            <a:avLst/>
          </a:prstGeom>
        </p:spPr>
        <p:txBody>
          <a:bodyPr anchorCtr="0" anchor="ctr" bIns="91425" lIns="90000"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0000" y="540000"/>
            <a:ext cx="77040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SOURCE BFS</a:t>
            </a:r>
            <a:endParaRPr/>
          </a:p>
        </p:txBody>
      </p:sp>
      <p:sp>
        <p:nvSpPr>
          <p:cNvPr id="275" name="Google Shape;275;p44"/>
          <p:cNvSpPr txBox="1"/>
          <p:nvPr>
            <p:ph idx="1" type="body"/>
          </p:nvPr>
        </p:nvSpPr>
        <p:spPr>
          <a:xfrm>
            <a:off x="720000" y="1083910"/>
            <a:ext cx="7704000" cy="36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roxima Nova"/>
                <a:ea typeface="Proxima Nova"/>
                <a:cs typeface="Proxima Nova"/>
                <a:sym typeface="Proxima Nova"/>
              </a:rPr>
              <a:t>Utilize the uniqueness of BFS, searching by its neighbouring nodes before proceeding to the next depth level.</a:t>
            </a:r>
            <a:endParaRPr sz="1400">
              <a:latin typeface="Proxima Nova"/>
              <a:ea typeface="Proxima Nova"/>
              <a:cs typeface="Proxima Nova"/>
              <a:sym typeface="Proxima Nova"/>
            </a:endParaRPr>
          </a:p>
          <a:p>
            <a:pPr indent="0" lvl="0" marL="0" rtl="0" algn="l">
              <a:spcBef>
                <a:spcPts val="1600"/>
              </a:spcBef>
              <a:spcAft>
                <a:spcPts val="0"/>
              </a:spcAft>
              <a:buNone/>
            </a:pPr>
            <a:r>
              <a:rPr lang="en" sz="1400">
                <a:latin typeface="Proxima Nova"/>
                <a:ea typeface="Proxima Nova"/>
                <a:cs typeface="Proxima Nova"/>
                <a:sym typeface="Proxima Nova"/>
              </a:rPr>
              <a:t>Unlike normal BFS, multi-source BFS, after searching all its neighbouring nodes, instead of proceeding down to the next level, it will proceed to the next source node and continues from the depth level where it left off</a:t>
            </a:r>
            <a:endParaRPr sz="1400">
              <a:latin typeface="Proxima Nova"/>
              <a:ea typeface="Proxima Nova"/>
              <a:cs typeface="Proxima Nova"/>
              <a:sym typeface="Proxima Nova"/>
            </a:endParaRPr>
          </a:p>
          <a:p>
            <a:pPr indent="0" lvl="0" marL="0" rtl="0" algn="l">
              <a:spcBef>
                <a:spcPts val="1600"/>
              </a:spcBef>
              <a:spcAft>
                <a:spcPts val="0"/>
              </a:spcAft>
              <a:buNone/>
            </a:pPr>
            <a:r>
              <a:t/>
            </a:r>
            <a:endParaRPr sz="1400">
              <a:latin typeface="Proxima Nova"/>
              <a:ea typeface="Proxima Nova"/>
              <a:cs typeface="Proxima Nova"/>
              <a:sym typeface="Proxima Nova"/>
            </a:endParaRPr>
          </a:p>
          <a:p>
            <a:pPr indent="0" lvl="0" marL="0" rtl="0" algn="l">
              <a:lnSpc>
                <a:spcPct val="100000"/>
              </a:lnSpc>
              <a:spcBef>
                <a:spcPts val="1600"/>
              </a:spcBef>
              <a:spcAft>
                <a:spcPts val="1600"/>
              </a:spcAft>
              <a:buNone/>
            </a:pPr>
            <a:r>
              <a:t/>
            </a:r>
            <a:endParaRPr sz="1400">
              <a:latin typeface="Proxima Nova"/>
              <a:ea typeface="Proxima Nova"/>
              <a:cs typeface="Proxima Nova"/>
              <a:sym typeface="Proxima Nova"/>
            </a:endParaRPr>
          </a:p>
        </p:txBody>
      </p:sp>
      <p:sp>
        <p:nvSpPr>
          <p:cNvPr id="276" name="Google Shape;276;p44"/>
          <p:cNvSpPr/>
          <p:nvPr/>
        </p:nvSpPr>
        <p:spPr>
          <a:xfrm>
            <a:off x="2844125" y="3963716"/>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a:t>
            </a:r>
            <a:endParaRPr sz="700"/>
          </a:p>
        </p:txBody>
      </p:sp>
      <p:sp>
        <p:nvSpPr>
          <p:cNvPr id="277" name="Google Shape;277;p44"/>
          <p:cNvSpPr/>
          <p:nvPr/>
        </p:nvSpPr>
        <p:spPr>
          <a:xfrm>
            <a:off x="1254504" y="4417334"/>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D</a:t>
            </a:r>
            <a:endParaRPr sz="700"/>
          </a:p>
        </p:txBody>
      </p:sp>
      <p:sp>
        <p:nvSpPr>
          <p:cNvPr id="278" name="Google Shape;278;p44"/>
          <p:cNvSpPr/>
          <p:nvPr/>
        </p:nvSpPr>
        <p:spPr>
          <a:xfrm>
            <a:off x="381137" y="4095189"/>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C</a:t>
            </a:r>
            <a:endParaRPr sz="700"/>
          </a:p>
        </p:txBody>
      </p:sp>
      <p:sp>
        <p:nvSpPr>
          <p:cNvPr id="279" name="Google Shape;279;p44"/>
          <p:cNvSpPr/>
          <p:nvPr/>
        </p:nvSpPr>
        <p:spPr>
          <a:xfrm>
            <a:off x="919974" y="3566544"/>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B</a:t>
            </a:r>
            <a:endParaRPr sz="700"/>
          </a:p>
        </p:txBody>
      </p:sp>
      <p:sp>
        <p:nvSpPr>
          <p:cNvPr id="280" name="Google Shape;280;p44"/>
          <p:cNvSpPr/>
          <p:nvPr/>
        </p:nvSpPr>
        <p:spPr>
          <a:xfrm>
            <a:off x="381137" y="3244399"/>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a:t>
            </a:r>
            <a:endParaRPr sz="800"/>
          </a:p>
        </p:txBody>
      </p:sp>
      <p:sp>
        <p:nvSpPr>
          <p:cNvPr id="281" name="Google Shape;281;p44"/>
          <p:cNvSpPr/>
          <p:nvPr/>
        </p:nvSpPr>
        <p:spPr>
          <a:xfrm>
            <a:off x="1311423" y="3085203"/>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F</a:t>
            </a:r>
            <a:endParaRPr sz="700"/>
          </a:p>
        </p:txBody>
      </p:sp>
      <p:sp>
        <p:nvSpPr>
          <p:cNvPr id="282" name="Google Shape;282;p44"/>
          <p:cNvSpPr/>
          <p:nvPr/>
        </p:nvSpPr>
        <p:spPr>
          <a:xfrm>
            <a:off x="1645937" y="3963716"/>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E</a:t>
            </a:r>
            <a:endParaRPr sz="700"/>
          </a:p>
        </p:txBody>
      </p:sp>
      <p:sp>
        <p:nvSpPr>
          <p:cNvPr id="283" name="Google Shape;283;p44"/>
          <p:cNvSpPr/>
          <p:nvPr/>
        </p:nvSpPr>
        <p:spPr>
          <a:xfrm>
            <a:off x="2181418" y="3641571"/>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H</a:t>
            </a:r>
            <a:endParaRPr sz="700"/>
          </a:p>
        </p:txBody>
      </p:sp>
      <p:sp>
        <p:nvSpPr>
          <p:cNvPr id="284" name="Google Shape;284;p44"/>
          <p:cNvSpPr/>
          <p:nvPr/>
        </p:nvSpPr>
        <p:spPr>
          <a:xfrm>
            <a:off x="2181418" y="4285861"/>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a:t>
            </a:r>
            <a:endParaRPr sz="700"/>
          </a:p>
        </p:txBody>
      </p:sp>
      <p:sp>
        <p:nvSpPr>
          <p:cNvPr id="285" name="Google Shape;285;p44"/>
          <p:cNvSpPr/>
          <p:nvPr/>
        </p:nvSpPr>
        <p:spPr>
          <a:xfrm>
            <a:off x="1980451" y="2997282"/>
            <a:ext cx="334500" cy="32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G</a:t>
            </a:r>
            <a:endParaRPr sz="700"/>
          </a:p>
        </p:txBody>
      </p:sp>
      <p:cxnSp>
        <p:nvCxnSpPr>
          <p:cNvPr id="286" name="Google Shape;286;p44"/>
          <p:cNvCxnSpPr>
            <a:stCxn id="283" idx="6"/>
            <a:endCxn id="276" idx="1"/>
          </p:cNvCxnSpPr>
          <p:nvPr/>
        </p:nvCxnSpPr>
        <p:spPr>
          <a:xfrm>
            <a:off x="2515918" y="3802521"/>
            <a:ext cx="377100" cy="208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44"/>
          <p:cNvCxnSpPr>
            <a:stCxn id="276" idx="3"/>
            <a:endCxn id="284" idx="6"/>
          </p:cNvCxnSpPr>
          <p:nvPr/>
        </p:nvCxnSpPr>
        <p:spPr>
          <a:xfrm flipH="1">
            <a:off x="2516012" y="4238475"/>
            <a:ext cx="377100" cy="2082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44"/>
          <p:cNvCxnSpPr>
            <a:stCxn id="285" idx="4"/>
            <a:endCxn id="283" idx="0"/>
          </p:cNvCxnSpPr>
          <p:nvPr/>
        </p:nvCxnSpPr>
        <p:spPr>
          <a:xfrm>
            <a:off x="2147701" y="3319182"/>
            <a:ext cx="201000" cy="3225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44"/>
          <p:cNvCxnSpPr>
            <a:stCxn id="281" idx="5"/>
            <a:endCxn id="283" idx="2"/>
          </p:cNvCxnSpPr>
          <p:nvPr/>
        </p:nvCxnSpPr>
        <p:spPr>
          <a:xfrm>
            <a:off x="1596937" y="3359962"/>
            <a:ext cx="584400" cy="4425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44"/>
          <p:cNvCxnSpPr>
            <a:stCxn id="281" idx="6"/>
            <a:endCxn id="285" idx="2"/>
          </p:cNvCxnSpPr>
          <p:nvPr/>
        </p:nvCxnSpPr>
        <p:spPr>
          <a:xfrm flipH="1" rot="10800000">
            <a:off x="1645923" y="3158253"/>
            <a:ext cx="334500" cy="879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44"/>
          <p:cNvCxnSpPr>
            <a:stCxn id="282" idx="6"/>
            <a:endCxn id="283" idx="3"/>
          </p:cNvCxnSpPr>
          <p:nvPr/>
        </p:nvCxnSpPr>
        <p:spPr>
          <a:xfrm flipH="1" rot="10800000">
            <a:off x="1980437" y="3916466"/>
            <a:ext cx="249900" cy="2082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44"/>
          <p:cNvCxnSpPr>
            <a:stCxn id="279" idx="6"/>
            <a:endCxn id="282" idx="1"/>
          </p:cNvCxnSpPr>
          <p:nvPr/>
        </p:nvCxnSpPr>
        <p:spPr>
          <a:xfrm>
            <a:off x="1254474" y="3727494"/>
            <a:ext cx="440400" cy="2835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44"/>
          <p:cNvCxnSpPr>
            <a:stCxn id="278" idx="6"/>
            <a:endCxn id="279" idx="4"/>
          </p:cNvCxnSpPr>
          <p:nvPr/>
        </p:nvCxnSpPr>
        <p:spPr>
          <a:xfrm flipH="1" rot="10800000">
            <a:off x="715637" y="3888339"/>
            <a:ext cx="371700" cy="3678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44"/>
          <p:cNvCxnSpPr>
            <a:stCxn id="282" idx="3"/>
            <a:endCxn id="277" idx="7"/>
          </p:cNvCxnSpPr>
          <p:nvPr/>
        </p:nvCxnSpPr>
        <p:spPr>
          <a:xfrm flipH="1">
            <a:off x="1540123" y="4238475"/>
            <a:ext cx="154800" cy="2259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44"/>
          <p:cNvCxnSpPr>
            <a:stCxn id="280" idx="5"/>
            <a:endCxn id="279" idx="2"/>
          </p:cNvCxnSpPr>
          <p:nvPr/>
        </p:nvCxnSpPr>
        <p:spPr>
          <a:xfrm>
            <a:off x="666651" y="3519158"/>
            <a:ext cx="253200" cy="208200"/>
          </a:xfrm>
          <a:prstGeom prst="straightConnector1">
            <a:avLst/>
          </a:prstGeom>
          <a:noFill/>
          <a:ln cap="flat" cmpd="sng" w="9525">
            <a:solidFill>
              <a:schemeClr val="dk2"/>
            </a:solidFill>
            <a:prstDash val="solid"/>
            <a:round/>
            <a:headEnd len="med" w="med" type="none"/>
            <a:tailEnd len="med" w="med" type="none"/>
          </a:ln>
        </p:spPr>
      </p:cxnSp>
      <p:sp>
        <p:nvSpPr>
          <p:cNvPr id="296" name="Google Shape;296;p44"/>
          <p:cNvSpPr txBox="1"/>
          <p:nvPr/>
        </p:nvSpPr>
        <p:spPr>
          <a:xfrm>
            <a:off x="4044575" y="2875650"/>
            <a:ext cx="4827000" cy="14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Source node (h): B, J, E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1"/>
                </a:solidFill>
                <a:latin typeface="Proxima Nova"/>
                <a:ea typeface="Proxima Nova"/>
                <a:cs typeface="Proxima Nova"/>
                <a:sym typeface="Proxima Nova"/>
              </a:rPr>
              <a:t>Queue model for Multi-Source BFS</a:t>
            </a:r>
            <a:endParaRPr>
              <a:solidFill>
                <a:schemeClr val="dk1"/>
              </a:solidFill>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
                <a:solidFill>
                  <a:schemeClr val="dk1"/>
                </a:solidFill>
                <a:latin typeface="Proxima Nova"/>
                <a:ea typeface="Proxima Nova"/>
                <a:cs typeface="Proxima Nova"/>
                <a:sym typeface="Proxima Nova"/>
              </a:rPr>
              <a:t>B,J,E</a:t>
            </a:r>
            <a:endParaRPr>
              <a:solidFill>
                <a:schemeClr val="dk1"/>
              </a:solidFill>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
                <a:solidFill>
                  <a:schemeClr val="dk1"/>
                </a:solidFill>
                <a:latin typeface="Proxima Nova"/>
                <a:ea typeface="Proxima Nova"/>
                <a:cs typeface="Proxima Nova"/>
                <a:sym typeface="Proxima Nova"/>
              </a:rPr>
              <a:t>Nodes that are depth level 1 of B,J,E (1st iteration)</a:t>
            </a:r>
            <a:endParaRPr>
              <a:solidFill>
                <a:schemeClr val="dk1"/>
              </a:solidFill>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
                <a:solidFill>
                  <a:schemeClr val="dk1"/>
                </a:solidFill>
                <a:latin typeface="Proxima Nova"/>
                <a:ea typeface="Proxima Nova"/>
                <a:cs typeface="Proxima Nova"/>
                <a:sym typeface="Proxima Nova"/>
              </a:rPr>
              <a:t>Nodes that are depth level 2 of B,J,E (2nd iteration)</a:t>
            </a:r>
            <a:endParaRPr>
              <a:solidFill>
                <a:schemeClr val="dk1"/>
              </a:solidFill>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
                <a:solidFill>
                  <a:schemeClr val="dk1"/>
                </a:solidFill>
                <a:latin typeface="Proxima Nova"/>
                <a:ea typeface="Proxima Nova"/>
                <a:cs typeface="Proxima Nova"/>
                <a:sym typeface="Proxima Nova"/>
              </a:rPr>
              <a:t>Nodes that are depth level 3 of B,J,E (3rd iteration)</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p:txBody>
      </p:sp>
      <p:sp>
        <p:nvSpPr>
          <p:cNvPr id="297" name="Google Shape;297;p44"/>
          <p:cNvSpPr/>
          <p:nvPr/>
        </p:nvSpPr>
        <p:spPr>
          <a:xfrm>
            <a:off x="276375" y="3164317"/>
            <a:ext cx="533400" cy="48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8" name="Google Shape;298;p44"/>
          <p:cNvSpPr/>
          <p:nvPr/>
        </p:nvSpPr>
        <p:spPr>
          <a:xfrm>
            <a:off x="281756" y="4015107"/>
            <a:ext cx="533400" cy="48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9" name="Google Shape;299;p44"/>
          <p:cNvSpPr/>
          <p:nvPr/>
        </p:nvSpPr>
        <p:spPr>
          <a:xfrm>
            <a:off x="1155122" y="4331168"/>
            <a:ext cx="533400" cy="48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0" name="Google Shape;300;p44"/>
          <p:cNvSpPr/>
          <p:nvPr/>
        </p:nvSpPr>
        <p:spPr>
          <a:xfrm>
            <a:off x="1534821" y="3868774"/>
            <a:ext cx="533400" cy="48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1" name="Google Shape;301;p44"/>
          <p:cNvSpPr/>
          <p:nvPr/>
        </p:nvSpPr>
        <p:spPr>
          <a:xfrm>
            <a:off x="833606" y="3486461"/>
            <a:ext cx="533400" cy="48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2" name="Google Shape;302;p44"/>
          <p:cNvSpPr/>
          <p:nvPr/>
        </p:nvSpPr>
        <p:spPr>
          <a:xfrm>
            <a:off x="2744744" y="3883634"/>
            <a:ext cx="533400" cy="48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3" name="Google Shape;303;p44"/>
          <p:cNvSpPr/>
          <p:nvPr/>
        </p:nvSpPr>
        <p:spPr>
          <a:xfrm>
            <a:off x="2095959" y="3561489"/>
            <a:ext cx="533400" cy="48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4" name="Google Shape;304;p44"/>
          <p:cNvSpPr/>
          <p:nvPr/>
        </p:nvSpPr>
        <p:spPr>
          <a:xfrm>
            <a:off x="1881069" y="2917200"/>
            <a:ext cx="533400" cy="48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5" name="Google Shape;305;p44"/>
          <p:cNvSpPr/>
          <p:nvPr/>
        </p:nvSpPr>
        <p:spPr>
          <a:xfrm>
            <a:off x="1212041" y="3017530"/>
            <a:ext cx="533400" cy="482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7"/>
                                        </p:tgtEl>
                                      </p:cBhvr>
                                    </p:animEffect>
                                    <p:set>
                                      <p:cBhvr>
                                        <p:cTn dur="1" fill="hold">
                                          <p:stCondLst>
                                            <p:cond delay="1000"/>
                                          </p:stCondLst>
                                        </p:cTn>
                                        <p:tgtEl>
                                          <p:spTgt spid="2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8"/>
                                        </p:tgtEl>
                                      </p:cBhvr>
                                    </p:animEffect>
                                    <p:set>
                                      <p:cBhvr>
                                        <p:cTn dur="1" fill="hold">
                                          <p:stCondLst>
                                            <p:cond delay="1000"/>
                                          </p:stCondLst>
                                        </p:cTn>
                                        <p:tgtEl>
                                          <p:spTgt spid="2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0"/>
                                        </p:tgtEl>
                                      </p:cBhvr>
                                    </p:animEffect>
                                    <p:set>
                                      <p:cBhvr>
                                        <p:cTn dur="1" fill="hold">
                                          <p:stCondLst>
                                            <p:cond delay="1000"/>
                                          </p:stCondLst>
                                        </p:cTn>
                                        <p:tgtEl>
                                          <p:spTgt spid="3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2"/>
                                        </p:tgtEl>
                                      </p:cBhvr>
                                    </p:animEffect>
                                    <p:set>
                                      <p:cBhvr>
                                        <p:cTn dur="1" fill="hold">
                                          <p:stCondLst>
                                            <p:cond delay="1000"/>
                                          </p:stCondLst>
                                        </p:cTn>
                                        <p:tgtEl>
                                          <p:spTgt spid="3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1"/>
                                        </p:tgtEl>
                                      </p:cBhvr>
                                    </p:animEffect>
                                    <p:set>
                                      <p:cBhvr>
                                        <p:cTn dur="1" fill="hold">
                                          <p:stCondLst>
                                            <p:cond delay="1000"/>
                                          </p:stCondLst>
                                        </p:cTn>
                                        <p:tgtEl>
                                          <p:spTgt spid="3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3"/>
                                        </p:tgtEl>
                                      </p:cBhvr>
                                    </p:animEffect>
                                    <p:set>
                                      <p:cBhvr>
                                        <p:cTn dur="1" fill="hold">
                                          <p:stCondLst>
                                            <p:cond delay="1000"/>
                                          </p:stCondLst>
                                        </p:cTn>
                                        <p:tgtEl>
                                          <p:spTgt spid="3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9"/>
                                        </p:tgtEl>
                                      </p:cBhvr>
                                    </p:animEffect>
                                    <p:set>
                                      <p:cBhvr>
                                        <p:cTn dur="1" fill="hold">
                                          <p:stCondLst>
                                            <p:cond delay="1000"/>
                                          </p:stCondLst>
                                        </p:cTn>
                                        <p:tgtEl>
                                          <p:spTgt spid="2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3"/>
                                        </p:tgtEl>
                                      </p:cBhvr>
                                    </p:animEffect>
                                    <p:set>
                                      <p:cBhvr>
                                        <p:cTn dur="1" fill="hold">
                                          <p:stCondLst>
                                            <p:cond delay="1000"/>
                                          </p:stCondLst>
                                        </p:cTn>
                                        <p:tgtEl>
                                          <p:spTgt spid="3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9"/>
                                        </p:tgtEl>
                                      </p:cBhvr>
                                    </p:animEffect>
                                    <p:set>
                                      <p:cBhvr>
                                        <p:cTn dur="1" fill="hold">
                                          <p:stCondLst>
                                            <p:cond delay="1000"/>
                                          </p:stCondLst>
                                        </p:cTn>
                                        <p:tgtEl>
                                          <p:spTgt spid="2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3"/>
                                        </p:tgtEl>
                                      </p:cBhvr>
                                    </p:animEffect>
                                    <p:set>
                                      <p:cBhvr>
                                        <p:cTn dur="1" fill="hold">
                                          <p:stCondLst>
                                            <p:cond delay="1000"/>
                                          </p:stCondLst>
                                        </p:cTn>
                                        <p:tgtEl>
                                          <p:spTgt spid="3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7"/>
                                        </p:tgtEl>
                                      </p:cBhvr>
                                    </p:animEffect>
                                    <p:set>
                                      <p:cBhvr>
                                        <p:cTn dur="1" fill="hold">
                                          <p:stCondLst>
                                            <p:cond delay="1000"/>
                                          </p:stCondLst>
                                        </p:cTn>
                                        <p:tgtEl>
                                          <p:spTgt spid="2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8"/>
                                        </p:tgtEl>
                                      </p:cBhvr>
                                    </p:animEffect>
                                    <p:set>
                                      <p:cBhvr>
                                        <p:cTn dur="1" fill="hold">
                                          <p:stCondLst>
                                            <p:cond delay="1000"/>
                                          </p:stCondLst>
                                        </p:cTn>
                                        <p:tgtEl>
                                          <p:spTgt spid="2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4"/>
                                        </p:tgtEl>
                                      </p:cBhvr>
                                    </p:animEffect>
                                    <p:set>
                                      <p:cBhvr>
                                        <p:cTn dur="1" fill="hold">
                                          <p:stCondLst>
                                            <p:cond delay="1000"/>
                                          </p:stCondLst>
                                        </p:cTn>
                                        <p:tgtEl>
                                          <p:spTgt spid="3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5"/>
                                        </p:tgtEl>
                                      </p:cBhvr>
                                    </p:animEffect>
                                    <p:set>
                                      <p:cBhvr>
                                        <p:cTn dur="1" fill="hold">
                                          <p:stCondLst>
                                            <p:cond delay="1000"/>
                                          </p:stCondLst>
                                        </p:cTn>
                                        <p:tgtEl>
                                          <p:spTgt spid="3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2"/>
                                        </p:tgtEl>
                                      </p:cBhvr>
                                    </p:animEffect>
                                    <p:set>
                                      <p:cBhvr>
                                        <p:cTn dur="1" fill="hold">
                                          <p:stCondLst>
                                            <p:cond delay="1000"/>
                                          </p:stCondLst>
                                        </p:cTn>
                                        <p:tgtEl>
                                          <p:spTgt spid="3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5"/>
          <p:cNvPicPr preferRelativeResize="0"/>
          <p:nvPr/>
        </p:nvPicPr>
        <p:blipFill rotWithShape="1">
          <a:blip r:embed="rId3">
            <a:alphaModFix/>
          </a:blip>
          <a:srcRect b="18075" l="0" r="0" t="18075"/>
          <a:stretch/>
        </p:blipFill>
        <p:spPr>
          <a:xfrm>
            <a:off x="350" y="27"/>
            <a:ext cx="9143299" cy="1945925"/>
          </a:xfrm>
          <a:prstGeom prst="rect">
            <a:avLst/>
          </a:prstGeom>
          <a:noFill/>
          <a:ln>
            <a:noFill/>
          </a:ln>
        </p:spPr>
      </p:pic>
      <p:sp>
        <p:nvSpPr>
          <p:cNvPr id="311" name="Google Shape;311;p45"/>
          <p:cNvSpPr/>
          <p:nvPr/>
        </p:nvSpPr>
        <p:spPr>
          <a:xfrm>
            <a:off x="-15750" y="92"/>
            <a:ext cx="9175500" cy="1945800"/>
          </a:xfrm>
          <a:prstGeom prst="rect">
            <a:avLst/>
          </a:prstGeom>
          <a:solidFill>
            <a:srgbClr val="FCC10C">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5"/>
          <p:cNvSpPr/>
          <p:nvPr/>
        </p:nvSpPr>
        <p:spPr>
          <a:xfrm rot="5400000">
            <a:off x="4367825" y="4179150"/>
            <a:ext cx="421200" cy="150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5"/>
          <p:cNvSpPr/>
          <p:nvPr/>
        </p:nvSpPr>
        <p:spPr>
          <a:xfrm flipH="1">
            <a:off x="3884550" y="2156050"/>
            <a:ext cx="1374900" cy="135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5"/>
          <p:cNvSpPr txBox="1"/>
          <p:nvPr>
            <p:ph idx="2" type="title"/>
          </p:nvPr>
        </p:nvSpPr>
        <p:spPr>
          <a:xfrm>
            <a:off x="1059400" y="3675525"/>
            <a:ext cx="7285200" cy="6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 </a:t>
            </a:r>
            <a:r>
              <a:rPr i="1" lang="en"/>
              <a:t>a</a:t>
            </a:r>
            <a:r>
              <a:rPr lang="en"/>
              <a:t> AND </a:t>
            </a:r>
            <a:r>
              <a:rPr i="1" lang="en"/>
              <a:t>b</a:t>
            </a:r>
            <a:endParaRPr i="1"/>
          </a:p>
        </p:txBody>
      </p:sp>
      <p:sp>
        <p:nvSpPr>
          <p:cNvPr id="315" name="Google Shape;315;p45"/>
          <p:cNvSpPr txBox="1"/>
          <p:nvPr>
            <p:ph type="title"/>
          </p:nvPr>
        </p:nvSpPr>
        <p:spPr>
          <a:xfrm flipH="1">
            <a:off x="3543300" y="2222050"/>
            <a:ext cx="2057400" cy="1222500"/>
          </a:xfrm>
          <a:prstGeom prst="rect">
            <a:avLst/>
          </a:prstGeom>
        </p:spPr>
        <p:txBody>
          <a:bodyPr anchorCtr="0" anchor="ctr" bIns="91425" lIns="90000"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720000" y="540000"/>
            <a:ext cx="81273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IMPLEMENTATION: </a:t>
            </a:r>
            <a:r>
              <a:rPr i="1" lang="en"/>
              <a:t>a </a:t>
            </a:r>
            <a:r>
              <a:rPr lang="en"/>
              <a:t>AND </a:t>
            </a:r>
            <a:r>
              <a:rPr i="1" lang="en"/>
              <a:t>b</a:t>
            </a:r>
            <a:endParaRPr/>
          </a:p>
        </p:txBody>
      </p:sp>
      <p:sp>
        <p:nvSpPr>
          <p:cNvPr id="321" name="Google Shape;321;p46"/>
          <p:cNvSpPr txBox="1"/>
          <p:nvPr>
            <p:ph idx="1" type="body"/>
          </p:nvPr>
        </p:nvSpPr>
        <p:spPr>
          <a:xfrm>
            <a:off x="720000" y="951510"/>
            <a:ext cx="7704000" cy="3650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000"/>
              </a:spcBef>
              <a:spcAft>
                <a:spcPts val="0"/>
              </a:spcAft>
              <a:buSzPts val="1800"/>
              <a:buFont typeface="Proxima Nova"/>
              <a:buAutoNum type="arabicParenR"/>
            </a:pPr>
            <a:r>
              <a:rPr lang="en" sz="1800">
                <a:latin typeface="Proxima Nova"/>
                <a:ea typeface="Proxima Nova"/>
                <a:cs typeface="Proxima Nova"/>
                <a:sym typeface="Proxima Nova"/>
              </a:rPr>
              <a:t>Add all hospital nodes into queue</a:t>
            </a:r>
            <a:endParaRPr sz="1800">
              <a:latin typeface="Proxima Nova"/>
              <a:ea typeface="Proxima Nova"/>
              <a:cs typeface="Proxima Nova"/>
              <a:sym typeface="Proxima Nova"/>
            </a:endParaRPr>
          </a:p>
          <a:p>
            <a:pPr indent="-342900" lvl="0" marL="457200" rtl="0" algn="l">
              <a:lnSpc>
                <a:spcPct val="100000"/>
              </a:lnSpc>
              <a:spcBef>
                <a:spcPts val="0"/>
              </a:spcBef>
              <a:spcAft>
                <a:spcPts val="0"/>
              </a:spcAft>
              <a:buSzPts val="1800"/>
              <a:buFont typeface="Proxima Nova"/>
              <a:buAutoNum type="arabicParenR"/>
            </a:pPr>
            <a:r>
              <a:rPr lang="en" sz="1800">
                <a:latin typeface="Proxima Nova"/>
                <a:ea typeface="Proxima Nova"/>
                <a:cs typeface="Proxima Nova"/>
                <a:sym typeface="Proxima Nova"/>
              </a:rPr>
              <a:t>Carry out BFS for each and every hospital node one level at a time</a:t>
            </a:r>
            <a:endParaRPr sz="1800">
              <a:latin typeface="Proxima Nova"/>
              <a:ea typeface="Proxima Nova"/>
              <a:cs typeface="Proxima Nova"/>
              <a:sym typeface="Proxima Nova"/>
            </a:endParaRPr>
          </a:p>
          <a:p>
            <a:pPr indent="-342900" lvl="0" marL="457200" rtl="0" algn="l">
              <a:lnSpc>
                <a:spcPct val="100000"/>
              </a:lnSpc>
              <a:spcBef>
                <a:spcPts val="0"/>
              </a:spcBef>
              <a:spcAft>
                <a:spcPts val="0"/>
              </a:spcAft>
              <a:buSzPts val="1800"/>
              <a:buFont typeface="Proxima Nova"/>
              <a:buAutoNum type="arabicParenR"/>
            </a:pPr>
            <a:r>
              <a:rPr lang="en" sz="1800">
                <a:latin typeface="Proxima Nova"/>
                <a:ea typeface="Proxima Nova"/>
                <a:cs typeface="Proxima Nova"/>
                <a:sym typeface="Proxima Nova"/>
              </a:rPr>
              <a:t>Repeat 1 and 2 until all nodes have been visited</a:t>
            </a:r>
            <a:endParaRPr sz="18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800">
                <a:latin typeface="Proxima Nova"/>
                <a:ea typeface="Proxima Nova"/>
                <a:cs typeface="Proxima Nova"/>
                <a:sym typeface="Proxima Nova"/>
              </a:rPr>
              <a:t>Case1: Node has no other adjacent nodes to be </a:t>
            </a:r>
            <a:r>
              <a:rPr lang="en" sz="1800">
                <a:latin typeface="Proxima Nova"/>
                <a:ea typeface="Proxima Nova"/>
                <a:cs typeface="Proxima Nova"/>
                <a:sym typeface="Proxima Nova"/>
              </a:rPr>
              <a:t>traversed</a:t>
            </a:r>
            <a:endParaRPr sz="18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800">
                <a:latin typeface="Proxima Nova"/>
                <a:ea typeface="Proxima Nova"/>
                <a:cs typeface="Proxima Nova"/>
                <a:sym typeface="Proxima Nova"/>
              </a:rPr>
              <a:t>-&gt; try and except to catch the error when we try to look for its adjacent nodes</a:t>
            </a:r>
            <a:endParaRPr sz="18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800">
                <a:latin typeface="Proxima Nova"/>
                <a:ea typeface="Proxima Nova"/>
                <a:cs typeface="Proxima Nova"/>
                <a:sym typeface="Proxima Nova"/>
              </a:rPr>
              <a:t>Case2: Node has been visited</a:t>
            </a:r>
            <a:endParaRPr sz="18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800">
                <a:latin typeface="Proxima Nova"/>
                <a:ea typeface="Proxima Nova"/>
                <a:cs typeface="Proxima Nova"/>
                <a:sym typeface="Proxima Nova"/>
              </a:rPr>
              <a:t>-&gt; the node is skipped as the nearest hospital is found</a:t>
            </a:r>
            <a:endParaRPr sz="18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800">
                <a:latin typeface="Proxima Nova"/>
                <a:ea typeface="Proxima Nova"/>
                <a:cs typeface="Proxima Nova"/>
                <a:sym typeface="Proxima Nova"/>
              </a:rPr>
              <a:t>Case3: Node not visited</a:t>
            </a:r>
            <a:endParaRPr sz="18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800">
                <a:latin typeface="Proxima Nova"/>
                <a:ea typeface="Proxima Nova"/>
                <a:cs typeface="Proxima Nova"/>
                <a:sym typeface="Proxima Nova"/>
              </a:rPr>
              <a:t>-&gt; Indicated nearest hospital found, update distance, add node to queue to traverse the adjacent nodes</a:t>
            </a:r>
            <a:endParaRPr sz="1800">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sz="1400">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sz="1400">
              <a:latin typeface="Proxima Nova"/>
              <a:ea typeface="Proxima Nova"/>
              <a:cs typeface="Proxima Nova"/>
              <a:sym typeface="Proxima Nova"/>
            </a:endParaRPr>
          </a:p>
          <a:p>
            <a:pPr indent="0" lvl="0" marL="0" rtl="0" algn="l">
              <a:lnSpc>
                <a:spcPct val="100000"/>
              </a:lnSpc>
              <a:spcBef>
                <a:spcPts val="1000"/>
              </a:spcBef>
              <a:spcAft>
                <a:spcPts val="0"/>
              </a:spcAft>
              <a:buClr>
                <a:schemeClr val="dk1"/>
              </a:buClr>
              <a:buSzPts val="1100"/>
              <a:buFont typeface="Arial"/>
              <a:buNone/>
            </a:pPr>
            <a:r>
              <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7"/>
          <p:cNvPicPr preferRelativeResize="0"/>
          <p:nvPr/>
        </p:nvPicPr>
        <p:blipFill rotWithShape="1">
          <a:blip r:embed="rId3">
            <a:alphaModFix/>
          </a:blip>
          <a:srcRect b="18075" l="0" r="0" t="18075"/>
          <a:stretch/>
        </p:blipFill>
        <p:spPr>
          <a:xfrm>
            <a:off x="350" y="27"/>
            <a:ext cx="9143299" cy="1945925"/>
          </a:xfrm>
          <a:prstGeom prst="rect">
            <a:avLst/>
          </a:prstGeom>
          <a:noFill/>
          <a:ln>
            <a:noFill/>
          </a:ln>
        </p:spPr>
      </p:pic>
      <p:sp>
        <p:nvSpPr>
          <p:cNvPr id="327" name="Google Shape;327;p47"/>
          <p:cNvSpPr/>
          <p:nvPr/>
        </p:nvSpPr>
        <p:spPr>
          <a:xfrm>
            <a:off x="-15750" y="92"/>
            <a:ext cx="9175500" cy="1945800"/>
          </a:xfrm>
          <a:prstGeom prst="rect">
            <a:avLst/>
          </a:prstGeom>
          <a:solidFill>
            <a:srgbClr val="FCC10C">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7"/>
          <p:cNvSpPr/>
          <p:nvPr/>
        </p:nvSpPr>
        <p:spPr>
          <a:xfrm rot="5400000">
            <a:off x="4367825" y="4179150"/>
            <a:ext cx="421200" cy="150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7"/>
          <p:cNvSpPr/>
          <p:nvPr/>
        </p:nvSpPr>
        <p:spPr>
          <a:xfrm flipH="1">
            <a:off x="3884550" y="2156050"/>
            <a:ext cx="1374900" cy="135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7"/>
          <p:cNvSpPr txBox="1"/>
          <p:nvPr>
            <p:ph idx="2" type="title"/>
          </p:nvPr>
        </p:nvSpPr>
        <p:spPr>
          <a:xfrm>
            <a:off x="1059400" y="3675525"/>
            <a:ext cx="7285200" cy="6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 </a:t>
            </a:r>
            <a:r>
              <a:rPr i="1" lang="en"/>
              <a:t>c</a:t>
            </a:r>
            <a:r>
              <a:rPr lang="en"/>
              <a:t> AND </a:t>
            </a:r>
            <a:r>
              <a:rPr i="1" lang="en"/>
              <a:t>d</a:t>
            </a:r>
            <a:endParaRPr i="1"/>
          </a:p>
        </p:txBody>
      </p:sp>
      <p:sp>
        <p:nvSpPr>
          <p:cNvPr id="331" name="Google Shape;331;p47"/>
          <p:cNvSpPr txBox="1"/>
          <p:nvPr>
            <p:ph type="title"/>
          </p:nvPr>
        </p:nvSpPr>
        <p:spPr>
          <a:xfrm flipH="1">
            <a:off x="3543300" y="2222050"/>
            <a:ext cx="2057400" cy="1222500"/>
          </a:xfrm>
          <a:prstGeom prst="rect">
            <a:avLst/>
          </a:prstGeom>
        </p:spPr>
        <p:txBody>
          <a:bodyPr anchorCtr="0" anchor="ctr" bIns="91425" lIns="90000"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ug Addiction by Slidesgo">
  <a:themeElements>
    <a:clrScheme name="Simple Light">
      <a:dk1>
        <a:srgbClr val="000000"/>
      </a:dk1>
      <a:lt1>
        <a:srgbClr val="FFFFFF"/>
      </a:lt1>
      <a:dk2>
        <a:srgbClr val="FCC10C"/>
      </a:dk2>
      <a:lt2>
        <a:srgbClr val="F3F3F3"/>
      </a:lt2>
      <a:accent1>
        <a:srgbClr val="D9D9D9"/>
      </a:accent1>
      <a:accent2>
        <a:srgbClr val="212121"/>
      </a:accent2>
      <a:accent3>
        <a:srgbClr val="FFFFFF"/>
      </a:accent3>
      <a:accent4>
        <a:srgbClr val="FCC10C"/>
      </a:accent4>
      <a:accent5>
        <a:srgbClr val="F3F3F3"/>
      </a:accent5>
      <a:accent6>
        <a:srgbClr val="D9D9D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