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58" r:id="rId4"/>
    <p:sldId id="297" r:id="rId5"/>
    <p:sldId id="298" r:id="rId6"/>
    <p:sldId id="299" r:id="rId7"/>
    <p:sldId id="300" r:id="rId8"/>
    <p:sldId id="301" r:id="rId9"/>
    <p:sldId id="260" r:id="rId10"/>
    <p:sldId id="261" r:id="rId11"/>
    <p:sldId id="259" r:id="rId12"/>
    <p:sldId id="263" r:id="rId13"/>
    <p:sldId id="266" r:id="rId14"/>
    <p:sldId id="267" r:id="rId15"/>
    <p:sldId id="268" r:id="rId16"/>
    <p:sldId id="269" r:id="rId17"/>
    <p:sldId id="270" r:id="rId18"/>
    <p:sldId id="271" r:id="rId19"/>
    <p:sldId id="272" r:id="rId20"/>
    <p:sldId id="282" r:id="rId21"/>
    <p:sldId id="283" r:id="rId22"/>
    <p:sldId id="284" r:id="rId23"/>
    <p:sldId id="286" r:id="rId24"/>
    <p:sldId id="275" r:id="rId25"/>
    <p:sldId id="276" r:id="rId26"/>
    <p:sldId id="277" r:id="rId27"/>
    <p:sldId id="288" r:id="rId28"/>
    <p:sldId id="279" r:id="rId29"/>
    <p:sldId id="280" r:id="rId30"/>
    <p:sldId id="289" r:id="rId31"/>
    <p:sldId id="291"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30" autoAdjust="0"/>
    <p:restoredTop sz="94715"/>
  </p:normalViewPr>
  <p:slideViewPr>
    <p:cSldViewPr snapToGrid="0">
      <p:cViewPr varScale="1">
        <p:scale>
          <a:sx n="115" d="100"/>
          <a:sy n="115" d="100"/>
        </p:scale>
        <p:origin x="224"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AE340E-8095-4D85-878C-77D33883A9A7}"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F64C0501-33FC-4AD7-8988-3A1490822B85}">
      <dgm:prSet/>
      <dgm:spPr/>
      <dgm:t>
        <a:bodyPr/>
        <a:lstStyle/>
        <a:p>
          <a:pPr>
            <a:lnSpc>
              <a:spcPct val="100000"/>
            </a:lnSpc>
          </a:pPr>
          <a:r>
            <a:rPr lang="en-US" dirty="0"/>
            <a:t>Algorithms &amp; Ti</a:t>
          </a:r>
          <a:r>
            <a:rPr lang="en-SG" dirty="0"/>
            <a:t>me Complexities</a:t>
          </a:r>
          <a:endParaRPr lang="en-US" dirty="0"/>
        </a:p>
      </dgm:t>
    </dgm:pt>
    <dgm:pt modelId="{A4A50B1F-0C2E-4CE5-B6AC-784EA0091A9E}" type="parTrans" cxnId="{956CF7D7-CCC9-4BF4-A4EE-4E8E2DA87997}">
      <dgm:prSet/>
      <dgm:spPr/>
      <dgm:t>
        <a:bodyPr/>
        <a:lstStyle/>
        <a:p>
          <a:endParaRPr lang="en-US"/>
        </a:p>
      </dgm:t>
    </dgm:pt>
    <dgm:pt modelId="{0F45BF31-FE5E-4C26-AED3-04ED530ACD3A}" type="sibTrans" cxnId="{956CF7D7-CCC9-4BF4-A4EE-4E8E2DA87997}">
      <dgm:prSet/>
      <dgm:spPr/>
      <dgm:t>
        <a:bodyPr/>
        <a:lstStyle/>
        <a:p>
          <a:endParaRPr lang="en-US"/>
        </a:p>
      </dgm:t>
    </dgm:pt>
    <dgm:pt modelId="{984AA893-B554-4BDF-BF84-29099143F7B4}">
      <dgm:prSet/>
      <dgm:spPr/>
      <dgm:t>
        <a:bodyPr/>
        <a:lstStyle/>
        <a:p>
          <a:pPr>
            <a:lnSpc>
              <a:spcPct val="100000"/>
            </a:lnSpc>
          </a:pPr>
          <a:r>
            <a:rPr lang="en-US" dirty="0"/>
            <a:t>Empirical Analysis &amp;</a:t>
          </a:r>
          <a:r>
            <a:rPr lang="en-SG" dirty="0"/>
            <a:t> </a:t>
          </a:r>
          <a:r>
            <a:rPr lang="en-US" dirty="0"/>
            <a:t>Conclusion</a:t>
          </a:r>
        </a:p>
      </dgm:t>
    </dgm:pt>
    <dgm:pt modelId="{0CB89EC6-74CF-44D5-87D9-04CDE5EF63BF}" type="parTrans" cxnId="{50E1AC6F-755A-4383-AC02-15273E8B2E4E}">
      <dgm:prSet/>
      <dgm:spPr/>
      <dgm:t>
        <a:bodyPr/>
        <a:lstStyle/>
        <a:p>
          <a:endParaRPr lang="en-US"/>
        </a:p>
      </dgm:t>
    </dgm:pt>
    <dgm:pt modelId="{692EA6E5-EC45-488E-9EDC-669D0A9AC51F}" type="sibTrans" cxnId="{50E1AC6F-755A-4383-AC02-15273E8B2E4E}">
      <dgm:prSet/>
      <dgm:spPr/>
      <dgm:t>
        <a:bodyPr/>
        <a:lstStyle/>
        <a:p>
          <a:endParaRPr lang="en-US"/>
        </a:p>
      </dgm:t>
    </dgm:pt>
    <dgm:pt modelId="{50881993-4974-472B-B6FE-4DC9E3313AC4}">
      <dgm:prSet/>
      <dgm:spPr/>
      <dgm:t>
        <a:bodyPr/>
        <a:lstStyle/>
        <a:p>
          <a:pPr>
            <a:lnSpc>
              <a:spcPct val="100000"/>
            </a:lnSpc>
          </a:pPr>
          <a:r>
            <a:rPr lang="en-US"/>
            <a:t>Live Demonstration</a:t>
          </a:r>
        </a:p>
      </dgm:t>
    </dgm:pt>
    <dgm:pt modelId="{3EFA94ED-A1A0-4EBB-A375-FFA4A64008A8}" type="parTrans" cxnId="{056985FB-B90B-4AFB-8B0E-B48C43C95A57}">
      <dgm:prSet/>
      <dgm:spPr/>
      <dgm:t>
        <a:bodyPr/>
        <a:lstStyle/>
        <a:p>
          <a:endParaRPr lang="en-US"/>
        </a:p>
      </dgm:t>
    </dgm:pt>
    <dgm:pt modelId="{6DBE7776-6AFF-41EE-85C5-FEE1A41DD3E5}" type="sibTrans" cxnId="{056985FB-B90B-4AFB-8B0E-B48C43C95A57}">
      <dgm:prSet/>
      <dgm:spPr/>
      <dgm:t>
        <a:bodyPr/>
        <a:lstStyle/>
        <a:p>
          <a:endParaRPr lang="en-US"/>
        </a:p>
      </dgm:t>
    </dgm:pt>
    <dgm:pt modelId="{D39D347C-5BB7-49B4-BF6F-BF7976AB746E}">
      <dgm:prSet/>
      <dgm:spPr/>
      <dgm:t>
        <a:bodyPr/>
        <a:lstStyle/>
        <a:p>
          <a:pPr>
            <a:lnSpc>
              <a:spcPct val="100000"/>
            </a:lnSpc>
          </a:pPr>
          <a:r>
            <a:rPr lang="en-US" dirty="0"/>
            <a:t>Q &amp; A</a:t>
          </a:r>
        </a:p>
      </dgm:t>
    </dgm:pt>
    <dgm:pt modelId="{843DBF66-9E64-42E3-8304-BB876EFC62D7}" type="parTrans" cxnId="{359CB28B-7D90-45D8-9E0C-8345FEB7B6C4}">
      <dgm:prSet/>
      <dgm:spPr/>
      <dgm:t>
        <a:bodyPr/>
        <a:lstStyle/>
        <a:p>
          <a:endParaRPr lang="en-US"/>
        </a:p>
      </dgm:t>
    </dgm:pt>
    <dgm:pt modelId="{0C42B018-B57C-4EDB-A124-20AC9D27E94A}" type="sibTrans" cxnId="{359CB28B-7D90-45D8-9E0C-8345FEB7B6C4}">
      <dgm:prSet/>
      <dgm:spPr/>
      <dgm:t>
        <a:bodyPr/>
        <a:lstStyle/>
        <a:p>
          <a:endParaRPr lang="en-US"/>
        </a:p>
      </dgm:t>
    </dgm:pt>
    <dgm:pt modelId="{6F5B88F4-0AC7-42BC-95ED-BE26556BB078}" type="pres">
      <dgm:prSet presAssocID="{B2AE340E-8095-4D85-878C-77D33883A9A7}" presName="root" presStyleCnt="0">
        <dgm:presLayoutVars>
          <dgm:dir/>
          <dgm:resizeHandles val="exact"/>
        </dgm:presLayoutVars>
      </dgm:prSet>
      <dgm:spPr/>
    </dgm:pt>
    <dgm:pt modelId="{AC7297AF-2E80-427C-ACAA-065CB61CF7FB}" type="pres">
      <dgm:prSet presAssocID="{F64C0501-33FC-4AD7-8988-3A1490822B85}" presName="compNode" presStyleCnt="0"/>
      <dgm:spPr/>
    </dgm:pt>
    <dgm:pt modelId="{DCF83003-9060-44F7-9870-BB92FCD2FFDC}" type="pres">
      <dgm:prSet presAssocID="{F64C0501-33FC-4AD7-8988-3A1490822B8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opwatch"/>
        </a:ext>
      </dgm:extLst>
    </dgm:pt>
    <dgm:pt modelId="{CB9D15C3-460A-47A4-8BF4-318B192C7704}" type="pres">
      <dgm:prSet presAssocID="{F64C0501-33FC-4AD7-8988-3A1490822B85}" presName="spaceRect" presStyleCnt="0"/>
      <dgm:spPr/>
    </dgm:pt>
    <dgm:pt modelId="{3694619A-19DF-45FB-9105-F1BFBFCA0863}" type="pres">
      <dgm:prSet presAssocID="{F64C0501-33FC-4AD7-8988-3A1490822B85}" presName="textRect" presStyleLbl="revTx" presStyleIdx="0" presStyleCnt="4">
        <dgm:presLayoutVars>
          <dgm:chMax val="1"/>
          <dgm:chPref val="1"/>
        </dgm:presLayoutVars>
      </dgm:prSet>
      <dgm:spPr/>
    </dgm:pt>
    <dgm:pt modelId="{86B0D90B-C0F2-4EE8-904C-EEB898AE8150}" type="pres">
      <dgm:prSet presAssocID="{0F45BF31-FE5E-4C26-AED3-04ED530ACD3A}" presName="sibTrans" presStyleCnt="0"/>
      <dgm:spPr/>
    </dgm:pt>
    <dgm:pt modelId="{D8D9538B-99CE-4FA2-AB45-6B109CB5206B}" type="pres">
      <dgm:prSet presAssocID="{984AA893-B554-4BDF-BF84-29099143F7B4}" presName="compNode" presStyleCnt="0"/>
      <dgm:spPr/>
    </dgm:pt>
    <dgm:pt modelId="{455CE901-25FA-4C16-822C-D8B8FFC2A027}" type="pres">
      <dgm:prSet presAssocID="{984AA893-B554-4BDF-BF84-29099143F7B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 chart"/>
        </a:ext>
      </dgm:extLst>
    </dgm:pt>
    <dgm:pt modelId="{0215BD7E-4F3A-43FE-B451-CCCD1CC2167D}" type="pres">
      <dgm:prSet presAssocID="{984AA893-B554-4BDF-BF84-29099143F7B4}" presName="spaceRect" presStyleCnt="0"/>
      <dgm:spPr/>
    </dgm:pt>
    <dgm:pt modelId="{B032D692-F746-4ACF-897C-8BBC6BA157C5}" type="pres">
      <dgm:prSet presAssocID="{984AA893-B554-4BDF-BF84-29099143F7B4}" presName="textRect" presStyleLbl="revTx" presStyleIdx="1" presStyleCnt="4">
        <dgm:presLayoutVars>
          <dgm:chMax val="1"/>
          <dgm:chPref val="1"/>
        </dgm:presLayoutVars>
      </dgm:prSet>
      <dgm:spPr/>
    </dgm:pt>
    <dgm:pt modelId="{FDD09EB8-E959-4B0E-83F1-3C18031E9453}" type="pres">
      <dgm:prSet presAssocID="{692EA6E5-EC45-488E-9EDC-669D0A9AC51F}" presName="sibTrans" presStyleCnt="0"/>
      <dgm:spPr/>
    </dgm:pt>
    <dgm:pt modelId="{7560C738-1618-41AB-ADB2-A1C9E4E0D64B}" type="pres">
      <dgm:prSet presAssocID="{50881993-4974-472B-B6FE-4DC9E3313AC4}" presName="compNode" presStyleCnt="0"/>
      <dgm:spPr/>
    </dgm:pt>
    <dgm:pt modelId="{59D4E007-C3F0-4420-994E-9EF43DA10347}" type="pres">
      <dgm:prSet presAssocID="{50881993-4974-472B-B6FE-4DC9E3313AC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eacher"/>
        </a:ext>
      </dgm:extLst>
    </dgm:pt>
    <dgm:pt modelId="{1E51D81A-B33C-4D32-A137-0D45BB76A8DB}" type="pres">
      <dgm:prSet presAssocID="{50881993-4974-472B-B6FE-4DC9E3313AC4}" presName="spaceRect" presStyleCnt="0"/>
      <dgm:spPr/>
    </dgm:pt>
    <dgm:pt modelId="{E1D1D3D9-E78C-4A06-AF52-9416B450E752}" type="pres">
      <dgm:prSet presAssocID="{50881993-4974-472B-B6FE-4DC9E3313AC4}" presName="textRect" presStyleLbl="revTx" presStyleIdx="2" presStyleCnt="4">
        <dgm:presLayoutVars>
          <dgm:chMax val="1"/>
          <dgm:chPref val="1"/>
        </dgm:presLayoutVars>
      </dgm:prSet>
      <dgm:spPr/>
    </dgm:pt>
    <dgm:pt modelId="{E4BB8BA4-BEAB-4B6F-AEFC-57A18FD04BFB}" type="pres">
      <dgm:prSet presAssocID="{6DBE7776-6AFF-41EE-85C5-FEE1A41DD3E5}" presName="sibTrans" presStyleCnt="0"/>
      <dgm:spPr/>
    </dgm:pt>
    <dgm:pt modelId="{1F524923-34B1-45C7-8B4D-174D9A372700}" type="pres">
      <dgm:prSet presAssocID="{D39D347C-5BB7-49B4-BF6F-BF7976AB746E}" presName="compNode" presStyleCnt="0"/>
      <dgm:spPr/>
    </dgm:pt>
    <dgm:pt modelId="{6F2C4053-EAC9-4BB6-822A-706A65DE946E}" type="pres">
      <dgm:prSet presAssocID="{D39D347C-5BB7-49B4-BF6F-BF7976AB746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Questions"/>
        </a:ext>
      </dgm:extLst>
    </dgm:pt>
    <dgm:pt modelId="{D1EDE5AA-AF26-40F8-BE7C-D198753ABF04}" type="pres">
      <dgm:prSet presAssocID="{D39D347C-5BB7-49B4-BF6F-BF7976AB746E}" presName="spaceRect" presStyleCnt="0"/>
      <dgm:spPr/>
    </dgm:pt>
    <dgm:pt modelId="{9E70BBFD-C201-4177-A7C5-AACA01376A3A}" type="pres">
      <dgm:prSet presAssocID="{D39D347C-5BB7-49B4-BF6F-BF7976AB746E}" presName="textRect" presStyleLbl="revTx" presStyleIdx="3" presStyleCnt="4">
        <dgm:presLayoutVars>
          <dgm:chMax val="1"/>
          <dgm:chPref val="1"/>
        </dgm:presLayoutVars>
      </dgm:prSet>
      <dgm:spPr/>
    </dgm:pt>
  </dgm:ptLst>
  <dgm:cxnLst>
    <dgm:cxn modelId="{948F3023-7C3D-45B7-BA7F-F7F79399CF52}" type="presOf" srcId="{50881993-4974-472B-B6FE-4DC9E3313AC4}" destId="{E1D1D3D9-E78C-4A06-AF52-9416B450E752}" srcOrd="0" destOrd="0" presId="urn:microsoft.com/office/officeart/2018/2/layout/IconLabelList"/>
    <dgm:cxn modelId="{5F6FC527-218B-4276-96DA-667141AC4898}" type="presOf" srcId="{F64C0501-33FC-4AD7-8988-3A1490822B85}" destId="{3694619A-19DF-45FB-9105-F1BFBFCA0863}" srcOrd="0" destOrd="0" presId="urn:microsoft.com/office/officeart/2018/2/layout/IconLabelList"/>
    <dgm:cxn modelId="{4CE7C92A-6C57-45F9-AC6A-ECA26A06BC46}" type="presOf" srcId="{D39D347C-5BB7-49B4-BF6F-BF7976AB746E}" destId="{9E70BBFD-C201-4177-A7C5-AACA01376A3A}" srcOrd="0" destOrd="0" presId="urn:microsoft.com/office/officeart/2018/2/layout/IconLabelList"/>
    <dgm:cxn modelId="{167F1066-78F0-4C82-81F2-580F95A3B149}" type="presOf" srcId="{B2AE340E-8095-4D85-878C-77D33883A9A7}" destId="{6F5B88F4-0AC7-42BC-95ED-BE26556BB078}" srcOrd="0" destOrd="0" presId="urn:microsoft.com/office/officeart/2018/2/layout/IconLabelList"/>
    <dgm:cxn modelId="{50E1AC6F-755A-4383-AC02-15273E8B2E4E}" srcId="{B2AE340E-8095-4D85-878C-77D33883A9A7}" destId="{984AA893-B554-4BDF-BF84-29099143F7B4}" srcOrd="1" destOrd="0" parTransId="{0CB89EC6-74CF-44D5-87D9-04CDE5EF63BF}" sibTransId="{692EA6E5-EC45-488E-9EDC-669D0A9AC51F}"/>
    <dgm:cxn modelId="{359CB28B-7D90-45D8-9E0C-8345FEB7B6C4}" srcId="{B2AE340E-8095-4D85-878C-77D33883A9A7}" destId="{D39D347C-5BB7-49B4-BF6F-BF7976AB746E}" srcOrd="3" destOrd="0" parTransId="{843DBF66-9E64-42E3-8304-BB876EFC62D7}" sibTransId="{0C42B018-B57C-4EDB-A124-20AC9D27E94A}"/>
    <dgm:cxn modelId="{956CF7D7-CCC9-4BF4-A4EE-4E8E2DA87997}" srcId="{B2AE340E-8095-4D85-878C-77D33883A9A7}" destId="{F64C0501-33FC-4AD7-8988-3A1490822B85}" srcOrd="0" destOrd="0" parTransId="{A4A50B1F-0C2E-4CE5-B6AC-784EA0091A9E}" sibTransId="{0F45BF31-FE5E-4C26-AED3-04ED530ACD3A}"/>
    <dgm:cxn modelId="{3C78E6EB-993F-4289-BED4-0EBAD6B76C78}" type="presOf" srcId="{984AA893-B554-4BDF-BF84-29099143F7B4}" destId="{B032D692-F746-4ACF-897C-8BBC6BA157C5}" srcOrd="0" destOrd="0" presId="urn:microsoft.com/office/officeart/2018/2/layout/IconLabelList"/>
    <dgm:cxn modelId="{056985FB-B90B-4AFB-8B0E-B48C43C95A57}" srcId="{B2AE340E-8095-4D85-878C-77D33883A9A7}" destId="{50881993-4974-472B-B6FE-4DC9E3313AC4}" srcOrd="2" destOrd="0" parTransId="{3EFA94ED-A1A0-4EBB-A375-FFA4A64008A8}" sibTransId="{6DBE7776-6AFF-41EE-85C5-FEE1A41DD3E5}"/>
    <dgm:cxn modelId="{CD075F88-3747-42D8-AE62-31C9421F68C5}" type="presParOf" srcId="{6F5B88F4-0AC7-42BC-95ED-BE26556BB078}" destId="{AC7297AF-2E80-427C-ACAA-065CB61CF7FB}" srcOrd="0" destOrd="0" presId="urn:microsoft.com/office/officeart/2018/2/layout/IconLabelList"/>
    <dgm:cxn modelId="{01DBCBD4-A95D-4A8E-B947-E93D3B129665}" type="presParOf" srcId="{AC7297AF-2E80-427C-ACAA-065CB61CF7FB}" destId="{DCF83003-9060-44F7-9870-BB92FCD2FFDC}" srcOrd="0" destOrd="0" presId="urn:microsoft.com/office/officeart/2018/2/layout/IconLabelList"/>
    <dgm:cxn modelId="{FC861EE3-A81D-453C-BB17-931EE7B13308}" type="presParOf" srcId="{AC7297AF-2E80-427C-ACAA-065CB61CF7FB}" destId="{CB9D15C3-460A-47A4-8BF4-318B192C7704}" srcOrd="1" destOrd="0" presId="urn:microsoft.com/office/officeart/2018/2/layout/IconLabelList"/>
    <dgm:cxn modelId="{293A35EF-5679-4436-9EA8-56AF307B51B0}" type="presParOf" srcId="{AC7297AF-2E80-427C-ACAA-065CB61CF7FB}" destId="{3694619A-19DF-45FB-9105-F1BFBFCA0863}" srcOrd="2" destOrd="0" presId="urn:microsoft.com/office/officeart/2018/2/layout/IconLabelList"/>
    <dgm:cxn modelId="{C8AC846B-BFA7-44F2-918E-F06568E9DD21}" type="presParOf" srcId="{6F5B88F4-0AC7-42BC-95ED-BE26556BB078}" destId="{86B0D90B-C0F2-4EE8-904C-EEB898AE8150}" srcOrd="1" destOrd="0" presId="urn:microsoft.com/office/officeart/2018/2/layout/IconLabelList"/>
    <dgm:cxn modelId="{A0AFF258-373A-4136-8AF2-C7561C84C495}" type="presParOf" srcId="{6F5B88F4-0AC7-42BC-95ED-BE26556BB078}" destId="{D8D9538B-99CE-4FA2-AB45-6B109CB5206B}" srcOrd="2" destOrd="0" presId="urn:microsoft.com/office/officeart/2018/2/layout/IconLabelList"/>
    <dgm:cxn modelId="{2415A54D-1904-4823-A7B3-C86E775D36F4}" type="presParOf" srcId="{D8D9538B-99CE-4FA2-AB45-6B109CB5206B}" destId="{455CE901-25FA-4C16-822C-D8B8FFC2A027}" srcOrd="0" destOrd="0" presId="urn:microsoft.com/office/officeart/2018/2/layout/IconLabelList"/>
    <dgm:cxn modelId="{C2A6CC05-EDC4-47D5-9CC6-ACD1A8464E78}" type="presParOf" srcId="{D8D9538B-99CE-4FA2-AB45-6B109CB5206B}" destId="{0215BD7E-4F3A-43FE-B451-CCCD1CC2167D}" srcOrd="1" destOrd="0" presId="urn:microsoft.com/office/officeart/2018/2/layout/IconLabelList"/>
    <dgm:cxn modelId="{5C136295-3707-4A17-A9FD-4833F8B1285B}" type="presParOf" srcId="{D8D9538B-99CE-4FA2-AB45-6B109CB5206B}" destId="{B032D692-F746-4ACF-897C-8BBC6BA157C5}" srcOrd="2" destOrd="0" presId="urn:microsoft.com/office/officeart/2018/2/layout/IconLabelList"/>
    <dgm:cxn modelId="{8F4316BA-BA60-4C5B-BF2E-ECAD728BF557}" type="presParOf" srcId="{6F5B88F4-0AC7-42BC-95ED-BE26556BB078}" destId="{FDD09EB8-E959-4B0E-83F1-3C18031E9453}" srcOrd="3" destOrd="0" presId="urn:microsoft.com/office/officeart/2018/2/layout/IconLabelList"/>
    <dgm:cxn modelId="{1F155292-9B58-43BF-93E7-6D6332D4B49B}" type="presParOf" srcId="{6F5B88F4-0AC7-42BC-95ED-BE26556BB078}" destId="{7560C738-1618-41AB-ADB2-A1C9E4E0D64B}" srcOrd="4" destOrd="0" presId="urn:microsoft.com/office/officeart/2018/2/layout/IconLabelList"/>
    <dgm:cxn modelId="{2F104B0C-3C92-4E24-A7CC-9E6030719D42}" type="presParOf" srcId="{7560C738-1618-41AB-ADB2-A1C9E4E0D64B}" destId="{59D4E007-C3F0-4420-994E-9EF43DA10347}" srcOrd="0" destOrd="0" presId="urn:microsoft.com/office/officeart/2018/2/layout/IconLabelList"/>
    <dgm:cxn modelId="{CE09BD0E-3AD4-4FD9-AD14-91A83919874E}" type="presParOf" srcId="{7560C738-1618-41AB-ADB2-A1C9E4E0D64B}" destId="{1E51D81A-B33C-4D32-A137-0D45BB76A8DB}" srcOrd="1" destOrd="0" presId="urn:microsoft.com/office/officeart/2018/2/layout/IconLabelList"/>
    <dgm:cxn modelId="{6B5729F8-67A7-4533-9F3F-6B4B6F2DF119}" type="presParOf" srcId="{7560C738-1618-41AB-ADB2-A1C9E4E0D64B}" destId="{E1D1D3D9-E78C-4A06-AF52-9416B450E752}" srcOrd="2" destOrd="0" presId="urn:microsoft.com/office/officeart/2018/2/layout/IconLabelList"/>
    <dgm:cxn modelId="{0F5DA059-1042-4882-B4C7-894B02009D09}" type="presParOf" srcId="{6F5B88F4-0AC7-42BC-95ED-BE26556BB078}" destId="{E4BB8BA4-BEAB-4B6F-AEFC-57A18FD04BFB}" srcOrd="5" destOrd="0" presId="urn:microsoft.com/office/officeart/2018/2/layout/IconLabelList"/>
    <dgm:cxn modelId="{E76E378C-EF72-4E18-88DB-2E629E56FA53}" type="presParOf" srcId="{6F5B88F4-0AC7-42BC-95ED-BE26556BB078}" destId="{1F524923-34B1-45C7-8B4D-174D9A372700}" srcOrd="6" destOrd="0" presId="urn:microsoft.com/office/officeart/2018/2/layout/IconLabelList"/>
    <dgm:cxn modelId="{9B18A535-E7B0-4E54-BAB5-E10EB2E5C353}" type="presParOf" srcId="{1F524923-34B1-45C7-8B4D-174D9A372700}" destId="{6F2C4053-EAC9-4BB6-822A-706A65DE946E}" srcOrd="0" destOrd="0" presId="urn:microsoft.com/office/officeart/2018/2/layout/IconLabelList"/>
    <dgm:cxn modelId="{3BEE9809-3856-403D-AD44-5AEF8AF66BB0}" type="presParOf" srcId="{1F524923-34B1-45C7-8B4D-174D9A372700}" destId="{D1EDE5AA-AF26-40F8-BE7C-D198753ABF04}" srcOrd="1" destOrd="0" presId="urn:microsoft.com/office/officeart/2018/2/layout/IconLabelList"/>
    <dgm:cxn modelId="{BD5BC6BB-1336-4B80-BF17-39CC47BE36D4}" type="presParOf" srcId="{1F524923-34B1-45C7-8B4D-174D9A372700}" destId="{9E70BBFD-C201-4177-A7C5-AACA01376A3A}"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F83003-9060-44F7-9870-BB92FCD2FFDC}">
      <dsp:nvSpPr>
        <dsp:cNvPr id="0" name=""/>
        <dsp:cNvSpPr/>
      </dsp:nvSpPr>
      <dsp:spPr>
        <a:xfrm>
          <a:off x="915269" y="1219342"/>
          <a:ext cx="1078897" cy="10788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94619A-19DF-45FB-9105-F1BFBFCA0863}">
      <dsp:nvSpPr>
        <dsp:cNvPr id="0" name=""/>
        <dsp:cNvSpPr/>
      </dsp:nvSpPr>
      <dsp:spPr>
        <a:xfrm>
          <a:off x="255943" y="2615857"/>
          <a:ext cx="23975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t>Algorithms &amp; Ti</a:t>
          </a:r>
          <a:r>
            <a:rPr lang="en-SG" sz="2300" kern="1200" dirty="0"/>
            <a:t>me Complexities</a:t>
          </a:r>
          <a:endParaRPr lang="en-US" sz="2300" kern="1200" dirty="0"/>
        </a:p>
      </dsp:txBody>
      <dsp:txXfrm>
        <a:off x="255943" y="2615857"/>
        <a:ext cx="2397550" cy="720000"/>
      </dsp:txXfrm>
    </dsp:sp>
    <dsp:sp modelId="{455CE901-25FA-4C16-822C-D8B8FFC2A027}">
      <dsp:nvSpPr>
        <dsp:cNvPr id="0" name=""/>
        <dsp:cNvSpPr/>
      </dsp:nvSpPr>
      <dsp:spPr>
        <a:xfrm>
          <a:off x="3732390" y="1219342"/>
          <a:ext cx="1078897" cy="10788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32D692-F746-4ACF-897C-8BBC6BA157C5}">
      <dsp:nvSpPr>
        <dsp:cNvPr id="0" name=""/>
        <dsp:cNvSpPr/>
      </dsp:nvSpPr>
      <dsp:spPr>
        <a:xfrm>
          <a:off x="3073064" y="2615857"/>
          <a:ext cx="23975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t>Empirical Analysis &amp;</a:t>
          </a:r>
          <a:r>
            <a:rPr lang="en-SG" sz="2300" kern="1200" dirty="0"/>
            <a:t> </a:t>
          </a:r>
          <a:r>
            <a:rPr lang="en-US" sz="2300" kern="1200" dirty="0"/>
            <a:t>Conclusion</a:t>
          </a:r>
        </a:p>
      </dsp:txBody>
      <dsp:txXfrm>
        <a:off x="3073064" y="2615857"/>
        <a:ext cx="2397550" cy="720000"/>
      </dsp:txXfrm>
    </dsp:sp>
    <dsp:sp modelId="{59D4E007-C3F0-4420-994E-9EF43DA10347}">
      <dsp:nvSpPr>
        <dsp:cNvPr id="0" name=""/>
        <dsp:cNvSpPr/>
      </dsp:nvSpPr>
      <dsp:spPr>
        <a:xfrm>
          <a:off x="6549511" y="1219342"/>
          <a:ext cx="1078897" cy="10788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D1D3D9-E78C-4A06-AF52-9416B450E752}">
      <dsp:nvSpPr>
        <dsp:cNvPr id="0" name=""/>
        <dsp:cNvSpPr/>
      </dsp:nvSpPr>
      <dsp:spPr>
        <a:xfrm>
          <a:off x="5890185" y="2615857"/>
          <a:ext cx="23975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Live Demonstration</a:t>
          </a:r>
        </a:p>
      </dsp:txBody>
      <dsp:txXfrm>
        <a:off x="5890185" y="2615857"/>
        <a:ext cx="2397550" cy="720000"/>
      </dsp:txXfrm>
    </dsp:sp>
    <dsp:sp modelId="{6F2C4053-EAC9-4BB6-822A-706A65DE946E}">
      <dsp:nvSpPr>
        <dsp:cNvPr id="0" name=""/>
        <dsp:cNvSpPr/>
      </dsp:nvSpPr>
      <dsp:spPr>
        <a:xfrm>
          <a:off x="9366633" y="1219342"/>
          <a:ext cx="1078897" cy="107889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70BBFD-C201-4177-A7C5-AACA01376A3A}">
      <dsp:nvSpPr>
        <dsp:cNvPr id="0" name=""/>
        <dsp:cNvSpPr/>
      </dsp:nvSpPr>
      <dsp:spPr>
        <a:xfrm>
          <a:off x="8707306" y="2615857"/>
          <a:ext cx="23975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t>Q &amp; A</a:t>
          </a:r>
        </a:p>
      </dsp:txBody>
      <dsp:txXfrm>
        <a:off x="8707306" y="2615857"/>
        <a:ext cx="23975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603E01-4A22-416B-8980-AF9A94560AB0}" type="datetimeFigureOut">
              <a:rPr lang="en-SG" smtClean="0"/>
              <a:t>14/9/20</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1AF3D8-66FC-493D-B926-19230397DEC3}" type="slidenum">
              <a:rPr lang="en-SG" smtClean="0"/>
              <a:t>‹#›</a:t>
            </a:fld>
            <a:endParaRPr lang="en-SG"/>
          </a:p>
        </p:txBody>
      </p:sp>
    </p:spTree>
    <p:extLst>
      <p:ext uri="{BB962C8B-B14F-4D97-AF65-F5344CB8AC3E}">
        <p14:creationId xmlns:p14="http://schemas.microsoft.com/office/powerpoint/2010/main" val="4238655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96da82440f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96da82440f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96da82440f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96da82440f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96da82440f_1_3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96da82440f_1_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96da82440f_1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96da82440f_1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96da82440f_1_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96da82440f_1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96da82440f_1_3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96da82440f_1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96da82440f_1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96da82440f_1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Moving on to the algorithms</a:t>
            </a:r>
            <a:endParaRPr/>
          </a:p>
        </p:txBody>
      </p:sp>
    </p:spTree>
    <p:extLst>
      <p:ext uri="{BB962C8B-B14F-4D97-AF65-F5344CB8AC3E}">
        <p14:creationId xmlns:p14="http://schemas.microsoft.com/office/powerpoint/2010/main" val="5438812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96da82440f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96da82440f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have collated the results of our runtime and represented the data in a table.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96da82440f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96da82440f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a:solidFill>
                  <a:schemeClr val="dk1"/>
                </a:solidFill>
                <a:latin typeface="Proxima Nova"/>
                <a:ea typeface="Proxima Nova"/>
                <a:cs typeface="Proxima Nova"/>
                <a:sym typeface="Proxima Nova"/>
              </a:rPr>
              <a:t>As we can see from the graph, the runtime of the Brute Force algorithm does not significantly vary at different query lengths. The performance of this algorithm saturates when the query length crosses 8 characters.</a:t>
            </a:r>
            <a:br>
              <a:rPr lang="en">
                <a:solidFill>
                  <a:schemeClr val="dk1"/>
                </a:solidFill>
                <a:latin typeface="Proxima Nova"/>
                <a:ea typeface="Proxima Nova"/>
                <a:cs typeface="Proxima Nova"/>
                <a:sym typeface="Proxima Nova"/>
              </a:rPr>
            </a:br>
            <a:r>
              <a:rPr lang="en">
                <a:solidFill>
                  <a:schemeClr val="dk1"/>
                </a:solidFill>
                <a:latin typeface="Proxima Nova"/>
                <a:ea typeface="Proxima Nova"/>
                <a:cs typeface="Proxima Nova"/>
                <a:sym typeface="Proxima Nova"/>
              </a:rPr>
              <a:t>As for the Boyer Moore Horspool Sunday (BMHS) algorithm, we see an overall decrease in the runtime as the query length increases. </a:t>
            </a:r>
            <a:br>
              <a:rPr lang="en">
                <a:solidFill>
                  <a:schemeClr val="dk1"/>
                </a:solidFill>
                <a:latin typeface="Proxima Nova"/>
                <a:ea typeface="Proxima Nova"/>
                <a:cs typeface="Proxima Nova"/>
                <a:sym typeface="Proxima Nova"/>
              </a:rPr>
            </a:br>
            <a:r>
              <a:rPr lang="en">
                <a:solidFill>
                  <a:schemeClr val="dk1"/>
                </a:solidFill>
                <a:latin typeface="Proxima Nova"/>
                <a:ea typeface="Proxima Nova"/>
                <a:cs typeface="Proxima Nova"/>
                <a:sym typeface="Proxima Nova"/>
              </a:rPr>
              <a:t>Finally, in the original algorithm, we observe a stable and constant decrease in the runtime even as the length of the query sequence increases.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96da82440f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96da82440f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a:solidFill>
                  <a:schemeClr val="dk1"/>
                </a:solidFill>
                <a:latin typeface="Proxima Nova"/>
                <a:ea typeface="Proxima Nova"/>
                <a:cs typeface="Proxima Nova"/>
                <a:sym typeface="Proxima Nova"/>
              </a:rPr>
              <a:t>Original algorithm and Sunday Algo would perform better on longer queries, where the original algorithm constantly outperforms Sunday.</a:t>
            </a:r>
            <a:br>
              <a:rPr lang="en">
                <a:solidFill>
                  <a:schemeClr val="dk1"/>
                </a:solidFill>
                <a:latin typeface="Proxima Nova"/>
                <a:ea typeface="Proxima Nova"/>
                <a:cs typeface="Proxima Nova"/>
                <a:sym typeface="Proxima Nova"/>
              </a:rPr>
            </a:br>
            <a:r>
              <a:rPr lang="en">
                <a:solidFill>
                  <a:schemeClr val="dk1"/>
                </a:solidFill>
                <a:latin typeface="Proxima Nova"/>
                <a:ea typeface="Proxima Nova"/>
                <a:cs typeface="Proxima Nova"/>
                <a:sym typeface="Proxima Nova"/>
              </a:rPr>
              <a:t>Original algorithm shows the best performance in larger genome sequences, followed by Sunday and Brute-Force respectively. </a:t>
            </a:r>
            <a:endParaRPr>
              <a:solidFill>
                <a:schemeClr val="dk1"/>
              </a:solidFill>
              <a:latin typeface="Proxima Nova"/>
              <a:ea typeface="Proxima Nova"/>
              <a:cs typeface="Proxima Nova"/>
              <a:sym typeface="Proxima Nova"/>
            </a:endParaRPr>
          </a:p>
          <a:p>
            <a:pPr marL="0" lvl="0" indent="0" algn="l" rtl="0">
              <a:spcBef>
                <a:spcPts val="0"/>
              </a:spcBef>
              <a:spcAft>
                <a:spcPts val="0"/>
              </a:spcAft>
              <a:buNone/>
            </a:pPr>
            <a:endParaRPr>
              <a:solidFill>
                <a:schemeClr val="dk1"/>
              </a:solidFill>
              <a:latin typeface="Proxima Nova"/>
              <a:ea typeface="Proxima Nova"/>
              <a:cs typeface="Proxima Nova"/>
              <a:sym typeface="Proxima Nov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96da82440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96da82440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96da82440f_1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96da82440f_1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Moving on to the algorithms</a:t>
            </a:r>
            <a:endParaRPr/>
          </a:p>
        </p:txBody>
      </p:sp>
    </p:spTree>
    <p:extLst>
      <p:ext uri="{BB962C8B-B14F-4D97-AF65-F5344CB8AC3E}">
        <p14:creationId xmlns:p14="http://schemas.microsoft.com/office/powerpoint/2010/main" val="36892435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96da82440f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96da82440f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96da82440f_1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96da82440f_1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96da82440f_1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96da82440f_1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Moving on to the algorithms</a:t>
            </a:r>
            <a:endParaRPr/>
          </a:p>
        </p:txBody>
      </p:sp>
    </p:spTree>
    <p:extLst>
      <p:ext uri="{BB962C8B-B14F-4D97-AF65-F5344CB8AC3E}">
        <p14:creationId xmlns:p14="http://schemas.microsoft.com/office/powerpoint/2010/main" val="10334082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5686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96da82440f_1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96da82440f_1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Moving on to the algorithms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96da82440f_1_2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96da82440f_1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a:solidFill>
                  <a:schemeClr val="dk1"/>
                </a:solidFill>
                <a:latin typeface="Proxima Nova"/>
                <a:ea typeface="Proxima Nova"/>
                <a:cs typeface="Proxima Nova"/>
                <a:sym typeface="Proxima Nova"/>
              </a:rPr>
              <a:t>As we all know how brute force works very well, I will be going straight into the time complexity analysis.</a:t>
            </a:r>
            <a:endParaRPr>
              <a:solidFill>
                <a:schemeClr val="dk1"/>
              </a:solidFill>
              <a:latin typeface="Proxima Nova"/>
              <a:ea typeface="Proxima Nova"/>
              <a:cs typeface="Proxima Nova"/>
              <a:sym typeface="Proxima Nova"/>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32638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96da82440f_1_2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96da82440f_1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br>
              <a:rPr lang="en">
                <a:solidFill>
                  <a:schemeClr val="dk1"/>
                </a:solidFill>
              </a:rPr>
            </a:br>
            <a:endParaRPr/>
          </a:p>
        </p:txBody>
      </p:sp>
    </p:spTree>
    <p:extLst>
      <p:ext uri="{BB962C8B-B14F-4D97-AF65-F5344CB8AC3E}">
        <p14:creationId xmlns:p14="http://schemas.microsoft.com/office/powerpoint/2010/main" val="2576506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96da82440f_1_2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96da82440f_1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endParaRPr/>
          </a:p>
        </p:txBody>
      </p:sp>
    </p:spTree>
    <p:extLst>
      <p:ext uri="{BB962C8B-B14F-4D97-AF65-F5344CB8AC3E}">
        <p14:creationId xmlns:p14="http://schemas.microsoft.com/office/powerpoint/2010/main" val="20859638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96da82440f_1_3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96da82440f_1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9917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96da82440f_1_3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8" name="Google Shape;558;g96da82440f_1_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1400" dirty="0">
                <a:solidFill>
                  <a:schemeClr val="dk1"/>
                </a:solidFill>
                <a:latin typeface="Proxima Nova"/>
                <a:ea typeface="Proxima Nova"/>
                <a:cs typeface="Proxima Nova"/>
                <a:sym typeface="Proxima Nova"/>
              </a:rPr>
              <a:t>To achieve this, all characters in the query sequence must match up to the last character in the genome sequence. As a result, we will then have a maximum of m comparisons before shifting the query sequence to the next position for a total of (n-m+1) positions.</a:t>
            </a:r>
            <a:br>
              <a:rPr lang="en" sz="1400" dirty="0">
                <a:solidFill>
                  <a:schemeClr val="dk1"/>
                </a:solidFill>
                <a:latin typeface="Proxima Nova"/>
                <a:ea typeface="Proxima Nova"/>
                <a:cs typeface="Proxima Nova"/>
                <a:sym typeface="Proxima Nova"/>
              </a:rPr>
            </a:br>
            <a:br>
              <a:rPr lang="en" sz="1400" dirty="0">
                <a:solidFill>
                  <a:schemeClr val="dk1"/>
                </a:solidFill>
                <a:latin typeface="Proxima Nova"/>
                <a:ea typeface="Proxima Nova"/>
                <a:cs typeface="Proxima Nova"/>
                <a:sym typeface="Proxima Nova"/>
              </a:rPr>
            </a:br>
            <a:endParaRPr dirty="0"/>
          </a:p>
        </p:txBody>
      </p:sp>
    </p:spTree>
    <p:extLst>
      <p:ext uri="{BB962C8B-B14F-4D97-AF65-F5344CB8AC3E}">
        <p14:creationId xmlns:p14="http://schemas.microsoft.com/office/powerpoint/2010/main" val="22489318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96da82440f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96da82440f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4C9DC-C228-46D0-8217-3669987495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38DFFC-E880-47E1-A4F0-A1910AF2B4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7387C6C-2026-4842-BD55-9FF670C3AD30}"/>
              </a:ext>
            </a:extLst>
          </p:cNvPr>
          <p:cNvSpPr>
            <a:spLocks noGrp="1"/>
          </p:cNvSpPr>
          <p:nvPr>
            <p:ph type="dt" sz="half" idx="10"/>
          </p:nvPr>
        </p:nvSpPr>
        <p:spPr/>
        <p:txBody>
          <a:bodyPr/>
          <a:lstStyle/>
          <a:p>
            <a:fld id="{15AE65D0-A442-4979-BD85-B6A32B68E1E7}" type="datetimeFigureOut">
              <a:rPr lang="en-US" smtClean="0"/>
              <a:t>9/14/20</a:t>
            </a:fld>
            <a:endParaRPr lang="en-US"/>
          </a:p>
        </p:txBody>
      </p:sp>
      <p:sp>
        <p:nvSpPr>
          <p:cNvPr id="5" name="Footer Placeholder 4">
            <a:extLst>
              <a:ext uri="{FF2B5EF4-FFF2-40B4-BE49-F238E27FC236}">
                <a16:creationId xmlns:a16="http://schemas.microsoft.com/office/drawing/2014/main" id="{B84A7682-F9C2-47BB-9858-2CA2AFF22E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75AF29-D639-4D77-92F7-BDD82F8B25F5}"/>
              </a:ext>
            </a:extLst>
          </p:cNvPr>
          <p:cNvSpPr>
            <a:spLocks noGrp="1"/>
          </p:cNvSpPr>
          <p:nvPr>
            <p:ph type="sldNum" sz="quarter" idx="12"/>
          </p:nvPr>
        </p:nvSpPr>
        <p:spPr/>
        <p:txBody>
          <a:bodyPr/>
          <a:lstStyle/>
          <a:p>
            <a:fld id="{13A9F156-9681-43CA-A6CF-1156ED1D1C99}" type="slidenum">
              <a:rPr lang="en-US" smtClean="0"/>
              <a:t>‹#›</a:t>
            </a:fld>
            <a:endParaRPr lang="en-US"/>
          </a:p>
        </p:txBody>
      </p:sp>
    </p:spTree>
    <p:extLst>
      <p:ext uri="{BB962C8B-B14F-4D97-AF65-F5344CB8AC3E}">
        <p14:creationId xmlns:p14="http://schemas.microsoft.com/office/powerpoint/2010/main" val="796436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44F8B-82C6-4EA2-B5B8-8C331DA6A29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52407F-ABFA-4532-A78C-CACA312CCE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1638EA-AEAF-43AC-8910-B5CB159E0D1B}"/>
              </a:ext>
            </a:extLst>
          </p:cNvPr>
          <p:cNvSpPr>
            <a:spLocks noGrp="1"/>
          </p:cNvSpPr>
          <p:nvPr>
            <p:ph type="dt" sz="half" idx="10"/>
          </p:nvPr>
        </p:nvSpPr>
        <p:spPr/>
        <p:txBody>
          <a:bodyPr/>
          <a:lstStyle/>
          <a:p>
            <a:fld id="{15AE65D0-A442-4979-BD85-B6A32B68E1E7}" type="datetimeFigureOut">
              <a:rPr lang="en-US" smtClean="0"/>
              <a:t>9/14/20</a:t>
            </a:fld>
            <a:endParaRPr lang="en-US"/>
          </a:p>
        </p:txBody>
      </p:sp>
      <p:sp>
        <p:nvSpPr>
          <p:cNvPr id="5" name="Footer Placeholder 4">
            <a:extLst>
              <a:ext uri="{FF2B5EF4-FFF2-40B4-BE49-F238E27FC236}">
                <a16:creationId xmlns:a16="http://schemas.microsoft.com/office/drawing/2014/main" id="{6A7D2F64-BE1C-4160-9ACA-E3A022EF60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8C294A-FE1D-4019-B230-668D664B313F}"/>
              </a:ext>
            </a:extLst>
          </p:cNvPr>
          <p:cNvSpPr>
            <a:spLocks noGrp="1"/>
          </p:cNvSpPr>
          <p:nvPr>
            <p:ph type="sldNum" sz="quarter" idx="12"/>
          </p:nvPr>
        </p:nvSpPr>
        <p:spPr/>
        <p:txBody>
          <a:bodyPr/>
          <a:lstStyle/>
          <a:p>
            <a:fld id="{13A9F156-9681-43CA-A6CF-1156ED1D1C99}" type="slidenum">
              <a:rPr lang="en-US" smtClean="0"/>
              <a:t>‹#›</a:t>
            </a:fld>
            <a:endParaRPr lang="en-US"/>
          </a:p>
        </p:txBody>
      </p:sp>
    </p:spTree>
    <p:extLst>
      <p:ext uri="{BB962C8B-B14F-4D97-AF65-F5344CB8AC3E}">
        <p14:creationId xmlns:p14="http://schemas.microsoft.com/office/powerpoint/2010/main" val="3873385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661246-1692-4ABC-B6D8-952FBEF6CF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382F849-D20E-4E5C-B8FC-222A54BF91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97FD1F-BB66-400D-AF7B-AA3E04BE504A}"/>
              </a:ext>
            </a:extLst>
          </p:cNvPr>
          <p:cNvSpPr>
            <a:spLocks noGrp="1"/>
          </p:cNvSpPr>
          <p:nvPr>
            <p:ph type="dt" sz="half" idx="10"/>
          </p:nvPr>
        </p:nvSpPr>
        <p:spPr/>
        <p:txBody>
          <a:bodyPr/>
          <a:lstStyle/>
          <a:p>
            <a:fld id="{15AE65D0-A442-4979-BD85-B6A32B68E1E7}" type="datetimeFigureOut">
              <a:rPr lang="en-US" smtClean="0"/>
              <a:t>9/14/20</a:t>
            </a:fld>
            <a:endParaRPr lang="en-US"/>
          </a:p>
        </p:txBody>
      </p:sp>
      <p:sp>
        <p:nvSpPr>
          <p:cNvPr id="5" name="Footer Placeholder 4">
            <a:extLst>
              <a:ext uri="{FF2B5EF4-FFF2-40B4-BE49-F238E27FC236}">
                <a16:creationId xmlns:a16="http://schemas.microsoft.com/office/drawing/2014/main" id="{E13AB6BD-7AE5-42AA-92B7-8D271F8AA4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F7075D-8CC3-4144-AE6A-AA56DF9B3965}"/>
              </a:ext>
            </a:extLst>
          </p:cNvPr>
          <p:cNvSpPr>
            <a:spLocks noGrp="1"/>
          </p:cNvSpPr>
          <p:nvPr>
            <p:ph type="sldNum" sz="quarter" idx="12"/>
          </p:nvPr>
        </p:nvSpPr>
        <p:spPr/>
        <p:txBody>
          <a:bodyPr/>
          <a:lstStyle/>
          <a:p>
            <a:fld id="{13A9F156-9681-43CA-A6CF-1156ED1D1C99}" type="slidenum">
              <a:rPr lang="en-US" smtClean="0"/>
              <a:t>‹#›</a:t>
            </a:fld>
            <a:endParaRPr lang="en-US"/>
          </a:p>
        </p:txBody>
      </p:sp>
    </p:spTree>
    <p:extLst>
      <p:ext uri="{BB962C8B-B14F-4D97-AF65-F5344CB8AC3E}">
        <p14:creationId xmlns:p14="http://schemas.microsoft.com/office/powerpoint/2010/main" val="37086782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0108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F495A-7208-4DAE-B84D-0CEC842B30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57B10C-45E2-48CD-A85B-AEB8CD76AE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5D1913-490C-4F4D-A6E6-D11FA4E675AF}"/>
              </a:ext>
            </a:extLst>
          </p:cNvPr>
          <p:cNvSpPr>
            <a:spLocks noGrp="1"/>
          </p:cNvSpPr>
          <p:nvPr>
            <p:ph type="dt" sz="half" idx="10"/>
          </p:nvPr>
        </p:nvSpPr>
        <p:spPr/>
        <p:txBody>
          <a:bodyPr/>
          <a:lstStyle/>
          <a:p>
            <a:fld id="{15AE65D0-A442-4979-BD85-B6A32B68E1E7}" type="datetimeFigureOut">
              <a:rPr lang="en-US" smtClean="0"/>
              <a:t>9/14/20</a:t>
            </a:fld>
            <a:endParaRPr lang="en-US"/>
          </a:p>
        </p:txBody>
      </p:sp>
      <p:sp>
        <p:nvSpPr>
          <p:cNvPr id="5" name="Footer Placeholder 4">
            <a:extLst>
              <a:ext uri="{FF2B5EF4-FFF2-40B4-BE49-F238E27FC236}">
                <a16:creationId xmlns:a16="http://schemas.microsoft.com/office/drawing/2014/main" id="{168C4943-2234-4291-9B01-A6B8F0F5A2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6D860-4505-48B2-83D1-4C59F6333847}"/>
              </a:ext>
            </a:extLst>
          </p:cNvPr>
          <p:cNvSpPr>
            <a:spLocks noGrp="1"/>
          </p:cNvSpPr>
          <p:nvPr>
            <p:ph type="sldNum" sz="quarter" idx="12"/>
          </p:nvPr>
        </p:nvSpPr>
        <p:spPr/>
        <p:txBody>
          <a:bodyPr/>
          <a:lstStyle/>
          <a:p>
            <a:fld id="{13A9F156-9681-43CA-A6CF-1156ED1D1C99}" type="slidenum">
              <a:rPr lang="en-US" smtClean="0"/>
              <a:t>‹#›</a:t>
            </a:fld>
            <a:endParaRPr lang="en-US"/>
          </a:p>
        </p:txBody>
      </p:sp>
    </p:spTree>
    <p:extLst>
      <p:ext uri="{BB962C8B-B14F-4D97-AF65-F5344CB8AC3E}">
        <p14:creationId xmlns:p14="http://schemas.microsoft.com/office/powerpoint/2010/main" val="872720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53914-4BAE-49DF-A7A4-F75E9BA0C7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2621AC-BE65-421F-A9BD-C16371B03C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74C464-ABFD-4AF2-AB58-90939FCA481F}"/>
              </a:ext>
            </a:extLst>
          </p:cNvPr>
          <p:cNvSpPr>
            <a:spLocks noGrp="1"/>
          </p:cNvSpPr>
          <p:nvPr>
            <p:ph type="dt" sz="half" idx="10"/>
          </p:nvPr>
        </p:nvSpPr>
        <p:spPr/>
        <p:txBody>
          <a:bodyPr/>
          <a:lstStyle/>
          <a:p>
            <a:fld id="{15AE65D0-A442-4979-BD85-B6A32B68E1E7}" type="datetimeFigureOut">
              <a:rPr lang="en-US" smtClean="0"/>
              <a:t>9/14/20</a:t>
            </a:fld>
            <a:endParaRPr lang="en-US"/>
          </a:p>
        </p:txBody>
      </p:sp>
      <p:sp>
        <p:nvSpPr>
          <p:cNvPr id="5" name="Footer Placeholder 4">
            <a:extLst>
              <a:ext uri="{FF2B5EF4-FFF2-40B4-BE49-F238E27FC236}">
                <a16:creationId xmlns:a16="http://schemas.microsoft.com/office/drawing/2014/main" id="{8061A3B3-E46F-4EA3-9707-113015C836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4843BF-05C3-4C7D-A29F-130C10D9BF09}"/>
              </a:ext>
            </a:extLst>
          </p:cNvPr>
          <p:cNvSpPr>
            <a:spLocks noGrp="1"/>
          </p:cNvSpPr>
          <p:nvPr>
            <p:ph type="sldNum" sz="quarter" idx="12"/>
          </p:nvPr>
        </p:nvSpPr>
        <p:spPr/>
        <p:txBody>
          <a:bodyPr/>
          <a:lstStyle/>
          <a:p>
            <a:fld id="{13A9F156-9681-43CA-A6CF-1156ED1D1C99}" type="slidenum">
              <a:rPr lang="en-US" smtClean="0"/>
              <a:t>‹#›</a:t>
            </a:fld>
            <a:endParaRPr lang="en-US"/>
          </a:p>
        </p:txBody>
      </p:sp>
    </p:spTree>
    <p:extLst>
      <p:ext uri="{BB962C8B-B14F-4D97-AF65-F5344CB8AC3E}">
        <p14:creationId xmlns:p14="http://schemas.microsoft.com/office/powerpoint/2010/main" val="3777668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C0588-C696-44A6-A81D-993F4E2AC5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F87403-BF97-46AC-B09C-BB4B57AA93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95F195-4176-495E-9334-FAAE992DAE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24B4C2-D550-407A-B207-A5C71DD3BCD1}"/>
              </a:ext>
            </a:extLst>
          </p:cNvPr>
          <p:cNvSpPr>
            <a:spLocks noGrp="1"/>
          </p:cNvSpPr>
          <p:nvPr>
            <p:ph type="dt" sz="half" idx="10"/>
          </p:nvPr>
        </p:nvSpPr>
        <p:spPr/>
        <p:txBody>
          <a:bodyPr/>
          <a:lstStyle/>
          <a:p>
            <a:fld id="{15AE65D0-A442-4979-BD85-B6A32B68E1E7}" type="datetimeFigureOut">
              <a:rPr lang="en-US" smtClean="0"/>
              <a:t>9/14/20</a:t>
            </a:fld>
            <a:endParaRPr lang="en-US"/>
          </a:p>
        </p:txBody>
      </p:sp>
      <p:sp>
        <p:nvSpPr>
          <p:cNvPr id="6" name="Footer Placeholder 5">
            <a:extLst>
              <a:ext uri="{FF2B5EF4-FFF2-40B4-BE49-F238E27FC236}">
                <a16:creationId xmlns:a16="http://schemas.microsoft.com/office/drawing/2014/main" id="{3EB360B6-5A8E-4FD2-97D6-7FBB40FEEB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2B464B-2A12-4076-93CA-5384B8E3CF51}"/>
              </a:ext>
            </a:extLst>
          </p:cNvPr>
          <p:cNvSpPr>
            <a:spLocks noGrp="1"/>
          </p:cNvSpPr>
          <p:nvPr>
            <p:ph type="sldNum" sz="quarter" idx="12"/>
          </p:nvPr>
        </p:nvSpPr>
        <p:spPr/>
        <p:txBody>
          <a:bodyPr/>
          <a:lstStyle/>
          <a:p>
            <a:fld id="{13A9F156-9681-43CA-A6CF-1156ED1D1C99}" type="slidenum">
              <a:rPr lang="en-US" smtClean="0"/>
              <a:t>‹#›</a:t>
            </a:fld>
            <a:endParaRPr lang="en-US"/>
          </a:p>
        </p:txBody>
      </p:sp>
    </p:spTree>
    <p:extLst>
      <p:ext uri="{BB962C8B-B14F-4D97-AF65-F5344CB8AC3E}">
        <p14:creationId xmlns:p14="http://schemas.microsoft.com/office/powerpoint/2010/main" val="2114910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661BC-DBBB-4EA5-B590-64004BCFFC7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0D69CD-CEAB-4D59-8835-E2B85D736E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9ADBE8-995A-464A-85B6-91A3DE2923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6B27B3C-9D23-413A-8633-26225CE539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27D830-ABF7-43D3-95A5-26902BC32E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3630B5B-A62F-4506-A55C-2E63DC6FB5C1}"/>
              </a:ext>
            </a:extLst>
          </p:cNvPr>
          <p:cNvSpPr>
            <a:spLocks noGrp="1"/>
          </p:cNvSpPr>
          <p:nvPr>
            <p:ph type="dt" sz="half" idx="10"/>
          </p:nvPr>
        </p:nvSpPr>
        <p:spPr/>
        <p:txBody>
          <a:bodyPr/>
          <a:lstStyle/>
          <a:p>
            <a:fld id="{15AE65D0-A442-4979-BD85-B6A32B68E1E7}" type="datetimeFigureOut">
              <a:rPr lang="en-US" smtClean="0"/>
              <a:t>9/14/20</a:t>
            </a:fld>
            <a:endParaRPr lang="en-US"/>
          </a:p>
        </p:txBody>
      </p:sp>
      <p:sp>
        <p:nvSpPr>
          <p:cNvPr id="8" name="Footer Placeholder 7">
            <a:extLst>
              <a:ext uri="{FF2B5EF4-FFF2-40B4-BE49-F238E27FC236}">
                <a16:creationId xmlns:a16="http://schemas.microsoft.com/office/drawing/2014/main" id="{2B9D319E-96A7-4CB9-9FDC-AC1E8CF946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D4D71A-979A-40D9-B8D0-FC31199FE1C9}"/>
              </a:ext>
            </a:extLst>
          </p:cNvPr>
          <p:cNvSpPr>
            <a:spLocks noGrp="1"/>
          </p:cNvSpPr>
          <p:nvPr>
            <p:ph type="sldNum" sz="quarter" idx="12"/>
          </p:nvPr>
        </p:nvSpPr>
        <p:spPr/>
        <p:txBody>
          <a:bodyPr/>
          <a:lstStyle/>
          <a:p>
            <a:fld id="{13A9F156-9681-43CA-A6CF-1156ED1D1C99}" type="slidenum">
              <a:rPr lang="en-US" smtClean="0"/>
              <a:t>‹#›</a:t>
            </a:fld>
            <a:endParaRPr lang="en-US"/>
          </a:p>
        </p:txBody>
      </p:sp>
    </p:spTree>
    <p:extLst>
      <p:ext uri="{BB962C8B-B14F-4D97-AF65-F5344CB8AC3E}">
        <p14:creationId xmlns:p14="http://schemas.microsoft.com/office/powerpoint/2010/main" val="95528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B8DB8-B05C-4740-A090-538A25C85A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337D9B-F783-4799-BEB1-54886A3C5472}"/>
              </a:ext>
            </a:extLst>
          </p:cNvPr>
          <p:cNvSpPr>
            <a:spLocks noGrp="1"/>
          </p:cNvSpPr>
          <p:nvPr>
            <p:ph type="dt" sz="half" idx="10"/>
          </p:nvPr>
        </p:nvSpPr>
        <p:spPr/>
        <p:txBody>
          <a:bodyPr/>
          <a:lstStyle/>
          <a:p>
            <a:fld id="{15AE65D0-A442-4979-BD85-B6A32B68E1E7}" type="datetimeFigureOut">
              <a:rPr lang="en-US" smtClean="0"/>
              <a:t>9/14/20</a:t>
            </a:fld>
            <a:endParaRPr lang="en-US"/>
          </a:p>
        </p:txBody>
      </p:sp>
      <p:sp>
        <p:nvSpPr>
          <p:cNvPr id="4" name="Footer Placeholder 3">
            <a:extLst>
              <a:ext uri="{FF2B5EF4-FFF2-40B4-BE49-F238E27FC236}">
                <a16:creationId xmlns:a16="http://schemas.microsoft.com/office/drawing/2014/main" id="{C06350DE-4488-4C78-81E9-92A454BA82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F75A674-B65C-4774-83CF-90B6A058A3E1}"/>
              </a:ext>
            </a:extLst>
          </p:cNvPr>
          <p:cNvSpPr>
            <a:spLocks noGrp="1"/>
          </p:cNvSpPr>
          <p:nvPr>
            <p:ph type="sldNum" sz="quarter" idx="12"/>
          </p:nvPr>
        </p:nvSpPr>
        <p:spPr/>
        <p:txBody>
          <a:bodyPr/>
          <a:lstStyle/>
          <a:p>
            <a:fld id="{13A9F156-9681-43CA-A6CF-1156ED1D1C99}" type="slidenum">
              <a:rPr lang="en-US" smtClean="0"/>
              <a:t>‹#›</a:t>
            </a:fld>
            <a:endParaRPr lang="en-US"/>
          </a:p>
        </p:txBody>
      </p:sp>
    </p:spTree>
    <p:extLst>
      <p:ext uri="{BB962C8B-B14F-4D97-AF65-F5344CB8AC3E}">
        <p14:creationId xmlns:p14="http://schemas.microsoft.com/office/powerpoint/2010/main" val="357248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CEDF8E-CC0A-4AB0-8A56-02D34C7D38F2}"/>
              </a:ext>
            </a:extLst>
          </p:cNvPr>
          <p:cNvSpPr>
            <a:spLocks noGrp="1"/>
          </p:cNvSpPr>
          <p:nvPr>
            <p:ph type="dt" sz="half" idx="10"/>
          </p:nvPr>
        </p:nvSpPr>
        <p:spPr/>
        <p:txBody>
          <a:bodyPr/>
          <a:lstStyle/>
          <a:p>
            <a:fld id="{15AE65D0-A442-4979-BD85-B6A32B68E1E7}" type="datetimeFigureOut">
              <a:rPr lang="en-US" smtClean="0"/>
              <a:t>9/14/20</a:t>
            </a:fld>
            <a:endParaRPr lang="en-US"/>
          </a:p>
        </p:txBody>
      </p:sp>
      <p:sp>
        <p:nvSpPr>
          <p:cNvPr id="3" name="Footer Placeholder 2">
            <a:extLst>
              <a:ext uri="{FF2B5EF4-FFF2-40B4-BE49-F238E27FC236}">
                <a16:creationId xmlns:a16="http://schemas.microsoft.com/office/drawing/2014/main" id="{53B2F97E-CD09-4C0D-8B6C-4410BE057FD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9724A6E-4B9E-4EBF-87EF-F7C02EC0AB24}"/>
              </a:ext>
            </a:extLst>
          </p:cNvPr>
          <p:cNvSpPr>
            <a:spLocks noGrp="1"/>
          </p:cNvSpPr>
          <p:nvPr>
            <p:ph type="sldNum" sz="quarter" idx="12"/>
          </p:nvPr>
        </p:nvSpPr>
        <p:spPr/>
        <p:txBody>
          <a:bodyPr/>
          <a:lstStyle/>
          <a:p>
            <a:fld id="{13A9F156-9681-43CA-A6CF-1156ED1D1C99}" type="slidenum">
              <a:rPr lang="en-US" smtClean="0"/>
              <a:t>‹#›</a:t>
            </a:fld>
            <a:endParaRPr lang="en-US"/>
          </a:p>
        </p:txBody>
      </p:sp>
    </p:spTree>
    <p:extLst>
      <p:ext uri="{BB962C8B-B14F-4D97-AF65-F5344CB8AC3E}">
        <p14:creationId xmlns:p14="http://schemas.microsoft.com/office/powerpoint/2010/main" val="447937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50F96-8626-4C0E-BC30-A98DAF02BD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02B951B-85E2-4865-BDF5-6500A0B54E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693394-B6C0-4C76-A44B-028180260E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90A924-B22D-4432-BE86-5A7A91C4B9B9}"/>
              </a:ext>
            </a:extLst>
          </p:cNvPr>
          <p:cNvSpPr>
            <a:spLocks noGrp="1"/>
          </p:cNvSpPr>
          <p:nvPr>
            <p:ph type="dt" sz="half" idx="10"/>
          </p:nvPr>
        </p:nvSpPr>
        <p:spPr/>
        <p:txBody>
          <a:bodyPr/>
          <a:lstStyle/>
          <a:p>
            <a:fld id="{15AE65D0-A442-4979-BD85-B6A32B68E1E7}" type="datetimeFigureOut">
              <a:rPr lang="en-US" smtClean="0"/>
              <a:t>9/14/20</a:t>
            </a:fld>
            <a:endParaRPr lang="en-US"/>
          </a:p>
        </p:txBody>
      </p:sp>
      <p:sp>
        <p:nvSpPr>
          <p:cNvPr id="6" name="Footer Placeholder 5">
            <a:extLst>
              <a:ext uri="{FF2B5EF4-FFF2-40B4-BE49-F238E27FC236}">
                <a16:creationId xmlns:a16="http://schemas.microsoft.com/office/drawing/2014/main" id="{200C5B72-6CA9-4E38-A7B8-C68CDD3071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EFDE2D-7307-442E-97BB-2F89380F1C43}"/>
              </a:ext>
            </a:extLst>
          </p:cNvPr>
          <p:cNvSpPr>
            <a:spLocks noGrp="1"/>
          </p:cNvSpPr>
          <p:nvPr>
            <p:ph type="sldNum" sz="quarter" idx="12"/>
          </p:nvPr>
        </p:nvSpPr>
        <p:spPr/>
        <p:txBody>
          <a:bodyPr/>
          <a:lstStyle/>
          <a:p>
            <a:fld id="{13A9F156-9681-43CA-A6CF-1156ED1D1C99}" type="slidenum">
              <a:rPr lang="en-US" smtClean="0"/>
              <a:t>‹#›</a:t>
            </a:fld>
            <a:endParaRPr lang="en-US"/>
          </a:p>
        </p:txBody>
      </p:sp>
    </p:spTree>
    <p:extLst>
      <p:ext uri="{BB962C8B-B14F-4D97-AF65-F5344CB8AC3E}">
        <p14:creationId xmlns:p14="http://schemas.microsoft.com/office/powerpoint/2010/main" val="433005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60CDC-8A65-45D0-8735-20B9E46F7E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627E989-870E-4B9D-89CD-5BDE02C365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14E604-64B8-48B9-8BE0-0C0ADD062C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9E144B-3378-428A-A185-7CDB184248F2}"/>
              </a:ext>
            </a:extLst>
          </p:cNvPr>
          <p:cNvSpPr>
            <a:spLocks noGrp="1"/>
          </p:cNvSpPr>
          <p:nvPr>
            <p:ph type="dt" sz="half" idx="10"/>
          </p:nvPr>
        </p:nvSpPr>
        <p:spPr/>
        <p:txBody>
          <a:bodyPr/>
          <a:lstStyle/>
          <a:p>
            <a:fld id="{15AE65D0-A442-4979-BD85-B6A32B68E1E7}" type="datetimeFigureOut">
              <a:rPr lang="en-US" smtClean="0"/>
              <a:t>9/14/20</a:t>
            </a:fld>
            <a:endParaRPr lang="en-US"/>
          </a:p>
        </p:txBody>
      </p:sp>
      <p:sp>
        <p:nvSpPr>
          <p:cNvPr id="6" name="Footer Placeholder 5">
            <a:extLst>
              <a:ext uri="{FF2B5EF4-FFF2-40B4-BE49-F238E27FC236}">
                <a16:creationId xmlns:a16="http://schemas.microsoft.com/office/drawing/2014/main" id="{90AD4027-9CD5-43EE-B9C0-ADB7404B5D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394928-53AE-4506-8ED3-5431FD7FB2F0}"/>
              </a:ext>
            </a:extLst>
          </p:cNvPr>
          <p:cNvSpPr>
            <a:spLocks noGrp="1"/>
          </p:cNvSpPr>
          <p:nvPr>
            <p:ph type="sldNum" sz="quarter" idx="12"/>
          </p:nvPr>
        </p:nvSpPr>
        <p:spPr/>
        <p:txBody>
          <a:bodyPr/>
          <a:lstStyle/>
          <a:p>
            <a:fld id="{13A9F156-9681-43CA-A6CF-1156ED1D1C99}" type="slidenum">
              <a:rPr lang="en-US" smtClean="0"/>
              <a:t>‹#›</a:t>
            </a:fld>
            <a:endParaRPr lang="en-US"/>
          </a:p>
        </p:txBody>
      </p:sp>
    </p:spTree>
    <p:extLst>
      <p:ext uri="{BB962C8B-B14F-4D97-AF65-F5344CB8AC3E}">
        <p14:creationId xmlns:p14="http://schemas.microsoft.com/office/powerpoint/2010/main" val="1361118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E1B641-9E70-4205-8385-46439B1399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9D03EA-E13B-4307-BA6F-0D1FA66E5A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C4728A-3754-444A-8EC8-47D2CAF4B4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AE65D0-A442-4979-BD85-B6A32B68E1E7}" type="datetimeFigureOut">
              <a:rPr lang="en-US" smtClean="0"/>
              <a:t>9/14/20</a:t>
            </a:fld>
            <a:endParaRPr lang="en-US"/>
          </a:p>
        </p:txBody>
      </p:sp>
      <p:sp>
        <p:nvSpPr>
          <p:cNvPr id="5" name="Footer Placeholder 4">
            <a:extLst>
              <a:ext uri="{FF2B5EF4-FFF2-40B4-BE49-F238E27FC236}">
                <a16:creationId xmlns:a16="http://schemas.microsoft.com/office/drawing/2014/main" id="{672855F7-F30F-4DC7-B3EA-A74CF32821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1E16DEB-FE51-4FB3-BD01-B55584E9C1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A9F156-9681-43CA-A6CF-1156ED1D1C99}" type="slidenum">
              <a:rPr lang="en-US" smtClean="0"/>
              <a:t>‹#›</a:t>
            </a:fld>
            <a:endParaRPr lang="en-US"/>
          </a:p>
        </p:txBody>
      </p:sp>
    </p:spTree>
    <p:extLst>
      <p:ext uri="{BB962C8B-B14F-4D97-AF65-F5344CB8AC3E}">
        <p14:creationId xmlns:p14="http://schemas.microsoft.com/office/powerpoint/2010/main" val="1682834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Shape 128"/>
        <p:cNvGrpSpPr/>
        <p:nvPr/>
      </p:nvGrpSpPr>
      <p:grpSpPr>
        <a:xfrm>
          <a:off x="0" y="0"/>
          <a:ext cx="0" cy="0"/>
          <a:chOff x="0" y="0"/>
          <a:chExt cx="0" cy="0"/>
        </a:xfrm>
      </p:grpSpPr>
      <p:grpSp>
        <p:nvGrpSpPr>
          <p:cNvPr id="167" name="Group 148">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150"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68" name="Oval 150">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52"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54" name="Rectangle 153">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9" name="Google Shape;129;p25"/>
          <p:cNvSpPr txBox="1">
            <a:spLocks noGrp="1"/>
          </p:cNvSpPr>
          <p:nvPr>
            <p:ph type="ctrTitle"/>
          </p:nvPr>
        </p:nvSpPr>
        <p:spPr>
          <a:xfrm>
            <a:off x="1524000" y="2738406"/>
            <a:ext cx="9144000" cy="1381188"/>
          </a:xfrm>
          <a:prstGeom prst="rect">
            <a:avLst/>
          </a:prstGeom>
        </p:spPr>
        <p:txBody>
          <a:bodyPr spcFirstLastPara="1" vert="horz" lIns="121900" tIns="121900" rIns="121900" bIns="121900" rtlCol="0" anchor="ctr" anchorCtr="0">
            <a:normAutofit fontScale="90000"/>
          </a:bodyPr>
          <a:lstStyle/>
          <a:p>
            <a:pPr>
              <a:spcBef>
                <a:spcPts val="0"/>
              </a:spcBef>
            </a:pPr>
            <a:endParaRPr lang="en-SG" sz="1900" dirty="0">
              <a:solidFill>
                <a:schemeClr val="bg2"/>
              </a:solidFill>
            </a:endParaRPr>
          </a:p>
          <a:p>
            <a:pPr>
              <a:spcBef>
                <a:spcPts val="0"/>
              </a:spcBef>
            </a:pPr>
            <a:r>
              <a:rPr lang="en-SG" sz="4900" b="1" dirty="0">
                <a:solidFill>
                  <a:schemeClr val="bg2"/>
                </a:solidFill>
              </a:rPr>
              <a:t>CZ2001: Algorithms</a:t>
            </a:r>
            <a:endParaRPr lang="en-SG" sz="4900" dirty="0">
              <a:solidFill>
                <a:schemeClr val="bg2"/>
              </a:solidFill>
            </a:endParaRPr>
          </a:p>
          <a:p>
            <a:pPr>
              <a:spcBef>
                <a:spcPts val="0"/>
              </a:spcBef>
            </a:pPr>
            <a:r>
              <a:rPr lang="en-SG" sz="4900" dirty="0">
                <a:solidFill>
                  <a:schemeClr val="bg2"/>
                </a:solidFill>
              </a:rPr>
              <a:t>Lab Project-1</a:t>
            </a:r>
          </a:p>
        </p:txBody>
      </p:sp>
      <p:sp>
        <p:nvSpPr>
          <p:cNvPr id="130" name="Google Shape;130;p25"/>
          <p:cNvSpPr txBox="1">
            <a:spLocks noGrp="1"/>
          </p:cNvSpPr>
          <p:nvPr>
            <p:ph type="subTitle" idx="1"/>
          </p:nvPr>
        </p:nvSpPr>
        <p:spPr>
          <a:xfrm>
            <a:off x="1524000" y="4495800"/>
            <a:ext cx="9144000" cy="762000"/>
          </a:xfrm>
          <a:prstGeom prst="rect">
            <a:avLst/>
          </a:prstGeom>
        </p:spPr>
        <p:txBody>
          <a:bodyPr spcFirstLastPara="1" vert="horz" lIns="121900" tIns="121900" rIns="121900" bIns="121900" rtlCol="0" anchorCtr="0">
            <a:normAutofit/>
          </a:bodyPr>
          <a:lstStyle/>
          <a:p>
            <a:pPr>
              <a:spcBef>
                <a:spcPts val="0"/>
              </a:spcBef>
              <a:spcAft>
                <a:spcPts val="600"/>
              </a:spcAft>
            </a:pPr>
            <a:r>
              <a:rPr lang="en-SG" sz="1800" b="1"/>
              <a:t>Jin Yang, Hu Soon, Aneez, Parth, Junyan</a:t>
            </a: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79CA8-7A48-4E84-973E-95F8ABC30493}"/>
              </a:ext>
            </a:extLst>
          </p:cNvPr>
          <p:cNvSpPr>
            <a:spLocks noGrp="1"/>
          </p:cNvSpPr>
          <p:nvPr>
            <p:ph type="title"/>
          </p:nvPr>
        </p:nvSpPr>
        <p:spPr/>
        <p:txBody>
          <a:bodyPr/>
          <a:lstStyle/>
          <a:p>
            <a:r>
              <a:rPr lang="en-US" b="1" dirty="0"/>
              <a:t>Original Algorithm</a:t>
            </a:r>
          </a:p>
        </p:txBody>
      </p:sp>
      <p:sp>
        <p:nvSpPr>
          <p:cNvPr id="3" name="Content Placeholder 2">
            <a:extLst>
              <a:ext uri="{FF2B5EF4-FFF2-40B4-BE49-F238E27FC236}">
                <a16:creationId xmlns:a16="http://schemas.microsoft.com/office/drawing/2014/main" id="{FA8B42FE-F61B-4A49-A9BE-7186868A6656}"/>
              </a:ext>
            </a:extLst>
          </p:cNvPr>
          <p:cNvSpPr>
            <a:spLocks noGrp="1"/>
          </p:cNvSpPr>
          <p:nvPr>
            <p:ph idx="1"/>
          </p:nvPr>
        </p:nvSpPr>
        <p:spPr>
          <a:xfrm>
            <a:off x="838200" y="1825625"/>
            <a:ext cx="10515600" cy="1032181"/>
          </a:xfrm>
        </p:spPr>
        <p:txBody>
          <a:bodyPr/>
          <a:lstStyle/>
          <a:p>
            <a:pPr marL="0" indent="0">
              <a:buNone/>
            </a:pPr>
            <a:r>
              <a:rPr lang="en-US" sz="1800" dirty="0"/>
              <a:t>Substring: </a:t>
            </a:r>
            <a:r>
              <a:rPr lang="fr-FR" sz="1800" dirty="0"/>
              <a:t>T A T A C G T G (M)</a:t>
            </a:r>
          </a:p>
          <a:p>
            <a:pPr marL="0" indent="0">
              <a:buNone/>
            </a:pPr>
            <a:r>
              <a:rPr lang="en-US" sz="1800" b="0" dirty="0">
                <a:effectLst/>
              </a:rPr>
              <a:t>Dataset: </a:t>
            </a:r>
            <a:r>
              <a:rPr lang="fr-FR" sz="1800" dirty="0"/>
              <a:t>A C T G A C T G A C T A A C T G A C T A T A C G T G A (N)</a:t>
            </a:r>
            <a:endParaRPr lang="en-US" sz="1800" b="0" dirty="0">
              <a:effectLst/>
            </a:endParaRPr>
          </a:p>
        </p:txBody>
      </p:sp>
      <p:sp>
        <p:nvSpPr>
          <p:cNvPr id="5" name="Content Placeholder 2">
            <a:extLst>
              <a:ext uri="{FF2B5EF4-FFF2-40B4-BE49-F238E27FC236}">
                <a16:creationId xmlns:a16="http://schemas.microsoft.com/office/drawing/2014/main" id="{E266604D-3083-47CD-A4C7-B026BB22906B}"/>
              </a:ext>
            </a:extLst>
          </p:cNvPr>
          <p:cNvSpPr txBox="1">
            <a:spLocks/>
          </p:cNvSpPr>
          <p:nvPr/>
        </p:nvSpPr>
        <p:spPr>
          <a:xfrm>
            <a:off x="838200" y="4786556"/>
            <a:ext cx="10515600" cy="17063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We set up 2 jumping points as pivot points to identify where we should position the substring after each jump</a:t>
            </a:r>
          </a:p>
          <a:p>
            <a:r>
              <a:rPr lang="en-US" sz="1800" dirty="0"/>
              <a:t>Using the 2 jumping points, we can look into the index table that we will set up beforehand to return the position that the program should decrease if two jump points hits</a:t>
            </a:r>
          </a:p>
          <a:p>
            <a:endParaRPr lang="en-US" sz="1800" dirty="0"/>
          </a:p>
        </p:txBody>
      </p:sp>
      <p:sp>
        <p:nvSpPr>
          <p:cNvPr id="4" name="Oval 3">
            <a:extLst>
              <a:ext uri="{FF2B5EF4-FFF2-40B4-BE49-F238E27FC236}">
                <a16:creationId xmlns:a16="http://schemas.microsoft.com/office/drawing/2014/main" id="{29F34C9C-E5D0-496A-9E6F-868D7375784B}"/>
              </a:ext>
            </a:extLst>
          </p:cNvPr>
          <p:cNvSpPr/>
          <p:nvPr/>
        </p:nvSpPr>
        <p:spPr>
          <a:xfrm>
            <a:off x="2303812" y="2541320"/>
            <a:ext cx="95002" cy="10687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5C1ACA5-2F77-46BE-A5BF-41ADB938B559}"/>
              </a:ext>
            </a:extLst>
          </p:cNvPr>
          <p:cNvSpPr/>
          <p:nvPr/>
        </p:nvSpPr>
        <p:spPr>
          <a:xfrm>
            <a:off x="3014352" y="2539344"/>
            <a:ext cx="95002" cy="10687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96E5267-0AE4-4874-92EF-26FEFA9C722B}"/>
              </a:ext>
            </a:extLst>
          </p:cNvPr>
          <p:cNvSpPr/>
          <p:nvPr/>
        </p:nvSpPr>
        <p:spPr>
          <a:xfrm>
            <a:off x="3724890" y="2537367"/>
            <a:ext cx="95002" cy="10687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16F38D0-24FC-45C0-9869-D22A914711B0}"/>
              </a:ext>
            </a:extLst>
          </p:cNvPr>
          <p:cNvSpPr/>
          <p:nvPr/>
        </p:nvSpPr>
        <p:spPr>
          <a:xfrm>
            <a:off x="4447309" y="2535390"/>
            <a:ext cx="95002" cy="10687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2A02CDC-92AA-4811-8714-09E67D73F8D1}"/>
              </a:ext>
            </a:extLst>
          </p:cNvPr>
          <p:cNvSpPr/>
          <p:nvPr/>
        </p:nvSpPr>
        <p:spPr>
          <a:xfrm>
            <a:off x="5145978" y="2557163"/>
            <a:ext cx="95002" cy="10687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A2B32F67-2162-4574-9C4F-B40C87D351A2}"/>
              </a:ext>
            </a:extLst>
          </p:cNvPr>
          <p:cNvSpPr/>
          <p:nvPr/>
        </p:nvSpPr>
        <p:spPr>
          <a:xfrm>
            <a:off x="5868388" y="2555188"/>
            <a:ext cx="95002" cy="10687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72FEB483-CD5B-483F-A3DB-D4660624DF49}"/>
              </a:ext>
            </a:extLst>
          </p:cNvPr>
          <p:cNvCxnSpPr>
            <a:cxnSpLocks/>
          </p:cNvCxnSpPr>
          <p:nvPr/>
        </p:nvCxnSpPr>
        <p:spPr>
          <a:xfrm flipH="1">
            <a:off x="2133103" y="2685816"/>
            <a:ext cx="170709" cy="306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F569D35-011D-4773-B09E-1DC77E39CB47}"/>
              </a:ext>
            </a:extLst>
          </p:cNvPr>
          <p:cNvCxnSpPr>
            <a:cxnSpLocks/>
          </p:cNvCxnSpPr>
          <p:nvPr/>
        </p:nvCxnSpPr>
        <p:spPr>
          <a:xfrm flipH="1">
            <a:off x="2398814" y="2685816"/>
            <a:ext cx="615541" cy="306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B5FA223-7FCF-4446-A120-F1BA08B6F506}"/>
              </a:ext>
            </a:extLst>
          </p:cNvPr>
          <p:cNvSpPr txBox="1"/>
          <p:nvPr/>
        </p:nvSpPr>
        <p:spPr>
          <a:xfrm>
            <a:off x="943097" y="3030361"/>
            <a:ext cx="1952501" cy="738664"/>
          </a:xfrm>
          <a:prstGeom prst="rect">
            <a:avLst/>
          </a:prstGeom>
          <a:noFill/>
          <a:ln>
            <a:solidFill>
              <a:schemeClr val="tx1"/>
            </a:solidFill>
          </a:ln>
        </p:spPr>
        <p:txBody>
          <a:bodyPr wrap="square" rtlCol="0">
            <a:spAutoFit/>
          </a:bodyPr>
          <a:lstStyle/>
          <a:p>
            <a:r>
              <a:rPr lang="en-US" sz="1400" dirty="0"/>
              <a:t>Condition to position substring: 2 Gs with 3 characters apart</a:t>
            </a:r>
          </a:p>
        </p:txBody>
      </p:sp>
      <p:sp>
        <p:nvSpPr>
          <p:cNvPr id="23" name="TextBox 22">
            <a:extLst>
              <a:ext uri="{FF2B5EF4-FFF2-40B4-BE49-F238E27FC236}">
                <a16:creationId xmlns:a16="http://schemas.microsoft.com/office/drawing/2014/main" id="{6D7E2012-2D0D-4562-91BE-F4F2C1B7933B}"/>
              </a:ext>
            </a:extLst>
          </p:cNvPr>
          <p:cNvSpPr txBox="1"/>
          <p:nvPr/>
        </p:nvSpPr>
        <p:spPr>
          <a:xfrm>
            <a:off x="943097" y="3852934"/>
            <a:ext cx="1811978" cy="738664"/>
          </a:xfrm>
          <a:prstGeom prst="rect">
            <a:avLst/>
          </a:prstGeom>
          <a:noFill/>
        </p:spPr>
        <p:txBody>
          <a:bodyPr wrap="square" rtlCol="0">
            <a:spAutoFit/>
          </a:bodyPr>
          <a:lstStyle/>
          <a:p>
            <a:r>
              <a:rPr lang="en-US" sz="1400" dirty="0"/>
              <a:t>Condition fail, means substring cannot lies within this 2 point</a:t>
            </a:r>
          </a:p>
        </p:txBody>
      </p:sp>
      <p:cxnSp>
        <p:nvCxnSpPr>
          <p:cNvPr id="25" name="Straight Arrow Connector 24">
            <a:extLst>
              <a:ext uri="{FF2B5EF4-FFF2-40B4-BE49-F238E27FC236}">
                <a16:creationId xmlns:a16="http://schemas.microsoft.com/office/drawing/2014/main" id="{E9972F30-82DA-4FA2-A713-27FE9AB9FD6D}"/>
              </a:ext>
            </a:extLst>
          </p:cNvPr>
          <p:cNvCxnSpPr>
            <a:cxnSpLocks/>
          </p:cNvCxnSpPr>
          <p:nvPr/>
        </p:nvCxnSpPr>
        <p:spPr>
          <a:xfrm>
            <a:off x="3075955" y="2723152"/>
            <a:ext cx="154133" cy="269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4DD4452-1EFC-4E49-A43C-F9759DEE8E78}"/>
              </a:ext>
            </a:extLst>
          </p:cNvPr>
          <p:cNvCxnSpPr>
            <a:cxnSpLocks/>
          </p:cNvCxnSpPr>
          <p:nvPr/>
        </p:nvCxnSpPr>
        <p:spPr>
          <a:xfrm flipH="1">
            <a:off x="3420584" y="2685816"/>
            <a:ext cx="304797" cy="2821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2BA42E62-A5E2-43CD-8152-CDFDEA4F8034}"/>
              </a:ext>
            </a:extLst>
          </p:cNvPr>
          <p:cNvSpPr txBox="1"/>
          <p:nvPr/>
        </p:nvSpPr>
        <p:spPr>
          <a:xfrm>
            <a:off x="2131122" y="3039900"/>
            <a:ext cx="1952501" cy="738664"/>
          </a:xfrm>
          <a:prstGeom prst="rect">
            <a:avLst/>
          </a:prstGeom>
          <a:noFill/>
          <a:ln>
            <a:solidFill>
              <a:schemeClr val="tx1"/>
            </a:solidFill>
          </a:ln>
        </p:spPr>
        <p:txBody>
          <a:bodyPr wrap="square" rtlCol="0">
            <a:spAutoFit/>
          </a:bodyPr>
          <a:lstStyle/>
          <a:p>
            <a:r>
              <a:rPr lang="en-US" sz="1400" dirty="0"/>
              <a:t>Condition to position substring: G and A with 3 characters apart</a:t>
            </a:r>
          </a:p>
        </p:txBody>
      </p:sp>
      <p:sp>
        <p:nvSpPr>
          <p:cNvPr id="30" name="TextBox 29">
            <a:extLst>
              <a:ext uri="{FF2B5EF4-FFF2-40B4-BE49-F238E27FC236}">
                <a16:creationId xmlns:a16="http://schemas.microsoft.com/office/drawing/2014/main" id="{C25B8996-DD9D-4269-ADE8-B927E5607826}"/>
              </a:ext>
            </a:extLst>
          </p:cNvPr>
          <p:cNvSpPr txBox="1"/>
          <p:nvPr/>
        </p:nvSpPr>
        <p:spPr>
          <a:xfrm>
            <a:off x="2108363" y="3837759"/>
            <a:ext cx="1811978" cy="738664"/>
          </a:xfrm>
          <a:prstGeom prst="rect">
            <a:avLst/>
          </a:prstGeom>
          <a:noFill/>
        </p:spPr>
        <p:txBody>
          <a:bodyPr wrap="square" rtlCol="0">
            <a:spAutoFit/>
          </a:bodyPr>
          <a:lstStyle/>
          <a:p>
            <a:r>
              <a:rPr lang="en-US" sz="1400" dirty="0"/>
              <a:t>Condition fail, means substring cannot lies within this 2 point</a:t>
            </a:r>
          </a:p>
        </p:txBody>
      </p:sp>
      <p:cxnSp>
        <p:nvCxnSpPr>
          <p:cNvPr id="31" name="Straight Arrow Connector 30">
            <a:extLst>
              <a:ext uri="{FF2B5EF4-FFF2-40B4-BE49-F238E27FC236}">
                <a16:creationId xmlns:a16="http://schemas.microsoft.com/office/drawing/2014/main" id="{79B1DD25-9C33-4678-880C-16A1BE76FE77}"/>
              </a:ext>
            </a:extLst>
          </p:cNvPr>
          <p:cNvCxnSpPr>
            <a:cxnSpLocks/>
          </p:cNvCxnSpPr>
          <p:nvPr/>
        </p:nvCxnSpPr>
        <p:spPr>
          <a:xfrm>
            <a:off x="3840431" y="2731738"/>
            <a:ext cx="154133" cy="269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7FAFA5B-E498-4C27-9265-288963E9F7C4}"/>
              </a:ext>
            </a:extLst>
          </p:cNvPr>
          <p:cNvCxnSpPr>
            <a:cxnSpLocks/>
          </p:cNvCxnSpPr>
          <p:nvPr/>
        </p:nvCxnSpPr>
        <p:spPr>
          <a:xfrm flipH="1">
            <a:off x="4185060" y="2694402"/>
            <a:ext cx="304797" cy="2821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A1D29B58-FC12-4B29-9D9D-E38176E20E73}"/>
              </a:ext>
            </a:extLst>
          </p:cNvPr>
          <p:cNvSpPr txBox="1"/>
          <p:nvPr/>
        </p:nvSpPr>
        <p:spPr>
          <a:xfrm>
            <a:off x="2895598" y="3048486"/>
            <a:ext cx="1952501" cy="738664"/>
          </a:xfrm>
          <a:prstGeom prst="rect">
            <a:avLst/>
          </a:prstGeom>
          <a:noFill/>
          <a:ln>
            <a:solidFill>
              <a:schemeClr val="tx1"/>
            </a:solidFill>
          </a:ln>
        </p:spPr>
        <p:txBody>
          <a:bodyPr wrap="square" rtlCol="0">
            <a:spAutoFit/>
          </a:bodyPr>
          <a:lstStyle/>
          <a:p>
            <a:r>
              <a:rPr lang="en-US" sz="1400" dirty="0"/>
              <a:t>Condition to position substring: A and G with 3 characters apart</a:t>
            </a:r>
          </a:p>
        </p:txBody>
      </p:sp>
      <p:sp>
        <p:nvSpPr>
          <p:cNvPr id="34" name="TextBox 33">
            <a:extLst>
              <a:ext uri="{FF2B5EF4-FFF2-40B4-BE49-F238E27FC236}">
                <a16:creationId xmlns:a16="http://schemas.microsoft.com/office/drawing/2014/main" id="{42A370E0-C603-48B3-9509-E83E3182DCE5}"/>
              </a:ext>
            </a:extLst>
          </p:cNvPr>
          <p:cNvSpPr txBox="1"/>
          <p:nvPr/>
        </p:nvSpPr>
        <p:spPr>
          <a:xfrm>
            <a:off x="2872839" y="3846345"/>
            <a:ext cx="1952500" cy="738664"/>
          </a:xfrm>
          <a:prstGeom prst="rect">
            <a:avLst/>
          </a:prstGeom>
          <a:noFill/>
        </p:spPr>
        <p:txBody>
          <a:bodyPr wrap="square" rtlCol="0">
            <a:spAutoFit/>
          </a:bodyPr>
          <a:lstStyle/>
          <a:p>
            <a:r>
              <a:rPr lang="en-US" sz="1400" dirty="0"/>
              <a:t>Condition pass, means substring might lie within this 2 point</a:t>
            </a:r>
          </a:p>
        </p:txBody>
      </p:sp>
      <p:sp>
        <p:nvSpPr>
          <p:cNvPr id="35" name="TextBox 34">
            <a:extLst>
              <a:ext uri="{FF2B5EF4-FFF2-40B4-BE49-F238E27FC236}">
                <a16:creationId xmlns:a16="http://schemas.microsoft.com/office/drawing/2014/main" id="{2EC2C61E-7B69-4BC4-BBE0-3F7218BDD8ED}"/>
              </a:ext>
            </a:extLst>
          </p:cNvPr>
          <p:cNvSpPr txBox="1"/>
          <p:nvPr/>
        </p:nvSpPr>
        <p:spPr>
          <a:xfrm>
            <a:off x="3072326" y="3053874"/>
            <a:ext cx="2392878" cy="366736"/>
          </a:xfrm>
          <a:prstGeom prst="rect">
            <a:avLst/>
          </a:prstGeom>
          <a:noFill/>
        </p:spPr>
        <p:txBody>
          <a:bodyPr wrap="square" rtlCol="0">
            <a:spAutoFit/>
          </a:bodyPr>
          <a:lstStyle/>
          <a:p>
            <a:r>
              <a:rPr lang="en-US" dirty="0"/>
              <a:t>T A T A C G T G</a:t>
            </a:r>
          </a:p>
        </p:txBody>
      </p:sp>
      <p:sp>
        <p:nvSpPr>
          <p:cNvPr id="36" name="TextBox 35">
            <a:extLst>
              <a:ext uri="{FF2B5EF4-FFF2-40B4-BE49-F238E27FC236}">
                <a16:creationId xmlns:a16="http://schemas.microsoft.com/office/drawing/2014/main" id="{A4EA1324-EA08-4566-86B0-A0529F205816}"/>
              </a:ext>
            </a:extLst>
          </p:cNvPr>
          <p:cNvSpPr txBox="1"/>
          <p:nvPr/>
        </p:nvSpPr>
        <p:spPr>
          <a:xfrm>
            <a:off x="3439895" y="2688242"/>
            <a:ext cx="2392878" cy="366736"/>
          </a:xfrm>
          <a:prstGeom prst="rect">
            <a:avLst/>
          </a:prstGeom>
          <a:noFill/>
        </p:spPr>
        <p:txBody>
          <a:bodyPr wrap="square" rtlCol="0">
            <a:spAutoFit/>
          </a:bodyPr>
          <a:lstStyle/>
          <a:p>
            <a:r>
              <a:rPr lang="en-US" dirty="0"/>
              <a:t>T A T A C G T G</a:t>
            </a:r>
          </a:p>
        </p:txBody>
      </p:sp>
      <p:cxnSp>
        <p:nvCxnSpPr>
          <p:cNvPr id="41" name="Straight Arrow Connector 40">
            <a:extLst>
              <a:ext uri="{FF2B5EF4-FFF2-40B4-BE49-F238E27FC236}">
                <a16:creationId xmlns:a16="http://schemas.microsoft.com/office/drawing/2014/main" id="{ECCEC851-9769-4B73-A0CC-099B3201BA18}"/>
              </a:ext>
            </a:extLst>
          </p:cNvPr>
          <p:cNvCxnSpPr>
            <a:cxnSpLocks/>
          </p:cNvCxnSpPr>
          <p:nvPr/>
        </p:nvCxnSpPr>
        <p:spPr>
          <a:xfrm flipH="1">
            <a:off x="4383484" y="2689008"/>
            <a:ext cx="106373" cy="321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334759CC-6553-4686-AC49-52874640A45F}"/>
              </a:ext>
            </a:extLst>
          </p:cNvPr>
          <p:cNvCxnSpPr>
            <a:cxnSpLocks/>
          </p:cNvCxnSpPr>
          <p:nvPr/>
        </p:nvCxnSpPr>
        <p:spPr>
          <a:xfrm flipH="1">
            <a:off x="4649195" y="2701861"/>
            <a:ext cx="496784" cy="309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95322BFB-4A22-4558-A174-F8641DC1C14F}"/>
              </a:ext>
            </a:extLst>
          </p:cNvPr>
          <p:cNvSpPr txBox="1"/>
          <p:nvPr/>
        </p:nvSpPr>
        <p:spPr>
          <a:xfrm>
            <a:off x="3175923" y="3057501"/>
            <a:ext cx="1952501" cy="738664"/>
          </a:xfrm>
          <a:prstGeom prst="rect">
            <a:avLst/>
          </a:prstGeom>
          <a:noFill/>
          <a:ln>
            <a:solidFill>
              <a:schemeClr val="tx1"/>
            </a:solidFill>
          </a:ln>
        </p:spPr>
        <p:txBody>
          <a:bodyPr wrap="square" rtlCol="0">
            <a:spAutoFit/>
          </a:bodyPr>
          <a:lstStyle/>
          <a:p>
            <a:r>
              <a:rPr lang="en-US" sz="1400" dirty="0"/>
              <a:t>Condition to position substring: G and A with 3 characters apart</a:t>
            </a:r>
          </a:p>
        </p:txBody>
      </p:sp>
      <p:sp>
        <p:nvSpPr>
          <p:cNvPr id="44" name="TextBox 43">
            <a:extLst>
              <a:ext uri="{FF2B5EF4-FFF2-40B4-BE49-F238E27FC236}">
                <a16:creationId xmlns:a16="http://schemas.microsoft.com/office/drawing/2014/main" id="{87318DAE-F8A3-4283-9277-494A964FC677}"/>
              </a:ext>
            </a:extLst>
          </p:cNvPr>
          <p:cNvSpPr txBox="1"/>
          <p:nvPr/>
        </p:nvSpPr>
        <p:spPr>
          <a:xfrm>
            <a:off x="3193477" y="3871059"/>
            <a:ext cx="1811978" cy="738664"/>
          </a:xfrm>
          <a:prstGeom prst="rect">
            <a:avLst/>
          </a:prstGeom>
          <a:noFill/>
        </p:spPr>
        <p:txBody>
          <a:bodyPr wrap="square" rtlCol="0">
            <a:spAutoFit/>
          </a:bodyPr>
          <a:lstStyle/>
          <a:p>
            <a:r>
              <a:rPr lang="en-US" sz="1400" dirty="0"/>
              <a:t>Condition fail, means substring cannot lies within this 2 point</a:t>
            </a:r>
          </a:p>
        </p:txBody>
      </p:sp>
      <p:cxnSp>
        <p:nvCxnSpPr>
          <p:cNvPr id="49" name="Straight Arrow Connector 48">
            <a:extLst>
              <a:ext uri="{FF2B5EF4-FFF2-40B4-BE49-F238E27FC236}">
                <a16:creationId xmlns:a16="http://schemas.microsoft.com/office/drawing/2014/main" id="{46977A6B-A4CD-424B-8B0D-91E48C2A3F0B}"/>
              </a:ext>
            </a:extLst>
          </p:cNvPr>
          <p:cNvCxnSpPr>
            <a:cxnSpLocks/>
          </p:cNvCxnSpPr>
          <p:nvPr/>
        </p:nvCxnSpPr>
        <p:spPr>
          <a:xfrm flipH="1">
            <a:off x="5150913" y="2744340"/>
            <a:ext cx="46518" cy="268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F2B857DD-2AAC-4764-B744-B8B0A709CDD4}"/>
              </a:ext>
            </a:extLst>
          </p:cNvPr>
          <p:cNvCxnSpPr>
            <a:cxnSpLocks/>
            <a:stCxn id="13" idx="4"/>
          </p:cNvCxnSpPr>
          <p:nvPr/>
        </p:nvCxnSpPr>
        <p:spPr>
          <a:xfrm flipH="1">
            <a:off x="5416625" y="2662066"/>
            <a:ext cx="499264" cy="351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26909522-A2C3-4D0A-922E-C5E34F4936F3}"/>
              </a:ext>
            </a:extLst>
          </p:cNvPr>
          <p:cNvSpPr txBox="1"/>
          <p:nvPr/>
        </p:nvSpPr>
        <p:spPr>
          <a:xfrm>
            <a:off x="4006422" y="3114270"/>
            <a:ext cx="1952501" cy="738664"/>
          </a:xfrm>
          <a:prstGeom prst="rect">
            <a:avLst/>
          </a:prstGeom>
          <a:noFill/>
          <a:ln>
            <a:solidFill>
              <a:schemeClr val="tx1"/>
            </a:solidFill>
          </a:ln>
        </p:spPr>
        <p:txBody>
          <a:bodyPr wrap="square" rtlCol="0">
            <a:spAutoFit/>
          </a:bodyPr>
          <a:lstStyle/>
          <a:p>
            <a:r>
              <a:rPr lang="en-US" sz="1400" dirty="0"/>
              <a:t>Condition to position substring: A and G with 3 characters apart</a:t>
            </a:r>
          </a:p>
        </p:txBody>
      </p:sp>
      <p:sp>
        <p:nvSpPr>
          <p:cNvPr id="52" name="TextBox 51">
            <a:extLst>
              <a:ext uri="{FF2B5EF4-FFF2-40B4-BE49-F238E27FC236}">
                <a16:creationId xmlns:a16="http://schemas.microsoft.com/office/drawing/2014/main" id="{E7979D43-7E8E-4391-A794-F27D5B7EEE1E}"/>
              </a:ext>
            </a:extLst>
          </p:cNvPr>
          <p:cNvSpPr txBox="1"/>
          <p:nvPr/>
        </p:nvSpPr>
        <p:spPr>
          <a:xfrm>
            <a:off x="3960906" y="3873347"/>
            <a:ext cx="1811978" cy="738664"/>
          </a:xfrm>
          <a:prstGeom prst="rect">
            <a:avLst/>
          </a:prstGeom>
          <a:noFill/>
        </p:spPr>
        <p:txBody>
          <a:bodyPr wrap="square" rtlCol="0">
            <a:spAutoFit/>
          </a:bodyPr>
          <a:lstStyle/>
          <a:p>
            <a:r>
              <a:rPr lang="en-US" sz="1400" dirty="0"/>
              <a:t>Condition pass, means substring might lie within this 2 point</a:t>
            </a:r>
          </a:p>
        </p:txBody>
      </p:sp>
      <p:sp>
        <p:nvSpPr>
          <p:cNvPr id="63" name="TextBox 62">
            <a:extLst>
              <a:ext uri="{FF2B5EF4-FFF2-40B4-BE49-F238E27FC236}">
                <a16:creationId xmlns:a16="http://schemas.microsoft.com/office/drawing/2014/main" id="{C2E50D9A-4B40-4F69-92B2-D0482827A080}"/>
              </a:ext>
            </a:extLst>
          </p:cNvPr>
          <p:cNvSpPr txBox="1"/>
          <p:nvPr/>
        </p:nvSpPr>
        <p:spPr>
          <a:xfrm>
            <a:off x="4915397" y="2685816"/>
            <a:ext cx="1781299" cy="369332"/>
          </a:xfrm>
          <a:prstGeom prst="rect">
            <a:avLst/>
          </a:prstGeom>
          <a:noFill/>
        </p:spPr>
        <p:txBody>
          <a:bodyPr wrap="square" rtlCol="0">
            <a:spAutoFit/>
          </a:bodyPr>
          <a:lstStyle/>
          <a:p>
            <a:r>
              <a:rPr lang="fr-FR" dirty="0"/>
              <a:t>T A T A C G T G</a:t>
            </a:r>
            <a:endParaRPr lang="en-US" dirty="0"/>
          </a:p>
        </p:txBody>
      </p:sp>
      <p:graphicFrame>
        <p:nvGraphicFramePr>
          <p:cNvPr id="66" name="Table 66">
            <a:extLst>
              <a:ext uri="{FF2B5EF4-FFF2-40B4-BE49-F238E27FC236}">
                <a16:creationId xmlns:a16="http://schemas.microsoft.com/office/drawing/2014/main" id="{19FF5047-DEE5-49F5-9AED-30191328C3F2}"/>
              </a:ext>
            </a:extLst>
          </p:cNvPr>
          <p:cNvGraphicFramePr>
            <a:graphicFrameLocks noGrp="1"/>
          </p:cNvGraphicFramePr>
          <p:nvPr>
            <p:extLst>
              <p:ext uri="{D42A27DB-BD31-4B8C-83A1-F6EECF244321}">
                <p14:modId xmlns:p14="http://schemas.microsoft.com/office/powerpoint/2010/main" val="1463042378"/>
              </p:ext>
            </p:extLst>
          </p:nvPr>
        </p:nvGraphicFramePr>
        <p:xfrm>
          <a:off x="8317830" y="2288859"/>
          <a:ext cx="2916052" cy="1917384"/>
        </p:xfrm>
        <a:graphic>
          <a:graphicData uri="http://schemas.openxmlformats.org/drawingml/2006/table">
            <a:tbl>
              <a:tblPr firstRow="1" bandRow="1">
                <a:tableStyleId>{5C22544A-7EE6-4342-B048-85BDC9FD1C3A}</a:tableStyleId>
              </a:tblPr>
              <a:tblGrid>
                <a:gridCol w="1458026">
                  <a:extLst>
                    <a:ext uri="{9D8B030D-6E8A-4147-A177-3AD203B41FA5}">
                      <a16:colId xmlns:a16="http://schemas.microsoft.com/office/drawing/2014/main" val="2313865353"/>
                    </a:ext>
                  </a:extLst>
                </a:gridCol>
                <a:gridCol w="1458026">
                  <a:extLst>
                    <a:ext uri="{9D8B030D-6E8A-4147-A177-3AD203B41FA5}">
                      <a16:colId xmlns:a16="http://schemas.microsoft.com/office/drawing/2014/main" val="1825731441"/>
                    </a:ext>
                  </a:extLst>
                </a:gridCol>
              </a:tblGrid>
              <a:tr h="479346">
                <a:tc>
                  <a:txBody>
                    <a:bodyPr/>
                    <a:lstStyle/>
                    <a:p>
                      <a:r>
                        <a:rPr lang="en-US" dirty="0"/>
                        <a:t>Combination</a:t>
                      </a:r>
                    </a:p>
                  </a:txBody>
                  <a:tcPr/>
                </a:tc>
                <a:tc>
                  <a:txBody>
                    <a:bodyPr/>
                    <a:lstStyle/>
                    <a:p>
                      <a:r>
                        <a:rPr lang="en-US" dirty="0"/>
                        <a:t>Index</a:t>
                      </a:r>
                    </a:p>
                  </a:txBody>
                  <a:tcPr/>
                </a:tc>
                <a:extLst>
                  <a:ext uri="{0D108BD9-81ED-4DB2-BD59-A6C34878D82A}">
                    <a16:rowId xmlns:a16="http://schemas.microsoft.com/office/drawing/2014/main" val="3892541509"/>
                  </a:ext>
                </a:extLst>
              </a:tr>
              <a:tr h="479346">
                <a:tc>
                  <a:txBody>
                    <a:bodyPr/>
                    <a:lstStyle/>
                    <a:p>
                      <a:r>
                        <a:rPr lang="en-US" dirty="0"/>
                        <a:t>A, G</a:t>
                      </a:r>
                    </a:p>
                  </a:txBody>
                  <a:tcPr/>
                </a:tc>
                <a:tc>
                  <a:txBody>
                    <a:bodyPr/>
                    <a:lstStyle/>
                    <a:p>
                      <a:r>
                        <a:rPr lang="en-US" dirty="0"/>
                        <a:t>3 , 1</a:t>
                      </a:r>
                    </a:p>
                  </a:txBody>
                  <a:tcPr/>
                </a:tc>
                <a:extLst>
                  <a:ext uri="{0D108BD9-81ED-4DB2-BD59-A6C34878D82A}">
                    <a16:rowId xmlns:a16="http://schemas.microsoft.com/office/drawing/2014/main" val="1989457351"/>
                  </a:ext>
                </a:extLst>
              </a:tr>
              <a:tr h="479346">
                <a:tc>
                  <a:txBody>
                    <a:bodyPr/>
                    <a:lstStyle/>
                    <a:p>
                      <a:r>
                        <a:rPr lang="en-US" dirty="0"/>
                        <a:t>T, T</a:t>
                      </a:r>
                    </a:p>
                  </a:txBody>
                  <a:tcPr/>
                </a:tc>
                <a:tc>
                  <a:txBody>
                    <a:bodyPr/>
                    <a:lstStyle/>
                    <a:p>
                      <a:r>
                        <a:rPr lang="en-US" dirty="0"/>
                        <a:t>2</a:t>
                      </a:r>
                    </a:p>
                  </a:txBody>
                  <a:tcPr/>
                </a:tc>
                <a:extLst>
                  <a:ext uri="{0D108BD9-81ED-4DB2-BD59-A6C34878D82A}">
                    <a16:rowId xmlns:a16="http://schemas.microsoft.com/office/drawing/2014/main" val="2573987014"/>
                  </a:ext>
                </a:extLst>
              </a:tr>
              <a:tr h="479346">
                <a:tc>
                  <a:txBody>
                    <a:bodyPr/>
                    <a:lstStyle/>
                    <a:p>
                      <a:r>
                        <a:rPr lang="en-US" dirty="0"/>
                        <a:t>T, C</a:t>
                      </a:r>
                    </a:p>
                  </a:txBody>
                  <a:tcPr/>
                </a:tc>
                <a:tc>
                  <a:txBody>
                    <a:bodyPr/>
                    <a:lstStyle/>
                    <a:p>
                      <a:r>
                        <a:rPr lang="en-US" dirty="0"/>
                        <a:t>0</a:t>
                      </a:r>
                    </a:p>
                  </a:txBody>
                  <a:tcPr/>
                </a:tc>
                <a:extLst>
                  <a:ext uri="{0D108BD9-81ED-4DB2-BD59-A6C34878D82A}">
                    <a16:rowId xmlns:a16="http://schemas.microsoft.com/office/drawing/2014/main" val="2712587635"/>
                  </a:ext>
                </a:extLst>
              </a:tr>
            </a:tbl>
          </a:graphicData>
        </a:graphic>
      </p:graphicFrame>
      <p:sp>
        <p:nvSpPr>
          <p:cNvPr id="68" name="Oval 67">
            <a:extLst>
              <a:ext uri="{FF2B5EF4-FFF2-40B4-BE49-F238E27FC236}">
                <a16:creationId xmlns:a16="http://schemas.microsoft.com/office/drawing/2014/main" id="{8D2FF0DC-67F3-4E96-A327-D53E697972C8}"/>
              </a:ext>
            </a:extLst>
          </p:cNvPr>
          <p:cNvSpPr/>
          <p:nvPr/>
        </p:nvSpPr>
        <p:spPr>
          <a:xfrm>
            <a:off x="8324599" y="4370138"/>
            <a:ext cx="95002" cy="10687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B227217B-6AB7-4F2A-AAE7-604A3F74E911}"/>
              </a:ext>
            </a:extLst>
          </p:cNvPr>
          <p:cNvSpPr txBox="1"/>
          <p:nvPr/>
        </p:nvSpPr>
        <p:spPr>
          <a:xfrm>
            <a:off x="8419601" y="4240391"/>
            <a:ext cx="2493644" cy="369332"/>
          </a:xfrm>
          <a:prstGeom prst="rect">
            <a:avLst/>
          </a:prstGeom>
          <a:noFill/>
        </p:spPr>
        <p:txBody>
          <a:bodyPr wrap="square" rtlCol="0">
            <a:spAutoFit/>
          </a:bodyPr>
          <a:lstStyle/>
          <a:p>
            <a:r>
              <a:rPr lang="en-US" dirty="0"/>
              <a:t>Jump points</a:t>
            </a:r>
          </a:p>
        </p:txBody>
      </p:sp>
    </p:spTree>
    <p:extLst>
      <p:ext uri="{BB962C8B-B14F-4D97-AF65-F5344CB8AC3E}">
        <p14:creationId xmlns:p14="http://schemas.microsoft.com/office/powerpoint/2010/main" val="1663518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500"/>
                                        <p:tgtEl>
                                          <p:spTgt spid="5">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6"/>
                                        </p:tgtEl>
                                        <p:attrNameLst>
                                          <p:attrName>style.visibility</p:attrName>
                                        </p:attrNameLst>
                                      </p:cBhvr>
                                      <p:to>
                                        <p:strVal val="visible"/>
                                      </p:to>
                                    </p:set>
                                    <p:animEffect transition="in" filter="fade">
                                      <p:cBhvr>
                                        <p:cTn id="18" dur="500"/>
                                        <p:tgtEl>
                                          <p:spTgt spid="6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par>
                                <p:cTn id="24" presetID="10" presetClass="entr" presetSubtype="0"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500"/>
                                        <p:tgtEl>
                                          <p:spTgt spid="16"/>
                                        </p:tgtEl>
                                      </p:cBhvr>
                                    </p:animEffect>
                                    <p:set>
                                      <p:cBhvr>
                                        <p:cTn id="37" dur="1" fill="hold">
                                          <p:stCondLst>
                                            <p:cond delay="499"/>
                                          </p:stCondLst>
                                        </p:cTn>
                                        <p:tgtEl>
                                          <p:spTgt spid="16"/>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14"/>
                                        </p:tgtEl>
                                      </p:cBhvr>
                                    </p:animEffect>
                                    <p:set>
                                      <p:cBhvr>
                                        <p:cTn id="40" dur="1" fill="hold">
                                          <p:stCondLst>
                                            <p:cond delay="499"/>
                                          </p:stCondLst>
                                        </p:cTn>
                                        <p:tgtEl>
                                          <p:spTgt spid="14"/>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17"/>
                                        </p:tgtEl>
                                      </p:cBhvr>
                                    </p:animEffect>
                                    <p:set>
                                      <p:cBhvr>
                                        <p:cTn id="43" dur="1" fill="hold">
                                          <p:stCondLst>
                                            <p:cond delay="499"/>
                                          </p:stCondLst>
                                        </p:cTn>
                                        <p:tgtEl>
                                          <p:spTgt spid="17"/>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500"/>
                                        <p:tgtEl>
                                          <p:spTgt spid="23"/>
                                        </p:tgtEl>
                                      </p:cBhvr>
                                    </p:animEffect>
                                    <p:set>
                                      <p:cBhvr>
                                        <p:cTn id="46" dur="1" fill="hold">
                                          <p:stCondLst>
                                            <p:cond delay="499"/>
                                          </p:stCondLst>
                                        </p:cTn>
                                        <p:tgtEl>
                                          <p:spTgt spid="23"/>
                                        </p:tgtEl>
                                        <p:attrNameLst>
                                          <p:attrName>style.visibility</p:attrName>
                                        </p:attrNameLst>
                                      </p:cBhvr>
                                      <p:to>
                                        <p:strVal val="hidden"/>
                                      </p:to>
                                    </p:set>
                                  </p:childTnLst>
                                </p:cTn>
                              </p:par>
                              <p:par>
                                <p:cTn id="47" presetID="10" presetClass="entr" presetSubtype="0" fill="hold" nodeType="with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500"/>
                                        <p:tgtEl>
                                          <p:spTgt spid="25"/>
                                        </p:tgtEl>
                                      </p:cBhvr>
                                    </p:animEffect>
                                  </p:childTnLst>
                                </p:cTn>
                              </p:par>
                              <p:par>
                                <p:cTn id="50" presetID="10" presetClass="entr" presetSubtype="0" fill="hold" nodeType="with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500"/>
                                        <p:tgtEl>
                                          <p:spTgt spid="2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fade">
                                      <p:cBhvr>
                                        <p:cTn id="55" dur="500"/>
                                        <p:tgtEl>
                                          <p:spTgt spid="2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0"/>
                                        </p:tgtEl>
                                        <p:attrNameLst>
                                          <p:attrName>style.visibility</p:attrName>
                                        </p:attrNameLst>
                                      </p:cBhvr>
                                      <p:to>
                                        <p:strVal val="visible"/>
                                      </p:to>
                                    </p:set>
                                    <p:animEffect transition="in" filter="fade">
                                      <p:cBhvr>
                                        <p:cTn id="58" dur="500"/>
                                        <p:tgtEl>
                                          <p:spTgt spid="30"/>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nodeType="clickEffect">
                                  <p:stCondLst>
                                    <p:cond delay="0"/>
                                  </p:stCondLst>
                                  <p:childTnLst>
                                    <p:animEffect transition="out" filter="fade">
                                      <p:cBhvr>
                                        <p:cTn id="62" dur="500"/>
                                        <p:tgtEl>
                                          <p:spTgt spid="25"/>
                                        </p:tgtEl>
                                      </p:cBhvr>
                                    </p:animEffect>
                                    <p:set>
                                      <p:cBhvr>
                                        <p:cTn id="63" dur="1" fill="hold">
                                          <p:stCondLst>
                                            <p:cond delay="499"/>
                                          </p:stCondLst>
                                        </p:cTn>
                                        <p:tgtEl>
                                          <p:spTgt spid="25"/>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27"/>
                                        </p:tgtEl>
                                      </p:cBhvr>
                                    </p:animEffect>
                                    <p:set>
                                      <p:cBhvr>
                                        <p:cTn id="66" dur="1" fill="hold">
                                          <p:stCondLst>
                                            <p:cond delay="499"/>
                                          </p:stCondLst>
                                        </p:cTn>
                                        <p:tgtEl>
                                          <p:spTgt spid="27"/>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500"/>
                                        <p:tgtEl>
                                          <p:spTgt spid="29"/>
                                        </p:tgtEl>
                                      </p:cBhvr>
                                    </p:animEffect>
                                    <p:set>
                                      <p:cBhvr>
                                        <p:cTn id="69" dur="1" fill="hold">
                                          <p:stCondLst>
                                            <p:cond delay="499"/>
                                          </p:stCondLst>
                                        </p:cTn>
                                        <p:tgtEl>
                                          <p:spTgt spid="29"/>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500"/>
                                        <p:tgtEl>
                                          <p:spTgt spid="30"/>
                                        </p:tgtEl>
                                      </p:cBhvr>
                                    </p:animEffect>
                                    <p:set>
                                      <p:cBhvr>
                                        <p:cTn id="72" dur="1" fill="hold">
                                          <p:stCondLst>
                                            <p:cond delay="499"/>
                                          </p:stCondLst>
                                        </p:cTn>
                                        <p:tgtEl>
                                          <p:spTgt spid="30"/>
                                        </p:tgtEl>
                                        <p:attrNameLst>
                                          <p:attrName>style.visibility</p:attrName>
                                        </p:attrNameLst>
                                      </p:cBhvr>
                                      <p:to>
                                        <p:strVal val="hidden"/>
                                      </p:to>
                                    </p:set>
                                  </p:childTnLst>
                                </p:cTn>
                              </p:par>
                              <p:par>
                                <p:cTn id="73" presetID="10" presetClass="entr" presetSubtype="0" fill="hold" nodeType="withEffect">
                                  <p:stCondLst>
                                    <p:cond delay="0"/>
                                  </p:stCondLst>
                                  <p:childTnLst>
                                    <p:set>
                                      <p:cBhvr>
                                        <p:cTn id="74" dur="1" fill="hold">
                                          <p:stCondLst>
                                            <p:cond delay="0"/>
                                          </p:stCondLst>
                                        </p:cTn>
                                        <p:tgtEl>
                                          <p:spTgt spid="31"/>
                                        </p:tgtEl>
                                        <p:attrNameLst>
                                          <p:attrName>style.visibility</p:attrName>
                                        </p:attrNameLst>
                                      </p:cBhvr>
                                      <p:to>
                                        <p:strVal val="visible"/>
                                      </p:to>
                                    </p:set>
                                    <p:animEffect transition="in" filter="fade">
                                      <p:cBhvr>
                                        <p:cTn id="75" dur="500"/>
                                        <p:tgtEl>
                                          <p:spTgt spid="31"/>
                                        </p:tgtEl>
                                      </p:cBhvr>
                                    </p:animEffect>
                                  </p:childTnLst>
                                </p:cTn>
                              </p:par>
                              <p:par>
                                <p:cTn id="76" presetID="10" presetClass="entr" presetSubtype="0" fill="hold" nodeType="withEffect">
                                  <p:stCondLst>
                                    <p:cond delay="0"/>
                                  </p:stCondLst>
                                  <p:childTnLst>
                                    <p:set>
                                      <p:cBhvr>
                                        <p:cTn id="77" dur="1" fill="hold">
                                          <p:stCondLst>
                                            <p:cond delay="0"/>
                                          </p:stCondLst>
                                        </p:cTn>
                                        <p:tgtEl>
                                          <p:spTgt spid="32"/>
                                        </p:tgtEl>
                                        <p:attrNameLst>
                                          <p:attrName>style.visibility</p:attrName>
                                        </p:attrNameLst>
                                      </p:cBhvr>
                                      <p:to>
                                        <p:strVal val="visible"/>
                                      </p:to>
                                    </p:set>
                                    <p:animEffect transition="in" filter="fade">
                                      <p:cBhvr>
                                        <p:cTn id="78" dur="500"/>
                                        <p:tgtEl>
                                          <p:spTgt spid="32"/>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33"/>
                                        </p:tgtEl>
                                        <p:attrNameLst>
                                          <p:attrName>style.visibility</p:attrName>
                                        </p:attrNameLst>
                                      </p:cBhvr>
                                      <p:to>
                                        <p:strVal val="visible"/>
                                      </p:to>
                                    </p:set>
                                    <p:animEffect transition="in" filter="fade">
                                      <p:cBhvr>
                                        <p:cTn id="81" dur="500"/>
                                        <p:tgtEl>
                                          <p:spTgt spid="33"/>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34"/>
                                        </p:tgtEl>
                                        <p:attrNameLst>
                                          <p:attrName>style.visibility</p:attrName>
                                        </p:attrNameLst>
                                      </p:cBhvr>
                                      <p:to>
                                        <p:strVal val="visible"/>
                                      </p:to>
                                    </p:set>
                                    <p:animEffect transition="in" filter="fade">
                                      <p:cBhvr>
                                        <p:cTn id="84" dur="500"/>
                                        <p:tgtEl>
                                          <p:spTgt spid="34"/>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xit" presetSubtype="0" fill="hold" nodeType="clickEffect">
                                  <p:stCondLst>
                                    <p:cond delay="0"/>
                                  </p:stCondLst>
                                  <p:childTnLst>
                                    <p:animEffect transition="out" filter="fade">
                                      <p:cBhvr>
                                        <p:cTn id="88" dur="500"/>
                                        <p:tgtEl>
                                          <p:spTgt spid="31"/>
                                        </p:tgtEl>
                                      </p:cBhvr>
                                    </p:animEffect>
                                    <p:set>
                                      <p:cBhvr>
                                        <p:cTn id="89" dur="1" fill="hold">
                                          <p:stCondLst>
                                            <p:cond delay="499"/>
                                          </p:stCondLst>
                                        </p:cTn>
                                        <p:tgtEl>
                                          <p:spTgt spid="31"/>
                                        </p:tgtEl>
                                        <p:attrNameLst>
                                          <p:attrName>style.visibility</p:attrName>
                                        </p:attrNameLst>
                                      </p:cBhvr>
                                      <p:to>
                                        <p:strVal val="hidden"/>
                                      </p:to>
                                    </p:set>
                                  </p:childTnLst>
                                </p:cTn>
                              </p:par>
                              <p:par>
                                <p:cTn id="90" presetID="10" presetClass="exit" presetSubtype="0" fill="hold" nodeType="withEffect">
                                  <p:stCondLst>
                                    <p:cond delay="0"/>
                                  </p:stCondLst>
                                  <p:childTnLst>
                                    <p:animEffect transition="out" filter="fade">
                                      <p:cBhvr>
                                        <p:cTn id="91" dur="500"/>
                                        <p:tgtEl>
                                          <p:spTgt spid="32"/>
                                        </p:tgtEl>
                                      </p:cBhvr>
                                    </p:animEffect>
                                    <p:set>
                                      <p:cBhvr>
                                        <p:cTn id="92" dur="1" fill="hold">
                                          <p:stCondLst>
                                            <p:cond delay="499"/>
                                          </p:stCondLst>
                                        </p:cTn>
                                        <p:tgtEl>
                                          <p:spTgt spid="32"/>
                                        </p:tgtEl>
                                        <p:attrNameLst>
                                          <p:attrName>style.visibility</p:attrName>
                                        </p:attrNameLst>
                                      </p:cBhvr>
                                      <p:to>
                                        <p:strVal val="hidden"/>
                                      </p:to>
                                    </p:set>
                                  </p:childTnLst>
                                </p:cTn>
                              </p:par>
                              <p:par>
                                <p:cTn id="93" presetID="10" presetClass="exit" presetSubtype="0" fill="hold" grpId="1" nodeType="withEffect">
                                  <p:stCondLst>
                                    <p:cond delay="0"/>
                                  </p:stCondLst>
                                  <p:childTnLst>
                                    <p:animEffect transition="out" filter="fade">
                                      <p:cBhvr>
                                        <p:cTn id="94" dur="500"/>
                                        <p:tgtEl>
                                          <p:spTgt spid="33"/>
                                        </p:tgtEl>
                                      </p:cBhvr>
                                    </p:animEffect>
                                    <p:set>
                                      <p:cBhvr>
                                        <p:cTn id="95" dur="1" fill="hold">
                                          <p:stCondLst>
                                            <p:cond delay="499"/>
                                          </p:stCondLst>
                                        </p:cTn>
                                        <p:tgtEl>
                                          <p:spTgt spid="33"/>
                                        </p:tgtEl>
                                        <p:attrNameLst>
                                          <p:attrName>style.visibility</p:attrName>
                                        </p:attrNameLst>
                                      </p:cBhvr>
                                      <p:to>
                                        <p:strVal val="hidden"/>
                                      </p:to>
                                    </p:set>
                                  </p:childTnLst>
                                </p:cTn>
                              </p:par>
                              <p:par>
                                <p:cTn id="96" presetID="10" presetClass="exit" presetSubtype="0" fill="hold" grpId="1" nodeType="withEffect">
                                  <p:stCondLst>
                                    <p:cond delay="0"/>
                                  </p:stCondLst>
                                  <p:childTnLst>
                                    <p:animEffect transition="out" filter="fade">
                                      <p:cBhvr>
                                        <p:cTn id="97" dur="500"/>
                                        <p:tgtEl>
                                          <p:spTgt spid="34"/>
                                        </p:tgtEl>
                                      </p:cBhvr>
                                    </p:animEffect>
                                    <p:set>
                                      <p:cBhvr>
                                        <p:cTn id="98" dur="1" fill="hold">
                                          <p:stCondLst>
                                            <p:cond delay="499"/>
                                          </p:stCondLst>
                                        </p:cTn>
                                        <p:tgtEl>
                                          <p:spTgt spid="34"/>
                                        </p:tgtEl>
                                        <p:attrNameLst>
                                          <p:attrName>style.visibility</p:attrName>
                                        </p:attrNameLst>
                                      </p:cBhvr>
                                      <p:to>
                                        <p:strVal val="hidden"/>
                                      </p:to>
                                    </p:set>
                                  </p:childTnLst>
                                </p:cTn>
                              </p:par>
                              <p:par>
                                <p:cTn id="99" presetID="10" presetClass="entr" presetSubtype="0" fill="hold" grpId="0" nodeType="withEffect">
                                  <p:stCondLst>
                                    <p:cond delay="0"/>
                                  </p:stCondLst>
                                  <p:childTnLst>
                                    <p:set>
                                      <p:cBhvr>
                                        <p:cTn id="100" dur="1" fill="hold">
                                          <p:stCondLst>
                                            <p:cond delay="0"/>
                                          </p:stCondLst>
                                        </p:cTn>
                                        <p:tgtEl>
                                          <p:spTgt spid="36"/>
                                        </p:tgtEl>
                                        <p:attrNameLst>
                                          <p:attrName>style.visibility</p:attrName>
                                        </p:attrNameLst>
                                      </p:cBhvr>
                                      <p:to>
                                        <p:strVal val="visible"/>
                                      </p:to>
                                    </p:set>
                                    <p:animEffect transition="in" filter="fade">
                                      <p:cBhvr>
                                        <p:cTn id="101" dur="500"/>
                                        <p:tgtEl>
                                          <p:spTgt spid="36"/>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35"/>
                                        </p:tgtEl>
                                        <p:attrNameLst>
                                          <p:attrName>style.visibility</p:attrName>
                                        </p:attrNameLst>
                                      </p:cBhvr>
                                      <p:to>
                                        <p:strVal val="visible"/>
                                      </p:to>
                                    </p:set>
                                    <p:animEffect transition="in" filter="fade">
                                      <p:cBhvr>
                                        <p:cTn id="104" dur="500"/>
                                        <p:tgtEl>
                                          <p:spTgt spid="35"/>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xit" presetSubtype="0" fill="hold" grpId="1" nodeType="clickEffect">
                                  <p:stCondLst>
                                    <p:cond delay="0"/>
                                  </p:stCondLst>
                                  <p:childTnLst>
                                    <p:animEffect transition="out" filter="fade">
                                      <p:cBhvr>
                                        <p:cTn id="108" dur="500"/>
                                        <p:tgtEl>
                                          <p:spTgt spid="36"/>
                                        </p:tgtEl>
                                      </p:cBhvr>
                                    </p:animEffect>
                                    <p:set>
                                      <p:cBhvr>
                                        <p:cTn id="109" dur="1" fill="hold">
                                          <p:stCondLst>
                                            <p:cond delay="499"/>
                                          </p:stCondLst>
                                        </p:cTn>
                                        <p:tgtEl>
                                          <p:spTgt spid="36"/>
                                        </p:tgtEl>
                                        <p:attrNameLst>
                                          <p:attrName>style.visibility</p:attrName>
                                        </p:attrNameLst>
                                      </p:cBhvr>
                                      <p:to>
                                        <p:strVal val="hidden"/>
                                      </p:to>
                                    </p:set>
                                  </p:childTnLst>
                                </p:cTn>
                              </p:par>
                              <p:par>
                                <p:cTn id="110" presetID="10" presetClass="exit" presetSubtype="0" fill="hold" grpId="1" nodeType="withEffect">
                                  <p:stCondLst>
                                    <p:cond delay="0"/>
                                  </p:stCondLst>
                                  <p:childTnLst>
                                    <p:animEffect transition="out" filter="fade">
                                      <p:cBhvr>
                                        <p:cTn id="111" dur="500"/>
                                        <p:tgtEl>
                                          <p:spTgt spid="35"/>
                                        </p:tgtEl>
                                      </p:cBhvr>
                                    </p:animEffect>
                                    <p:set>
                                      <p:cBhvr>
                                        <p:cTn id="112" dur="1" fill="hold">
                                          <p:stCondLst>
                                            <p:cond delay="499"/>
                                          </p:stCondLst>
                                        </p:cTn>
                                        <p:tgtEl>
                                          <p:spTgt spid="35"/>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nodeType="clickEffect">
                                  <p:stCondLst>
                                    <p:cond delay="0"/>
                                  </p:stCondLst>
                                  <p:childTnLst>
                                    <p:set>
                                      <p:cBhvr>
                                        <p:cTn id="116" dur="1" fill="hold">
                                          <p:stCondLst>
                                            <p:cond delay="0"/>
                                          </p:stCondLst>
                                        </p:cTn>
                                        <p:tgtEl>
                                          <p:spTgt spid="42"/>
                                        </p:tgtEl>
                                        <p:attrNameLst>
                                          <p:attrName>style.visibility</p:attrName>
                                        </p:attrNameLst>
                                      </p:cBhvr>
                                      <p:to>
                                        <p:strVal val="visible"/>
                                      </p:to>
                                    </p:set>
                                    <p:animEffect transition="in" filter="fade">
                                      <p:cBhvr>
                                        <p:cTn id="117" dur="500"/>
                                        <p:tgtEl>
                                          <p:spTgt spid="42"/>
                                        </p:tgtEl>
                                      </p:cBhvr>
                                    </p:animEffect>
                                  </p:childTnLst>
                                </p:cTn>
                              </p:par>
                              <p:par>
                                <p:cTn id="118" presetID="10" presetClass="entr" presetSubtype="0" fill="hold" nodeType="withEffect">
                                  <p:stCondLst>
                                    <p:cond delay="0"/>
                                  </p:stCondLst>
                                  <p:childTnLst>
                                    <p:set>
                                      <p:cBhvr>
                                        <p:cTn id="119" dur="1" fill="hold">
                                          <p:stCondLst>
                                            <p:cond delay="0"/>
                                          </p:stCondLst>
                                        </p:cTn>
                                        <p:tgtEl>
                                          <p:spTgt spid="41"/>
                                        </p:tgtEl>
                                        <p:attrNameLst>
                                          <p:attrName>style.visibility</p:attrName>
                                        </p:attrNameLst>
                                      </p:cBhvr>
                                      <p:to>
                                        <p:strVal val="visible"/>
                                      </p:to>
                                    </p:set>
                                    <p:animEffect transition="in" filter="fade">
                                      <p:cBhvr>
                                        <p:cTn id="120" dur="500"/>
                                        <p:tgtEl>
                                          <p:spTgt spid="41"/>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43"/>
                                        </p:tgtEl>
                                        <p:attrNameLst>
                                          <p:attrName>style.visibility</p:attrName>
                                        </p:attrNameLst>
                                      </p:cBhvr>
                                      <p:to>
                                        <p:strVal val="visible"/>
                                      </p:to>
                                    </p:set>
                                    <p:animEffect transition="in" filter="fade">
                                      <p:cBhvr>
                                        <p:cTn id="123" dur="500"/>
                                        <p:tgtEl>
                                          <p:spTgt spid="43"/>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44"/>
                                        </p:tgtEl>
                                        <p:attrNameLst>
                                          <p:attrName>style.visibility</p:attrName>
                                        </p:attrNameLst>
                                      </p:cBhvr>
                                      <p:to>
                                        <p:strVal val="visible"/>
                                      </p:to>
                                    </p:set>
                                    <p:animEffect transition="in" filter="fade">
                                      <p:cBhvr>
                                        <p:cTn id="126" dur="500"/>
                                        <p:tgtEl>
                                          <p:spTgt spid="44"/>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xit" presetSubtype="0" fill="hold" nodeType="clickEffect">
                                  <p:stCondLst>
                                    <p:cond delay="0"/>
                                  </p:stCondLst>
                                  <p:childTnLst>
                                    <p:animEffect transition="out" filter="fade">
                                      <p:cBhvr>
                                        <p:cTn id="130" dur="500"/>
                                        <p:tgtEl>
                                          <p:spTgt spid="42"/>
                                        </p:tgtEl>
                                      </p:cBhvr>
                                    </p:animEffect>
                                    <p:set>
                                      <p:cBhvr>
                                        <p:cTn id="131" dur="1" fill="hold">
                                          <p:stCondLst>
                                            <p:cond delay="499"/>
                                          </p:stCondLst>
                                        </p:cTn>
                                        <p:tgtEl>
                                          <p:spTgt spid="42"/>
                                        </p:tgtEl>
                                        <p:attrNameLst>
                                          <p:attrName>style.visibility</p:attrName>
                                        </p:attrNameLst>
                                      </p:cBhvr>
                                      <p:to>
                                        <p:strVal val="hidden"/>
                                      </p:to>
                                    </p:set>
                                  </p:childTnLst>
                                </p:cTn>
                              </p:par>
                              <p:par>
                                <p:cTn id="132" presetID="10" presetClass="exit" presetSubtype="0" fill="hold" nodeType="withEffect">
                                  <p:stCondLst>
                                    <p:cond delay="0"/>
                                  </p:stCondLst>
                                  <p:childTnLst>
                                    <p:animEffect transition="out" filter="fade">
                                      <p:cBhvr>
                                        <p:cTn id="133" dur="500"/>
                                        <p:tgtEl>
                                          <p:spTgt spid="41"/>
                                        </p:tgtEl>
                                      </p:cBhvr>
                                    </p:animEffect>
                                    <p:set>
                                      <p:cBhvr>
                                        <p:cTn id="134" dur="1" fill="hold">
                                          <p:stCondLst>
                                            <p:cond delay="499"/>
                                          </p:stCondLst>
                                        </p:cTn>
                                        <p:tgtEl>
                                          <p:spTgt spid="41"/>
                                        </p:tgtEl>
                                        <p:attrNameLst>
                                          <p:attrName>style.visibility</p:attrName>
                                        </p:attrNameLst>
                                      </p:cBhvr>
                                      <p:to>
                                        <p:strVal val="hidden"/>
                                      </p:to>
                                    </p:set>
                                  </p:childTnLst>
                                </p:cTn>
                              </p:par>
                              <p:par>
                                <p:cTn id="135" presetID="10" presetClass="exit" presetSubtype="0" fill="hold" grpId="1" nodeType="withEffect">
                                  <p:stCondLst>
                                    <p:cond delay="0"/>
                                  </p:stCondLst>
                                  <p:childTnLst>
                                    <p:animEffect transition="out" filter="fade">
                                      <p:cBhvr>
                                        <p:cTn id="136" dur="500"/>
                                        <p:tgtEl>
                                          <p:spTgt spid="43"/>
                                        </p:tgtEl>
                                      </p:cBhvr>
                                    </p:animEffect>
                                    <p:set>
                                      <p:cBhvr>
                                        <p:cTn id="137" dur="1" fill="hold">
                                          <p:stCondLst>
                                            <p:cond delay="499"/>
                                          </p:stCondLst>
                                        </p:cTn>
                                        <p:tgtEl>
                                          <p:spTgt spid="43"/>
                                        </p:tgtEl>
                                        <p:attrNameLst>
                                          <p:attrName>style.visibility</p:attrName>
                                        </p:attrNameLst>
                                      </p:cBhvr>
                                      <p:to>
                                        <p:strVal val="hidden"/>
                                      </p:to>
                                    </p:set>
                                  </p:childTnLst>
                                </p:cTn>
                              </p:par>
                              <p:par>
                                <p:cTn id="138" presetID="10" presetClass="exit" presetSubtype="0" fill="hold" grpId="1" nodeType="withEffect">
                                  <p:stCondLst>
                                    <p:cond delay="0"/>
                                  </p:stCondLst>
                                  <p:childTnLst>
                                    <p:animEffect transition="out" filter="fade">
                                      <p:cBhvr>
                                        <p:cTn id="139" dur="500"/>
                                        <p:tgtEl>
                                          <p:spTgt spid="44"/>
                                        </p:tgtEl>
                                      </p:cBhvr>
                                    </p:animEffect>
                                    <p:set>
                                      <p:cBhvr>
                                        <p:cTn id="140" dur="1" fill="hold">
                                          <p:stCondLst>
                                            <p:cond delay="499"/>
                                          </p:stCondLst>
                                        </p:cTn>
                                        <p:tgtEl>
                                          <p:spTgt spid="44"/>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10" presetClass="entr" presetSubtype="0" fill="hold" nodeType="clickEffect">
                                  <p:stCondLst>
                                    <p:cond delay="0"/>
                                  </p:stCondLst>
                                  <p:childTnLst>
                                    <p:set>
                                      <p:cBhvr>
                                        <p:cTn id="144" dur="1" fill="hold">
                                          <p:stCondLst>
                                            <p:cond delay="0"/>
                                          </p:stCondLst>
                                        </p:cTn>
                                        <p:tgtEl>
                                          <p:spTgt spid="50"/>
                                        </p:tgtEl>
                                        <p:attrNameLst>
                                          <p:attrName>style.visibility</p:attrName>
                                        </p:attrNameLst>
                                      </p:cBhvr>
                                      <p:to>
                                        <p:strVal val="visible"/>
                                      </p:to>
                                    </p:set>
                                    <p:animEffect transition="in" filter="fade">
                                      <p:cBhvr>
                                        <p:cTn id="145" dur="500"/>
                                        <p:tgtEl>
                                          <p:spTgt spid="50"/>
                                        </p:tgtEl>
                                      </p:cBhvr>
                                    </p:animEffect>
                                  </p:childTnLst>
                                </p:cTn>
                              </p:par>
                              <p:par>
                                <p:cTn id="146" presetID="10" presetClass="entr" presetSubtype="0" fill="hold" nodeType="withEffect">
                                  <p:stCondLst>
                                    <p:cond delay="0"/>
                                  </p:stCondLst>
                                  <p:childTnLst>
                                    <p:set>
                                      <p:cBhvr>
                                        <p:cTn id="147" dur="1" fill="hold">
                                          <p:stCondLst>
                                            <p:cond delay="0"/>
                                          </p:stCondLst>
                                        </p:cTn>
                                        <p:tgtEl>
                                          <p:spTgt spid="49"/>
                                        </p:tgtEl>
                                        <p:attrNameLst>
                                          <p:attrName>style.visibility</p:attrName>
                                        </p:attrNameLst>
                                      </p:cBhvr>
                                      <p:to>
                                        <p:strVal val="visible"/>
                                      </p:to>
                                    </p:set>
                                    <p:animEffect transition="in" filter="fade">
                                      <p:cBhvr>
                                        <p:cTn id="148" dur="500"/>
                                        <p:tgtEl>
                                          <p:spTgt spid="49"/>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51"/>
                                        </p:tgtEl>
                                        <p:attrNameLst>
                                          <p:attrName>style.visibility</p:attrName>
                                        </p:attrNameLst>
                                      </p:cBhvr>
                                      <p:to>
                                        <p:strVal val="visible"/>
                                      </p:to>
                                    </p:set>
                                    <p:animEffect transition="in" filter="fade">
                                      <p:cBhvr>
                                        <p:cTn id="151" dur="500"/>
                                        <p:tgtEl>
                                          <p:spTgt spid="51"/>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52"/>
                                        </p:tgtEl>
                                        <p:attrNameLst>
                                          <p:attrName>style.visibility</p:attrName>
                                        </p:attrNameLst>
                                      </p:cBhvr>
                                      <p:to>
                                        <p:strVal val="visible"/>
                                      </p:to>
                                    </p:set>
                                    <p:animEffect transition="in" filter="fade">
                                      <p:cBhvr>
                                        <p:cTn id="154" dur="500"/>
                                        <p:tgtEl>
                                          <p:spTgt spid="52"/>
                                        </p:tgtEl>
                                      </p:cBhvr>
                                    </p:animEffect>
                                  </p:childTnLst>
                                </p:cTn>
                              </p:par>
                            </p:childTnLst>
                          </p:cTn>
                        </p:par>
                      </p:childTnLst>
                    </p:cTn>
                  </p:par>
                  <p:par>
                    <p:cTn id="155" fill="hold">
                      <p:stCondLst>
                        <p:cond delay="indefinite"/>
                      </p:stCondLst>
                      <p:childTnLst>
                        <p:par>
                          <p:cTn id="156" fill="hold">
                            <p:stCondLst>
                              <p:cond delay="0"/>
                            </p:stCondLst>
                            <p:childTnLst>
                              <p:par>
                                <p:cTn id="157" presetID="10" presetClass="exit" presetSubtype="0" fill="hold" nodeType="clickEffect">
                                  <p:stCondLst>
                                    <p:cond delay="0"/>
                                  </p:stCondLst>
                                  <p:childTnLst>
                                    <p:animEffect transition="out" filter="fade">
                                      <p:cBhvr>
                                        <p:cTn id="158" dur="500"/>
                                        <p:tgtEl>
                                          <p:spTgt spid="50"/>
                                        </p:tgtEl>
                                      </p:cBhvr>
                                    </p:animEffect>
                                    <p:set>
                                      <p:cBhvr>
                                        <p:cTn id="159" dur="1" fill="hold">
                                          <p:stCondLst>
                                            <p:cond delay="499"/>
                                          </p:stCondLst>
                                        </p:cTn>
                                        <p:tgtEl>
                                          <p:spTgt spid="50"/>
                                        </p:tgtEl>
                                        <p:attrNameLst>
                                          <p:attrName>style.visibility</p:attrName>
                                        </p:attrNameLst>
                                      </p:cBhvr>
                                      <p:to>
                                        <p:strVal val="hidden"/>
                                      </p:to>
                                    </p:set>
                                  </p:childTnLst>
                                </p:cTn>
                              </p:par>
                              <p:par>
                                <p:cTn id="160" presetID="10" presetClass="exit" presetSubtype="0" fill="hold" nodeType="withEffect">
                                  <p:stCondLst>
                                    <p:cond delay="0"/>
                                  </p:stCondLst>
                                  <p:childTnLst>
                                    <p:animEffect transition="out" filter="fade">
                                      <p:cBhvr>
                                        <p:cTn id="161" dur="500"/>
                                        <p:tgtEl>
                                          <p:spTgt spid="49"/>
                                        </p:tgtEl>
                                      </p:cBhvr>
                                    </p:animEffect>
                                    <p:set>
                                      <p:cBhvr>
                                        <p:cTn id="162" dur="1" fill="hold">
                                          <p:stCondLst>
                                            <p:cond delay="499"/>
                                          </p:stCondLst>
                                        </p:cTn>
                                        <p:tgtEl>
                                          <p:spTgt spid="49"/>
                                        </p:tgtEl>
                                        <p:attrNameLst>
                                          <p:attrName>style.visibility</p:attrName>
                                        </p:attrNameLst>
                                      </p:cBhvr>
                                      <p:to>
                                        <p:strVal val="hidden"/>
                                      </p:to>
                                    </p:set>
                                  </p:childTnLst>
                                </p:cTn>
                              </p:par>
                              <p:par>
                                <p:cTn id="163" presetID="10" presetClass="exit" presetSubtype="0" fill="hold" grpId="1" nodeType="withEffect">
                                  <p:stCondLst>
                                    <p:cond delay="0"/>
                                  </p:stCondLst>
                                  <p:childTnLst>
                                    <p:animEffect transition="out" filter="fade">
                                      <p:cBhvr>
                                        <p:cTn id="164" dur="500"/>
                                        <p:tgtEl>
                                          <p:spTgt spid="51"/>
                                        </p:tgtEl>
                                      </p:cBhvr>
                                    </p:animEffect>
                                    <p:set>
                                      <p:cBhvr>
                                        <p:cTn id="165" dur="1" fill="hold">
                                          <p:stCondLst>
                                            <p:cond delay="499"/>
                                          </p:stCondLst>
                                        </p:cTn>
                                        <p:tgtEl>
                                          <p:spTgt spid="51"/>
                                        </p:tgtEl>
                                        <p:attrNameLst>
                                          <p:attrName>style.visibility</p:attrName>
                                        </p:attrNameLst>
                                      </p:cBhvr>
                                      <p:to>
                                        <p:strVal val="hidden"/>
                                      </p:to>
                                    </p:set>
                                  </p:childTnLst>
                                </p:cTn>
                              </p:par>
                              <p:par>
                                <p:cTn id="166" presetID="10" presetClass="exit" presetSubtype="0" fill="hold" grpId="1" nodeType="withEffect">
                                  <p:stCondLst>
                                    <p:cond delay="0"/>
                                  </p:stCondLst>
                                  <p:childTnLst>
                                    <p:animEffect transition="out" filter="fade">
                                      <p:cBhvr>
                                        <p:cTn id="167" dur="500"/>
                                        <p:tgtEl>
                                          <p:spTgt spid="52"/>
                                        </p:tgtEl>
                                      </p:cBhvr>
                                    </p:animEffect>
                                    <p:set>
                                      <p:cBhvr>
                                        <p:cTn id="168" dur="1" fill="hold">
                                          <p:stCondLst>
                                            <p:cond delay="499"/>
                                          </p:stCondLst>
                                        </p:cTn>
                                        <p:tgtEl>
                                          <p:spTgt spid="52"/>
                                        </p:tgtEl>
                                        <p:attrNameLst>
                                          <p:attrName>style.visibility</p:attrName>
                                        </p:attrNameLst>
                                      </p:cBhvr>
                                      <p:to>
                                        <p:strVal val="hidden"/>
                                      </p:to>
                                    </p:set>
                                  </p:childTnLst>
                                </p:cTn>
                              </p:par>
                              <p:par>
                                <p:cTn id="169" presetID="10" presetClass="entr" presetSubtype="0" fill="hold" grpId="0" nodeType="withEffect">
                                  <p:stCondLst>
                                    <p:cond delay="0"/>
                                  </p:stCondLst>
                                  <p:childTnLst>
                                    <p:set>
                                      <p:cBhvr>
                                        <p:cTn id="170" dur="1" fill="hold">
                                          <p:stCondLst>
                                            <p:cond delay="0"/>
                                          </p:stCondLst>
                                        </p:cTn>
                                        <p:tgtEl>
                                          <p:spTgt spid="63"/>
                                        </p:tgtEl>
                                        <p:attrNameLst>
                                          <p:attrName>style.visibility</p:attrName>
                                        </p:attrNameLst>
                                      </p:cBhvr>
                                      <p:to>
                                        <p:strVal val="visible"/>
                                      </p:to>
                                    </p:set>
                                    <p:animEffect transition="in" filter="fade">
                                      <p:cBhvr>
                                        <p:cTn id="171"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17" grpId="0" animBg="1"/>
      <p:bldP spid="17" grpId="1" animBg="1"/>
      <p:bldP spid="23" grpId="0"/>
      <p:bldP spid="23" grpId="1"/>
      <p:bldP spid="29" grpId="0" animBg="1"/>
      <p:bldP spid="29" grpId="1" animBg="1"/>
      <p:bldP spid="30" grpId="0"/>
      <p:bldP spid="30" grpId="1"/>
      <p:bldP spid="33" grpId="0" animBg="1"/>
      <p:bldP spid="33" grpId="1" animBg="1"/>
      <p:bldP spid="34" grpId="0"/>
      <p:bldP spid="34" grpId="1"/>
      <p:bldP spid="35" grpId="0"/>
      <p:bldP spid="35" grpId="1"/>
      <p:bldP spid="36" grpId="0"/>
      <p:bldP spid="36" grpId="1"/>
      <p:bldP spid="43" grpId="0" animBg="1"/>
      <p:bldP spid="43" grpId="1" animBg="1"/>
      <p:bldP spid="44" grpId="0"/>
      <p:bldP spid="44" grpId="1"/>
      <p:bldP spid="51" grpId="0" animBg="1"/>
      <p:bldP spid="51" grpId="1" animBg="1"/>
      <p:bldP spid="52" grpId="0"/>
      <p:bldP spid="52" grpId="1"/>
      <p:bldP spid="6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8E27E-9D9F-41F5-8630-06713E1885DB}"/>
              </a:ext>
            </a:extLst>
          </p:cNvPr>
          <p:cNvSpPr>
            <a:spLocks noGrp="1"/>
          </p:cNvSpPr>
          <p:nvPr>
            <p:ph type="title"/>
          </p:nvPr>
        </p:nvSpPr>
        <p:spPr/>
        <p:txBody>
          <a:bodyPr/>
          <a:lstStyle/>
          <a:p>
            <a:r>
              <a:rPr lang="en-US" b="1" dirty="0"/>
              <a:t>Original Algorithm</a:t>
            </a:r>
          </a:p>
        </p:txBody>
      </p:sp>
      <p:sp>
        <p:nvSpPr>
          <p:cNvPr id="4" name="Content Placeholder 2">
            <a:extLst>
              <a:ext uri="{FF2B5EF4-FFF2-40B4-BE49-F238E27FC236}">
                <a16:creationId xmlns:a16="http://schemas.microsoft.com/office/drawing/2014/main" id="{49E5DC5C-D54C-447F-803C-B4B025DE3A8B}"/>
              </a:ext>
            </a:extLst>
          </p:cNvPr>
          <p:cNvSpPr txBox="1">
            <a:spLocks/>
          </p:cNvSpPr>
          <p:nvPr/>
        </p:nvSpPr>
        <p:spPr>
          <a:xfrm>
            <a:off x="838200" y="1433740"/>
            <a:ext cx="10515600" cy="10321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Substring: </a:t>
            </a:r>
            <a:r>
              <a:rPr lang="fr-FR" sz="1800" dirty="0"/>
              <a:t>T A T A C G T G (M)</a:t>
            </a:r>
          </a:p>
          <a:p>
            <a:pPr marL="0" indent="0">
              <a:buNone/>
            </a:pPr>
            <a:r>
              <a:rPr lang="en-US" sz="1800" dirty="0"/>
              <a:t>Dataset: </a:t>
            </a:r>
            <a:r>
              <a:rPr lang="fr-FR" sz="1800" dirty="0"/>
              <a:t>A C T G A C T G A C T A </a:t>
            </a:r>
            <a:r>
              <a:rPr lang="fr-FR" sz="1800" dirty="0" err="1"/>
              <a:t>A</a:t>
            </a:r>
            <a:r>
              <a:rPr lang="fr-FR" sz="1800" dirty="0"/>
              <a:t> C T G A C T A T A C G T G A (N)</a:t>
            </a:r>
            <a:endParaRPr lang="en-US" sz="1800" dirty="0"/>
          </a:p>
        </p:txBody>
      </p:sp>
      <p:sp>
        <p:nvSpPr>
          <p:cNvPr id="14" name="Oval 13">
            <a:extLst>
              <a:ext uri="{FF2B5EF4-FFF2-40B4-BE49-F238E27FC236}">
                <a16:creationId xmlns:a16="http://schemas.microsoft.com/office/drawing/2014/main" id="{92E85070-F564-40BA-B111-547FDE779A03}"/>
              </a:ext>
            </a:extLst>
          </p:cNvPr>
          <p:cNvSpPr/>
          <p:nvPr/>
        </p:nvSpPr>
        <p:spPr>
          <a:xfrm>
            <a:off x="5482439" y="2181110"/>
            <a:ext cx="95002" cy="10687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B306D35-D75C-4631-8612-05431D06BBB7}"/>
              </a:ext>
            </a:extLst>
          </p:cNvPr>
          <p:cNvSpPr/>
          <p:nvPr/>
        </p:nvSpPr>
        <p:spPr>
          <a:xfrm>
            <a:off x="6418608" y="2179131"/>
            <a:ext cx="95002" cy="10687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7E5B1213-2A95-4D69-BD76-87267D781F76}"/>
              </a:ext>
            </a:extLst>
          </p:cNvPr>
          <p:cNvSpPr/>
          <p:nvPr/>
        </p:nvSpPr>
        <p:spPr>
          <a:xfrm>
            <a:off x="4637310" y="2179132"/>
            <a:ext cx="95002" cy="10687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aphicFrame>
        <p:nvGraphicFramePr>
          <p:cNvPr id="17" name="Table 66">
            <a:extLst>
              <a:ext uri="{FF2B5EF4-FFF2-40B4-BE49-F238E27FC236}">
                <a16:creationId xmlns:a16="http://schemas.microsoft.com/office/drawing/2014/main" id="{FD4DCF62-F84D-4AD9-9DC2-305425890A09}"/>
              </a:ext>
            </a:extLst>
          </p:cNvPr>
          <p:cNvGraphicFramePr>
            <a:graphicFrameLocks noGrp="1"/>
          </p:cNvGraphicFramePr>
          <p:nvPr>
            <p:extLst>
              <p:ext uri="{D42A27DB-BD31-4B8C-83A1-F6EECF244321}">
                <p14:modId xmlns:p14="http://schemas.microsoft.com/office/powerpoint/2010/main" val="1430328239"/>
              </p:ext>
            </p:extLst>
          </p:nvPr>
        </p:nvGraphicFramePr>
        <p:xfrm>
          <a:off x="8854694" y="287945"/>
          <a:ext cx="2916052" cy="1917384"/>
        </p:xfrm>
        <a:graphic>
          <a:graphicData uri="http://schemas.openxmlformats.org/drawingml/2006/table">
            <a:tbl>
              <a:tblPr firstRow="1" bandRow="1">
                <a:tableStyleId>{5C22544A-7EE6-4342-B048-85BDC9FD1C3A}</a:tableStyleId>
              </a:tblPr>
              <a:tblGrid>
                <a:gridCol w="1458026">
                  <a:extLst>
                    <a:ext uri="{9D8B030D-6E8A-4147-A177-3AD203B41FA5}">
                      <a16:colId xmlns:a16="http://schemas.microsoft.com/office/drawing/2014/main" val="2313865353"/>
                    </a:ext>
                  </a:extLst>
                </a:gridCol>
                <a:gridCol w="1458026">
                  <a:extLst>
                    <a:ext uri="{9D8B030D-6E8A-4147-A177-3AD203B41FA5}">
                      <a16:colId xmlns:a16="http://schemas.microsoft.com/office/drawing/2014/main" val="1825731441"/>
                    </a:ext>
                  </a:extLst>
                </a:gridCol>
              </a:tblGrid>
              <a:tr h="479346">
                <a:tc>
                  <a:txBody>
                    <a:bodyPr/>
                    <a:lstStyle/>
                    <a:p>
                      <a:r>
                        <a:rPr lang="en-US" dirty="0"/>
                        <a:t>Combination</a:t>
                      </a:r>
                    </a:p>
                  </a:txBody>
                  <a:tcPr/>
                </a:tc>
                <a:tc>
                  <a:txBody>
                    <a:bodyPr/>
                    <a:lstStyle/>
                    <a:p>
                      <a:r>
                        <a:rPr lang="en-US" dirty="0"/>
                        <a:t>Index</a:t>
                      </a:r>
                    </a:p>
                  </a:txBody>
                  <a:tcPr/>
                </a:tc>
                <a:extLst>
                  <a:ext uri="{0D108BD9-81ED-4DB2-BD59-A6C34878D82A}">
                    <a16:rowId xmlns:a16="http://schemas.microsoft.com/office/drawing/2014/main" val="3892541509"/>
                  </a:ext>
                </a:extLst>
              </a:tr>
              <a:tr h="479346">
                <a:tc>
                  <a:txBody>
                    <a:bodyPr/>
                    <a:lstStyle/>
                    <a:p>
                      <a:r>
                        <a:rPr lang="en-US" dirty="0"/>
                        <a:t>A, G</a:t>
                      </a:r>
                    </a:p>
                  </a:txBody>
                  <a:tcPr/>
                </a:tc>
                <a:tc>
                  <a:txBody>
                    <a:bodyPr/>
                    <a:lstStyle/>
                    <a:p>
                      <a:r>
                        <a:rPr lang="en-US" dirty="0"/>
                        <a:t>3 , 1</a:t>
                      </a:r>
                    </a:p>
                  </a:txBody>
                  <a:tcPr/>
                </a:tc>
                <a:extLst>
                  <a:ext uri="{0D108BD9-81ED-4DB2-BD59-A6C34878D82A}">
                    <a16:rowId xmlns:a16="http://schemas.microsoft.com/office/drawing/2014/main" val="1989457351"/>
                  </a:ext>
                </a:extLst>
              </a:tr>
              <a:tr h="479346">
                <a:tc>
                  <a:txBody>
                    <a:bodyPr/>
                    <a:lstStyle/>
                    <a:p>
                      <a:r>
                        <a:rPr lang="en-US" dirty="0"/>
                        <a:t>T, T</a:t>
                      </a:r>
                    </a:p>
                  </a:txBody>
                  <a:tcPr/>
                </a:tc>
                <a:tc>
                  <a:txBody>
                    <a:bodyPr/>
                    <a:lstStyle/>
                    <a:p>
                      <a:r>
                        <a:rPr lang="en-US" dirty="0"/>
                        <a:t>2</a:t>
                      </a:r>
                    </a:p>
                  </a:txBody>
                  <a:tcPr/>
                </a:tc>
                <a:extLst>
                  <a:ext uri="{0D108BD9-81ED-4DB2-BD59-A6C34878D82A}">
                    <a16:rowId xmlns:a16="http://schemas.microsoft.com/office/drawing/2014/main" val="2573987014"/>
                  </a:ext>
                </a:extLst>
              </a:tr>
              <a:tr h="479346">
                <a:tc>
                  <a:txBody>
                    <a:bodyPr/>
                    <a:lstStyle/>
                    <a:p>
                      <a:r>
                        <a:rPr lang="en-US" dirty="0"/>
                        <a:t>T, C</a:t>
                      </a:r>
                    </a:p>
                  </a:txBody>
                  <a:tcPr/>
                </a:tc>
                <a:tc>
                  <a:txBody>
                    <a:bodyPr/>
                    <a:lstStyle/>
                    <a:p>
                      <a:r>
                        <a:rPr lang="en-US" dirty="0"/>
                        <a:t>0</a:t>
                      </a:r>
                    </a:p>
                  </a:txBody>
                  <a:tcPr/>
                </a:tc>
                <a:extLst>
                  <a:ext uri="{0D108BD9-81ED-4DB2-BD59-A6C34878D82A}">
                    <a16:rowId xmlns:a16="http://schemas.microsoft.com/office/drawing/2014/main" val="2712587635"/>
                  </a:ext>
                </a:extLst>
              </a:tr>
            </a:tbl>
          </a:graphicData>
        </a:graphic>
      </p:graphicFrame>
      <p:sp>
        <p:nvSpPr>
          <p:cNvPr id="18" name="Oval 17">
            <a:extLst>
              <a:ext uri="{FF2B5EF4-FFF2-40B4-BE49-F238E27FC236}">
                <a16:creationId xmlns:a16="http://schemas.microsoft.com/office/drawing/2014/main" id="{6A9758B3-11D2-4AFC-B673-2D404D9446D0}"/>
              </a:ext>
            </a:extLst>
          </p:cNvPr>
          <p:cNvSpPr/>
          <p:nvPr/>
        </p:nvSpPr>
        <p:spPr>
          <a:xfrm>
            <a:off x="8861463" y="2369224"/>
            <a:ext cx="95002" cy="10687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FE5FA191-947C-4CDC-B8ED-4F738C2ED29C}"/>
              </a:ext>
            </a:extLst>
          </p:cNvPr>
          <p:cNvSpPr txBox="1"/>
          <p:nvPr/>
        </p:nvSpPr>
        <p:spPr>
          <a:xfrm>
            <a:off x="8956465" y="2239477"/>
            <a:ext cx="2493644" cy="369332"/>
          </a:xfrm>
          <a:prstGeom prst="rect">
            <a:avLst/>
          </a:prstGeom>
          <a:noFill/>
        </p:spPr>
        <p:txBody>
          <a:bodyPr wrap="square" rtlCol="0">
            <a:spAutoFit/>
          </a:bodyPr>
          <a:lstStyle/>
          <a:p>
            <a:r>
              <a:rPr lang="en-US" dirty="0"/>
              <a:t>Jump points</a:t>
            </a:r>
          </a:p>
        </p:txBody>
      </p:sp>
      <p:sp>
        <p:nvSpPr>
          <p:cNvPr id="20" name="Content Placeholder 2">
            <a:extLst>
              <a:ext uri="{FF2B5EF4-FFF2-40B4-BE49-F238E27FC236}">
                <a16:creationId xmlns:a16="http://schemas.microsoft.com/office/drawing/2014/main" id="{B56AF3ED-5542-4FF7-B6F3-152660DA1D39}"/>
              </a:ext>
            </a:extLst>
          </p:cNvPr>
          <p:cNvSpPr txBox="1">
            <a:spLocks/>
          </p:cNvSpPr>
          <p:nvPr/>
        </p:nvSpPr>
        <p:spPr>
          <a:xfrm>
            <a:off x="719447" y="2772704"/>
            <a:ext cx="10515600" cy="21555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Maximize jumps so as to decreasing the linear traversing time across the dataset. How?</a:t>
            </a:r>
          </a:p>
          <a:p>
            <a:pPr lvl="1"/>
            <a:r>
              <a:rPr lang="en-US" sz="1600" dirty="0"/>
              <a:t>If the jump points are too small, we are not efficiently maximizing the jump</a:t>
            </a:r>
          </a:p>
          <a:p>
            <a:pPr lvl="1"/>
            <a:r>
              <a:rPr lang="en-US" sz="1600" dirty="0"/>
              <a:t>If the jump points are too big, we might miss the answers that exist in between the jump points</a:t>
            </a:r>
          </a:p>
          <a:p>
            <a:r>
              <a:rPr lang="en-US" sz="2000" dirty="0"/>
              <a:t>Gap will be determined by the length of the string</a:t>
            </a:r>
          </a:p>
          <a:p>
            <a:pPr lvl="1"/>
            <a:r>
              <a:rPr lang="en-US" sz="1600" dirty="0"/>
              <a:t>Gap must be maximized</a:t>
            </a:r>
          </a:p>
          <a:p>
            <a:pPr lvl="1"/>
            <a:r>
              <a:rPr lang="en-US" sz="1600" dirty="0"/>
              <a:t>The length of the string, sliding at any point, the string has to touch a minimum of 2 jump points</a:t>
            </a:r>
          </a:p>
          <a:p>
            <a:pPr lvl="1"/>
            <a:endParaRPr lang="en-US" sz="1600" dirty="0"/>
          </a:p>
        </p:txBody>
      </p:sp>
      <p:sp>
        <p:nvSpPr>
          <p:cNvPr id="24" name="Oval 23">
            <a:extLst>
              <a:ext uri="{FF2B5EF4-FFF2-40B4-BE49-F238E27FC236}">
                <a16:creationId xmlns:a16="http://schemas.microsoft.com/office/drawing/2014/main" id="{22DC32B2-4AE8-4A27-A144-85D60C173E29}"/>
              </a:ext>
            </a:extLst>
          </p:cNvPr>
          <p:cNvSpPr/>
          <p:nvPr/>
        </p:nvSpPr>
        <p:spPr>
          <a:xfrm>
            <a:off x="1951510" y="2190722"/>
            <a:ext cx="95002" cy="10687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9F507BFF-43C9-4B58-9908-753292733447}"/>
              </a:ext>
            </a:extLst>
          </p:cNvPr>
          <p:cNvSpPr/>
          <p:nvPr/>
        </p:nvSpPr>
        <p:spPr>
          <a:xfrm>
            <a:off x="2305791" y="2200622"/>
            <a:ext cx="95002" cy="10687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3DD741E9-540C-47C0-A596-E0858D74EB7D}"/>
              </a:ext>
            </a:extLst>
          </p:cNvPr>
          <p:cNvSpPr/>
          <p:nvPr/>
        </p:nvSpPr>
        <p:spPr>
          <a:xfrm>
            <a:off x="2671948" y="2198646"/>
            <a:ext cx="95002" cy="10687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5001EAE2-5B69-401C-AC37-6BB2D8382B58}"/>
              </a:ext>
            </a:extLst>
          </p:cNvPr>
          <p:cNvSpPr/>
          <p:nvPr/>
        </p:nvSpPr>
        <p:spPr>
          <a:xfrm>
            <a:off x="3014351" y="2196666"/>
            <a:ext cx="95002" cy="10687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5BDACCA3-0F28-4887-A614-2155B9F4D9E9}"/>
              </a:ext>
            </a:extLst>
          </p:cNvPr>
          <p:cNvSpPr txBox="1"/>
          <p:nvPr/>
        </p:nvSpPr>
        <p:spPr>
          <a:xfrm>
            <a:off x="1377538" y="5211742"/>
            <a:ext cx="3099459" cy="1200329"/>
          </a:xfrm>
          <a:prstGeom prst="rect">
            <a:avLst/>
          </a:prstGeom>
          <a:noFill/>
        </p:spPr>
        <p:txBody>
          <a:bodyPr wrap="square" rtlCol="0">
            <a:spAutoFit/>
          </a:bodyPr>
          <a:lstStyle/>
          <a:p>
            <a:r>
              <a:rPr lang="en-US" dirty="0"/>
              <a:t>If gap length is even, the gap (space between 2 jump points ) will be computed by [(length-1)/2] - 1</a:t>
            </a:r>
          </a:p>
        </p:txBody>
      </p:sp>
      <p:sp>
        <p:nvSpPr>
          <p:cNvPr id="31" name="TextBox 30">
            <a:extLst>
              <a:ext uri="{FF2B5EF4-FFF2-40B4-BE49-F238E27FC236}">
                <a16:creationId xmlns:a16="http://schemas.microsoft.com/office/drawing/2014/main" id="{78C969E3-948B-4114-92F7-A4314746D236}"/>
              </a:ext>
            </a:extLst>
          </p:cNvPr>
          <p:cNvSpPr txBox="1"/>
          <p:nvPr/>
        </p:nvSpPr>
        <p:spPr>
          <a:xfrm>
            <a:off x="5131683" y="5185096"/>
            <a:ext cx="3099459" cy="1200329"/>
          </a:xfrm>
          <a:prstGeom prst="rect">
            <a:avLst/>
          </a:prstGeom>
          <a:noFill/>
        </p:spPr>
        <p:txBody>
          <a:bodyPr wrap="square" rtlCol="0">
            <a:spAutoFit/>
          </a:bodyPr>
          <a:lstStyle/>
          <a:p>
            <a:r>
              <a:rPr lang="en-US" dirty="0"/>
              <a:t>If gap length is odd, the gap (space between 2 jump points ) will be computed by floor of [(length-1)/2 ]</a:t>
            </a:r>
          </a:p>
        </p:txBody>
      </p:sp>
    </p:spTree>
    <p:extLst>
      <p:ext uri="{BB962C8B-B14F-4D97-AF65-F5344CB8AC3E}">
        <p14:creationId xmlns:p14="http://schemas.microsoft.com/office/powerpoint/2010/main" val="2429360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xEl>
                                              <p:pRg st="1" end="1"/>
                                            </p:txEl>
                                          </p:spTgt>
                                        </p:tgtEl>
                                        <p:attrNameLst>
                                          <p:attrName>style.visibility</p:attrName>
                                        </p:attrNameLst>
                                      </p:cBhvr>
                                      <p:to>
                                        <p:strVal val="visible"/>
                                      </p:to>
                                    </p:set>
                                    <p:animEffect transition="in" filter="fade">
                                      <p:cBhvr>
                                        <p:cTn id="7" dur="500"/>
                                        <p:tgtEl>
                                          <p:spTgt spid="20">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0">
                                            <p:txEl>
                                              <p:pRg st="2" end="2"/>
                                            </p:txEl>
                                          </p:spTgt>
                                        </p:tgtEl>
                                        <p:attrNameLst>
                                          <p:attrName>style.visibility</p:attrName>
                                        </p:attrNameLst>
                                      </p:cBhvr>
                                      <p:to>
                                        <p:strVal val="visible"/>
                                      </p:to>
                                    </p:set>
                                    <p:animEffect transition="in" filter="fade">
                                      <p:cBhvr>
                                        <p:cTn id="24" dur="500"/>
                                        <p:tgtEl>
                                          <p:spTgt spid="20">
                                            <p:txEl>
                                              <p:pRg st="2" end="2"/>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0">
                                            <p:txEl>
                                              <p:pRg st="3" end="3"/>
                                            </p:txEl>
                                          </p:spTgt>
                                        </p:tgtEl>
                                        <p:attrNameLst>
                                          <p:attrName>style.visibility</p:attrName>
                                        </p:attrNameLst>
                                      </p:cBhvr>
                                      <p:to>
                                        <p:strVal val="visible"/>
                                      </p:to>
                                    </p:set>
                                    <p:animEffect transition="in" filter="fade">
                                      <p:cBhvr>
                                        <p:cTn id="38" dur="500"/>
                                        <p:tgtEl>
                                          <p:spTgt spid="20">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20">
                                            <p:txEl>
                                              <p:pRg st="4" end="4"/>
                                            </p:txEl>
                                          </p:spTgt>
                                        </p:tgtEl>
                                        <p:attrNameLst>
                                          <p:attrName>style.visibility</p:attrName>
                                        </p:attrNameLst>
                                      </p:cBhvr>
                                      <p:to>
                                        <p:strVal val="visible"/>
                                      </p:to>
                                    </p:set>
                                    <p:animEffect transition="in" filter="fade">
                                      <p:cBhvr>
                                        <p:cTn id="43" dur="500"/>
                                        <p:tgtEl>
                                          <p:spTgt spid="20">
                                            <p:txEl>
                                              <p:pRg st="4" end="4"/>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0">
                                            <p:txEl>
                                              <p:pRg st="5" end="5"/>
                                            </p:txEl>
                                          </p:spTgt>
                                        </p:tgtEl>
                                        <p:attrNameLst>
                                          <p:attrName>style.visibility</p:attrName>
                                        </p:attrNameLst>
                                      </p:cBhvr>
                                      <p:to>
                                        <p:strVal val="visible"/>
                                      </p:to>
                                    </p:set>
                                    <p:animEffect transition="in" filter="fade">
                                      <p:cBhvr>
                                        <p:cTn id="48" dur="500"/>
                                        <p:tgtEl>
                                          <p:spTgt spid="20">
                                            <p:txEl>
                                              <p:pRg st="5" end="5"/>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fade">
                                      <p:cBhvr>
                                        <p:cTn id="53" dur="500"/>
                                        <p:tgtEl>
                                          <p:spTgt spid="30"/>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31"/>
                                        </p:tgtEl>
                                        <p:attrNameLst>
                                          <p:attrName>style.visibility</p:attrName>
                                        </p:attrNameLst>
                                      </p:cBhvr>
                                      <p:to>
                                        <p:strVal val="visible"/>
                                      </p:to>
                                    </p:set>
                                    <p:animEffect transition="in" filter="fade">
                                      <p:cBhvr>
                                        <p:cTn id="5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24" grpId="0" animBg="1"/>
      <p:bldP spid="25" grpId="0" animBg="1"/>
      <p:bldP spid="26" grpId="0" animBg="1"/>
      <p:bldP spid="27" grpId="0" animBg="1"/>
      <p:bldP spid="30" grpId="0"/>
      <p:bldP spid="3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8E27E-9D9F-41F5-8630-06713E1885DB}"/>
              </a:ext>
            </a:extLst>
          </p:cNvPr>
          <p:cNvSpPr>
            <a:spLocks noGrp="1"/>
          </p:cNvSpPr>
          <p:nvPr>
            <p:ph type="title"/>
          </p:nvPr>
        </p:nvSpPr>
        <p:spPr/>
        <p:txBody>
          <a:bodyPr/>
          <a:lstStyle/>
          <a:p>
            <a:r>
              <a:rPr lang="en-US" b="1" dirty="0"/>
              <a:t>Original Algorithm</a:t>
            </a:r>
          </a:p>
        </p:txBody>
      </p:sp>
      <p:graphicFrame>
        <p:nvGraphicFramePr>
          <p:cNvPr id="3" name="Table 4">
            <a:extLst>
              <a:ext uri="{FF2B5EF4-FFF2-40B4-BE49-F238E27FC236}">
                <a16:creationId xmlns:a16="http://schemas.microsoft.com/office/drawing/2014/main" id="{689A43D2-7392-44CF-98ED-EDEAA01AEFDF}"/>
              </a:ext>
            </a:extLst>
          </p:cNvPr>
          <p:cNvGraphicFramePr>
            <a:graphicFrameLocks noGrp="1"/>
          </p:cNvGraphicFramePr>
          <p:nvPr>
            <p:extLst>
              <p:ext uri="{D42A27DB-BD31-4B8C-83A1-F6EECF244321}">
                <p14:modId xmlns:p14="http://schemas.microsoft.com/office/powerpoint/2010/main" val="1113297347"/>
              </p:ext>
            </p:extLst>
          </p:nvPr>
        </p:nvGraphicFramePr>
        <p:xfrm>
          <a:off x="838200" y="1608899"/>
          <a:ext cx="8128000" cy="27482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991791491"/>
                    </a:ext>
                  </a:extLst>
                </a:gridCol>
                <a:gridCol w="4064000">
                  <a:extLst>
                    <a:ext uri="{9D8B030D-6E8A-4147-A177-3AD203B41FA5}">
                      <a16:colId xmlns:a16="http://schemas.microsoft.com/office/drawing/2014/main" val="585141078"/>
                    </a:ext>
                  </a:extLst>
                </a:gridCol>
              </a:tblGrid>
              <a:tr h="370840">
                <a:tc>
                  <a:txBody>
                    <a:bodyPr/>
                    <a:lstStyle/>
                    <a:p>
                      <a:r>
                        <a:rPr lang="en-US" dirty="0"/>
                        <a:t>Pros </a:t>
                      </a:r>
                    </a:p>
                  </a:txBody>
                  <a:tcPr/>
                </a:tc>
                <a:tc>
                  <a:txBody>
                    <a:bodyPr/>
                    <a:lstStyle/>
                    <a:p>
                      <a:r>
                        <a:rPr lang="en-US" dirty="0"/>
                        <a:t>Cons</a:t>
                      </a:r>
                    </a:p>
                  </a:txBody>
                  <a:tcPr/>
                </a:tc>
                <a:extLst>
                  <a:ext uri="{0D108BD9-81ED-4DB2-BD59-A6C34878D82A}">
                    <a16:rowId xmlns:a16="http://schemas.microsoft.com/office/drawing/2014/main" val="1495004949"/>
                  </a:ext>
                </a:extLst>
              </a:tr>
              <a:tr h="370840">
                <a:tc>
                  <a:txBody>
                    <a:bodyPr/>
                    <a:lstStyle/>
                    <a:p>
                      <a:r>
                        <a:rPr lang="en-US" dirty="0"/>
                        <a:t>Inherit the characteristics of pattern searching, speeds up the linear traversing across dataset</a:t>
                      </a:r>
                    </a:p>
                  </a:txBody>
                  <a:tcPr/>
                </a:tc>
                <a:tc>
                  <a:txBody>
                    <a:bodyPr/>
                    <a:lstStyle/>
                    <a:p>
                      <a:r>
                        <a:rPr lang="en-US" dirty="0"/>
                        <a:t>For sub-string length that are 3 and lesser, time complexity is the same as brute force as we couldn’t produce jump points without jeopardizing the accuracy</a:t>
                      </a:r>
                    </a:p>
                  </a:txBody>
                  <a:tcPr/>
                </a:tc>
                <a:extLst>
                  <a:ext uri="{0D108BD9-81ED-4DB2-BD59-A6C34878D82A}">
                    <a16:rowId xmlns:a16="http://schemas.microsoft.com/office/drawing/2014/main" val="1110894983"/>
                  </a:ext>
                </a:extLst>
              </a:tr>
              <a:tr h="370840">
                <a:tc>
                  <a:txBody>
                    <a:bodyPr/>
                    <a:lstStyle/>
                    <a:p>
                      <a:r>
                        <a:rPr lang="en-US" dirty="0"/>
                        <a:t>Algorithm, in theory is faster as the length of substring increases, because it determines the gap size, which is derived from the length of substring</a:t>
                      </a:r>
                    </a:p>
                  </a:txBody>
                  <a:tcPr/>
                </a:tc>
                <a:tc>
                  <a:txBody>
                    <a:bodyPr/>
                    <a:lstStyle/>
                    <a:p>
                      <a:endParaRPr lang="en-US" dirty="0"/>
                    </a:p>
                  </a:txBody>
                  <a:tcPr/>
                </a:tc>
                <a:extLst>
                  <a:ext uri="{0D108BD9-81ED-4DB2-BD59-A6C34878D82A}">
                    <a16:rowId xmlns:a16="http://schemas.microsoft.com/office/drawing/2014/main" val="1769698495"/>
                  </a:ext>
                </a:extLst>
              </a:tr>
            </a:tbl>
          </a:graphicData>
        </a:graphic>
      </p:graphicFrame>
    </p:spTree>
    <p:extLst>
      <p:ext uri="{BB962C8B-B14F-4D97-AF65-F5344CB8AC3E}">
        <p14:creationId xmlns:p14="http://schemas.microsoft.com/office/powerpoint/2010/main" val="1209567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5"/>
          <p:cNvSpPr txBox="1">
            <a:spLocks noGrp="1"/>
          </p:cNvSpPr>
          <p:nvPr>
            <p:ph type="title"/>
          </p:nvPr>
        </p:nvSpPr>
        <p:spPr>
          <a:xfrm>
            <a:off x="415600" y="165900"/>
            <a:ext cx="11360800" cy="763600"/>
          </a:xfrm>
          <a:prstGeom prst="rect">
            <a:avLst/>
          </a:prstGeom>
        </p:spPr>
        <p:txBody>
          <a:bodyPr spcFirstLastPara="1" vert="horz" wrap="square" lIns="121900" tIns="121900" rIns="121900" bIns="121900" rtlCol="0" anchor="t" anchorCtr="0">
            <a:noAutofit/>
          </a:bodyPr>
          <a:lstStyle/>
          <a:p>
            <a:r>
              <a:rPr lang="en" b="1" dirty="0"/>
              <a:t>Original Algorithm (Preprocessing)</a:t>
            </a:r>
            <a:endParaRPr b="1" dirty="0"/>
          </a:p>
        </p:txBody>
      </p:sp>
      <p:pic>
        <p:nvPicPr>
          <p:cNvPr id="255" name="Google Shape;255;p35"/>
          <p:cNvPicPr preferRelativeResize="0"/>
          <p:nvPr/>
        </p:nvPicPr>
        <p:blipFill>
          <a:blip r:embed="rId3">
            <a:alphaModFix/>
          </a:blip>
          <a:stretch>
            <a:fillRect/>
          </a:stretch>
        </p:blipFill>
        <p:spPr>
          <a:xfrm>
            <a:off x="527134" y="929500"/>
            <a:ext cx="8321300" cy="4423067"/>
          </a:xfrm>
          <a:prstGeom prst="rect">
            <a:avLst/>
          </a:prstGeom>
          <a:noFill/>
          <a:ln>
            <a:noFill/>
          </a:ln>
        </p:spPr>
      </p:pic>
      <p:pic>
        <p:nvPicPr>
          <p:cNvPr id="256" name="Google Shape;256;p35"/>
          <p:cNvPicPr preferRelativeResize="0"/>
          <p:nvPr/>
        </p:nvPicPr>
        <p:blipFill>
          <a:blip r:embed="rId4">
            <a:alphaModFix/>
          </a:blip>
          <a:stretch>
            <a:fillRect/>
          </a:stretch>
        </p:blipFill>
        <p:spPr>
          <a:xfrm>
            <a:off x="527133" y="5462834"/>
            <a:ext cx="3932320" cy="1099033"/>
          </a:xfrm>
          <a:prstGeom prst="rect">
            <a:avLst/>
          </a:prstGeom>
          <a:noFill/>
          <a:ln>
            <a:noFill/>
          </a:ln>
        </p:spPr>
      </p:pic>
      <p:sp>
        <p:nvSpPr>
          <p:cNvPr id="257" name="Google Shape;257;p35"/>
          <p:cNvSpPr/>
          <p:nvPr/>
        </p:nvSpPr>
        <p:spPr>
          <a:xfrm>
            <a:off x="3093833" y="4537633"/>
            <a:ext cx="1942000" cy="309600"/>
          </a:xfrm>
          <a:prstGeom prst="rect">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58" name="Google Shape;258;p35"/>
          <p:cNvCxnSpPr>
            <a:stCxn id="257" idx="2"/>
          </p:cNvCxnSpPr>
          <p:nvPr/>
        </p:nvCxnSpPr>
        <p:spPr>
          <a:xfrm flipH="1">
            <a:off x="2131233" y="4847233"/>
            <a:ext cx="1933600" cy="670000"/>
          </a:xfrm>
          <a:prstGeom prst="straightConnector1">
            <a:avLst/>
          </a:prstGeom>
          <a:noFill/>
          <a:ln w="9525" cap="flat" cmpd="sng">
            <a:solidFill>
              <a:schemeClr val="dk2"/>
            </a:solidFill>
            <a:prstDash val="solid"/>
            <a:round/>
            <a:headEnd type="none" w="med" len="med"/>
            <a:tailEnd type="triangle" w="med" len="med"/>
          </a:ln>
        </p:spPr>
      </p:cxnSp>
      <p:cxnSp>
        <p:nvCxnSpPr>
          <p:cNvPr id="259" name="Google Shape;259;p35"/>
          <p:cNvCxnSpPr/>
          <p:nvPr/>
        </p:nvCxnSpPr>
        <p:spPr>
          <a:xfrm>
            <a:off x="8848433" y="2921967"/>
            <a:ext cx="722000" cy="0"/>
          </a:xfrm>
          <a:prstGeom prst="straightConnector1">
            <a:avLst/>
          </a:prstGeom>
          <a:noFill/>
          <a:ln w="9525" cap="flat" cmpd="sng">
            <a:solidFill>
              <a:schemeClr val="dk2"/>
            </a:solidFill>
            <a:prstDash val="solid"/>
            <a:round/>
            <a:headEnd type="none" w="med" len="med"/>
            <a:tailEnd type="triangle" w="med" len="med"/>
          </a:ln>
        </p:spPr>
      </p:cxnSp>
      <p:cxnSp>
        <p:nvCxnSpPr>
          <p:cNvPr id="260" name="Google Shape;260;p35"/>
          <p:cNvCxnSpPr/>
          <p:nvPr/>
        </p:nvCxnSpPr>
        <p:spPr>
          <a:xfrm rot="10800000" flipH="1">
            <a:off x="6714067" y="3523567"/>
            <a:ext cx="2825200" cy="8000"/>
          </a:xfrm>
          <a:prstGeom prst="straightConnector1">
            <a:avLst/>
          </a:prstGeom>
          <a:noFill/>
          <a:ln w="9525" cap="flat" cmpd="sng">
            <a:solidFill>
              <a:schemeClr val="dk2"/>
            </a:solidFill>
            <a:prstDash val="solid"/>
            <a:round/>
            <a:headEnd type="none" w="med" len="med"/>
            <a:tailEnd type="triangle" w="med" len="med"/>
          </a:ln>
        </p:spPr>
      </p:cxnSp>
      <p:cxnSp>
        <p:nvCxnSpPr>
          <p:cNvPr id="261" name="Google Shape;261;p35"/>
          <p:cNvCxnSpPr/>
          <p:nvPr/>
        </p:nvCxnSpPr>
        <p:spPr>
          <a:xfrm>
            <a:off x="6703300" y="3936033"/>
            <a:ext cx="2853200" cy="0"/>
          </a:xfrm>
          <a:prstGeom prst="straightConnector1">
            <a:avLst/>
          </a:prstGeom>
          <a:noFill/>
          <a:ln w="9525" cap="flat" cmpd="sng">
            <a:solidFill>
              <a:schemeClr val="dk2"/>
            </a:solidFill>
            <a:prstDash val="solid"/>
            <a:round/>
            <a:headEnd type="none" w="med" len="med"/>
            <a:tailEnd type="triangle" w="med" len="med"/>
          </a:ln>
        </p:spPr>
      </p:cxnSp>
      <p:cxnSp>
        <p:nvCxnSpPr>
          <p:cNvPr id="262" name="Google Shape;262;p35"/>
          <p:cNvCxnSpPr/>
          <p:nvPr/>
        </p:nvCxnSpPr>
        <p:spPr>
          <a:xfrm>
            <a:off x="6714067" y="4253467"/>
            <a:ext cx="2876800" cy="9200"/>
          </a:xfrm>
          <a:prstGeom prst="straightConnector1">
            <a:avLst/>
          </a:prstGeom>
          <a:noFill/>
          <a:ln w="9525" cap="flat" cmpd="sng">
            <a:solidFill>
              <a:schemeClr val="dk2"/>
            </a:solidFill>
            <a:prstDash val="solid"/>
            <a:round/>
            <a:headEnd type="none" w="med" len="med"/>
            <a:tailEnd type="triangle" w="med" len="med"/>
          </a:ln>
        </p:spPr>
      </p:cxnSp>
      <p:cxnSp>
        <p:nvCxnSpPr>
          <p:cNvPr id="263" name="Google Shape;263;p35"/>
          <p:cNvCxnSpPr/>
          <p:nvPr/>
        </p:nvCxnSpPr>
        <p:spPr>
          <a:xfrm>
            <a:off x="3590800" y="6141067"/>
            <a:ext cx="722000" cy="0"/>
          </a:xfrm>
          <a:prstGeom prst="straightConnector1">
            <a:avLst/>
          </a:prstGeom>
          <a:noFill/>
          <a:ln w="9525" cap="flat" cmpd="sng">
            <a:solidFill>
              <a:schemeClr val="dk2"/>
            </a:solidFill>
            <a:prstDash val="solid"/>
            <a:round/>
            <a:headEnd type="none" w="med" len="med"/>
            <a:tailEnd type="triangle" w="med" len="med"/>
          </a:ln>
        </p:spPr>
      </p:cxnSp>
      <p:cxnSp>
        <p:nvCxnSpPr>
          <p:cNvPr id="264" name="Google Shape;264;p35"/>
          <p:cNvCxnSpPr/>
          <p:nvPr/>
        </p:nvCxnSpPr>
        <p:spPr>
          <a:xfrm>
            <a:off x="3590800" y="5931767"/>
            <a:ext cx="722000" cy="0"/>
          </a:xfrm>
          <a:prstGeom prst="straightConnector1">
            <a:avLst/>
          </a:prstGeom>
          <a:noFill/>
          <a:ln w="9525" cap="flat" cmpd="sng">
            <a:solidFill>
              <a:schemeClr val="dk2"/>
            </a:solidFill>
            <a:prstDash val="solid"/>
            <a:round/>
            <a:headEnd type="none" w="med" len="med"/>
            <a:tailEnd type="triangle" w="med" len="med"/>
          </a:ln>
        </p:spPr>
      </p:cxnSp>
      <p:sp>
        <p:nvSpPr>
          <p:cNvPr id="265" name="Google Shape;265;p35"/>
          <p:cNvSpPr txBox="1"/>
          <p:nvPr/>
        </p:nvSpPr>
        <p:spPr>
          <a:xfrm>
            <a:off x="9762767" y="2689967"/>
            <a:ext cx="928000" cy="464000"/>
          </a:xfrm>
          <a:prstGeom prst="rect">
            <a:avLst/>
          </a:prstGeom>
          <a:noFill/>
          <a:ln>
            <a:noFill/>
          </a:ln>
        </p:spPr>
        <p:txBody>
          <a:bodyPr spcFirstLastPara="1" wrap="square" lIns="121900" tIns="121900" rIns="121900" bIns="121900" anchor="t" anchorCtr="0">
            <a:noAutofit/>
          </a:bodyPr>
          <a:lstStyle/>
          <a:p>
            <a:r>
              <a:rPr lang="en" sz="2400"/>
              <a:t>C1</a:t>
            </a:r>
            <a:endParaRPr sz="2400"/>
          </a:p>
        </p:txBody>
      </p:sp>
      <p:sp>
        <p:nvSpPr>
          <p:cNvPr id="266" name="Google Shape;266;p35"/>
          <p:cNvSpPr txBox="1"/>
          <p:nvPr/>
        </p:nvSpPr>
        <p:spPr>
          <a:xfrm>
            <a:off x="9762767" y="3295567"/>
            <a:ext cx="928000" cy="464000"/>
          </a:xfrm>
          <a:prstGeom prst="rect">
            <a:avLst/>
          </a:prstGeom>
          <a:noFill/>
          <a:ln>
            <a:noFill/>
          </a:ln>
        </p:spPr>
        <p:txBody>
          <a:bodyPr spcFirstLastPara="1" wrap="square" lIns="121900" tIns="121900" rIns="121900" bIns="121900" anchor="t" anchorCtr="0">
            <a:noAutofit/>
          </a:bodyPr>
          <a:lstStyle/>
          <a:p>
            <a:r>
              <a:rPr lang="en" sz="2400"/>
              <a:t>C2</a:t>
            </a:r>
            <a:endParaRPr sz="2400"/>
          </a:p>
        </p:txBody>
      </p:sp>
      <p:sp>
        <p:nvSpPr>
          <p:cNvPr id="267" name="Google Shape;267;p35"/>
          <p:cNvSpPr txBox="1"/>
          <p:nvPr/>
        </p:nvSpPr>
        <p:spPr>
          <a:xfrm>
            <a:off x="4312784" y="5909067"/>
            <a:ext cx="928000" cy="464000"/>
          </a:xfrm>
          <a:prstGeom prst="rect">
            <a:avLst/>
          </a:prstGeom>
          <a:noFill/>
          <a:ln>
            <a:noFill/>
          </a:ln>
        </p:spPr>
        <p:txBody>
          <a:bodyPr spcFirstLastPara="1" wrap="square" lIns="121900" tIns="121900" rIns="121900" bIns="121900" anchor="t" anchorCtr="0">
            <a:noAutofit/>
          </a:bodyPr>
          <a:lstStyle/>
          <a:p>
            <a:r>
              <a:rPr lang="en" sz="2400"/>
              <a:t>C6</a:t>
            </a:r>
            <a:endParaRPr sz="2400"/>
          </a:p>
        </p:txBody>
      </p:sp>
      <p:sp>
        <p:nvSpPr>
          <p:cNvPr id="268" name="Google Shape;268;p35"/>
          <p:cNvSpPr txBox="1"/>
          <p:nvPr/>
        </p:nvSpPr>
        <p:spPr>
          <a:xfrm>
            <a:off x="4312800" y="5699767"/>
            <a:ext cx="928000" cy="464000"/>
          </a:xfrm>
          <a:prstGeom prst="rect">
            <a:avLst/>
          </a:prstGeom>
          <a:noFill/>
          <a:ln>
            <a:noFill/>
          </a:ln>
        </p:spPr>
        <p:txBody>
          <a:bodyPr spcFirstLastPara="1" wrap="square" lIns="121900" tIns="121900" rIns="121900" bIns="121900" anchor="t" anchorCtr="0">
            <a:noAutofit/>
          </a:bodyPr>
          <a:lstStyle/>
          <a:p>
            <a:r>
              <a:rPr lang="en" sz="2400"/>
              <a:t>C5</a:t>
            </a:r>
            <a:endParaRPr sz="2400"/>
          </a:p>
        </p:txBody>
      </p:sp>
      <p:sp>
        <p:nvSpPr>
          <p:cNvPr id="269" name="Google Shape;269;p35"/>
          <p:cNvSpPr txBox="1"/>
          <p:nvPr/>
        </p:nvSpPr>
        <p:spPr>
          <a:xfrm>
            <a:off x="9762767" y="3704033"/>
            <a:ext cx="928000" cy="464000"/>
          </a:xfrm>
          <a:prstGeom prst="rect">
            <a:avLst/>
          </a:prstGeom>
          <a:noFill/>
          <a:ln>
            <a:noFill/>
          </a:ln>
        </p:spPr>
        <p:txBody>
          <a:bodyPr spcFirstLastPara="1" wrap="square" lIns="121900" tIns="121900" rIns="121900" bIns="121900" anchor="t" anchorCtr="0">
            <a:noAutofit/>
          </a:bodyPr>
          <a:lstStyle/>
          <a:p>
            <a:r>
              <a:rPr lang="en" sz="2400"/>
              <a:t>C3</a:t>
            </a:r>
            <a:endParaRPr sz="2400"/>
          </a:p>
        </p:txBody>
      </p:sp>
      <p:sp>
        <p:nvSpPr>
          <p:cNvPr id="270" name="Google Shape;270;p35"/>
          <p:cNvSpPr txBox="1"/>
          <p:nvPr/>
        </p:nvSpPr>
        <p:spPr>
          <a:xfrm>
            <a:off x="9762767" y="4026067"/>
            <a:ext cx="928000" cy="464000"/>
          </a:xfrm>
          <a:prstGeom prst="rect">
            <a:avLst/>
          </a:prstGeom>
          <a:noFill/>
          <a:ln>
            <a:noFill/>
          </a:ln>
        </p:spPr>
        <p:txBody>
          <a:bodyPr spcFirstLastPara="1" wrap="square" lIns="121900" tIns="121900" rIns="121900" bIns="121900" anchor="t" anchorCtr="0">
            <a:noAutofit/>
          </a:bodyPr>
          <a:lstStyle/>
          <a:p>
            <a:r>
              <a:rPr lang="en" sz="2400"/>
              <a:t>C4</a:t>
            </a:r>
            <a:endParaRPr sz="2400"/>
          </a:p>
        </p:txBody>
      </p:sp>
      <p:sp>
        <p:nvSpPr>
          <p:cNvPr id="271" name="Google Shape;271;p35"/>
          <p:cNvSpPr/>
          <p:nvPr/>
        </p:nvSpPr>
        <p:spPr>
          <a:xfrm>
            <a:off x="942267" y="2489200"/>
            <a:ext cx="3517200" cy="309600"/>
          </a:xfrm>
          <a:prstGeom prst="rect">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72" name="Google Shape;272;p35"/>
          <p:cNvCxnSpPr/>
          <p:nvPr/>
        </p:nvCxnSpPr>
        <p:spPr>
          <a:xfrm rot="10800000" flipH="1">
            <a:off x="4597000" y="2587467"/>
            <a:ext cx="2825200" cy="8000"/>
          </a:xfrm>
          <a:prstGeom prst="straightConnector1">
            <a:avLst/>
          </a:prstGeom>
          <a:noFill/>
          <a:ln w="9525" cap="flat" cmpd="sng">
            <a:solidFill>
              <a:schemeClr val="dk2"/>
            </a:solidFill>
            <a:prstDash val="solid"/>
            <a:round/>
            <a:headEnd type="none" w="med" len="med"/>
            <a:tailEnd type="triangle" w="med" len="med"/>
          </a:ln>
        </p:spPr>
      </p:cxnSp>
      <p:sp>
        <p:nvSpPr>
          <p:cNvPr id="273" name="Google Shape;273;p35"/>
          <p:cNvSpPr txBox="1"/>
          <p:nvPr/>
        </p:nvSpPr>
        <p:spPr>
          <a:xfrm>
            <a:off x="7559733" y="2245767"/>
            <a:ext cx="3294600" cy="464000"/>
          </a:xfrm>
          <a:prstGeom prst="rect">
            <a:avLst/>
          </a:prstGeom>
          <a:noFill/>
          <a:ln>
            <a:noFill/>
          </a:ln>
        </p:spPr>
        <p:txBody>
          <a:bodyPr spcFirstLastPara="1" wrap="square" lIns="121900" tIns="121900" rIns="121900" bIns="121900" anchor="t" anchorCtr="0">
            <a:noAutofit/>
          </a:bodyPr>
          <a:lstStyle/>
          <a:p>
            <a:r>
              <a:rPr lang="en" sz="2400" dirty="0"/>
              <a:t>Will loop for m/2 times</a:t>
            </a:r>
            <a:endParaRPr sz="2400" dirty="0"/>
          </a:p>
        </p:txBody>
      </p:sp>
      <p:sp>
        <p:nvSpPr>
          <p:cNvPr id="274" name="Google Shape;274;p35"/>
          <p:cNvSpPr txBox="1"/>
          <p:nvPr/>
        </p:nvSpPr>
        <p:spPr>
          <a:xfrm>
            <a:off x="7090333" y="5594167"/>
            <a:ext cx="3764000" cy="598800"/>
          </a:xfrm>
          <a:prstGeom prst="rect">
            <a:avLst/>
          </a:prstGeom>
          <a:noFill/>
          <a:ln>
            <a:noFill/>
          </a:ln>
        </p:spPr>
        <p:txBody>
          <a:bodyPr spcFirstLastPara="1" wrap="square" lIns="121900" tIns="121900" rIns="121900" bIns="121900" anchor="t" anchorCtr="0">
            <a:noAutofit/>
          </a:bodyPr>
          <a:lstStyle/>
          <a:p>
            <a:r>
              <a:rPr lang="en" sz="2400"/>
              <a:t>Primitive operations: (m/2)(C)</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6"/>
          <p:cNvSpPr txBox="1">
            <a:spLocks noGrp="1"/>
          </p:cNvSpPr>
          <p:nvPr>
            <p:ph type="title"/>
          </p:nvPr>
        </p:nvSpPr>
        <p:spPr>
          <a:xfrm>
            <a:off x="415600" y="0"/>
            <a:ext cx="11360800" cy="763600"/>
          </a:xfrm>
          <a:prstGeom prst="rect">
            <a:avLst/>
          </a:prstGeom>
        </p:spPr>
        <p:txBody>
          <a:bodyPr spcFirstLastPara="1" vert="horz" wrap="square" lIns="121900" tIns="121900" rIns="121900" bIns="121900" rtlCol="0" anchor="t" anchorCtr="0">
            <a:noAutofit/>
          </a:bodyPr>
          <a:lstStyle/>
          <a:p>
            <a:pPr>
              <a:buClr>
                <a:schemeClr val="dk1"/>
              </a:buClr>
              <a:buSzPts val="1100"/>
            </a:pPr>
            <a:r>
              <a:rPr lang="en" b="1" dirty="0"/>
              <a:t>Original Algorithm </a:t>
            </a:r>
            <a:endParaRPr b="1" dirty="0"/>
          </a:p>
        </p:txBody>
      </p:sp>
      <p:pic>
        <p:nvPicPr>
          <p:cNvPr id="280" name="Google Shape;280;p36"/>
          <p:cNvPicPr preferRelativeResize="0"/>
          <p:nvPr/>
        </p:nvPicPr>
        <p:blipFill>
          <a:blip r:embed="rId3">
            <a:alphaModFix/>
          </a:blip>
          <a:stretch>
            <a:fillRect/>
          </a:stretch>
        </p:blipFill>
        <p:spPr>
          <a:xfrm>
            <a:off x="203201" y="1267968"/>
            <a:ext cx="11329215" cy="5386833"/>
          </a:xfrm>
          <a:prstGeom prst="rect">
            <a:avLst/>
          </a:prstGeom>
          <a:noFill/>
          <a:ln>
            <a:noFill/>
          </a:ln>
        </p:spPr>
      </p:pic>
      <p:pic>
        <p:nvPicPr>
          <p:cNvPr id="281" name="Google Shape;281;p36"/>
          <p:cNvPicPr preferRelativeResize="0"/>
          <p:nvPr/>
        </p:nvPicPr>
        <p:blipFill>
          <a:blip r:embed="rId3">
            <a:alphaModFix/>
          </a:blip>
          <a:stretch>
            <a:fillRect/>
          </a:stretch>
        </p:blipFill>
        <p:spPr>
          <a:xfrm>
            <a:off x="0" y="875715"/>
            <a:ext cx="12192000" cy="5797072"/>
          </a:xfrm>
          <a:prstGeom prst="rect">
            <a:avLst/>
          </a:prstGeom>
          <a:noFill/>
          <a:ln>
            <a:noFill/>
          </a:ln>
        </p:spPr>
      </p:pic>
      <p:cxnSp>
        <p:nvCxnSpPr>
          <p:cNvPr id="282" name="Google Shape;282;p36"/>
          <p:cNvCxnSpPr/>
          <p:nvPr/>
        </p:nvCxnSpPr>
        <p:spPr>
          <a:xfrm>
            <a:off x="9229933" y="1478167"/>
            <a:ext cx="790800" cy="0"/>
          </a:xfrm>
          <a:prstGeom prst="straightConnector1">
            <a:avLst/>
          </a:prstGeom>
          <a:noFill/>
          <a:ln w="9525" cap="flat" cmpd="sng">
            <a:solidFill>
              <a:schemeClr val="dk2"/>
            </a:solidFill>
            <a:prstDash val="solid"/>
            <a:round/>
            <a:headEnd type="none" w="med" len="med"/>
            <a:tailEnd type="triangle" w="med" len="med"/>
          </a:ln>
        </p:spPr>
      </p:cxnSp>
      <p:cxnSp>
        <p:nvCxnSpPr>
          <p:cNvPr id="283" name="Google Shape;283;p36"/>
          <p:cNvCxnSpPr>
            <a:endCxn id="284" idx="1"/>
          </p:cNvCxnSpPr>
          <p:nvPr/>
        </p:nvCxnSpPr>
        <p:spPr>
          <a:xfrm>
            <a:off x="5170367" y="2197000"/>
            <a:ext cx="1942400" cy="0"/>
          </a:xfrm>
          <a:prstGeom prst="straightConnector1">
            <a:avLst/>
          </a:prstGeom>
          <a:noFill/>
          <a:ln w="9525" cap="flat" cmpd="sng">
            <a:solidFill>
              <a:schemeClr val="dk2"/>
            </a:solidFill>
            <a:prstDash val="solid"/>
            <a:round/>
            <a:headEnd type="none" w="med" len="med"/>
            <a:tailEnd type="triangle" w="med" len="med"/>
          </a:ln>
        </p:spPr>
      </p:cxnSp>
      <p:cxnSp>
        <p:nvCxnSpPr>
          <p:cNvPr id="285" name="Google Shape;285;p36"/>
          <p:cNvCxnSpPr>
            <a:endCxn id="286" idx="1"/>
          </p:cNvCxnSpPr>
          <p:nvPr/>
        </p:nvCxnSpPr>
        <p:spPr>
          <a:xfrm>
            <a:off x="6095967" y="2697367"/>
            <a:ext cx="1016800" cy="0"/>
          </a:xfrm>
          <a:prstGeom prst="straightConnector1">
            <a:avLst/>
          </a:prstGeom>
          <a:noFill/>
          <a:ln w="9525" cap="flat" cmpd="sng">
            <a:solidFill>
              <a:schemeClr val="dk2"/>
            </a:solidFill>
            <a:prstDash val="solid"/>
            <a:round/>
            <a:headEnd type="none" w="med" len="med"/>
            <a:tailEnd type="triangle" w="med" len="med"/>
          </a:ln>
        </p:spPr>
      </p:cxnSp>
      <p:cxnSp>
        <p:nvCxnSpPr>
          <p:cNvPr id="287" name="Google Shape;287;p36"/>
          <p:cNvCxnSpPr/>
          <p:nvPr/>
        </p:nvCxnSpPr>
        <p:spPr>
          <a:xfrm>
            <a:off x="5472400" y="4562833"/>
            <a:ext cx="790800" cy="0"/>
          </a:xfrm>
          <a:prstGeom prst="straightConnector1">
            <a:avLst/>
          </a:prstGeom>
          <a:noFill/>
          <a:ln w="9525" cap="flat" cmpd="sng">
            <a:solidFill>
              <a:schemeClr val="dk2"/>
            </a:solidFill>
            <a:prstDash val="solid"/>
            <a:round/>
            <a:headEnd type="none" w="med" len="med"/>
            <a:tailEnd type="triangle" w="med" len="med"/>
          </a:ln>
        </p:spPr>
      </p:cxnSp>
      <p:cxnSp>
        <p:nvCxnSpPr>
          <p:cNvPr id="288" name="Google Shape;288;p36"/>
          <p:cNvCxnSpPr/>
          <p:nvPr/>
        </p:nvCxnSpPr>
        <p:spPr>
          <a:xfrm>
            <a:off x="4142300" y="3860167"/>
            <a:ext cx="790800" cy="0"/>
          </a:xfrm>
          <a:prstGeom prst="straightConnector1">
            <a:avLst/>
          </a:prstGeom>
          <a:noFill/>
          <a:ln w="9525" cap="flat" cmpd="sng">
            <a:solidFill>
              <a:schemeClr val="dk2"/>
            </a:solidFill>
            <a:prstDash val="solid"/>
            <a:round/>
            <a:headEnd type="none" w="med" len="med"/>
            <a:tailEnd type="triangle" w="med" len="med"/>
          </a:ln>
        </p:spPr>
      </p:cxnSp>
      <p:cxnSp>
        <p:nvCxnSpPr>
          <p:cNvPr id="289" name="Google Shape;289;p36"/>
          <p:cNvCxnSpPr>
            <a:endCxn id="290" idx="1"/>
          </p:cNvCxnSpPr>
          <p:nvPr/>
        </p:nvCxnSpPr>
        <p:spPr>
          <a:xfrm rot="10800000" flipH="1">
            <a:off x="4142367" y="2929367"/>
            <a:ext cx="2970400" cy="9600"/>
          </a:xfrm>
          <a:prstGeom prst="straightConnector1">
            <a:avLst/>
          </a:prstGeom>
          <a:noFill/>
          <a:ln w="9525" cap="flat" cmpd="sng">
            <a:solidFill>
              <a:schemeClr val="dk2"/>
            </a:solidFill>
            <a:prstDash val="solid"/>
            <a:round/>
            <a:headEnd type="none" w="med" len="med"/>
            <a:tailEnd type="triangle" w="med" len="med"/>
          </a:ln>
        </p:spPr>
      </p:cxnSp>
      <p:cxnSp>
        <p:nvCxnSpPr>
          <p:cNvPr id="291" name="Google Shape;291;p36"/>
          <p:cNvCxnSpPr/>
          <p:nvPr/>
        </p:nvCxnSpPr>
        <p:spPr>
          <a:xfrm>
            <a:off x="4142300" y="3591167"/>
            <a:ext cx="790800" cy="0"/>
          </a:xfrm>
          <a:prstGeom prst="straightConnector1">
            <a:avLst/>
          </a:prstGeom>
          <a:noFill/>
          <a:ln w="9525" cap="flat" cmpd="sng">
            <a:solidFill>
              <a:schemeClr val="dk2"/>
            </a:solidFill>
            <a:prstDash val="solid"/>
            <a:round/>
            <a:headEnd type="none" w="med" len="med"/>
            <a:tailEnd type="triangle" w="med" len="med"/>
          </a:ln>
        </p:spPr>
      </p:cxnSp>
      <p:cxnSp>
        <p:nvCxnSpPr>
          <p:cNvPr id="292" name="Google Shape;292;p36"/>
          <p:cNvCxnSpPr/>
          <p:nvPr/>
        </p:nvCxnSpPr>
        <p:spPr>
          <a:xfrm rot="10800000" flipH="1">
            <a:off x="7528333" y="5959833"/>
            <a:ext cx="1027200" cy="4400"/>
          </a:xfrm>
          <a:prstGeom prst="straightConnector1">
            <a:avLst/>
          </a:prstGeom>
          <a:noFill/>
          <a:ln w="9525" cap="flat" cmpd="sng">
            <a:solidFill>
              <a:schemeClr val="dk2"/>
            </a:solidFill>
            <a:prstDash val="solid"/>
            <a:round/>
            <a:headEnd type="none" w="med" len="med"/>
            <a:tailEnd type="triangle" w="med" len="med"/>
          </a:ln>
        </p:spPr>
      </p:cxnSp>
      <p:sp>
        <p:nvSpPr>
          <p:cNvPr id="293" name="Google Shape;293;p36"/>
          <p:cNvSpPr txBox="1"/>
          <p:nvPr/>
        </p:nvSpPr>
        <p:spPr>
          <a:xfrm>
            <a:off x="10175267" y="1246167"/>
            <a:ext cx="928000" cy="464000"/>
          </a:xfrm>
          <a:prstGeom prst="rect">
            <a:avLst/>
          </a:prstGeom>
          <a:noFill/>
          <a:ln>
            <a:noFill/>
          </a:ln>
        </p:spPr>
        <p:txBody>
          <a:bodyPr spcFirstLastPara="1" wrap="square" lIns="121900" tIns="121900" rIns="121900" bIns="121900" anchor="t" anchorCtr="0">
            <a:noAutofit/>
          </a:bodyPr>
          <a:lstStyle/>
          <a:p>
            <a:r>
              <a:rPr lang="en" sz="2400"/>
              <a:t>C1</a:t>
            </a:r>
            <a:endParaRPr sz="2400"/>
          </a:p>
        </p:txBody>
      </p:sp>
      <p:sp>
        <p:nvSpPr>
          <p:cNvPr id="284" name="Google Shape;284;p36"/>
          <p:cNvSpPr txBox="1"/>
          <p:nvPr/>
        </p:nvSpPr>
        <p:spPr>
          <a:xfrm>
            <a:off x="7112767" y="1965000"/>
            <a:ext cx="928000" cy="464000"/>
          </a:xfrm>
          <a:prstGeom prst="rect">
            <a:avLst/>
          </a:prstGeom>
          <a:noFill/>
          <a:ln>
            <a:noFill/>
          </a:ln>
        </p:spPr>
        <p:txBody>
          <a:bodyPr spcFirstLastPara="1" wrap="square" lIns="121900" tIns="121900" rIns="121900" bIns="121900" anchor="t" anchorCtr="0">
            <a:noAutofit/>
          </a:bodyPr>
          <a:lstStyle/>
          <a:p>
            <a:r>
              <a:rPr lang="en" sz="2400"/>
              <a:t>C2</a:t>
            </a:r>
            <a:endParaRPr sz="2400"/>
          </a:p>
        </p:txBody>
      </p:sp>
      <p:sp>
        <p:nvSpPr>
          <p:cNvPr id="290" name="Google Shape;290;p36"/>
          <p:cNvSpPr txBox="1"/>
          <p:nvPr/>
        </p:nvSpPr>
        <p:spPr>
          <a:xfrm>
            <a:off x="7112767" y="2697367"/>
            <a:ext cx="928000" cy="464000"/>
          </a:xfrm>
          <a:prstGeom prst="rect">
            <a:avLst/>
          </a:prstGeom>
          <a:noFill/>
          <a:ln>
            <a:noFill/>
          </a:ln>
        </p:spPr>
        <p:txBody>
          <a:bodyPr spcFirstLastPara="1" wrap="square" lIns="121900" tIns="121900" rIns="121900" bIns="121900" anchor="t" anchorCtr="0">
            <a:noAutofit/>
          </a:bodyPr>
          <a:lstStyle/>
          <a:p>
            <a:r>
              <a:rPr lang="en" sz="2400"/>
              <a:t>C4</a:t>
            </a:r>
            <a:endParaRPr sz="2400"/>
          </a:p>
        </p:txBody>
      </p:sp>
      <p:sp>
        <p:nvSpPr>
          <p:cNvPr id="286" name="Google Shape;286;p36"/>
          <p:cNvSpPr txBox="1"/>
          <p:nvPr/>
        </p:nvSpPr>
        <p:spPr>
          <a:xfrm>
            <a:off x="7112767" y="2465367"/>
            <a:ext cx="928000" cy="464000"/>
          </a:xfrm>
          <a:prstGeom prst="rect">
            <a:avLst/>
          </a:prstGeom>
          <a:noFill/>
          <a:ln>
            <a:noFill/>
          </a:ln>
        </p:spPr>
        <p:txBody>
          <a:bodyPr spcFirstLastPara="1" wrap="square" lIns="121900" tIns="121900" rIns="121900" bIns="121900" anchor="t" anchorCtr="0">
            <a:noAutofit/>
          </a:bodyPr>
          <a:lstStyle/>
          <a:p>
            <a:r>
              <a:rPr lang="en" sz="2400"/>
              <a:t>C3</a:t>
            </a:r>
            <a:endParaRPr sz="2400"/>
          </a:p>
        </p:txBody>
      </p:sp>
      <p:cxnSp>
        <p:nvCxnSpPr>
          <p:cNvPr id="294" name="Google Shape;294;p36"/>
          <p:cNvCxnSpPr/>
          <p:nvPr/>
        </p:nvCxnSpPr>
        <p:spPr>
          <a:xfrm>
            <a:off x="7764733" y="6455400"/>
            <a:ext cx="790800" cy="0"/>
          </a:xfrm>
          <a:prstGeom prst="straightConnector1">
            <a:avLst/>
          </a:prstGeom>
          <a:noFill/>
          <a:ln w="9525" cap="flat" cmpd="sng">
            <a:solidFill>
              <a:schemeClr val="dk2"/>
            </a:solidFill>
            <a:prstDash val="solid"/>
            <a:round/>
            <a:headEnd type="none" w="med" len="med"/>
            <a:tailEnd type="triangle" w="med" len="med"/>
          </a:ln>
        </p:spPr>
      </p:cxnSp>
      <p:sp>
        <p:nvSpPr>
          <p:cNvPr id="295" name="Google Shape;295;p36"/>
          <p:cNvSpPr txBox="1"/>
          <p:nvPr/>
        </p:nvSpPr>
        <p:spPr>
          <a:xfrm>
            <a:off x="4933100" y="3359167"/>
            <a:ext cx="928000" cy="464000"/>
          </a:xfrm>
          <a:prstGeom prst="rect">
            <a:avLst/>
          </a:prstGeom>
          <a:noFill/>
          <a:ln>
            <a:noFill/>
          </a:ln>
        </p:spPr>
        <p:txBody>
          <a:bodyPr spcFirstLastPara="1" wrap="square" lIns="121900" tIns="121900" rIns="121900" bIns="121900" anchor="t" anchorCtr="0">
            <a:noAutofit/>
          </a:bodyPr>
          <a:lstStyle/>
          <a:p>
            <a:r>
              <a:rPr lang="en" sz="2400"/>
              <a:t>C5</a:t>
            </a:r>
            <a:endParaRPr sz="2400"/>
          </a:p>
        </p:txBody>
      </p:sp>
      <p:sp>
        <p:nvSpPr>
          <p:cNvPr id="296" name="Google Shape;296;p36"/>
          <p:cNvSpPr txBox="1"/>
          <p:nvPr/>
        </p:nvSpPr>
        <p:spPr>
          <a:xfrm>
            <a:off x="4933100" y="3671333"/>
            <a:ext cx="928000" cy="464000"/>
          </a:xfrm>
          <a:prstGeom prst="rect">
            <a:avLst/>
          </a:prstGeom>
          <a:noFill/>
          <a:ln>
            <a:noFill/>
          </a:ln>
        </p:spPr>
        <p:txBody>
          <a:bodyPr spcFirstLastPara="1" wrap="square" lIns="121900" tIns="121900" rIns="121900" bIns="121900" anchor="t" anchorCtr="0">
            <a:noAutofit/>
          </a:bodyPr>
          <a:lstStyle/>
          <a:p>
            <a:r>
              <a:rPr lang="en" sz="2400"/>
              <a:t>C6</a:t>
            </a:r>
            <a:endParaRPr sz="2400"/>
          </a:p>
        </p:txBody>
      </p:sp>
      <p:sp>
        <p:nvSpPr>
          <p:cNvPr id="297" name="Google Shape;297;p36"/>
          <p:cNvSpPr txBox="1"/>
          <p:nvPr/>
        </p:nvSpPr>
        <p:spPr>
          <a:xfrm>
            <a:off x="8687933" y="5730033"/>
            <a:ext cx="928000" cy="464000"/>
          </a:xfrm>
          <a:prstGeom prst="rect">
            <a:avLst/>
          </a:prstGeom>
          <a:noFill/>
          <a:ln>
            <a:noFill/>
          </a:ln>
        </p:spPr>
        <p:txBody>
          <a:bodyPr spcFirstLastPara="1" wrap="square" lIns="121900" tIns="121900" rIns="121900" bIns="121900" anchor="t" anchorCtr="0">
            <a:noAutofit/>
          </a:bodyPr>
          <a:lstStyle/>
          <a:p>
            <a:r>
              <a:rPr lang="en" sz="2400"/>
              <a:t>C8</a:t>
            </a:r>
            <a:endParaRPr sz="2400"/>
          </a:p>
        </p:txBody>
      </p:sp>
      <p:sp>
        <p:nvSpPr>
          <p:cNvPr id="298" name="Google Shape;298;p36"/>
          <p:cNvSpPr txBox="1"/>
          <p:nvPr/>
        </p:nvSpPr>
        <p:spPr>
          <a:xfrm>
            <a:off x="6398867" y="4330833"/>
            <a:ext cx="928000" cy="464000"/>
          </a:xfrm>
          <a:prstGeom prst="rect">
            <a:avLst/>
          </a:prstGeom>
          <a:noFill/>
          <a:ln>
            <a:noFill/>
          </a:ln>
        </p:spPr>
        <p:txBody>
          <a:bodyPr spcFirstLastPara="1" wrap="square" lIns="121900" tIns="121900" rIns="121900" bIns="121900" anchor="t" anchorCtr="0">
            <a:noAutofit/>
          </a:bodyPr>
          <a:lstStyle/>
          <a:p>
            <a:r>
              <a:rPr lang="en" sz="2400"/>
              <a:t>C7</a:t>
            </a:r>
            <a:endParaRPr sz="2400"/>
          </a:p>
        </p:txBody>
      </p:sp>
      <p:sp>
        <p:nvSpPr>
          <p:cNvPr id="299" name="Google Shape;299;p36"/>
          <p:cNvSpPr txBox="1"/>
          <p:nvPr/>
        </p:nvSpPr>
        <p:spPr>
          <a:xfrm>
            <a:off x="8687933" y="6223400"/>
            <a:ext cx="928000" cy="464000"/>
          </a:xfrm>
          <a:prstGeom prst="rect">
            <a:avLst/>
          </a:prstGeom>
          <a:noFill/>
          <a:ln>
            <a:noFill/>
          </a:ln>
        </p:spPr>
        <p:txBody>
          <a:bodyPr spcFirstLastPara="1" wrap="square" lIns="121900" tIns="121900" rIns="121900" bIns="121900" anchor="t" anchorCtr="0">
            <a:noAutofit/>
          </a:bodyPr>
          <a:lstStyle/>
          <a:p>
            <a:r>
              <a:rPr lang="en" sz="2400"/>
              <a:t>C9</a:t>
            </a:r>
            <a:endParaRPr sz="2400"/>
          </a:p>
        </p:txBody>
      </p:sp>
      <p:sp>
        <p:nvSpPr>
          <p:cNvPr id="300" name="Google Shape;300;p36"/>
          <p:cNvSpPr/>
          <p:nvPr/>
        </p:nvSpPr>
        <p:spPr>
          <a:xfrm>
            <a:off x="0" y="861000"/>
            <a:ext cx="4468800" cy="309600"/>
          </a:xfrm>
          <a:prstGeom prst="rect">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01" name="Google Shape;301;p36"/>
          <p:cNvSpPr/>
          <p:nvPr/>
        </p:nvSpPr>
        <p:spPr>
          <a:xfrm>
            <a:off x="1079767" y="2282967"/>
            <a:ext cx="2736000" cy="309600"/>
          </a:xfrm>
          <a:prstGeom prst="rect">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02" name="Google Shape;302;p36"/>
          <p:cNvSpPr/>
          <p:nvPr/>
        </p:nvSpPr>
        <p:spPr>
          <a:xfrm>
            <a:off x="1476767" y="3161367"/>
            <a:ext cx="10554800" cy="309600"/>
          </a:xfrm>
          <a:prstGeom prst="rect">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303" name="Google Shape;303;p36"/>
          <p:cNvCxnSpPr/>
          <p:nvPr/>
        </p:nvCxnSpPr>
        <p:spPr>
          <a:xfrm>
            <a:off x="4656367" y="1036651"/>
            <a:ext cx="1942400" cy="0"/>
          </a:xfrm>
          <a:prstGeom prst="straightConnector1">
            <a:avLst/>
          </a:prstGeom>
          <a:noFill/>
          <a:ln w="9525" cap="flat" cmpd="sng">
            <a:solidFill>
              <a:schemeClr val="dk2"/>
            </a:solidFill>
            <a:prstDash val="solid"/>
            <a:round/>
            <a:headEnd type="none" w="med" len="med"/>
            <a:tailEnd type="triangle" w="med" len="med"/>
          </a:ln>
        </p:spPr>
      </p:cxnSp>
      <p:cxnSp>
        <p:nvCxnSpPr>
          <p:cNvPr id="304" name="Google Shape;304;p36"/>
          <p:cNvCxnSpPr/>
          <p:nvPr/>
        </p:nvCxnSpPr>
        <p:spPr>
          <a:xfrm>
            <a:off x="4142300" y="2425784"/>
            <a:ext cx="4864400" cy="32000"/>
          </a:xfrm>
          <a:prstGeom prst="straightConnector1">
            <a:avLst/>
          </a:prstGeom>
          <a:noFill/>
          <a:ln w="9525" cap="flat" cmpd="sng">
            <a:solidFill>
              <a:schemeClr val="dk2"/>
            </a:solidFill>
            <a:prstDash val="solid"/>
            <a:round/>
            <a:headEnd type="none" w="med" len="med"/>
            <a:tailEnd type="triangle" w="med" len="med"/>
          </a:ln>
        </p:spPr>
      </p:cxnSp>
      <p:cxnSp>
        <p:nvCxnSpPr>
          <p:cNvPr id="305" name="Google Shape;305;p36"/>
          <p:cNvCxnSpPr/>
          <p:nvPr/>
        </p:nvCxnSpPr>
        <p:spPr>
          <a:xfrm>
            <a:off x="7000300" y="3481717"/>
            <a:ext cx="1181200" cy="574800"/>
          </a:xfrm>
          <a:prstGeom prst="straightConnector1">
            <a:avLst/>
          </a:prstGeom>
          <a:noFill/>
          <a:ln w="9525" cap="flat" cmpd="sng">
            <a:solidFill>
              <a:schemeClr val="dk2"/>
            </a:solidFill>
            <a:prstDash val="solid"/>
            <a:round/>
            <a:headEnd type="none" w="med" len="med"/>
            <a:tailEnd type="triangle" w="med" len="med"/>
          </a:ln>
        </p:spPr>
      </p:cxnSp>
      <p:sp>
        <p:nvSpPr>
          <p:cNvPr id="306" name="Google Shape;306;p36"/>
          <p:cNvSpPr txBox="1"/>
          <p:nvPr/>
        </p:nvSpPr>
        <p:spPr>
          <a:xfrm>
            <a:off x="6598767" y="768633"/>
            <a:ext cx="3421966" cy="464000"/>
          </a:xfrm>
          <a:prstGeom prst="rect">
            <a:avLst/>
          </a:prstGeom>
          <a:noFill/>
          <a:ln>
            <a:noFill/>
          </a:ln>
        </p:spPr>
        <p:txBody>
          <a:bodyPr spcFirstLastPara="1" wrap="square" lIns="121900" tIns="121900" rIns="121900" bIns="121900" anchor="t" anchorCtr="0">
            <a:noAutofit/>
          </a:bodyPr>
          <a:lstStyle/>
          <a:p>
            <a:r>
              <a:rPr lang="en" sz="2400" dirty="0"/>
              <a:t>Loop for (n/(m/2)) times</a:t>
            </a:r>
            <a:endParaRPr sz="2400" dirty="0"/>
          </a:p>
        </p:txBody>
      </p:sp>
      <p:sp>
        <p:nvSpPr>
          <p:cNvPr id="307" name="Google Shape;307;p36"/>
          <p:cNvSpPr txBox="1"/>
          <p:nvPr/>
        </p:nvSpPr>
        <p:spPr>
          <a:xfrm>
            <a:off x="9112399" y="2203767"/>
            <a:ext cx="2919167" cy="464000"/>
          </a:xfrm>
          <a:prstGeom prst="rect">
            <a:avLst/>
          </a:prstGeom>
          <a:noFill/>
          <a:ln>
            <a:noFill/>
          </a:ln>
        </p:spPr>
        <p:txBody>
          <a:bodyPr spcFirstLastPara="1" wrap="square" lIns="121900" tIns="121900" rIns="121900" bIns="121900" anchor="t" anchorCtr="0">
            <a:noAutofit/>
          </a:bodyPr>
          <a:lstStyle/>
          <a:p>
            <a:r>
              <a:rPr lang="en" sz="2400" dirty="0"/>
              <a:t>Loops for (m/2) times</a:t>
            </a:r>
            <a:endParaRPr sz="2400" dirty="0"/>
          </a:p>
        </p:txBody>
      </p:sp>
      <p:sp>
        <p:nvSpPr>
          <p:cNvPr id="308" name="Google Shape;308;p36"/>
          <p:cNvSpPr txBox="1"/>
          <p:nvPr/>
        </p:nvSpPr>
        <p:spPr>
          <a:xfrm>
            <a:off x="8243897" y="3850312"/>
            <a:ext cx="2664000" cy="464000"/>
          </a:xfrm>
          <a:prstGeom prst="rect">
            <a:avLst/>
          </a:prstGeom>
          <a:noFill/>
          <a:ln>
            <a:noFill/>
          </a:ln>
        </p:spPr>
        <p:txBody>
          <a:bodyPr spcFirstLastPara="1" wrap="square" lIns="121900" tIns="121900" rIns="121900" bIns="121900" anchor="t" anchorCtr="0">
            <a:noAutofit/>
          </a:bodyPr>
          <a:lstStyle/>
          <a:p>
            <a:r>
              <a:rPr lang="en" sz="2400" dirty="0"/>
              <a:t>Loop for m times</a:t>
            </a:r>
            <a:endParaRPr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37"/>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b="1" dirty="0"/>
              <a:t>Original Algorithm</a:t>
            </a:r>
            <a:endParaRPr b="1" dirty="0"/>
          </a:p>
        </p:txBody>
      </p:sp>
      <p:sp>
        <p:nvSpPr>
          <p:cNvPr id="314" name="Google Shape;314;p37"/>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None/>
            </a:pPr>
            <a:r>
              <a:rPr lang="en"/>
              <a:t>Total primitive operations: preprocess + actual comparisons</a:t>
            </a:r>
            <a:endParaRPr/>
          </a:p>
          <a:p>
            <a:pPr marL="0" indent="0">
              <a:spcBef>
                <a:spcPts val="2133"/>
              </a:spcBef>
              <a:buNone/>
            </a:pPr>
            <a:r>
              <a:rPr lang="en" b="1"/>
              <a:t>Best case: </a:t>
            </a:r>
            <a:endParaRPr b="1"/>
          </a:p>
          <a:p>
            <a:pPr marL="0" indent="0">
              <a:spcBef>
                <a:spcPts val="2133"/>
              </a:spcBef>
              <a:buNone/>
            </a:pPr>
            <a:r>
              <a:rPr lang="en"/>
              <a:t>(m/2) + (n/(m/2)) -&gt; </a:t>
            </a:r>
            <a:r>
              <a:rPr lang="en" b="1"/>
              <a:t>O(n/m)</a:t>
            </a:r>
            <a:endParaRPr b="1"/>
          </a:p>
          <a:p>
            <a:pPr marL="0" indent="0">
              <a:spcBef>
                <a:spcPts val="2133"/>
              </a:spcBef>
              <a:buNone/>
            </a:pPr>
            <a:r>
              <a:rPr lang="en" b="1"/>
              <a:t>Worst case: </a:t>
            </a:r>
            <a:endParaRPr b="1"/>
          </a:p>
          <a:p>
            <a:pPr marL="0" indent="0">
              <a:spcBef>
                <a:spcPts val="2133"/>
              </a:spcBef>
              <a:spcAft>
                <a:spcPts val="2133"/>
              </a:spcAft>
              <a:buNone/>
            </a:pPr>
            <a:r>
              <a:rPr lang="en"/>
              <a:t>(m/2) + (n/(m/2))*(m/2)*(m) = (m/2) + (nm) -&gt; </a:t>
            </a:r>
            <a:r>
              <a:rPr lang="en" b="1"/>
              <a:t>O(nm)</a:t>
            </a:r>
            <a:endParaRPr b="1"/>
          </a:p>
        </p:txBody>
      </p:sp>
      <p:cxnSp>
        <p:nvCxnSpPr>
          <p:cNvPr id="315" name="Google Shape;315;p37"/>
          <p:cNvCxnSpPr/>
          <p:nvPr/>
        </p:nvCxnSpPr>
        <p:spPr>
          <a:xfrm rot="10800000" flipH="1">
            <a:off x="2265099" y="4288633"/>
            <a:ext cx="515600" cy="326400"/>
          </a:xfrm>
          <a:prstGeom prst="straightConnector1">
            <a:avLst/>
          </a:prstGeom>
          <a:noFill/>
          <a:ln w="9525" cap="flat" cmpd="sng">
            <a:solidFill>
              <a:schemeClr val="dk2"/>
            </a:solidFill>
            <a:prstDash val="solid"/>
            <a:round/>
            <a:headEnd type="none" w="med" len="med"/>
            <a:tailEnd type="none" w="med" len="med"/>
          </a:ln>
        </p:spPr>
      </p:cxnSp>
      <p:cxnSp>
        <p:nvCxnSpPr>
          <p:cNvPr id="316" name="Google Shape;316;p37"/>
          <p:cNvCxnSpPr/>
          <p:nvPr/>
        </p:nvCxnSpPr>
        <p:spPr>
          <a:xfrm rot="10800000" flipH="1">
            <a:off x="3410916" y="4288633"/>
            <a:ext cx="515600" cy="3264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38"/>
          <p:cNvSpPr txBox="1">
            <a:spLocks noGrp="1"/>
          </p:cNvSpPr>
          <p:nvPr>
            <p:ph type="title"/>
          </p:nvPr>
        </p:nvSpPr>
        <p:spPr>
          <a:xfrm>
            <a:off x="415600" y="627967"/>
            <a:ext cx="11360800" cy="763600"/>
          </a:xfrm>
          <a:prstGeom prst="rect">
            <a:avLst/>
          </a:prstGeom>
        </p:spPr>
        <p:txBody>
          <a:bodyPr spcFirstLastPara="1" vert="horz" wrap="square" lIns="121900" tIns="121900" rIns="121900" bIns="121900" rtlCol="0" anchor="t" anchorCtr="0">
            <a:noAutofit/>
          </a:bodyPr>
          <a:lstStyle/>
          <a:p>
            <a:r>
              <a:rPr lang="en" b="1" dirty="0"/>
              <a:t>Boyer-Moore Horspool Sunday</a:t>
            </a:r>
            <a:endParaRPr b="1" dirty="0"/>
          </a:p>
        </p:txBody>
      </p:sp>
      <p:sp>
        <p:nvSpPr>
          <p:cNvPr id="322" name="Google Shape;322;p38"/>
          <p:cNvSpPr txBox="1">
            <a:spLocks noGrp="1"/>
          </p:cNvSpPr>
          <p:nvPr>
            <p:ph type="body" idx="1"/>
          </p:nvPr>
        </p:nvSpPr>
        <p:spPr>
          <a:xfrm>
            <a:off x="415600" y="1796900"/>
            <a:ext cx="11360800" cy="4369600"/>
          </a:xfrm>
          <a:prstGeom prst="rect">
            <a:avLst/>
          </a:prstGeom>
        </p:spPr>
        <p:txBody>
          <a:bodyPr spcFirstLastPara="1" vert="horz" wrap="square" lIns="121900" tIns="121900" rIns="121900" bIns="121900" rtlCol="0" anchor="t" anchorCtr="0">
            <a:noAutofit/>
          </a:bodyPr>
          <a:lstStyle/>
          <a:p>
            <a:pPr>
              <a:lnSpc>
                <a:spcPct val="150000"/>
              </a:lnSpc>
            </a:pPr>
            <a:r>
              <a:rPr lang="en"/>
              <a:t>The BMHS algorithm works by comparing characters of the substring to the main string from right to left.</a:t>
            </a:r>
            <a:endParaRPr/>
          </a:p>
          <a:p>
            <a:pPr>
              <a:lnSpc>
                <a:spcPct val="150000"/>
              </a:lnSpc>
            </a:pPr>
            <a:r>
              <a:rPr lang="en"/>
              <a:t>As soon as a mismatch is found in the main string, it uses a lookup table to determine the shortest value by which the substring should be shifted, such that the mismatched character is now a match in the substring. </a:t>
            </a:r>
            <a:endParaRPr/>
          </a:p>
          <a:p>
            <a:pPr lvl="1">
              <a:lnSpc>
                <a:spcPct val="150000"/>
              </a:lnSpc>
              <a:spcBef>
                <a:spcPts val="0"/>
              </a:spcBef>
            </a:pPr>
            <a:r>
              <a:rPr lang="en"/>
              <a:t>This shift value is recorded. This is the horspool shift.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9"/>
          <p:cNvSpPr txBox="1">
            <a:spLocks noGrp="1"/>
          </p:cNvSpPr>
          <p:nvPr>
            <p:ph type="body" idx="1"/>
          </p:nvPr>
        </p:nvSpPr>
        <p:spPr>
          <a:xfrm>
            <a:off x="415600" y="1778700"/>
            <a:ext cx="11360800" cy="3684800"/>
          </a:xfrm>
          <a:prstGeom prst="rect">
            <a:avLst/>
          </a:prstGeom>
        </p:spPr>
        <p:txBody>
          <a:bodyPr spcFirstLastPara="1" vert="horz" wrap="square" lIns="121900" tIns="121900" rIns="121900" bIns="121900" rtlCol="0" anchor="t" anchorCtr="0">
            <a:noAutofit/>
          </a:bodyPr>
          <a:lstStyle/>
          <a:p>
            <a:pPr>
              <a:lnSpc>
                <a:spcPct val="150000"/>
              </a:lnSpc>
            </a:pPr>
            <a:r>
              <a:rPr lang="en"/>
              <a:t>At the same time, it also compares one character ahead of the substring repeats the above procedure.</a:t>
            </a:r>
            <a:endParaRPr/>
          </a:p>
          <a:p>
            <a:pPr lvl="1">
              <a:lnSpc>
                <a:spcPct val="150000"/>
              </a:lnSpc>
              <a:spcBef>
                <a:spcPts val="0"/>
              </a:spcBef>
            </a:pPr>
            <a:r>
              <a:rPr lang="en"/>
              <a:t>This shift value is called the sunday shift.</a:t>
            </a:r>
            <a:endParaRPr/>
          </a:p>
          <a:p>
            <a:pPr>
              <a:lnSpc>
                <a:spcPct val="150000"/>
              </a:lnSpc>
            </a:pPr>
            <a:r>
              <a:rPr lang="en"/>
              <a:t>The two shift values are compared. The substring is then shifted by the larger of the two values. </a:t>
            </a:r>
            <a:endParaRPr/>
          </a:p>
          <a:p>
            <a:pPr>
              <a:lnSpc>
                <a:spcPct val="150000"/>
              </a:lnSpc>
            </a:pPr>
            <a:r>
              <a:rPr lang="en"/>
              <a:t>This process continues until the end of the main string is reached.</a:t>
            </a:r>
            <a:endParaRPr/>
          </a:p>
        </p:txBody>
      </p:sp>
      <p:sp>
        <p:nvSpPr>
          <p:cNvPr id="328" name="Google Shape;328;p39"/>
          <p:cNvSpPr txBox="1">
            <a:spLocks noGrp="1"/>
          </p:cNvSpPr>
          <p:nvPr>
            <p:ph type="title"/>
          </p:nvPr>
        </p:nvSpPr>
        <p:spPr>
          <a:xfrm>
            <a:off x="473233" y="535733"/>
            <a:ext cx="11360800" cy="763600"/>
          </a:xfrm>
          <a:prstGeom prst="rect">
            <a:avLst/>
          </a:prstGeom>
        </p:spPr>
        <p:txBody>
          <a:bodyPr spcFirstLastPara="1" vert="horz" wrap="square" lIns="121900" tIns="121900" rIns="121900" bIns="121900" rtlCol="0" anchor="t" anchorCtr="0">
            <a:noAutofit/>
          </a:bodyPr>
          <a:lstStyle/>
          <a:p>
            <a:r>
              <a:rPr lang="en" b="1" dirty="0"/>
              <a:t>Boyer-Moore Horspool Sunday</a:t>
            </a:r>
            <a:endParaRPr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0"/>
          <p:cNvSpPr txBox="1">
            <a:spLocks noGrp="1"/>
          </p:cNvSpPr>
          <p:nvPr>
            <p:ph type="title"/>
          </p:nvPr>
        </p:nvSpPr>
        <p:spPr>
          <a:xfrm>
            <a:off x="415600" y="316733"/>
            <a:ext cx="11360800" cy="763600"/>
          </a:xfrm>
          <a:prstGeom prst="rect">
            <a:avLst/>
          </a:prstGeom>
        </p:spPr>
        <p:txBody>
          <a:bodyPr spcFirstLastPara="1" vert="horz" wrap="square" lIns="121900" tIns="121900" rIns="121900" bIns="121900" rtlCol="0" anchor="t" anchorCtr="0">
            <a:noAutofit/>
          </a:bodyPr>
          <a:lstStyle/>
          <a:p>
            <a:r>
              <a:rPr lang="en" b="1" dirty="0"/>
              <a:t>BMHS Visualization</a:t>
            </a:r>
            <a:endParaRPr b="1" dirty="0"/>
          </a:p>
        </p:txBody>
      </p:sp>
      <p:graphicFrame>
        <p:nvGraphicFramePr>
          <p:cNvPr id="334" name="Google Shape;334;p40"/>
          <p:cNvGraphicFramePr/>
          <p:nvPr/>
        </p:nvGraphicFramePr>
        <p:xfrm>
          <a:off x="415600" y="1606167"/>
          <a:ext cx="11230274" cy="609560"/>
        </p:xfrm>
        <a:graphic>
          <a:graphicData uri="http://schemas.openxmlformats.org/drawingml/2006/table">
            <a:tbl>
              <a:tblPr>
                <a:noFill/>
              </a:tblPr>
              <a:tblGrid>
                <a:gridCol w="510467">
                  <a:extLst>
                    <a:ext uri="{9D8B030D-6E8A-4147-A177-3AD203B41FA5}">
                      <a16:colId xmlns:a16="http://schemas.microsoft.com/office/drawing/2014/main" val="20000"/>
                    </a:ext>
                  </a:extLst>
                </a:gridCol>
                <a:gridCol w="510467">
                  <a:extLst>
                    <a:ext uri="{9D8B030D-6E8A-4147-A177-3AD203B41FA5}">
                      <a16:colId xmlns:a16="http://schemas.microsoft.com/office/drawing/2014/main" val="20001"/>
                    </a:ext>
                  </a:extLst>
                </a:gridCol>
                <a:gridCol w="510467">
                  <a:extLst>
                    <a:ext uri="{9D8B030D-6E8A-4147-A177-3AD203B41FA5}">
                      <a16:colId xmlns:a16="http://schemas.microsoft.com/office/drawing/2014/main" val="20002"/>
                    </a:ext>
                  </a:extLst>
                </a:gridCol>
                <a:gridCol w="510467">
                  <a:extLst>
                    <a:ext uri="{9D8B030D-6E8A-4147-A177-3AD203B41FA5}">
                      <a16:colId xmlns:a16="http://schemas.microsoft.com/office/drawing/2014/main" val="20003"/>
                    </a:ext>
                  </a:extLst>
                </a:gridCol>
                <a:gridCol w="510467">
                  <a:extLst>
                    <a:ext uri="{9D8B030D-6E8A-4147-A177-3AD203B41FA5}">
                      <a16:colId xmlns:a16="http://schemas.microsoft.com/office/drawing/2014/main" val="20004"/>
                    </a:ext>
                  </a:extLst>
                </a:gridCol>
                <a:gridCol w="510467">
                  <a:extLst>
                    <a:ext uri="{9D8B030D-6E8A-4147-A177-3AD203B41FA5}">
                      <a16:colId xmlns:a16="http://schemas.microsoft.com/office/drawing/2014/main" val="20005"/>
                    </a:ext>
                  </a:extLst>
                </a:gridCol>
                <a:gridCol w="510467">
                  <a:extLst>
                    <a:ext uri="{9D8B030D-6E8A-4147-A177-3AD203B41FA5}">
                      <a16:colId xmlns:a16="http://schemas.microsoft.com/office/drawing/2014/main" val="20006"/>
                    </a:ext>
                  </a:extLst>
                </a:gridCol>
                <a:gridCol w="510467">
                  <a:extLst>
                    <a:ext uri="{9D8B030D-6E8A-4147-A177-3AD203B41FA5}">
                      <a16:colId xmlns:a16="http://schemas.microsoft.com/office/drawing/2014/main" val="20007"/>
                    </a:ext>
                  </a:extLst>
                </a:gridCol>
                <a:gridCol w="510467">
                  <a:extLst>
                    <a:ext uri="{9D8B030D-6E8A-4147-A177-3AD203B41FA5}">
                      <a16:colId xmlns:a16="http://schemas.microsoft.com/office/drawing/2014/main" val="20008"/>
                    </a:ext>
                  </a:extLst>
                </a:gridCol>
                <a:gridCol w="510467">
                  <a:extLst>
                    <a:ext uri="{9D8B030D-6E8A-4147-A177-3AD203B41FA5}">
                      <a16:colId xmlns:a16="http://schemas.microsoft.com/office/drawing/2014/main" val="20009"/>
                    </a:ext>
                  </a:extLst>
                </a:gridCol>
                <a:gridCol w="510467">
                  <a:extLst>
                    <a:ext uri="{9D8B030D-6E8A-4147-A177-3AD203B41FA5}">
                      <a16:colId xmlns:a16="http://schemas.microsoft.com/office/drawing/2014/main" val="20010"/>
                    </a:ext>
                  </a:extLst>
                </a:gridCol>
                <a:gridCol w="510467">
                  <a:extLst>
                    <a:ext uri="{9D8B030D-6E8A-4147-A177-3AD203B41FA5}">
                      <a16:colId xmlns:a16="http://schemas.microsoft.com/office/drawing/2014/main" val="20011"/>
                    </a:ext>
                  </a:extLst>
                </a:gridCol>
                <a:gridCol w="510467">
                  <a:extLst>
                    <a:ext uri="{9D8B030D-6E8A-4147-A177-3AD203B41FA5}">
                      <a16:colId xmlns:a16="http://schemas.microsoft.com/office/drawing/2014/main" val="20012"/>
                    </a:ext>
                  </a:extLst>
                </a:gridCol>
                <a:gridCol w="510467">
                  <a:extLst>
                    <a:ext uri="{9D8B030D-6E8A-4147-A177-3AD203B41FA5}">
                      <a16:colId xmlns:a16="http://schemas.microsoft.com/office/drawing/2014/main" val="20013"/>
                    </a:ext>
                  </a:extLst>
                </a:gridCol>
                <a:gridCol w="510467">
                  <a:extLst>
                    <a:ext uri="{9D8B030D-6E8A-4147-A177-3AD203B41FA5}">
                      <a16:colId xmlns:a16="http://schemas.microsoft.com/office/drawing/2014/main" val="20014"/>
                    </a:ext>
                  </a:extLst>
                </a:gridCol>
                <a:gridCol w="510467">
                  <a:extLst>
                    <a:ext uri="{9D8B030D-6E8A-4147-A177-3AD203B41FA5}">
                      <a16:colId xmlns:a16="http://schemas.microsoft.com/office/drawing/2014/main" val="20015"/>
                    </a:ext>
                  </a:extLst>
                </a:gridCol>
                <a:gridCol w="510467">
                  <a:extLst>
                    <a:ext uri="{9D8B030D-6E8A-4147-A177-3AD203B41FA5}">
                      <a16:colId xmlns:a16="http://schemas.microsoft.com/office/drawing/2014/main" val="20016"/>
                    </a:ext>
                  </a:extLst>
                </a:gridCol>
                <a:gridCol w="510467">
                  <a:extLst>
                    <a:ext uri="{9D8B030D-6E8A-4147-A177-3AD203B41FA5}">
                      <a16:colId xmlns:a16="http://schemas.microsoft.com/office/drawing/2014/main" val="20017"/>
                    </a:ext>
                  </a:extLst>
                </a:gridCol>
                <a:gridCol w="510467">
                  <a:extLst>
                    <a:ext uri="{9D8B030D-6E8A-4147-A177-3AD203B41FA5}">
                      <a16:colId xmlns:a16="http://schemas.microsoft.com/office/drawing/2014/main" val="20018"/>
                    </a:ext>
                  </a:extLst>
                </a:gridCol>
                <a:gridCol w="510467">
                  <a:extLst>
                    <a:ext uri="{9D8B030D-6E8A-4147-A177-3AD203B41FA5}">
                      <a16:colId xmlns:a16="http://schemas.microsoft.com/office/drawing/2014/main" val="20019"/>
                    </a:ext>
                  </a:extLst>
                </a:gridCol>
                <a:gridCol w="510467">
                  <a:extLst>
                    <a:ext uri="{9D8B030D-6E8A-4147-A177-3AD203B41FA5}">
                      <a16:colId xmlns:a16="http://schemas.microsoft.com/office/drawing/2014/main" val="20020"/>
                    </a:ext>
                  </a:extLst>
                </a:gridCol>
                <a:gridCol w="510467">
                  <a:extLst>
                    <a:ext uri="{9D8B030D-6E8A-4147-A177-3AD203B41FA5}">
                      <a16:colId xmlns:a16="http://schemas.microsoft.com/office/drawing/2014/main" val="20021"/>
                    </a:ext>
                  </a:extLst>
                </a:gridCol>
              </a:tblGrid>
              <a:tr h="609560">
                <a:tc>
                  <a:txBody>
                    <a:bodyPr/>
                    <a:lstStyle/>
                    <a:p>
                      <a:pPr marL="0" lvl="0" indent="0" algn="ctr" rtl="0">
                        <a:spcBef>
                          <a:spcPts val="0"/>
                        </a:spcBef>
                        <a:spcAft>
                          <a:spcPts val="0"/>
                        </a:spcAft>
                        <a:buNone/>
                      </a:pPr>
                      <a:r>
                        <a:rPr lang="en" sz="2400"/>
                        <a:t>A</a:t>
                      </a:r>
                      <a:endParaRPr sz="2400"/>
                    </a:p>
                  </a:txBody>
                  <a:tcPr marL="121900" marR="121900" marT="121900" marB="1219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2400"/>
                        <a:t>T</a:t>
                      </a:r>
                      <a:endParaRPr sz="2400"/>
                    </a:p>
                  </a:txBody>
                  <a:tcPr marL="121900" marR="121900" marT="121900" marB="1219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2400"/>
                        <a:t>G</a:t>
                      </a:r>
                      <a:endParaRPr sz="2400"/>
                    </a:p>
                  </a:txBody>
                  <a:tcPr marL="121900" marR="121900" marT="121900" marB="1219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2400"/>
                        <a:t>A</a:t>
                      </a:r>
                      <a:endParaRPr sz="2400"/>
                    </a:p>
                  </a:txBody>
                  <a:tcPr marL="121900" marR="121900" marT="121900" marB="1219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 sz="2400"/>
                        <a:t>T</a:t>
                      </a:r>
                      <a:endParaRPr sz="2400"/>
                    </a:p>
                  </a:txBody>
                  <a:tcPr marL="121900" marR="121900" marT="121900" marB="1219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FF00"/>
                    </a:solidFill>
                  </a:tcPr>
                </a:tc>
                <a:tc>
                  <a:txBody>
                    <a:bodyPr/>
                    <a:lstStyle/>
                    <a:p>
                      <a:pPr marL="0" lvl="0" indent="0" algn="ctr" rtl="0">
                        <a:spcBef>
                          <a:spcPts val="0"/>
                        </a:spcBef>
                        <a:spcAft>
                          <a:spcPts val="0"/>
                        </a:spcAft>
                        <a:buNone/>
                      </a:pPr>
                      <a:r>
                        <a:rPr lang="en" sz="2400"/>
                        <a:t>C</a:t>
                      </a:r>
                      <a:endParaRPr sz="2400"/>
                    </a:p>
                  </a:txBody>
                  <a:tcPr marL="121900" marR="121900" marT="121900" marB="1219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lvl="0" indent="0" algn="ctr" rtl="0">
                        <a:spcBef>
                          <a:spcPts val="0"/>
                        </a:spcBef>
                        <a:spcAft>
                          <a:spcPts val="0"/>
                        </a:spcAft>
                        <a:buNone/>
                      </a:pPr>
                      <a:r>
                        <a:rPr lang="en" sz="2400"/>
                        <a:t>G</a:t>
                      </a:r>
                      <a:endParaRPr sz="2400"/>
                    </a:p>
                  </a:txBody>
                  <a:tcPr marL="121900" marR="121900" marT="121900" marB="1219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2400"/>
                        <a:t>C</a:t>
                      </a:r>
                      <a:endParaRPr sz="2400"/>
                    </a:p>
                  </a:txBody>
                  <a:tcPr marL="121900" marR="121900" marT="121900" marB="1219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2400"/>
                        <a:t>A</a:t>
                      </a:r>
                      <a:endParaRPr sz="2400"/>
                    </a:p>
                  </a:txBody>
                  <a:tcPr marL="121900" marR="121900" marT="121900" marB="1219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2400"/>
                        <a:t>T</a:t>
                      </a:r>
                      <a:endParaRPr sz="2400"/>
                    </a:p>
                  </a:txBody>
                  <a:tcPr marL="121900" marR="121900" marT="121900" marB="1219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2400"/>
                        <a:t>T</a:t>
                      </a:r>
                      <a:endParaRPr sz="2400"/>
                    </a:p>
                  </a:txBody>
                  <a:tcPr marL="121900" marR="121900" marT="121900" marB="1219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2400"/>
                        <a:t>T</a:t>
                      </a:r>
                      <a:endParaRPr sz="2400"/>
                    </a:p>
                  </a:txBody>
                  <a:tcPr marL="121900" marR="121900" marT="121900" marB="1219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2400"/>
                        <a:t>G</a:t>
                      </a:r>
                      <a:endParaRPr sz="2400"/>
                    </a:p>
                  </a:txBody>
                  <a:tcPr marL="121900" marR="121900" marT="121900" marB="1219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2400"/>
                        <a:t>G</a:t>
                      </a:r>
                      <a:endParaRPr sz="2400"/>
                    </a:p>
                  </a:txBody>
                  <a:tcPr marL="121900" marR="121900" marT="121900" marB="1219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2400"/>
                        <a:t>A</a:t>
                      </a:r>
                      <a:endParaRPr sz="2400"/>
                    </a:p>
                  </a:txBody>
                  <a:tcPr marL="121900" marR="121900" marT="121900" marB="1219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2400"/>
                        <a:t>C</a:t>
                      </a:r>
                      <a:endParaRPr sz="2400"/>
                    </a:p>
                  </a:txBody>
                  <a:tcPr marL="121900" marR="121900" marT="121900" marB="1219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2400"/>
                        <a:t>C</a:t>
                      </a:r>
                      <a:endParaRPr sz="2400"/>
                    </a:p>
                  </a:txBody>
                  <a:tcPr marL="121900" marR="121900" marT="121900" marB="1219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2400"/>
                        <a:t>T</a:t>
                      </a:r>
                      <a:endParaRPr sz="2400"/>
                    </a:p>
                  </a:txBody>
                  <a:tcPr marL="121900" marR="121900" marT="121900" marB="1219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2400"/>
                        <a:t>T</a:t>
                      </a:r>
                      <a:endParaRPr sz="2400"/>
                    </a:p>
                  </a:txBody>
                  <a:tcPr marL="121900" marR="121900" marT="121900" marB="1219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2400"/>
                        <a:t>C</a:t>
                      </a:r>
                      <a:endParaRPr sz="2400"/>
                    </a:p>
                  </a:txBody>
                  <a:tcPr marL="121900" marR="121900" marT="121900" marB="1219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2400"/>
                        <a:t>C</a:t>
                      </a:r>
                      <a:endParaRPr sz="2400"/>
                    </a:p>
                  </a:txBody>
                  <a:tcPr marL="121900" marR="121900" marT="121900" marB="1219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2400"/>
                        <a:t>A</a:t>
                      </a:r>
                      <a:endParaRPr sz="2400"/>
                    </a:p>
                  </a:txBody>
                  <a:tcPr marL="121900" marR="121900" marT="121900" marB="1219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335" name="Google Shape;335;p40"/>
          <p:cNvGraphicFramePr/>
          <p:nvPr/>
        </p:nvGraphicFramePr>
        <p:xfrm>
          <a:off x="415600" y="2269567"/>
          <a:ext cx="2552335" cy="609560"/>
        </p:xfrm>
        <a:graphic>
          <a:graphicData uri="http://schemas.openxmlformats.org/drawingml/2006/table">
            <a:tbl>
              <a:tblPr>
                <a:noFill/>
              </a:tblPr>
              <a:tblGrid>
                <a:gridCol w="510467">
                  <a:extLst>
                    <a:ext uri="{9D8B030D-6E8A-4147-A177-3AD203B41FA5}">
                      <a16:colId xmlns:a16="http://schemas.microsoft.com/office/drawing/2014/main" val="20000"/>
                    </a:ext>
                  </a:extLst>
                </a:gridCol>
                <a:gridCol w="510467">
                  <a:extLst>
                    <a:ext uri="{9D8B030D-6E8A-4147-A177-3AD203B41FA5}">
                      <a16:colId xmlns:a16="http://schemas.microsoft.com/office/drawing/2014/main" val="20001"/>
                    </a:ext>
                  </a:extLst>
                </a:gridCol>
                <a:gridCol w="510467">
                  <a:extLst>
                    <a:ext uri="{9D8B030D-6E8A-4147-A177-3AD203B41FA5}">
                      <a16:colId xmlns:a16="http://schemas.microsoft.com/office/drawing/2014/main" val="20002"/>
                    </a:ext>
                  </a:extLst>
                </a:gridCol>
                <a:gridCol w="510467">
                  <a:extLst>
                    <a:ext uri="{9D8B030D-6E8A-4147-A177-3AD203B41FA5}">
                      <a16:colId xmlns:a16="http://schemas.microsoft.com/office/drawing/2014/main" val="20003"/>
                    </a:ext>
                  </a:extLst>
                </a:gridCol>
                <a:gridCol w="510467">
                  <a:extLst>
                    <a:ext uri="{9D8B030D-6E8A-4147-A177-3AD203B41FA5}">
                      <a16:colId xmlns:a16="http://schemas.microsoft.com/office/drawing/2014/main" val="20004"/>
                    </a:ext>
                  </a:extLst>
                </a:gridCol>
              </a:tblGrid>
              <a:tr h="609560">
                <a:tc>
                  <a:txBody>
                    <a:bodyPr/>
                    <a:lstStyle/>
                    <a:p>
                      <a:pPr marL="0" lvl="0" indent="0" algn="ctr" rtl="0">
                        <a:spcBef>
                          <a:spcPts val="0"/>
                        </a:spcBef>
                        <a:spcAft>
                          <a:spcPts val="0"/>
                        </a:spcAft>
                        <a:buNone/>
                      </a:pPr>
                      <a:r>
                        <a:rPr lang="en" sz="2400"/>
                        <a:t>A</a:t>
                      </a:r>
                      <a:endParaRPr sz="2400"/>
                    </a:p>
                  </a:txBody>
                  <a:tcPr marL="121900" marR="121900" marT="121900" marB="1219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2400"/>
                        <a:t>C</a:t>
                      </a:r>
                      <a:endParaRPr sz="2400"/>
                    </a:p>
                  </a:txBody>
                  <a:tcPr marL="121900" marR="121900" marT="121900" marB="1219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2400"/>
                        <a:t>C</a:t>
                      </a:r>
                      <a:endParaRPr sz="2400"/>
                    </a:p>
                  </a:txBody>
                  <a:tcPr marL="121900" marR="121900" marT="121900" marB="1219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2400"/>
                        <a:t>T</a:t>
                      </a:r>
                      <a:endParaRPr sz="2400"/>
                    </a:p>
                  </a:txBody>
                  <a:tcPr marL="121900" marR="121900" marT="121900" marB="1219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 sz="2400"/>
                        <a:t>T</a:t>
                      </a:r>
                      <a:endParaRPr sz="2400"/>
                    </a:p>
                  </a:txBody>
                  <a:tcPr marL="121900" marR="121900" marT="121900" marB="1219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FF00"/>
                    </a:solidFill>
                  </a:tcPr>
                </a:tc>
                <a:extLst>
                  <a:ext uri="{0D108BD9-81ED-4DB2-BD59-A6C34878D82A}">
                    <a16:rowId xmlns:a16="http://schemas.microsoft.com/office/drawing/2014/main" val="10000"/>
                  </a:ext>
                </a:extLst>
              </a:tr>
            </a:tbl>
          </a:graphicData>
        </a:graphic>
      </p:graphicFrame>
      <p:sp>
        <p:nvSpPr>
          <p:cNvPr id="336" name="Google Shape;336;p40"/>
          <p:cNvSpPr/>
          <p:nvPr/>
        </p:nvSpPr>
        <p:spPr>
          <a:xfrm>
            <a:off x="552833" y="2845633"/>
            <a:ext cx="224000" cy="373600"/>
          </a:xfrm>
          <a:prstGeom prst="upArrow">
            <a:avLst>
              <a:gd name="adj1" fmla="val 50000"/>
              <a:gd name="adj2" fmla="val 50000"/>
            </a:avLst>
          </a:prstGeom>
          <a:solidFill>
            <a:srgbClr val="FF0000"/>
          </a:solidFill>
          <a:ln>
            <a:noFill/>
          </a:ln>
        </p:spPr>
        <p:txBody>
          <a:bodyPr spcFirstLastPara="1" wrap="square" lIns="121900" tIns="121900" rIns="121900" bIns="121900" anchor="ctr" anchorCtr="0">
            <a:noAutofit/>
          </a:bodyPr>
          <a:lstStyle/>
          <a:p>
            <a:endParaRPr sz="2400"/>
          </a:p>
        </p:txBody>
      </p:sp>
      <p:sp>
        <p:nvSpPr>
          <p:cNvPr id="337" name="Google Shape;337;p40"/>
          <p:cNvSpPr/>
          <p:nvPr/>
        </p:nvSpPr>
        <p:spPr>
          <a:xfrm>
            <a:off x="1579767" y="2835800"/>
            <a:ext cx="224000" cy="373600"/>
          </a:xfrm>
          <a:prstGeom prst="upArrow">
            <a:avLst>
              <a:gd name="adj1" fmla="val 50000"/>
              <a:gd name="adj2" fmla="val 50000"/>
            </a:avLst>
          </a:prstGeom>
          <a:solidFill>
            <a:srgbClr val="FFFF00"/>
          </a:solidFill>
          <a:ln>
            <a:noFill/>
          </a:ln>
        </p:spPr>
        <p:txBody>
          <a:bodyPr spcFirstLastPara="1" wrap="square" lIns="121900" tIns="121900" rIns="121900" bIns="121900" anchor="ctr" anchorCtr="0">
            <a:noAutofit/>
          </a:bodyPr>
          <a:lstStyle/>
          <a:p>
            <a:endParaRPr sz="2400"/>
          </a:p>
        </p:txBody>
      </p:sp>
      <p:graphicFrame>
        <p:nvGraphicFramePr>
          <p:cNvPr id="338" name="Google Shape;338;p40"/>
          <p:cNvGraphicFramePr/>
          <p:nvPr/>
        </p:nvGraphicFramePr>
        <p:xfrm>
          <a:off x="415600" y="4044567"/>
          <a:ext cx="11230274" cy="609560"/>
        </p:xfrm>
        <a:graphic>
          <a:graphicData uri="http://schemas.openxmlformats.org/drawingml/2006/table">
            <a:tbl>
              <a:tblPr>
                <a:noFill/>
              </a:tblPr>
              <a:tblGrid>
                <a:gridCol w="510467">
                  <a:extLst>
                    <a:ext uri="{9D8B030D-6E8A-4147-A177-3AD203B41FA5}">
                      <a16:colId xmlns:a16="http://schemas.microsoft.com/office/drawing/2014/main" val="20000"/>
                    </a:ext>
                  </a:extLst>
                </a:gridCol>
                <a:gridCol w="510467">
                  <a:extLst>
                    <a:ext uri="{9D8B030D-6E8A-4147-A177-3AD203B41FA5}">
                      <a16:colId xmlns:a16="http://schemas.microsoft.com/office/drawing/2014/main" val="20001"/>
                    </a:ext>
                  </a:extLst>
                </a:gridCol>
                <a:gridCol w="510467">
                  <a:extLst>
                    <a:ext uri="{9D8B030D-6E8A-4147-A177-3AD203B41FA5}">
                      <a16:colId xmlns:a16="http://schemas.microsoft.com/office/drawing/2014/main" val="20002"/>
                    </a:ext>
                  </a:extLst>
                </a:gridCol>
                <a:gridCol w="510467">
                  <a:extLst>
                    <a:ext uri="{9D8B030D-6E8A-4147-A177-3AD203B41FA5}">
                      <a16:colId xmlns:a16="http://schemas.microsoft.com/office/drawing/2014/main" val="20003"/>
                    </a:ext>
                  </a:extLst>
                </a:gridCol>
                <a:gridCol w="510467">
                  <a:extLst>
                    <a:ext uri="{9D8B030D-6E8A-4147-A177-3AD203B41FA5}">
                      <a16:colId xmlns:a16="http://schemas.microsoft.com/office/drawing/2014/main" val="20004"/>
                    </a:ext>
                  </a:extLst>
                </a:gridCol>
                <a:gridCol w="510467">
                  <a:extLst>
                    <a:ext uri="{9D8B030D-6E8A-4147-A177-3AD203B41FA5}">
                      <a16:colId xmlns:a16="http://schemas.microsoft.com/office/drawing/2014/main" val="20005"/>
                    </a:ext>
                  </a:extLst>
                </a:gridCol>
                <a:gridCol w="510467">
                  <a:extLst>
                    <a:ext uri="{9D8B030D-6E8A-4147-A177-3AD203B41FA5}">
                      <a16:colId xmlns:a16="http://schemas.microsoft.com/office/drawing/2014/main" val="20006"/>
                    </a:ext>
                  </a:extLst>
                </a:gridCol>
                <a:gridCol w="510467">
                  <a:extLst>
                    <a:ext uri="{9D8B030D-6E8A-4147-A177-3AD203B41FA5}">
                      <a16:colId xmlns:a16="http://schemas.microsoft.com/office/drawing/2014/main" val="20007"/>
                    </a:ext>
                  </a:extLst>
                </a:gridCol>
                <a:gridCol w="510467">
                  <a:extLst>
                    <a:ext uri="{9D8B030D-6E8A-4147-A177-3AD203B41FA5}">
                      <a16:colId xmlns:a16="http://schemas.microsoft.com/office/drawing/2014/main" val="20008"/>
                    </a:ext>
                  </a:extLst>
                </a:gridCol>
                <a:gridCol w="510467">
                  <a:extLst>
                    <a:ext uri="{9D8B030D-6E8A-4147-A177-3AD203B41FA5}">
                      <a16:colId xmlns:a16="http://schemas.microsoft.com/office/drawing/2014/main" val="20009"/>
                    </a:ext>
                  </a:extLst>
                </a:gridCol>
                <a:gridCol w="510467">
                  <a:extLst>
                    <a:ext uri="{9D8B030D-6E8A-4147-A177-3AD203B41FA5}">
                      <a16:colId xmlns:a16="http://schemas.microsoft.com/office/drawing/2014/main" val="20010"/>
                    </a:ext>
                  </a:extLst>
                </a:gridCol>
                <a:gridCol w="510467">
                  <a:extLst>
                    <a:ext uri="{9D8B030D-6E8A-4147-A177-3AD203B41FA5}">
                      <a16:colId xmlns:a16="http://schemas.microsoft.com/office/drawing/2014/main" val="20011"/>
                    </a:ext>
                  </a:extLst>
                </a:gridCol>
                <a:gridCol w="510467">
                  <a:extLst>
                    <a:ext uri="{9D8B030D-6E8A-4147-A177-3AD203B41FA5}">
                      <a16:colId xmlns:a16="http://schemas.microsoft.com/office/drawing/2014/main" val="20012"/>
                    </a:ext>
                  </a:extLst>
                </a:gridCol>
                <a:gridCol w="510467">
                  <a:extLst>
                    <a:ext uri="{9D8B030D-6E8A-4147-A177-3AD203B41FA5}">
                      <a16:colId xmlns:a16="http://schemas.microsoft.com/office/drawing/2014/main" val="20013"/>
                    </a:ext>
                  </a:extLst>
                </a:gridCol>
                <a:gridCol w="510467">
                  <a:extLst>
                    <a:ext uri="{9D8B030D-6E8A-4147-A177-3AD203B41FA5}">
                      <a16:colId xmlns:a16="http://schemas.microsoft.com/office/drawing/2014/main" val="20014"/>
                    </a:ext>
                  </a:extLst>
                </a:gridCol>
                <a:gridCol w="510467">
                  <a:extLst>
                    <a:ext uri="{9D8B030D-6E8A-4147-A177-3AD203B41FA5}">
                      <a16:colId xmlns:a16="http://schemas.microsoft.com/office/drawing/2014/main" val="20015"/>
                    </a:ext>
                  </a:extLst>
                </a:gridCol>
                <a:gridCol w="510467">
                  <a:extLst>
                    <a:ext uri="{9D8B030D-6E8A-4147-A177-3AD203B41FA5}">
                      <a16:colId xmlns:a16="http://schemas.microsoft.com/office/drawing/2014/main" val="20016"/>
                    </a:ext>
                  </a:extLst>
                </a:gridCol>
                <a:gridCol w="510467">
                  <a:extLst>
                    <a:ext uri="{9D8B030D-6E8A-4147-A177-3AD203B41FA5}">
                      <a16:colId xmlns:a16="http://schemas.microsoft.com/office/drawing/2014/main" val="20017"/>
                    </a:ext>
                  </a:extLst>
                </a:gridCol>
                <a:gridCol w="510467">
                  <a:extLst>
                    <a:ext uri="{9D8B030D-6E8A-4147-A177-3AD203B41FA5}">
                      <a16:colId xmlns:a16="http://schemas.microsoft.com/office/drawing/2014/main" val="20018"/>
                    </a:ext>
                  </a:extLst>
                </a:gridCol>
                <a:gridCol w="510467">
                  <a:extLst>
                    <a:ext uri="{9D8B030D-6E8A-4147-A177-3AD203B41FA5}">
                      <a16:colId xmlns:a16="http://schemas.microsoft.com/office/drawing/2014/main" val="20019"/>
                    </a:ext>
                  </a:extLst>
                </a:gridCol>
                <a:gridCol w="510467">
                  <a:extLst>
                    <a:ext uri="{9D8B030D-6E8A-4147-A177-3AD203B41FA5}">
                      <a16:colId xmlns:a16="http://schemas.microsoft.com/office/drawing/2014/main" val="20020"/>
                    </a:ext>
                  </a:extLst>
                </a:gridCol>
                <a:gridCol w="510467">
                  <a:extLst>
                    <a:ext uri="{9D8B030D-6E8A-4147-A177-3AD203B41FA5}">
                      <a16:colId xmlns:a16="http://schemas.microsoft.com/office/drawing/2014/main" val="20021"/>
                    </a:ext>
                  </a:extLst>
                </a:gridCol>
              </a:tblGrid>
              <a:tr h="609560">
                <a:tc>
                  <a:txBody>
                    <a:bodyPr/>
                    <a:lstStyle/>
                    <a:p>
                      <a:pPr marL="0" lvl="0" indent="0" algn="ctr" rtl="0">
                        <a:spcBef>
                          <a:spcPts val="0"/>
                        </a:spcBef>
                        <a:spcAft>
                          <a:spcPts val="0"/>
                        </a:spcAft>
                        <a:buNone/>
                      </a:pPr>
                      <a:r>
                        <a:rPr lang="en" sz="2400">
                          <a:solidFill>
                            <a:srgbClr val="999999"/>
                          </a:solidFill>
                        </a:rPr>
                        <a:t>A</a:t>
                      </a:r>
                      <a:endParaRPr sz="2400">
                        <a:solidFill>
                          <a:srgbClr val="999999"/>
                        </a:solidFill>
                      </a:endParaRPr>
                    </a:p>
                  </a:txBody>
                  <a:tcPr marL="121900" marR="121900" marT="121900" marB="121900"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spcBef>
                          <a:spcPts val="0"/>
                        </a:spcBef>
                        <a:spcAft>
                          <a:spcPts val="0"/>
                        </a:spcAft>
                        <a:buNone/>
                      </a:pPr>
                      <a:r>
                        <a:rPr lang="en" sz="2400">
                          <a:solidFill>
                            <a:srgbClr val="999999"/>
                          </a:solidFill>
                        </a:rPr>
                        <a:t>T</a:t>
                      </a:r>
                      <a:endParaRPr sz="2400">
                        <a:solidFill>
                          <a:srgbClr val="999999"/>
                        </a:solidFill>
                      </a:endParaRPr>
                    </a:p>
                  </a:txBody>
                  <a:tcPr marL="121900" marR="121900" marT="121900" marB="121900"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spcBef>
                          <a:spcPts val="0"/>
                        </a:spcBef>
                        <a:spcAft>
                          <a:spcPts val="0"/>
                        </a:spcAft>
                        <a:buNone/>
                      </a:pPr>
                      <a:r>
                        <a:rPr lang="en" sz="2400">
                          <a:solidFill>
                            <a:srgbClr val="999999"/>
                          </a:solidFill>
                        </a:rPr>
                        <a:t>G</a:t>
                      </a:r>
                      <a:endParaRPr sz="2400">
                        <a:solidFill>
                          <a:srgbClr val="999999"/>
                        </a:solidFill>
                      </a:endParaRPr>
                    </a:p>
                  </a:txBody>
                  <a:tcPr marL="121900" marR="121900" marT="121900" marB="121900" anchor="ctr">
                    <a:lnL w="9525" cap="flat" cmpd="sng">
                      <a:solidFill>
                        <a:srgbClr val="999999"/>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spcBef>
                          <a:spcPts val="0"/>
                        </a:spcBef>
                        <a:spcAft>
                          <a:spcPts val="0"/>
                        </a:spcAft>
                        <a:buNone/>
                      </a:pPr>
                      <a:r>
                        <a:rPr lang="en" sz="2400"/>
                        <a:t>A</a:t>
                      </a:r>
                      <a:endParaRPr sz="2400"/>
                    </a:p>
                  </a:txBody>
                  <a:tcPr marL="121900" marR="121900" marT="121900" marB="1219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FF00"/>
                    </a:solidFill>
                  </a:tcPr>
                </a:tc>
                <a:tc>
                  <a:txBody>
                    <a:bodyPr/>
                    <a:lstStyle/>
                    <a:p>
                      <a:pPr marL="0" lvl="0" indent="0" algn="ctr" rtl="0">
                        <a:spcBef>
                          <a:spcPts val="0"/>
                        </a:spcBef>
                        <a:spcAft>
                          <a:spcPts val="0"/>
                        </a:spcAft>
                        <a:buNone/>
                      </a:pPr>
                      <a:r>
                        <a:rPr lang="en" sz="2400"/>
                        <a:t>T</a:t>
                      </a:r>
                      <a:endParaRPr sz="2400"/>
                    </a:p>
                  </a:txBody>
                  <a:tcPr marL="121900" marR="121900" marT="121900" marB="1219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2400"/>
                        <a:t>C</a:t>
                      </a:r>
                      <a:endParaRPr sz="2400"/>
                    </a:p>
                  </a:txBody>
                  <a:tcPr marL="121900" marR="121900" marT="121900" marB="1219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2400"/>
                        <a:t>G</a:t>
                      </a:r>
                      <a:endParaRPr sz="2400"/>
                    </a:p>
                  </a:txBody>
                  <a:tcPr marL="121900" marR="121900" marT="121900" marB="1219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2400"/>
                        <a:t>C</a:t>
                      </a:r>
                      <a:endParaRPr sz="2400"/>
                    </a:p>
                  </a:txBody>
                  <a:tcPr marL="121900" marR="121900" marT="121900" marB="1219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 sz="2400"/>
                        <a:t>A</a:t>
                      </a:r>
                      <a:endParaRPr sz="2400"/>
                    </a:p>
                  </a:txBody>
                  <a:tcPr marL="121900" marR="121900" marT="121900" marB="1219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lvl="0" indent="0" algn="ctr" rtl="0">
                        <a:spcBef>
                          <a:spcPts val="0"/>
                        </a:spcBef>
                        <a:spcAft>
                          <a:spcPts val="0"/>
                        </a:spcAft>
                        <a:buNone/>
                      </a:pPr>
                      <a:r>
                        <a:rPr lang="en" sz="2400"/>
                        <a:t>T</a:t>
                      </a:r>
                      <a:endParaRPr sz="2400"/>
                    </a:p>
                  </a:txBody>
                  <a:tcPr marL="121900" marR="121900" marT="121900" marB="1219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2400"/>
                        <a:t>T</a:t>
                      </a:r>
                      <a:endParaRPr sz="2400"/>
                    </a:p>
                  </a:txBody>
                  <a:tcPr marL="121900" marR="121900" marT="121900" marB="1219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2400"/>
                        <a:t>T</a:t>
                      </a:r>
                      <a:endParaRPr sz="2400"/>
                    </a:p>
                  </a:txBody>
                  <a:tcPr marL="121900" marR="121900" marT="121900" marB="1219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2400"/>
                        <a:t>G</a:t>
                      </a:r>
                      <a:endParaRPr sz="2400"/>
                    </a:p>
                  </a:txBody>
                  <a:tcPr marL="121900" marR="121900" marT="121900" marB="1219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2400"/>
                        <a:t>G</a:t>
                      </a:r>
                      <a:endParaRPr sz="2400"/>
                    </a:p>
                  </a:txBody>
                  <a:tcPr marL="121900" marR="121900" marT="121900" marB="1219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2400"/>
                        <a:t>A</a:t>
                      </a:r>
                      <a:endParaRPr sz="2400"/>
                    </a:p>
                  </a:txBody>
                  <a:tcPr marL="121900" marR="121900" marT="121900" marB="1219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2400"/>
                        <a:t>C</a:t>
                      </a:r>
                      <a:endParaRPr sz="2400"/>
                    </a:p>
                  </a:txBody>
                  <a:tcPr marL="121900" marR="121900" marT="121900" marB="1219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2400"/>
                        <a:t>C</a:t>
                      </a:r>
                      <a:endParaRPr sz="2400"/>
                    </a:p>
                  </a:txBody>
                  <a:tcPr marL="121900" marR="121900" marT="121900" marB="1219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2400"/>
                        <a:t>T</a:t>
                      </a:r>
                      <a:endParaRPr sz="2400"/>
                    </a:p>
                  </a:txBody>
                  <a:tcPr marL="121900" marR="121900" marT="121900" marB="1219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2400"/>
                        <a:t>T</a:t>
                      </a:r>
                      <a:endParaRPr sz="2400"/>
                    </a:p>
                  </a:txBody>
                  <a:tcPr marL="121900" marR="121900" marT="121900" marB="1219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2400"/>
                        <a:t>C</a:t>
                      </a:r>
                      <a:endParaRPr sz="2400"/>
                    </a:p>
                  </a:txBody>
                  <a:tcPr marL="121900" marR="121900" marT="121900" marB="1219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2400"/>
                        <a:t>C</a:t>
                      </a:r>
                      <a:endParaRPr sz="2400"/>
                    </a:p>
                  </a:txBody>
                  <a:tcPr marL="121900" marR="121900" marT="121900" marB="1219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2400"/>
                        <a:t>A</a:t>
                      </a:r>
                      <a:endParaRPr sz="2400"/>
                    </a:p>
                  </a:txBody>
                  <a:tcPr marL="121900" marR="121900" marT="121900" marB="1219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339" name="Google Shape;339;p40"/>
          <p:cNvGraphicFramePr/>
          <p:nvPr/>
        </p:nvGraphicFramePr>
        <p:xfrm>
          <a:off x="1947000" y="4745933"/>
          <a:ext cx="2552335" cy="609560"/>
        </p:xfrm>
        <a:graphic>
          <a:graphicData uri="http://schemas.openxmlformats.org/drawingml/2006/table">
            <a:tbl>
              <a:tblPr>
                <a:noFill/>
              </a:tblPr>
              <a:tblGrid>
                <a:gridCol w="510467">
                  <a:extLst>
                    <a:ext uri="{9D8B030D-6E8A-4147-A177-3AD203B41FA5}">
                      <a16:colId xmlns:a16="http://schemas.microsoft.com/office/drawing/2014/main" val="20000"/>
                    </a:ext>
                  </a:extLst>
                </a:gridCol>
                <a:gridCol w="510467">
                  <a:extLst>
                    <a:ext uri="{9D8B030D-6E8A-4147-A177-3AD203B41FA5}">
                      <a16:colId xmlns:a16="http://schemas.microsoft.com/office/drawing/2014/main" val="20001"/>
                    </a:ext>
                  </a:extLst>
                </a:gridCol>
                <a:gridCol w="510467">
                  <a:extLst>
                    <a:ext uri="{9D8B030D-6E8A-4147-A177-3AD203B41FA5}">
                      <a16:colId xmlns:a16="http://schemas.microsoft.com/office/drawing/2014/main" val="20002"/>
                    </a:ext>
                  </a:extLst>
                </a:gridCol>
                <a:gridCol w="510467">
                  <a:extLst>
                    <a:ext uri="{9D8B030D-6E8A-4147-A177-3AD203B41FA5}">
                      <a16:colId xmlns:a16="http://schemas.microsoft.com/office/drawing/2014/main" val="20003"/>
                    </a:ext>
                  </a:extLst>
                </a:gridCol>
                <a:gridCol w="510467">
                  <a:extLst>
                    <a:ext uri="{9D8B030D-6E8A-4147-A177-3AD203B41FA5}">
                      <a16:colId xmlns:a16="http://schemas.microsoft.com/office/drawing/2014/main" val="20004"/>
                    </a:ext>
                  </a:extLst>
                </a:gridCol>
              </a:tblGrid>
              <a:tr h="609560">
                <a:tc>
                  <a:txBody>
                    <a:bodyPr/>
                    <a:lstStyle/>
                    <a:p>
                      <a:pPr marL="0" lvl="0" indent="0" algn="ctr" rtl="0">
                        <a:spcBef>
                          <a:spcPts val="0"/>
                        </a:spcBef>
                        <a:spcAft>
                          <a:spcPts val="0"/>
                        </a:spcAft>
                        <a:buNone/>
                      </a:pPr>
                      <a:r>
                        <a:rPr lang="en" sz="2400"/>
                        <a:t>A</a:t>
                      </a:r>
                      <a:endParaRPr sz="2400"/>
                    </a:p>
                  </a:txBody>
                  <a:tcPr marL="121900" marR="121900" marT="121900" marB="1219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FF00"/>
                    </a:solidFill>
                  </a:tcPr>
                </a:tc>
                <a:tc>
                  <a:txBody>
                    <a:bodyPr/>
                    <a:lstStyle/>
                    <a:p>
                      <a:pPr marL="0" lvl="0" indent="0" algn="ctr" rtl="0">
                        <a:spcBef>
                          <a:spcPts val="0"/>
                        </a:spcBef>
                        <a:spcAft>
                          <a:spcPts val="0"/>
                        </a:spcAft>
                        <a:buNone/>
                      </a:pPr>
                      <a:r>
                        <a:rPr lang="en" sz="2400"/>
                        <a:t>C</a:t>
                      </a:r>
                      <a:endParaRPr sz="2400"/>
                    </a:p>
                  </a:txBody>
                  <a:tcPr marL="121900" marR="121900" marT="121900" marB="1219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2400"/>
                        <a:t>C</a:t>
                      </a:r>
                      <a:endParaRPr sz="2400"/>
                    </a:p>
                  </a:txBody>
                  <a:tcPr marL="121900" marR="121900" marT="121900" marB="1219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2400"/>
                        <a:t>T</a:t>
                      </a:r>
                      <a:endParaRPr sz="2400"/>
                    </a:p>
                  </a:txBody>
                  <a:tcPr marL="121900" marR="121900" marT="121900" marB="1219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2400"/>
                        <a:t>T</a:t>
                      </a:r>
                      <a:endParaRPr sz="2400"/>
                    </a:p>
                  </a:txBody>
                  <a:tcPr marL="121900" marR="121900" marT="121900" marB="1219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0000"/>
                    </a:solidFill>
                  </a:tcPr>
                </a:tc>
                <a:extLst>
                  <a:ext uri="{0D108BD9-81ED-4DB2-BD59-A6C34878D82A}">
                    <a16:rowId xmlns:a16="http://schemas.microsoft.com/office/drawing/2014/main" val="10000"/>
                  </a:ext>
                </a:extLst>
              </a:tr>
            </a:tbl>
          </a:graphicData>
        </a:graphic>
      </p:graphicFrame>
      <p:sp>
        <p:nvSpPr>
          <p:cNvPr id="340" name="Google Shape;340;p40"/>
          <p:cNvSpPr/>
          <p:nvPr/>
        </p:nvSpPr>
        <p:spPr>
          <a:xfrm>
            <a:off x="3111167" y="5389333"/>
            <a:ext cx="224000" cy="373600"/>
          </a:xfrm>
          <a:prstGeom prst="upArrow">
            <a:avLst>
              <a:gd name="adj1" fmla="val 50000"/>
              <a:gd name="adj2" fmla="val 50000"/>
            </a:avLst>
          </a:prstGeom>
          <a:solidFill>
            <a:srgbClr val="FF0000"/>
          </a:solidFill>
          <a:ln>
            <a:noFill/>
          </a:ln>
        </p:spPr>
        <p:txBody>
          <a:bodyPr spcFirstLastPara="1" wrap="square" lIns="121900" tIns="121900" rIns="121900" bIns="121900" anchor="ctr" anchorCtr="0">
            <a:noAutofit/>
          </a:bodyPr>
          <a:lstStyle/>
          <a:p>
            <a:endParaRPr sz="2400"/>
          </a:p>
        </p:txBody>
      </p:sp>
      <p:sp>
        <p:nvSpPr>
          <p:cNvPr id="341" name="Google Shape;341;p40"/>
          <p:cNvSpPr/>
          <p:nvPr/>
        </p:nvSpPr>
        <p:spPr>
          <a:xfrm>
            <a:off x="2117633" y="5389333"/>
            <a:ext cx="224000" cy="373600"/>
          </a:xfrm>
          <a:prstGeom prst="upArrow">
            <a:avLst>
              <a:gd name="adj1" fmla="val 50000"/>
              <a:gd name="adj2" fmla="val 50000"/>
            </a:avLst>
          </a:prstGeom>
          <a:solidFill>
            <a:srgbClr val="FFFF00"/>
          </a:solidFill>
          <a:ln>
            <a:noFill/>
          </a:ln>
        </p:spPr>
        <p:txBody>
          <a:bodyPr spcFirstLastPara="1" wrap="square" lIns="121900" tIns="121900" rIns="121900" bIns="121900" anchor="ctr" anchorCtr="0">
            <a:noAutofit/>
          </a:bodyPr>
          <a:lstStyle/>
          <a:p>
            <a:endParaRPr sz="2400"/>
          </a:p>
        </p:txBody>
      </p:sp>
      <p:sp>
        <p:nvSpPr>
          <p:cNvPr id="342" name="Google Shape;342;p40"/>
          <p:cNvSpPr/>
          <p:nvPr/>
        </p:nvSpPr>
        <p:spPr>
          <a:xfrm>
            <a:off x="3149600" y="2360833"/>
            <a:ext cx="792000" cy="356400"/>
          </a:xfrm>
          <a:prstGeom prst="rightArrow">
            <a:avLst>
              <a:gd name="adj1" fmla="val 50000"/>
              <a:gd name="adj2" fmla="val 50000"/>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43" name="Google Shape;343;p40"/>
          <p:cNvSpPr txBox="1"/>
          <p:nvPr/>
        </p:nvSpPr>
        <p:spPr>
          <a:xfrm>
            <a:off x="3988867" y="2269567"/>
            <a:ext cx="1778000" cy="356400"/>
          </a:xfrm>
          <a:prstGeom prst="rect">
            <a:avLst/>
          </a:prstGeom>
          <a:noFill/>
          <a:ln>
            <a:noFill/>
          </a:ln>
        </p:spPr>
        <p:txBody>
          <a:bodyPr spcFirstLastPara="1" wrap="square" lIns="121900" tIns="121900" rIns="121900" bIns="121900" anchor="t" anchorCtr="0">
            <a:noAutofit/>
          </a:bodyPr>
          <a:lstStyle/>
          <a:p>
            <a:r>
              <a:rPr lang="en" sz="2400"/>
              <a:t>Shift by 3</a:t>
            </a:r>
            <a:endParaRPr sz="2400"/>
          </a:p>
        </p:txBody>
      </p:sp>
      <p:sp>
        <p:nvSpPr>
          <p:cNvPr id="344" name="Google Shape;344;p40"/>
          <p:cNvSpPr/>
          <p:nvPr/>
        </p:nvSpPr>
        <p:spPr>
          <a:xfrm>
            <a:off x="4787367" y="4837200"/>
            <a:ext cx="792000" cy="356400"/>
          </a:xfrm>
          <a:prstGeom prst="rightArrow">
            <a:avLst>
              <a:gd name="adj1" fmla="val 50000"/>
              <a:gd name="adj2" fmla="val 50000"/>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45" name="Google Shape;345;p40"/>
          <p:cNvSpPr txBox="1"/>
          <p:nvPr/>
        </p:nvSpPr>
        <p:spPr>
          <a:xfrm>
            <a:off x="5626633" y="4745933"/>
            <a:ext cx="2552400" cy="356400"/>
          </a:xfrm>
          <a:prstGeom prst="rect">
            <a:avLst/>
          </a:prstGeom>
          <a:noFill/>
          <a:ln>
            <a:noFill/>
          </a:ln>
        </p:spPr>
        <p:txBody>
          <a:bodyPr spcFirstLastPara="1" wrap="square" lIns="121900" tIns="121900" rIns="121900" bIns="121900" anchor="t" anchorCtr="0">
            <a:noAutofit/>
          </a:bodyPr>
          <a:lstStyle/>
          <a:p>
            <a:r>
              <a:rPr lang="en" sz="2400"/>
              <a:t>5 &gt; 2, so shift by 5</a:t>
            </a:r>
            <a:endParaRPr sz="2400"/>
          </a:p>
        </p:txBody>
      </p:sp>
      <p:sp>
        <p:nvSpPr>
          <p:cNvPr id="346" name="Google Shape;346;p40"/>
          <p:cNvSpPr/>
          <p:nvPr/>
        </p:nvSpPr>
        <p:spPr>
          <a:xfrm>
            <a:off x="614200" y="3326133"/>
            <a:ext cx="1727600" cy="438800"/>
          </a:xfrm>
          <a:prstGeom prst="curvedUpArrow">
            <a:avLst>
              <a:gd name="adj1" fmla="val 25000"/>
              <a:gd name="adj2" fmla="val 50000"/>
              <a:gd name="adj3" fmla="val 25000"/>
            </a:avLst>
          </a:prstGeom>
          <a:solidFill>
            <a:srgbClr val="FF0000"/>
          </a:solidFill>
          <a:ln>
            <a:noFill/>
          </a:ln>
        </p:spPr>
        <p:txBody>
          <a:bodyPr spcFirstLastPara="1" wrap="square" lIns="121900" tIns="121900" rIns="121900" bIns="121900" anchor="ctr" anchorCtr="0">
            <a:noAutofit/>
          </a:bodyPr>
          <a:lstStyle/>
          <a:p>
            <a:endParaRPr sz="2400"/>
          </a:p>
        </p:txBody>
      </p:sp>
      <p:sp>
        <p:nvSpPr>
          <p:cNvPr id="347" name="Google Shape;347;p40"/>
          <p:cNvSpPr/>
          <p:nvPr/>
        </p:nvSpPr>
        <p:spPr>
          <a:xfrm>
            <a:off x="2160567" y="5878067"/>
            <a:ext cx="2626800" cy="438800"/>
          </a:xfrm>
          <a:prstGeom prst="curvedUpArrow">
            <a:avLst>
              <a:gd name="adj1" fmla="val 25000"/>
              <a:gd name="adj2" fmla="val 50000"/>
              <a:gd name="adj3" fmla="val 25000"/>
            </a:avLst>
          </a:prstGeom>
          <a:solidFill>
            <a:srgbClr val="FFFF00"/>
          </a:solidFill>
          <a:ln>
            <a:noFill/>
          </a:ln>
        </p:spPr>
        <p:txBody>
          <a:bodyPr spcFirstLastPara="1" wrap="square" lIns="121900" tIns="121900" rIns="121900" bIns="121900" anchor="ctr" anchorCtr="0">
            <a:noAutofit/>
          </a:bodyPr>
          <a:lstStyle/>
          <a:p>
            <a:endParaRPr sz="2400"/>
          </a:p>
        </p:txBody>
      </p:sp>
      <p:sp>
        <p:nvSpPr>
          <p:cNvPr id="348" name="Google Shape;348;p40"/>
          <p:cNvSpPr/>
          <p:nvPr/>
        </p:nvSpPr>
        <p:spPr>
          <a:xfrm>
            <a:off x="1650400" y="3358733"/>
            <a:ext cx="1606800" cy="373600"/>
          </a:xfrm>
          <a:prstGeom prst="curvedUpArrow">
            <a:avLst>
              <a:gd name="adj1" fmla="val 25000"/>
              <a:gd name="adj2" fmla="val 50000"/>
              <a:gd name="adj3" fmla="val 25000"/>
            </a:avLst>
          </a:prstGeom>
          <a:solidFill>
            <a:srgbClr val="FFFF00"/>
          </a:solidFill>
          <a:ln>
            <a:noFill/>
          </a:ln>
        </p:spPr>
        <p:txBody>
          <a:bodyPr spcFirstLastPara="1" wrap="square" lIns="121900" tIns="121900" rIns="121900" bIns="121900" anchor="ctr" anchorCtr="0">
            <a:noAutofit/>
          </a:bodyPr>
          <a:lstStyle/>
          <a:p>
            <a:endParaRPr sz="2400"/>
          </a:p>
        </p:txBody>
      </p:sp>
      <p:sp>
        <p:nvSpPr>
          <p:cNvPr id="349" name="Google Shape;349;p40"/>
          <p:cNvSpPr/>
          <p:nvPr/>
        </p:nvSpPr>
        <p:spPr>
          <a:xfrm>
            <a:off x="3149600" y="5960467"/>
            <a:ext cx="1198400" cy="356400"/>
          </a:xfrm>
          <a:prstGeom prst="curvedUpArrow">
            <a:avLst>
              <a:gd name="adj1" fmla="val 25000"/>
              <a:gd name="adj2" fmla="val 50000"/>
              <a:gd name="adj3" fmla="val 25000"/>
            </a:avLst>
          </a:prstGeom>
          <a:solidFill>
            <a:srgbClr val="FF0000"/>
          </a:solidFill>
          <a:ln>
            <a:noFill/>
          </a:ln>
        </p:spPr>
        <p:txBody>
          <a:bodyPr spcFirstLastPara="1" wrap="square" lIns="121900" tIns="121900" rIns="121900" bIns="121900" anchor="ctr" anchorCtr="0">
            <a:noAutofit/>
          </a:bodyPr>
          <a:lstStyle/>
          <a:p>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graphicFrame>
        <p:nvGraphicFramePr>
          <p:cNvPr id="354" name="Google Shape;354;p41"/>
          <p:cNvGraphicFramePr/>
          <p:nvPr/>
        </p:nvGraphicFramePr>
        <p:xfrm>
          <a:off x="415600" y="1376067"/>
          <a:ext cx="11230274" cy="609560"/>
        </p:xfrm>
        <a:graphic>
          <a:graphicData uri="http://schemas.openxmlformats.org/drawingml/2006/table">
            <a:tbl>
              <a:tblPr>
                <a:noFill/>
              </a:tblPr>
              <a:tblGrid>
                <a:gridCol w="510467">
                  <a:extLst>
                    <a:ext uri="{9D8B030D-6E8A-4147-A177-3AD203B41FA5}">
                      <a16:colId xmlns:a16="http://schemas.microsoft.com/office/drawing/2014/main" val="20000"/>
                    </a:ext>
                  </a:extLst>
                </a:gridCol>
                <a:gridCol w="510467">
                  <a:extLst>
                    <a:ext uri="{9D8B030D-6E8A-4147-A177-3AD203B41FA5}">
                      <a16:colId xmlns:a16="http://schemas.microsoft.com/office/drawing/2014/main" val="20001"/>
                    </a:ext>
                  </a:extLst>
                </a:gridCol>
                <a:gridCol w="510467">
                  <a:extLst>
                    <a:ext uri="{9D8B030D-6E8A-4147-A177-3AD203B41FA5}">
                      <a16:colId xmlns:a16="http://schemas.microsoft.com/office/drawing/2014/main" val="20002"/>
                    </a:ext>
                  </a:extLst>
                </a:gridCol>
                <a:gridCol w="510467">
                  <a:extLst>
                    <a:ext uri="{9D8B030D-6E8A-4147-A177-3AD203B41FA5}">
                      <a16:colId xmlns:a16="http://schemas.microsoft.com/office/drawing/2014/main" val="20003"/>
                    </a:ext>
                  </a:extLst>
                </a:gridCol>
                <a:gridCol w="510467">
                  <a:extLst>
                    <a:ext uri="{9D8B030D-6E8A-4147-A177-3AD203B41FA5}">
                      <a16:colId xmlns:a16="http://schemas.microsoft.com/office/drawing/2014/main" val="20004"/>
                    </a:ext>
                  </a:extLst>
                </a:gridCol>
                <a:gridCol w="510467">
                  <a:extLst>
                    <a:ext uri="{9D8B030D-6E8A-4147-A177-3AD203B41FA5}">
                      <a16:colId xmlns:a16="http://schemas.microsoft.com/office/drawing/2014/main" val="20005"/>
                    </a:ext>
                  </a:extLst>
                </a:gridCol>
                <a:gridCol w="510467">
                  <a:extLst>
                    <a:ext uri="{9D8B030D-6E8A-4147-A177-3AD203B41FA5}">
                      <a16:colId xmlns:a16="http://schemas.microsoft.com/office/drawing/2014/main" val="20006"/>
                    </a:ext>
                  </a:extLst>
                </a:gridCol>
                <a:gridCol w="510467">
                  <a:extLst>
                    <a:ext uri="{9D8B030D-6E8A-4147-A177-3AD203B41FA5}">
                      <a16:colId xmlns:a16="http://schemas.microsoft.com/office/drawing/2014/main" val="20007"/>
                    </a:ext>
                  </a:extLst>
                </a:gridCol>
                <a:gridCol w="510467">
                  <a:extLst>
                    <a:ext uri="{9D8B030D-6E8A-4147-A177-3AD203B41FA5}">
                      <a16:colId xmlns:a16="http://schemas.microsoft.com/office/drawing/2014/main" val="20008"/>
                    </a:ext>
                  </a:extLst>
                </a:gridCol>
                <a:gridCol w="510467">
                  <a:extLst>
                    <a:ext uri="{9D8B030D-6E8A-4147-A177-3AD203B41FA5}">
                      <a16:colId xmlns:a16="http://schemas.microsoft.com/office/drawing/2014/main" val="20009"/>
                    </a:ext>
                  </a:extLst>
                </a:gridCol>
                <a:gridCol w="510467">
                  <a:extLst>
                    <a:ext uri="{9D8B030D-6E8A-4147-A177-3AD203B41FA5}">
                      <a16:colId xmlns:a16="http://schemas.microsoft.com/office/drawing/2014/main" val="20010"/>
                    </a:ext>
                  </a:extLst>
                </a:gridCol>
                <a:gridCol w="510467">
                  <a:extLst>
                    <a:ext uri="{9D8B030D-6E8A-4147-A177-3AD203B41FA5}">
                      <a16:colId xmlns:a16="http://schemas.microsoft.com/office/drawing/2014/main" val="20011"/>
                    </a:ext>
                  </a:extLst>
                </a:gridCol>
                <a:gridCol w="510467">
                  <a:extLst>
                    <a:ext uri="{9D8B030D-6E8A-4147-A177-3AD203B41FA5}">
                      <a16:colId xmlns:a16="http://schemas.microsoft.com/office/drawing/2014/main" val="20012"/>
                    </a:ext>
                  </a:extLst>
                </a:gridCol>
                <a:gridCol w="510467">
                  <a:extLst>
                    <a:ext uri="{9D8B030D-6E8A-4147-A177-3AD203B41FA5}">
                      <a16:colId xmlns:a16="http://schemas.microsoft.com/office/drawing/2014/main" val="20013"/>
                    </a:ext>
                  </a:extLst>
                </a:gridCol>
                <a:gridCol w="510467">
                  <a:extLst>
                    <a:ext uri="{9D8B030D-6E8A-4147-A177-3AD203B41FA5}">
                      <a16:colId xmlns:a16="http://schemas.microsoft.com/office/drawing/2014/main" val="20014"/>
                    </a:ext>
                  </a:extLst>
                </a:gridCol>
                <a:gridCol w="510467">
                  <a:extLst>
                    <a:ext uri="{9D8B030D-6E8A-4147-A177-3AD203B41FA5}">
                      <a16:colId xmlns:a16="http://schemas.microsoft.com/office/drawing/2014/main" val="20015"/>
                    </a:ext>
                  </a:extLst>
                </a:gridCol>
                <a:gridCol w="510467">
                  <a:extLst>
                    <a:ext uri="{9D8B030D-6E8A-4147-A177-3AD203B41FA5}">
                      <a16:colId xmlns:a16="http://schemas.microsoft.com/office/drawing/2014/main" val="20016"/>
                    </a:ext>
                  </a:extLst>
                </a:gridCol>
                <a:gridCol w="510467">
                  <a:extLst>
                    <a:ext uri="{9D8B030D-6E8A-4147-A177-3AD203B41FA5}">
                      <a16:colId xmlns:a16="http://schemas.microsoft.com/office/drawing/2014/main" val="20017"/>
                    </a:ext>
                  </a:extLst>
                </a:gridCol>
                <a:gridCol w="510467">
                  <a:extLst>
                    <a:ext uri="{9D8B030D-6E8A-4147-A177-3AD203B41FA5}">
                      <a16:colId xmlns:a16="http://schemas.microsoft.com/office/drawing/2014/main" val="20018"/>
                    </a:ext>
                  </a:extLst>
                </a:gridCol>
                <a:gridCol w="510467">
                  <a:extLst>
                    <a:ext uri="{9D8B030D-6E8A-4147-A177-3AD203B41FA5}">
                      <a16:colId xmlns:a16="http://schemas.microsoft.com/office/drawing/2014/main" val="20019"/>
                    </a:ext>
                  </a:extLst>
                </a:gridCol>
                <a:gridCol w="510467">
                  <a:extLst>
                    <a:ext uri="{9D8B030D-6E8A-4147-A177-3AD203B41FA5}">
                      <a16:colId xmlns:a16="http://schemas.microsoft.com/office/drawing/2014/main" val="20020"/>
                    </a:ext>
                  </a:extLst>
                </a:gridCol>
                <a:gridCol w="510467">
                  <a:extLst>
                    <a:ext uri="{9D8B030D-6E8A-4147-A177-3AD203B41FA5}">
                      <a16:colId xmlns:a16="http://schemas.microsoft.com/office/drawing/2014/main" val="20021"/>
                    </a:ext>
                  </a:extLst>
                </a:gridCol>
              </a:tblGrid>
              <a:tr h="609560">
                <a:tc>
                  <a:txBody>
                    <a:bodyPr/>
                    <a:lstStyle/>
                    <a:p>
                      <a:pPr marL="0" lvl="0" indent="0" algn="ctr" rtl="0">
                        <a:spcBef>
                          <a:spcPts val="0"/>
                        </a:spcBef>
                        <a:spcAft>
                          <a:spcPts val="0"/>
                        </a:spcAft>
                        <a:buNone/>
                      </a:pPr>
                      <a:r>
                        <a:rPr lang="en" sz="2400">
                          <a:solidFill>
                            <a:srgbClr val="999999"/>
                          </a:solidFill>
                        </a:rPr>
                        <a:t>A</a:t>
                      </a:r>
                      <a:endParaRPr sz="2400">
                        <a:solidFill>
                          <a:srgbClr val="999999"/>
                        </a:solidFill>
                      </a:endParaRPr>
                    </a:p>
                  </a:txBody>
                  <a:tcPr marL="121900" marR="121900" marT="121900" marB="12190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ctr" rtl="0">
                        <a:spcBef>
                          <a:spcPts val="0"/>
                        </a:spcBef>
                        <a:spcAft>
                          <a:spcPts val="0"/>
                        </a:spcAft>
                        <a:buNone/>
                      </a:pPr>
                      <a:r>
                        <a:rPr lang="en" sz="2400">
                          <a:solidFill>
                            <a:srgbClr val="999999"/>
                          </a:solidFill>
                        </a:rPr>
                        <a:t>T</a:t>
                      </a:r>
                      <a:endParaRPr sz="2400">
                        <a:solidFill>
                          <a:srgbClr val="999999"/>
                        </a:solidFill>
                      </a:endParaRPr>
                    </a:p>
                  </a:txBody>
                  <a:tcPr marL="121900" marR="121900" marT="121900" marB="12190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ctr" rtl="0">
                        <a:spcBef>
                          <a:spcPts val="0"/>
                        </a:spcBef>
                        <a:spcAft>
                          <a:spcPts val="0"/>
                        </a:spcAft>
                        <a:buNone/>
                      </a:pPr>
                      <a:r>
                        <a:rPr lang="en" sz="2400">
                          <a:solidFill>
                            <a:srgbClr val="999999"/>
                          </a:solidFill>
                        </a:rPr>
                        <a:t>G</a:t>
                      </a:r>
                      <a:endParaRPr sz="2400">
                        <a:solidFill>
                          <a:srgbClr val="999999"/>
                        </a:solidFill>
                      </a:endParaRPr>
                    </a:p>
                  </a:txBody>
                  <a:tcPr marL="121900" marR="121900" marT="121900" marB="12190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ctr" rtl="0">
                        <a:spcBef>
                          <a:spcPts val="0"/>
                        </a:spcBef>
                        <a:spcAft>
                          <a:spcPts val="0"/>
                        </a:spcAft>
                        <a:buNone/>
                      </a:pPr>
                      <a:r>
                        <a:rPr lang="en" sz="2400">
                          <a:solidFill>
                            <a:srgbClr val="999999"/>
                          </a:solidFill>
                        </a:rPr>
                        <a:t>A</a:t>
                      </a:r>
                      <a:endParaRPr sz="2400">
                        <a:solidFill>
                          <a:srgbClr val="999999"/>
                        </a:solidFill>
                      </a:endParaRPr>
                    </a:p>
                  </a:txBody>
                  <a:tcPr marL="121900" marR="121900" marT="121900" marB="12190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ctr" rtl="0">
                        <a:spcBef>
                          <a:spcPts val="0"/>
                        </a:spcBef>
                        <a:spcAft>
                          <a:spcPts val="0"/>
                        </a:spcAft>
                        <a:buNone/>
                      </a:pPr>
                      <a:r>
                        <a:rPr lang="en" sz="2400">
                          <a:solidFill>
                            <a:srgbClr val="999999"/>
                          </a:solidFill>
                        </a:rPr>
                        <a:t>T</a:t>
                      </a:r>
                      <a:endParaRPr sz="2400">
                        <a:solidFill>
                          <a:srgbClr val="999999"/>
                        </a:solidFill>
                      </a:endParaRPr>
                    </a:p>
                  </a:txBody>
                  <a:tcPr marL="121900" marR="121900" marT="121900" marB="12190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ctr" rtl="0">
                        <a:spcBef>
                          <a:spcPts val="0"/>
                        </a:spcBef>
                        <a:spcAft>
                          <a:spcPts val="0"/>
                        </a:spcAft>
                        <a:buNone/>
                      </a:pPr>
                      <a:r>
                        <a:rPr lang="en" sz="2400">
                          <a:solidFill>
                            <a:srgbClr val="999999"/>
                          </a:solidFill>
                        </a:rPr>
                        <a:t>C</a:t>
                      </a:r>
                      <a:endParaRPr sz="2400">
                        <a:solidFill>
                          <a:srgbClr val="999999"/>
                        </a:solidFill>
                      </a:endParaRPr>
                    </a:p>
                  </a:txBody>
                  <a:tcPr marL="121900" marR="121900" marT="121900" marB="12190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ctr" rtl="0">
                        <a:spcBef>
                          <a:spcPts val="0"/>
                        </a:spcBef>
                        <a:spcAft>
                          <a:spcPts val="0"/>
                        </a:spcAft>
                        <a:buNone/>
                      </a:pPr>
                      <a:r>
                        <a:rPr lang="en" sz="2400">
                          <a:solidFill>
                            <a:srgbClr val="999999"/>
                          </a:solidFill>
                        </a:rPr>
                        <a:t>G</a:t>
                      </a:r>
                      <a:endParaRPr sz="2400">
                        <a:solidFill>
                          <a:srgbClr val="999999"/>
                        </a:solidFill>
                      </a:endParaRPr>
                    </a:p>
                  </a:txBody>
                  <a:tcPr marL="121900" marR="121900" marT="121900" marB="12190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ctr" rtl="0">
                        <a:spcBef>
                          <a:spcPts val="0"/>
                        </a:spcBef>
                        <a:spcAft>
                          <a:spcPts val="0"/>
                        </a:spcAft>
                        <a:buNone/>
                      </a:pPr>
                      <a:r>
                        <a:rPr lang="en" sz="2400">
                          <a:solidFill>
                            <a:srgbClr val="999999"/>
                          </a:solidFill>
                        </a:rPr>
                        <a:t>C</a:t>
                      </a:r>
                      <a:endParaRPr sz="2400">
                        <a:solidFill>
                          <a:srgbClr val="999999"/>
                        </a:solidFill>
                      </a:endParaRPr>
                    </a:p>
                  </a:txBody>
                  <a:tcPr marL="121900" marR="121900" marT="121900" marB="121900" anchor="ctr">
                    <a:lnL w="9525" cap="flat" cmpd="sng">
                      <a:solidFill>
                        <a:srgbClr val="B7B7B7"/>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ctr" rtl="0">
                        <a:spcBef>
                          <a:spcPts val="0"/>
                        </a:spcBef>
                        <a:spcAft>
                          <a:spcPts val="0"/>
                        </a:spcAft>
                        <a:buNone/>
                      </a:pPr>
                      <a:r>
                        <a:rPr lang="en" sz="2400"/>
                        <a:t>A</a:t>
                      </a:r>
                      <a:endParaRPr sz="2400"/>
                    </a:p>
                  </a:txBody>
                  <a:tcPr marL="121900" marR="121900" marT="121900" marB="1219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2400"/>
                        <a:t>T</a:t>
                      </a:r>
                      <a:endParaRPr sz="2400"/>
                    </a:p>
                  </a:txBody>
                  <a:tcPr marL="121900" marR="121900" marT="121900" marB="1219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2400"/>
                        <a:t>T</a:t>
                      </a:r>
                      <a:endParaRPr sz="2400"/>
                    </a:p>
                  </a:txBody>
                  <a:tcPr marL="121900" marR="121900" marT="121900" marB="1219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2400"/>
                        <a:t>T</a:t>
                      </a:r>
                      <a:endParaRPr sz="2400"/>
                    </a:p>
                  </a:txBody>
                  <a:tcPr marL="121900" marR="121900" marT="121900" marB="1219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2400"/>
                        <a:t>G</a:t>
                      </a:r>
                      <a:endParaRPr sz="2400"/>
                    </a:p>
                  </a:txBody>
                  <a:tcPr marL="121900" marR="121900" marT="121900" marB="1219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0000"/>
                    </a:solidFill>
                  </a:tcPr>
                </a:tc>
                <a:tc>
                  <a:txBody>
                    <a:bodyPr/>
                    <a:lstStyle/>
                    <a:p>
                      <a:pPr marL="0" lvl="0" indent="0" algn="ctr" rtl="0">
                        <a:spcBef>
                          <a:spcPts val="0"/>
                        </a:spcBef>
                        <a:spcAft>
                          <a:spcPts val="0"/>
                        </a:spcAft>
                        <a:buNone/>
                      </a:pPr>
                      <a:r>
                        <a:rPr lang="en" sz="2400"/>
                        <a:t>G</a:t>
                      </a:r>
                      <a:endParaRPr sz="2400"/>
                    </a:p>
                  </a:txBody>
                  <a:tcPr marL="121900" marR="121900" marT="121900" marB="1219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lvl="0" indent="0" algn="ctr" rtl="0">
                        <a:spcBef>
                          <a:spcPts val="0"/>
                        </a:spcBef>
                        <a:spcAft>
                          <a:spcPts val="0"/>
                        </a:spcAft>
                        <a:buNone/>
                      </a:pPr>
                      <a:r>
                        <a:rPr lang="en" sz="2400"/>
                        <a:t>A</a:t>
                      </a:r>
                      <a:endParaRPr sz="2400"/>
                    </a:p>
                  </a:txBody>
                  <a:tcPr marL="121900" marR="121900" marT="121900" marB="1219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2400"/>
                        <a:t>C</a:t>
                      </a:r>
                      <a:endParaRPr sz="2400"/>
                    </a:p>
                  </a:txBody>
                  <a:tcPr marL="121900" marR="121900" marT="121900" marB="1219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2400"/>
                        <a:t>C</a:t>
                      </a:r>
                      <a:endParaRPr sz="2400"/>
                    </a:p>
                  </a:txBody>
                  <a:tcPr marL="121900" marR="121900" marT="121900" marB="1219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2400"/>
                        <a:t>T</a:t>
                      </a:r>
                      <a:endParaRPr sz="2400"/>
                    </a:p>
                  </a:txBody>
                  <a:tcPr marL="121900" marR="121900" marT="121900" marB="1219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2400"/>
                        <a:t>T</a:t>
                      </a:r>
                      <a:endParaRPr sz="2400"/>
                    </a:p>
                  </a:txBody>
                  <a:tcPr marL="121900" marR="121900" marT="121900" marB="1219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2400"/>
                        <a:t>C</a:t>
                      </a:r>
                      <a:endParaRPr sz="2400"/>
                    </a:p>
                  </a:txBody>
                  <a:tcPr marL="121900" marR="121900" marT="121900" marB="1219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2400"/>
                        <a:t>C</a:t>
                      </a:r>
                      <a:endParaRPr sz="2400"/>
                    </a:p>
                  </a:txBody>
                  <a:tcPr marL="121900" marR="121900" marT="121900" marB="1219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2400"/>
                        <a:t>A</a:t>
                      </a:r>
                      <a:endParaRPr sz="2400"/>
                    </a:p>
                  </a:txBody>
                  <a:tcPr marL="121900" marR="121900" marT="121900" marB="1219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355" name="Google Shape;355;p41"/>
          <p:cNvGraphicFramePr/>
          <p:nvPr/>
        </p:nvGraphicFramePr>
        <p:xfrm>
          <a:off x="4499334" y="2066367"/>
          <a:ext cx="2552335" cy="609560"/>
        </p:xfrm>
        <a:graphic>
          <a:graphicData uri="http://schemas.openxmlformats.org/drawingml/2006/table">
            <a:tbl>
              <a:tblPr>
                <a:noFill/>
              </a:tblPr>
              <a:tblGrid>
                <a:gridCol w="510467">
                  <a:extLst>
                    <a:ext uri="{9D8B030D-6E8A-4147-A177-3AD203B41FA5}">
                      <a16:colId xmlns:a16="http://schemas.microsoft.com/office/drawing/2014/main" val="20000"/>
                    </a:ext>
                  </a:extLst>
                </a:gridCol>
                <a:gridCol w="510467">
                  <a:extLst>
                    <a:ext uri="{9D8B030D-6E8A-4147-A177-3AD203B41FA5}">
                      <a16:colId xmlns:a16="http://schemas.microsoft.com/office/drawing/2014/main" val="20001"/>
                    </a:ext>
                  </a:extLst>
                </a:gridCol>
                <a:gridCol w="510467">
                  <a:extLst>
                    <a:ext uri="{9D8B030D-6E8A-4147-A177-3AD203B41FA5}">
                      <a16:colId xmlns:a16="http://schemas.microsoft.com/office/drawing/2014/main" val="20002"/>
                    </a:ext>
                  </a:extLst>
                </a:gridCol>
                <a:gridCol w="510467">
                  <a:extLst>
                    <a:ext uri="{9D8B030D-6E8A-4147-A177-3AD203B41FA5}">
                      <a16:colId xmlns:a16="http://schemas.microsoft.com/office/drawing/2014/main" val="20003"/>
                    </a:ext>
                  </a:extLst>
                </a:gridCol>
                <a:gridCol w="510467">
                  <a:extLst>
                    <a:ext uri="{9D8B030D-6E8A-4147-A177-3AD203B41FA5}">
                      <a16:colId xmlns:a16="http://schemas.microsoft.com/office/drawing/2014/main" val="20004"/>
                    </a:ext>
                  </a:extLst>
                </a:gridCol>
              </a:tblGrid>
              <a:tr h="609560">
                <a:tc>
                  <a:txBody>
                    <a:bodyPr/>
                    <a:lstStyle/>
                    <a:p>
                      <a:pPr marL="0" lvl="0" indent="0" algn="ctr" rtl="0">
                        <a:spcBef>
                          <a:spcPts val="0"/>
                        </a:spcBef>
                        <a:spcAft>
                          <a:spcPts val="0"/>
                        </a:spcAft>
                        <a:buNone/>
                      </a:pPr>
                      <a:r>
                        <a:rPr lang="en" sz="2400"/>
                        <a:t>A</a:t>
                      </a:r>
                      <a:endParaRPr sz="2400"/>
                    </a:p>
                  </a:txBody>
                  <a:tcPr marL="121900" marR="121900" marT="121900" marB="1219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2400"/>
                        <a:t>C</a:t>
                      </a:r>
                      <a:endParaRPr sz="2400"/>
                    </a:p>
                  </a:txBody>
                  <a:tcPr marL="121900" marR="121900" marT="121900" marB="1219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2400"/>
                        <a:t>C</a:t>
                      </a:r>
                      <a:endParaRPr sz="2400"/>
                    </a:p>
                  </a:txBody>
                  <a:tcPr marL="121900" marR="121900" marT="121900" marB="1219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2400"/>
                        <a:t>T</a:t>
                      </a:r>
                      <a:endParaRPr sz="2400"/>
                    </a:p>
                  </a:txBody>
                  <a:tcPr marL="121900" marR="121900" marT="121900" marB="1219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2400"/>
                        <a:t>T</a:t>
                      </a:r>
                      <a:endParaRPr sz="2400"/>
                    </a:p>
                  </a:txBody>
                  <a:tcPr marL="121900" marR="121900" marT="121900" marB="1219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0000"/>
                    </a:solidFill>
                  </a:tcPr>
                </a:tc>
                <a:extLst>
                  <a:ext uri="{0D108BD9-81ED-4DB2-BD59-A6C34878D82A}">
                    <a16:rowId xmlns:a16="http://schemas.microsoft.com/office/drawing/2014/main" val="10000"/>
                  </a:ext>
                </a:extLst>
              </a:tr>
            </a:tbl>
          </a:graphicData>
        </a:graphic>
      </p:graphicFrame>
      <p:sp>
        <p:nvSpPr>
          <p:cNvPr id="356" name="Google Shape;356;p41"/>
          <p:cNvSpPr/>
          <p:nvPr/>
        </p:nvSpPr>
        <p:spPr>
          <a:xfrm>
            <a:off x="4599833" y="2714817"/>
            <a:ext cx="224000" cy="373600"/>
          </a:xfrm>
          <a:prstGeom prst="upArrow">
            <a:avLst>
              <a:gd name="adj1" fmla="val 50000"/>
              <a:gd name="adj2" fmla="val 50000"/>
            </a:avLst>
          </a:prstGeom>
          <a:solidFill>
            <a:srgbClr val="FFFF00"/>
          </a:solidFill>
          <a:ln>
            <a:noFill/>
          </a:ln>
        </p:spPr>
        <p:txBody>
          <a:bodyPr spcFirstLastPara="1" wrap="square" lIns="121900" tIns="121900" rIns="121900" bIns="121900" anchor="ctr" anchorCtr="0">
            <a:noAutofit/>
          </a:bodyPr>
          <a:lstStyle/>
          <a:p>
            <a:endParaRPr sz="2400"/>
          </a:p>
        </p:txBody>
      </p:sp>
      <p:sp>
        <p:nvSpPr>
          <p:cNvPr id="357" name="Google Shape;357;p41"/>
          <p:cNvSpPr txBox="1">
            <a:spLocks noGrp="1"/>
          </p:cNvSpPr>
          <p:nvPr>
            <p:ph type="title"/>
          </p:nvPr>
        </p:nvSpPr>
        <p:spPr>
          <a:xfrm>
            <a:off x="415600" y="253933"/>
            <a:ext cx="11360800" cy="763600"/>
          </a:xfrm>
          <a:prstGeom prst="rect">
            <a:avLst/>
          </a:prstGeom>
        </p:spPr>
        <p:txBody>
          <a:bodyPr spcFirstLastPara="1" vert="horz" wrap="square" lIns="121900" tIns="121900" rIns="121900" bIns="121900" rtlCol="0" anchor="t" anchorCtr="0">
            <a:noAutofit/>
          </a:bodyPr>
          <a:lstStyle/>
          <a:p>
            <a:r>
              <a:rPr lang="en" b="1" dirty="0"/>
              <a:t>BMHS Visualization</a:t>
            </a:r>
            <a:endParaRPr b="1" dirty="0"/>
          </a:p>
        </p:txBody>
      </p:sp>
      <p:sp>
        <p:nvSpPr>
          <p:cNvPr id="358" name="Google Shape;358;p41"/>
          <p:cNvSpPr/>
          <p:nvPr/>
        </p:nvSpPr>
        <p:spPr>
          <a:xfrm>
            <a:off x="4651133" y="3161235"/>
            <a:ext cx="3421600" cy="535600"/>
          </a:xfrm>
          <a:prstGeom prst="curvedUpArrow">
            <a:avLst>
              <a:gd name="adj1" fmla="val 25000"/>
              <a:gd name="adj2" fmla="val 50000"/>
              <a:gd name="adj3" fmla="val 25000"/>
            </a:avLst>
          </a:prstGeom>
          <a:solidFill>
            <a:srgbClr val="FFFF00"/>
          </a:solidFill>
          <a:ln>
            <a:noFill/>
          </a:ln>
        </p:spPr>
        <p:txBody>
          <a:bodyPr spcFirstLastPara="1" wrap="square" lIns="121900" tIns="121900" rIns="121900" bIns="121900" anchor="ctr" anchorCtr="0">
            <a:noAutofit/>
          </a:bodyPr>
          <a:lstStyle/>
          <a:p>
            <a:endParaRPr sz="2400"/>
          </a:p>
        </p:txBody>
      </p:sp>
      <p:sp>
        <p:nvSpPr>
          <p:cNvPr id="359" name="Google Shape;359;p41"/>
          <p:cNvSpPr/>
          <p:nvPr/>
        </p:nvSpPr>
        <p:spPr>
          <a:xfrm>
            <a:off x="7346133" y="2197933"/>
            <a:ext cx="792000" cy="356400"/>
          </a:xfrm>
          <a:prstGeom prst="rightArrow">
            <a:avLst>
              <a:gd name="adj1" fmla="val 50000"/>
              <a:gd name="adj2" fmla="val 50000"/>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60" name="Google Shape;360;p41"/>
          <p:cNvSpPr txBox="1"/>
          <p:nvPr/>
        </p:nvSpPr>
        <p:spPr>
          <a:xfrm>
            <a:off x="8185400" y="2106667"/>
            <a:ext cx="2552400" cy="356400"/>
          </a:xfrm>
          <a:prstGeom prst="rect">
            <a:avLst/>
          </a:prstGeom>
          <a:noFill/>
          <a:ln>
            <a:noFill/>
          </a:ln>
        </p:spPr>
        <p:txBody>
          <a:bodyPr spcFirstLastPara="1" wrap="square" lIns="121900" tIns="121900" rIns="121900" bIns="121900" anchor="t" anchorCtr="0">
            <a:noAutofit/>
          </a:bodyPr>
          <a:lstStyle/>
          <a:p>
            <a:r>
              <a:rPr lang="en" sz="2400"/>
              <a:t>6 &gt; 5, so shift by 5</a:t>
            </a:r>
            <a:endParaRPr sz="2400"/>
          </a:p>
        </p:txBody>
      </p:sp>
      <p:graphicFrame>
        <p:nvGraphicFramePr>
          <p:cNvPr id="361" name="Google Shape;361;p41"/>
          <p:cNvGraphicFramePr/>
          <p:nvPr/>
        </p:nvGraphicFramePr>
        <p:xfrm>
          <a:off x="516100" y="4099234"/>
          <a:ext cx="11230274" cy="609560"/>
        </p:xfrm>
        <a:graphic>
          <a:graphicData uri="http://schemas.openxmlformats.org/drawingml/2006/table">
            <a:tbl>
              <a:tblPr>
                <a:noFill/>
              </a:tblPr>
              <a:tblGrid>
                <a:gridCol w="510467">
                  <a:extLst>
                    <a:ext uri="{9D8B030D-6E8A-4147-A177-3AD203B41FA5}">
                      <a16:colId xmlns:a16="http://schemas.microsoft.com/office/drawing/2014/main" val="20000"/>
                    </a:ext>
                  </a:extLst>
                </a:gridCol>
                <a:gridCol w="510467">
                  <a:extLst>
                    <a:ext uri="{9D8B030D-6E8A-4147-A177-3AD203B41FA5}">
                      <a16:colId xmlns:a16="http://schemas.microsoft.com/office/drawing/2014/main" val="20001"/>
                    </a:ext>
                  </a:extLst>
                </a:gridCol>
                <a:gridCol w="510467">
                  <a:extLst>
                    <a:ext uri="{9D8B030D-6E8A-4147-A177-3AD203B41FA5}">
                      <a16:colId xmlns:a16="http://schemas.microsoft.com/office/drawing/2014/main" val="20002"/>
                    </a:ext>
                  </a:extLst>
                </a:gridCol>
                <a:gridCol w="510467">
                  <a:extLst>
                    <a:ext uri="{9D8B030D-6E8A-4147-A177-3AD203B41FA5}">
                      <a16:colId xmlns:a16="http://schemas.microsoft.com/office/drawing/2014/main" val="20003"/>
                    </a:ext>
                  </a:extLst>
                </a:gridCol>
                <a:gridCol w="510467">
                  <a:extLst>
                    <a:ext uri="{9D8B030D-6E8A-4147-A177-3AD203B41FA5}">
                      <a16:colId xmlns:a16="http://schemas.microsoft.com/office/drawing/2014/main" val="20004"/>
                    </a:ext>
                  </a:extLst>
                </a:gridCol>
                <a:gridCol w="510467">
                  <a:extLst>
                    <a:ext uri="{9D8B030D-6E8A-4147-A177-3AD203B41FA5}">
                      <a16:colId xmlns:a16="http://schemas.microsoft.com/office/drawing/2014/main" val="20005"/>
                    </a:ext>
                  </a:extLst>
                </a:gridCol>
                <a:gridCol w="510467">
                  <a:extLst>
                    <a:ext uri="{9D8B030D-6E8A-4147-A177-3AD203B41FA5}">
                      <a16:colId xmlns:a16="http://schemas.microsoft.com/office/drawing/2014/main" val="20006"/>
                    </a:ext>
                  </a:extLst>
                </a:gridCol>
                <a:gridCol w="510467">
                  <a:extLst>
                    <a:ext uri="{9D8B030D-6E8A-4147-A177-3AD203B41FA5}">
                      <a16:colId xmlns:a16="http://schemas.microsoft.com/office/drawing/2014/main" val="20007"/>
                    </a:ext>
                  </a:extLst>
                </a:gridCol>
                <a:gridCol w="510467">
                  <a:extLst>
                    <a:ext uri="{9D8B030D-6E8A-4147-A177-3AD203B41FA5}">
                      <a16:colId xmlns:a16="http://schemas.microsoft.com/office/drawing/2014/main" val="20008"/>
                    </a:ext>
                  </a:extLst>
                </a:gridCol>
                <a:gridCol w="510467">
                  <a:extLst>
                    <a:ext uri="{9D8B030D-6E8A-4147-A177-3AD203B41FA5}">
                      <a16:colId xmlns:a16="http://schemas.microsoft.com/office/drawing/2014/main" val="20009"/>
                    </a:ext>
                  </a:extLst>
                </a:gridCol>
                <a:gridCol w="510467">
                  <a:extLst>
                    <a:ext uri="{9D8B030D-6E8A-4147-A177-3AD203B41FA5}">
                      <a16:colId xmlns:a16="http://schemas.microsoft.com/office/drawing/2014/main" val="20010"/>
                    </a:ext>
                  </a:extLst>
                </a:gridCol>
                <a:gridCol w="510467">
                  <a:extLst>
                    <a:ext uri="{9D8B030D-6E8A-4147-A177-3AD203B41FA5}">
                      <a16:colId xmlns:a16="http://schemas.microsoft.com/office/drawing/2014/main" val="20011"/>
                    </a:ext>
                  </a:extLst>
                </a:gridCol>
                <a:gridCol w="510467">
                  <a:extLst>
                    <a:ext uri="{9D8B030D-6E8A-4147-A177-3AD203B41FA5}">
                      <a16:colId xmlns:a16="http://schemas.microsoft.com/office/drawing/2014/main" val="20012"/>
                    </a:ext>
                  </a:extLst>
                </a:gridCol>
                <a:gridCol w="510467">
                  <a:extLst>
                    <a:ext uri="{9D8B030D-6E8A-4147-A177-3AD203B41FA5}">
                      <a16:colId xmlns:a16="http://schemas.microsoft.com/office/drawing/2014/main" val="20013"/>
                    </a:ext>
                  </a:extLst>
                </a:gridCol>
                <a:gridCol w="510467">
                  <a:extLst>
                    <a:ext uri="{9D8B030D-6E8A-4147-A177-3AD203B41FA5}">
                      <a16:colId xmlns:a16="http://schemas.microsoft.com/office/drawing/2014/main" val="20014"/>
                    </a:ext>
                  </a:extLst>
                </a:gridCol>
                <a:gridCol w="510467">
                  <a:extLst>
                    <a:ext uri="{9D8B030D-6E8A-4147-A177-3AD203B41FA5}">
                      <a16:colId xmlns:a16="http://schemas.microsoft.com/office/drawing/2014/main" val="20015"/>
                    </a:ext>
                  </a:extLst>
                </a:gridCol>
                <a:gridCol w="510467">
                  <a:extLst>
                    <a:ext uri="{9D8B030D-6E8A-4147-A177-3AD203B41FA5}">
                      <a16:colId xmlns:a16="http://schemas.microsoft.com/office/drawing/2014/main" val="20016"/>
                    </a:ext>
                  </a:extLst>
                </a:gridCol>
                <a:gridCol w="510467">
                  <a:extLst>
                    <a:ext uri="{9D8B030D-6E8A-4147-A177-3AD203B41FA5}">
                      <a16:colId xmlns:a16="http://schemas.microsoft.com/office/drawing/2014/main" val="20017"/>
                    </a:ext>
                  </a:extLst>
                </a:gridCol>
                <a:gridCol w="510467">
                  <a:extLst>
                    <a:ext uri="{9D8B030D-6E8A-4147-A177-3AD203B41FA5}">
                      <a16:colId xmlns:a16="http://schemas.microsoft.com/office/drawing/2014/main" val="20018"/>
                    </a:ext>
                  </a:extLst>
                </a:gridCol>
                <a:gridCol w="510467">
                  <a:extLst>
                    <a:ext uri="{9D8B030D-6E8A-4147-A177-3AD203B41FA5}">
                      <a16:colId xmlns:a16="http://schemas.microsoft.com/office/drawing/2014/main" val="20019"/>
                    </a:ext>
                  </a:extLst>
                </a:gridCol>
                <a:gridCol w="510467">
                  <a:extLst>
                    <a:ext uri="{9D8B030D-6E8A-4147-A177-3AD203B41FA5}">
                      <a16:colId xmlns:a16="http://schemas.microsoft.com/office/drawing/2014/main" val="20020"/>
                    </a:ext>
                  </a:extLst>
                </a:gridCol>
                <a:gridCol w="510467">
                  <a:extLst>
                    <a:ext uri="{9D8B030D-6E8A-4147-A177-3AD203B41FA5}">
                      <a16:colId xmlns:a16="http://schemas.microsoft.com/office/drawing/2014/main" val="20021"/>
                    </a:ext>
                  </a:extLst>
                </a:gridCol>
              </a:tblGrid>
              <a:tr h="609560">
                <a:tc>
                  <a:txBody>
                    <a:bodyPr/>
                    <a:lstStyle/>
                    <a:p>
                      <a:pPr marL="0" lvl="0" indent="0" algn="ctr" rtl="0">
                        <a:spcBef>
                          <a:spcPts val="0"/>
                        </a:spcBef>
                        <a:spcAft>
                          <a:spcPts val="0"/>
                        </a:spcAft>
                        <a:buNone/>
                      </a:pPr>
                      <a:r>
                        <a:rPr lang="en" sz="2400">
                          <a:solidFill>
                            <a:srgbClr val="999999"/>
                          </a:solidFill>
                        </a:rPr>
                        <a:t>A</a:t>
                      </a:r>
                      <a:endParaRPr sz="2400">
                        <a:solidFill>
                          <a:srgbClr val="999999"/>
                        </a:solidFill>
                      </a:endParaRPr>
                    </a:p>
                  </a:txBody>
                  <a:tcPr marL="121900" marR="121900" marT="121900" marB="12190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ctr" rtl="0">
                        <a:spcBef>
                          <a:spcPts val="0"/>
                        </a:spcBef>
                        <a:spcAft>
                          <a:spcPts val="0"/>
                        </a:spcAft>
                        <a:buNone/>
                      </a:pPr>
                      <a:r>
                        <a:rPr lang="en" sz="2400">
                          <a:solidFill>
                            <a:srgbClr val="999999"/>
                          </a:solidFill>
                        </a:rPr>
                        <a:t>T</a:t>
                      </a:r>
                      <a:endParaRPr sz="2400">
                        <a:solidFill>
                          <a:srgbClr val="999999"/>
                        </a:solidFill>
                      </a:endParaRPr>
                    </a:p>
                  </a:txBody>
                  <a:tcPr marL="121900" marR="121900" marT="121900" marB="12190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ctr" rtl="0">
                        <a:spcBef>
                          <a:spcPts val="0"/>
                        </a:spcBef>
                        <a:spcAft>
                          <a:spcPts val="0"/>
                        </a:spcAft>
                        <a:buNone/>
                      </a:pPr>
                      <a:r>
                        <a:rPr lang="en" sz="2400">
                          <a:solidFill>
                            <a:srgbClr val="999999"/>
                          </a:solidFill>
                        </a:rPr>
                        <a:t>G</a:t>
                      </a:r>
                      <a:endParaRPr sz="2400">
                        <a:solidFill>
                          <a:srgbClr val="999999"/>
                        </a:solidFill>
                      </a:endParaRPr>
                    </a:p>
                  </a:txBody>
                  <a:tcPr marL="121900" marR="121900" marT="121900" marB="12190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ctr" rtl="0">
                        <a:spcBef>
                          <a:spcPts val="0"/>
                        </a:spcBef>
                        <a:spcAft>
                          <a:spcPts val="0"/>
                        </a:spcAft>
                        <a:buNone/>
                      </a:pPr>
                      <a:r>
                        <a:rPr lang="en" sz="2400">
                          <a:solidFill>
                            <a:srgbClr val="999999"/>
                          </a:solidFill>
                        </a:rPr>
                        <a:t>A</a:t>
                      </a:r>
                      <a:endParaRPr sz="2400">
                        <a:solidFill>
                          <a:srgbClr val="999999"/>
                        </a:solidFill>
                      </a:endParaRPr>
                    </a:p>
                  </a:txBody>
                  <a:tcPr marL="121900" marR="121900" marT="121900" marB="12190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ctr" rtl="0">
                        <a:spcBef>
                          <a:spcPts val="0"/>
                        </a:spcBef>
                        <a:spcAft>
                          <a:spcPts val="0"/>
                        </a:spcAft>
                        <a:buNone/>
                      </a:pPr>
                      <a:r>
                        <a:rPr lang="en" sz="2400">
                          <a:solidFill>
                            <a:srgbClr val="999999"/>
                          </a:solidFill>
                        </a:rPr>
                        <a:t>T</a:t>
                      </a:r>
                      <a:endParaRPr sz="2400">
                        <a:solidFill>
                          <a:srgbClr val="999999"/>
                        </a:solidFill>
                      </a:endParaRPr>
                    </a:p>
                  </a:txBody>
                  <a:tcPr marL="121900" marR="121900" marT="121900" marB="12190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ctr" rtl="0">
                        <a:spcBef>
                          <a:spcPts val="0"/>
                        </a:spcBef>
                        <a:spcAft>
                          <a:spcPts val="0"/>
                        </a:spcAft>
                        <a:buNone/>
                      </a:pPr>
                      <a:r>
                        <a:rPr lang="en" sz="2400">
                          <a:solidFill>
                            <a:srgbClr val="999999"/>
                          </a:solidFill>
                        </a:rPr>
                        <a:t>C</a:t>
                      </a:r>
                      <a:endParaRPr sz="2400">
                        <a:solidFill>
                          <a:srgbClr val="999999"/>
                        </a:solidFill>
                      </a:endParaRPr>
                    </a:p>
                  </a:txBody>
                  <a:tcPr marL="121900" marR="121900" marT="121900" marB="12190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ctr" rtl="0">
                        <a:spcBef>
                          <a:spcPts val="0"/>
                        </a:spcBef>
                        <a:spcAft>
                          <a:spcPts val="0"/>
                        </a:spcAft>
                        <a:buNone/>
                      </a:pPr>
                      <a:r>
                        <a:rPr lang="en" sz="2400">
                          <a:solidFill>
                            <a:srgbClr val="999999"/>
                          </a:solidFill>
                        </a:rPr>
                        <a:t>G</a:t>
                      </a:r>
                      <a:endParaRPr sz="2400">
                        <a:solidFill>
                          <a:srgbClr val="999999"/>
                        </a:solidFill>
                      </a:endParaRPr>
                    </a:p>
                  </a:txBody>
                  <a:tcPr marL="121900" marR="121900" marT="121900" marB="12190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ctr" rtl="0">
                        <a:spcBef>
                          <a:spcPts val="0"/>
                        </a:spcBef>
                        <a:spcAft>
                          <a:spcPts val="0"/>
                        </a:spcAft>
                        <a:buNone/>
                      </a:pPr>
                      <a:r>
                        <a:rPr lang="en" sz="2400">
                          <a:solidFill>
                            <a:srgbClr val="999999"/>
                          </a:solidFill>
                        </a:rPr>
                        <a:t>C</a:t>
                      </a:r>
                      <a:endParaRPr sz="2400">
                        <a:solidFill>
                          <a:srgbClr val="999999"/>
                        </a:solidFill>
                      </a:endParaRPr>
                    </a:p>
                  </a:txBody>
                  <a:tcPr marL="121900" marR="121900" marT="121900" marB="121900" anchor="ctr">
                    <a:lnL w="9525" cap="flat" cmpd="sng">
                      <a:solidFill>
                        <a:srgbClr val="B7B7B7"/>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ctr" rtl="0">
                        <a:spcBef>
                          <a:spcPts val="0"/>
                        </a:spcBef>
                        <a:spcAft>
                          <a:spcPts val="0"/>
                        </a:spcAft>
                        <a:buNone/>
                      </a:pPr>
                      <a:r>
                        <a:rPr lang="en" sz="2400">
                          <a:solidFill>
                            <a:srgbClr val="999999"/>
                          </a:solidFill>
                        </a:rPr>
                        <a:t>A</a:t>
                      </a:r>
                      <a:endParaRPr sz="2400">
                        <a:solidFill>
                          <a:srgbClr val="999999"/>
                        </a:solidFill>
                      </a:endParaRPr>
                    </a:p>
                  </a:txBody>
                  <a:tcPr marL="121900" marR="121900" marT="121900" marB="121900"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spcBef>
                          <a:spcPts val="0"/>
                        </a:spcBef>
                        <a:spcAft>
                          <a:spcPts val="0"/>
                        </a:spcAft>
                        <a:buNone/>
                      </a:pPr>
                      <a:r>
                        <a:rPr lang="en" sz="2400">
                          <a:solidFill>
                            <a:srgbClr val="999999"/>
                          </a:solidFill>
                        </a:rPr>
                        <a:t>T</a:t>
                      </a:r>
                      <a:endParaRPr sz="2400">
                        <a:solidFill>
                          <a:srgbClr val="999999"/>
                        </a:solidFill>
                      </a:endParaRPr>
                    </a:p>
                  </a:txBody>
                  <a:tcPr marL="121900" marR="121900" marT="121900" marB="121900"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spcBef>
                          <a:spcPts val="0"/>
                        </a:spcBef>
                        <a:spcAft>
                          <a:spcPts val="0"/>
                        </a:spcAft>
                        <a:buNone/>
                      </a:pPr>
                      <a:r>
                        <a:rPr lang="en" sz="2400">
                          <a:solidFill>
                            <a:srgbClr val="999999"/>
                          </a:solidFill>
                        </a:rPr>
                        <a:t>T</a:t>
                      </a:r>
                      <a:endParaRPr sz="2400">
                        <a:solidFill>
                          <a:srgbClr val="999999"/>
                        </a:solidFill>
                      </a:endParaRPr>
                    </a:p>
                  </a:txBody>
                  <a:tcPr marL="121900" marR="121900" marT="121900" marB="121900"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spcBef>
                          <a:spcPts val="0"/>
                        </a:spcBef>
                        <a:spcAft>
                          <a:spcPts val="0"/>
                        </a:spcAft>
                        <a:buNone/>
                      </a:pPr>
                      <a:r>
                        <a:rPr lang="en" sz="2400">
                          <a:solidFill>
                            <a:srgbClr val="999999"/>
                          </a:solidFill>
                        </a:rPr>
                        <a:t>T</a:t>
                      </a:r>
                      <a:endParaRPr sz="2400">
                        <a:solidFill>
                          <a:srgbClr val="999999"/>
                        </a:solidFill>
                      </a:endParaRPr>
                    </a:p>
                  </a:txBody>
                  <a:tcPr marL="121900" marR="121900" marT="121900" marB="121900"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spcBef>
                          <a:spcPts val="0"/>
                        </a:spcBef>
                        <a:spcAft>
                          <a:spcPts val="0"/>
                        </a:spcAft>
                        <a:buNone/>
                      </a:pPr>
                      <a:r>
                        <a:rPr lang="en" sz="2400">
                          <a:solidFill>
                            <a:srgbClr val="999999"/>
                          </a:solidFill>
                        </a:rPr>
                        <a:t>G</a:t>
                      </a:r>
                      <a:endParaRPr sz="2400">
                        <a:solidFill>
                          <a:srgbClr val="999999"/>
                        </a:solidFill>
                      </a:endParaRPr>
                    </a:p>
                  </a:txBody>
                  <a:tcPr marL="121900" marR="121900" marT="121900" marB="121900"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spcBef>
                          <a:spcPts val="0"/>
                        </a:spcBef>
                        <a:spcAft>
                          <a:spcPts val="0"/>
                        </a:spcAft>
                        <a:buNone/>
                      </a:pPr>
                      <a:r>
                        <a:rPr lang="en" sz="2400">
                          <a:solidFill>
                            <a:srgbClr val="999999"/>
                          </a:solidFill>
                        </a:rPr>
                        <a:t>G</a:t>
                      </a:r>
                      <a:endParaRPr sz="2400">
                        <a:solidFill>
                          <a:srgbClr val="999999"/>
                        </a:solidFill>
                      </a:endParaRPr>
                    </a:p>
                  </a:txBody>
                  <a:tcPr marL="121900" marR="121900" marT="121900" marB="121900" anchor="ctr">
                    <a:lnL w="9525" cap="flat" cmpd="sng">
                      <a:solidFill>
                        <a:srgbClr val="999999"/>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spcBef>
                          <a:spcPts val="0"/>
                        </a:spcBef>
                        <a:spcAft>
                          <a:spcPts val="0"/>
                        </a:spcAft>
                        <a:buNone/>
                      </a:pPr>
                      <a:r>
                        <a:rPr lang="en" sz="2400"/>
                        <a:t>A</a:t>
                      </a:r>
                      <a:endParaRPr sz="2400"/>
                    </a:p>
                  </a:txBody>
                  <a:tcPr marL="121900" marR="121900" marT="121900" marB="1219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FF00"/>
                    </a:solidFill>
                  </a:tcPr>
                </a:tc>
                <a:tc>
                  <a:txBody>
                    <a:bodyPr/>
                    <a:lstStyle/>
                    <a:p>
                      <a:pPr marL="0" lvl="0" indent="0" algn="ctr" rtl="0">
                        <a:spcBef>
                          <a:spcPts val="0"/>
                        </a:spcBef>
                        <a:spcAft>
                          <a:spcPts val="0"/>
                        </a:spcAft>
                        <a:buNone/>
                      </a:pPr>
                      <a:r>
                        <a:rPr lang="en" sz="2400"/>
                        <a:t>C</a:t>
                      </a:r>
                      <a:endParaRPr sz="2400"/>
                    </a:p>
                  </a:txBody>
                  <a:tcPr marL="121900" marR="121900" marT="121900" marB="1219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FF00"/>
                    </a:solidFill>
                  </a:tcPr>
                </a:tc>
                <a:tc>
                  <a:txBody>
                    <a:bodyPr/>
                    <a:lstStyle/>
                    <a:p>
                      <a:pPr marL="0" lvl="0" indent="0" algn="ctr" rtl="0">
                        <a:spcBef>
                          <a:spcPts val="0"/>
                        </a:spcBef>
                        <a:spcAft>
                          <a:spcPts val="0"/>
                        </a:spcAft>
                        <a:buNone/>
                      </a:pPr>
                      <a:r>
                        <a:rPr lang="en" sz="2400"/>
                        <a:t>C</a:t>
                      </a:r>
                      <a:endParaRPr sz="2400"/>
                    </a:p>
                  </a:txBody>
                  <a:tcPr marL="121900" marR="121900" marT="121900" marB="1219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FF00"/>
                    </a:solidFill>
                  </a:tcPr>
                </a:tc>
                <a:tc>
                  <a:txBody>
                    <a:bodyPr/>
                    <a:lstStyle/>
                    <a:p>
                      <a:pPr marL="0" lvl="0" indent="0" algn="ctr" rtl="0">
                        <a:spcBef>
                          <a:spcPts val="0"/>
                        </a:spcBef>
                        <a:spcAft>
                          <a:spcPts val="0"/>
                        </a:spcAft>
                        <a:buNone/>
                      </a:pPr>
                      <a:r>
                        <a:rPr lang="en" sz="2400"/>
                        <a:t>T</a:t>
                      </a:r>
                      <a:endParaRPr sz="2400"/>
                    </a:p>
                  </a:txBody>
                  <a:tcPr marL="121900" marR="121900" marT="121900" marB="1219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FF00"/>
                    </a:solidFill>
                  </a:tcPr>
                </a:tc>
                <a:tc>
                  <a:txBody>
                    <a:bodyPr/>
                    <a:lstStyle/>
                    <a:p>
                      <a:pPr marL="0" lvl="0" indent="0" algn="ctr" rtl="0">
                        <a:spcBef>
                          <a:spcPts val="0"/>
                        </a:spcBef>
                        <a:spcAft>
                          <a:spcPts val="0"/>
                        </a:spcAft>
                        <a:buNone/>
                      </a:pPr>
                      <a:r>
                        <a:rPr lang="en" sz="2400"/>
                        <a:t>T</a:t>
                      </a:r>
                      <a:endParaRPr sz="2400"/>
                    </a:p>
                  </a:txBody>
                  <a:tcPr marL="121900" marR="121900" marT="121900" marB="1219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FF00"/>
                    </a:solidFill>
                  </a:tcPr>
                </a:tc>
                <a:tc>
                  <a:txBody>
                    <a:bodyPr/>
                    <a:lstStyle/>
                    <a:p>
                      <a:pPr marL="0" lvl="0" indent="0" algn="ctr" rtl="0">
                        <a:spcBef>
                          <a:spcPts val="0"/>
                        </a:spcBef>
                        <a:spcAft>
                          <a:spcPts val="0"/>
                        </a:spcAft>
                        <a:buNone/>
                      </a:pPr>
                      <a:r>
                        <a:rPr lang="en" sz="2400"/>
                        <a:t>C</a:t>
                      </a:r>
                      <a:endParaRPr sz="2400"/>
                    </a:p>
                  </a:txBody>
                  <a:tcPr marL="121900" marR="121900" marT="121900" marB="1219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2400"/>
                        <a:t>C</a:t>
                      </a:r>
                      <a:endParaRPr sz="2400"/>
                    </a:p>
                  </a:txBody>
                  <a:tcPr marL="121900" marR="121900" marT="121900" marB="1219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2400"/>
                        <a:t>A</a:t>
                      </a:r>
                      <a:endParaRPr sz="2400"/>
                    </a:p>
                  </a:txBody>
                  <a:tcPr marL="121900" marR="121900" marT="121900" marB="1219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362" name="Google Shape;362;p41"/>
          <p:cNvGraphicFramePr/>
          <p:nvPr/>
        </p:nvGraphicFramePr>
        <p:xfrm>
          <a:off x="7662634" y="4766467"/>
          <a:ext cx="2552335" cy="609560"/>
        </p:xfrm>
        <a:graphic>
          <a:graphicData uri="http://schemas.openxmlformats.org/drawingml/2006/table">
            <a:tbl>
              <a:tblPr>
                <a:noFill/>
              </a:tblPr>
              <a:tblGrid>
                <a:gridCol w="510467">
                  <a:extLst>
                    <a:ext uri="{9D8B030D-6E8A-4147-A177-3AD203B41FA5}">
                      <a16:colId xmlns:a16="http://schemas.microsoft.com/office/drawing/2014/main" val="20000"/>
                    </a:ext>
                  </a:extLst>
                </a:gridCol>
                <a:gridCol w="510467">
                  <a:extLst>
                    <a:ext uri="{9D8B030D-6E8A-4147-A177-3AD203B41FA5}">
                      <a16:colId xmlns:a16="http://schemas.microsoft.com/office/drawing/2014/main" val="20001"/>
                    </a:ext>
                  </a:extLst>
                </a:gridCol>
                <a:gridCol w="510467">
                  <a:extLst>
                    <a:ext uri="{9D8B030D-6E8A-4147-A177-3AD203B41FA5}">
                      <a16:colId xmlns:a16="http://schemas.microsoft.com/office/drawing/2014/main" val="20002"/>
                    </a:ext>
                  </a:extLst>
                </a:gridCol>
                <a:gridCol w="510467">
                  <a:extLst>
                    <a:ext uri="{9D8B030D-6E8A-4147-A177-3AD203B41FA5}">
                      <a16:colId xmlns:a16="http://schemas.microsoft.com/office/drawing/2014/main" val="20003"/>
                    </a:ext>
                  </a:extLst>
                </a:gridCol>
                <a:gridCol w="510467">
                  <a:extLst>
                    <a:ext uri="{9D8B030D-6E8A-4147-A177-3AD203B41FA5}">
                      <a16:colId xmlns:a16="http://schemas.microsoft.com/office/drawing/2014/main" val="20004"/>
                    </a:ext>
                  </a:extLst>
                </a:gridCol>
              </a:tblGrid>
              <a:tr h="609560">
                <a:tc>
                  <a:txBody>
                    <a:bodyPr/>
                    <a:lstStyle/>
                    <a:p>
                      <a:pPr marL="0" lvl="0" indent="0" algn="ctr" rtl="0">
                        <a:spcBef>
                          <a:spcPts val="0"/>
                        </a:spcBef>
                        <a:spcAft>
                          <a:spcPts val="0"/>
                        </a:spcAft>
                        <a:buNone/>
                      </a:pPr>
                      <a:r>
                        <a:rPr lang="en" sz="2400"/>
                        <a:t>A</a:t>
                      </a:r>
                      <a:endParaRPr sz="2400"/>
                    </a:p>
                  </a:txBody>
                  <a:tcPr marL="121900" marR="121900" marT="121900" marB="1219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FF00"/>
                    </a:solidFill>
                  </a:tcPr>
                </a:tc>
                <a:tc>
                  <a:txBody>
                    <a:bodyPr/>
                    <a:lstStyle/>
                    <a:p>
                      <a:pPr marL="0" lvl="0" indent="0" algn="ctr" rtl="0">
                        <a:spcBef>
                          <a:spcPts val="0"/>
                        </a:spcBef>
                        <a:spcAft>
                          <a:spcPts val="0"/>
                        </a:spcAft>
                        <a:buNone/>
                      </a:pPr>
                      <a:r>
                        <a:rPr lang="en" sz="2400"/>
                        <a:t>C</a:t>
                      </a:r>
                      <a:endParaRPr sz="2400"/>
                    </a:p>
                  </a:txBody>
                  <a:tcPr marL="121900" marR="121900" marT="121900" marB="1219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FF00"/>
                    </a:solidFill>
                  </a:tcPr>
                </a:tc>
                <a:tc>
                  <a:txBody>
                    <a:bodyPr/>
                    <a:lstStyle/>
                    <a:p>
                      <a:pPr marL="0" lvl="0" indent="0" algn="ctr" rtl="0">
                        <a:spcBef>
                          <a:spcPts val="0"/>
                        </a:spcBef>
                        <a:spcAft>
                          <a:spcPts val="0"/>
                        </a:spcAft>
                        <a:buNone/>
                      </a:pPr>
                      <a:r>
                        <a:rPr lang="en" sz="2400"/>
                        <a:t>C</a:t>
                      </a:r>
                      <a:endParaRPr sz="2400"/>
                    </a:p>
                  </a:txBody>
                  <a:tcPr marL="121900" marR="121900" marT="121900" marB="1219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FF00"/>
                    </a:solidFill>
                  </a:tcPr>
                </a:tc>
                <a:tc>
                  <a:txBody>
                    <a:bodyPr/>
                    <a:lstStyle/>
                    <a:p>
                      <a:pPr marL="0" lvl="0" indent="0" algn="ctr" rtl="0">
                        <a:spcBef>
                          <a:spcPts val="0"/>
                        </a:spcBef>
                        <a:spcAft>
                          <a:spcPts val="0"/>
                        </a:spcAft>
                        <a:buNone/>
                      </a:pPr>
                      <a:r>
                        <a:rPr lang="en" sz="2400"/>
                        <a:t>T</a:t>
                      </a:r>
                      <a:endParaRPr sz="2400"/>
                    </a:p>
                  </a:txBody>
                  <a:tcPr marL="121900" marR="121900" marT="121900" marB="1219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FF00"/>
                    </a:solidFill>
                  </a:tcPr>
                </a:tc>
                <a:tc>
                  <a:txBody>
                    <a:bodyPr/>
                    <a:lstStyle/>
                    <a:p>
                      <a:pPr marL="0" lvl="0" indent="0" algn="ctr" rtl="0">
                        <a:spcBef>
                          <a:spcPts val="0"/>
                        </a:spcBef>
                        <a:spcAft>
                          <a:spcPts val="0"/>
                        </a:spcAft>
                        <a:buNone/>
                      </a:pPr>
                      <a:r>
                        <a:rPr lang="en" sz="2400"/>
                        <a:t>T</a:t>
                      </a:r>
                      <a:endParaRPr sz="2400"/>
                    </a:p>
                  </a:txBody>
                  <a:tcPr marL="121900" marR="121900" marT="121900" marB="1219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FF00"/>
                    </a:solidFill>
                  </a:tcPr>
                </a:tc>
                <a:extLst>
                  <a:ext uri="{0D108BD9-81ED-4DB2-BD59-A6C34878D82A}">
                    <a16:rowId xmlns:a16="http://schemas.microsoft.com/office/drawing/2014/main" val="10000"/>
                  </a:ext>
                </a:extLst>
              </a:tr>
            </a:tbl>
          </a:graphicData>
        </a:graphic>
      </p:graphicFrame>
      <p:sp>
        <p:nvSpPr>
          <p:cNvPr id="363" name="Google Shape;363;p41"/>
          <p:cNvSpPr/>
          <p:nvPr/>
        </p:nvSpPr>
        <p:spPr>
          <a:xfrm>
            <a:off x="6905500" y="4953733"/>
            <a:ext cx="577600" cy="233600"/>
          </a:xfrm>
          <a:prstGeom prst="rightArrow">
            <a:avLst>
              <a:gd name="adj1" fmla="val 50000"/>
              <a:gd name="adj2" fmla="val 50000"/>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64" name="Google Shape;364;p41"/>
          <p:cNvSpPr txBox="1"/>
          <p:nvPr/>
        </p:nvSpPr>
        <p:spPr>
          <a:xfrm>
            <a:off x="4089367" y="4790348"/>
            <a:ext cx="2852000" cy="448400"/>
          </a:xfrm>
          <a:prstGeom prst="rect">
            <a:avLst/>
          </a:prstGeom>
          <a:noFill/>
          <a:ln>
            <a:noFill/>
          </a:ln>
        </p:spPr>
        <p:txBody>
          <a:bodyPr spcFirstLastPara="1" wrap="square" lIns="121900" tIns="121900" rIns="121900" bIns="121900" anchor="t" anchorCtr="0">
            <a:noAutofit/>
          </a:bodyPr>
          <a:lstStyle/>
          <a:p>
            <a:r>
              <a:rPr lang="en" sz="2400"/>
              <a:t>Match Found, shift by 1</a:t>
            </a:r>
            <a:endParaRPr sz="2400"/>
          </a:p>
        </p:txBody>
      </p:sp>
      <p:sp>
        <p:nvSpPr>
          <p:cNvPr id="365" name="Google Shape;365;p41"/>
          <p:cNvSpPr/>
          <p:nvPr/>
        </p:nvSpPr>
        <p:spPr>
          <a:xfrm>
            <a:off x="4651133" y="3208584"/>
            <a:ext cx="2759200" cy="448400"/>
          </a:xfrm>
          <a:prstGeom prst="curvedUpArrow">
            <a:avLst>
              <a:gd name="adj1" fmla="val 25000"/>
              <a:gd name="adj2" fmla="val 50000"/>
              <a:gd name="adj3" fmla="val 25000"/>
            </a:avLst>
          </a:prstGeom>
          <a:solidFill>
            <a:srgbClr val="FF0000"/>
          </a:solidFill>
          <a:ln>
            <a:noFill/>
          </a:ln>
        </p:spPr>
        <p:txBody>
          <a:bodyPr spcFirstLastPara="1" wrap="square" lIns="121900" tIns="121900" rIns="121900" bIns="121900" anchor="ctr" anchorCtr="0">
            <a:noAutofit/>
          </a:bodyPr>
          <a:lstStyle/>
          <a:p>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a:spLocks noGrp="1"/>
          </p:cNvSpPr>
          <p:nvPr>
            <p:ph type="title"/>
          </p:nvPr>
        </p:nvSpPr>
        <p:spPr>
          <a:xfrm>
            <a:off x="513567" y="609700"/>
            <a:ext cx="11360800" cy="763600"/>
          </a:xfrm>
          <a:prstGeom prst="rect">
            <a:avLst/>
          </a:prstGeom>
        </p:spPr>
        <p:txBody>
          <a:bodyPr spcFirstLastPara="1" vert="horz" wrap="square" lIns="121900" tIns="121900" rIns="121900" bIns="121900" rtlCol="0" anchor="t" anchorCtr="0">
            <a:noAutofit/>
          </a:bodyPr>
          <a:lstStyle/>
          <a:p>
            <a:r>
              <a:rPr lang="en-SG" b="1" dirty="0"/>
              <a:t>Presentation Agenda</a:t>
            </a:r>
          </a:p>
        </p:txBody>
      </p:sp>
      <p:graphicFrame>
        <p:nvGraphicFramePr>
          <p:cNvPr id="138" name="Google Shape;136;p26">
            <a:extLst>
              <a:ext uri="{FF2B5EF4-FFF2-40B4-BE49-F238E27FC236}">
                <a16:creationId xmlns:a16="http://schemas.microsoft.com/office/drawing/2014/main" id="{4B7D9F75-2854-4D30-868C-C1B378AAF966}"/>
              </a:ext>
            </a:extLst>
          </p:cNvPr>
          <p:cNvGraphicFramePr/>
          <p:nvPr>
            <p:extLst>
              <p:ext uri="{D42A27DB-BD31-4B8C-83A1-F6EECF244321}">
                <p14:modId xmlns:p14="http://schemas.microsoft.com/office/powerpoint/2010/main" val="2419376467"/>
              </p:ext>
            </p:extLst>
          </p:nvPr>
        </p:nvGraphicFramePr>
        <p:xfrm>
          <a:off x="415600" y="1536633"/>
          <a:ext cx="11360800" cy="455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A9107-CF0B-46E2-9DB1-B6E171776083}"/>
              </a:ext>
            </a:extLst>
          </p:cNvPr>
          <p:cNvSpPr>
            <a:spLocks noGrp="1"/>
          </p:cNvSpPr>
          <p:nvPr>
            <p:ph type="title"/>
          </p:nvPr>
        </p:nvSpPr>
        <p:spPr/>
        <p:txBody>
          <a:bodyPr/>
          <a:lstStyle/>
          <a:p>
            <a:r>
              <a:rPr lang="en-SG" b="1" dirty="0"/>
              <a:t>Time Complexity of BMHS: </a:t>
            </a:r>
            <a:r>
              <a:rPr lang="en-SG" b="1" i="1" dirty="0"/>
              <a:t>Pre-Processing</a:t>
            </a:r>
          </a:p>
        </p:txBody>
      </p:sp>
      <p:sp>
        <p:nvSpPr>
          <p:cNvPr id="3" name="Text Placeholder 2">
            <a:extLst>
              <a:ext uri="{FF2B5EF4-FFF2-40B4-BE49-F238E27FC236}">
                <a16:creationId xmlns:a16="http://schemas.microsoft.com/office/drawing/2014/main" id="{95142B8E-9533-4355-968F-42A542A6AC72}"/>
              </a:ext>
            </a:extLst>
          </p:cNvPr>
          <p:cNvSpPr>
            <a:spLocks noGrp="1"/>
          </p:cNvSpPr>
          <p:nvPr>
            <p:ph type="body" idx="1"/>
          </p:nvPr>
        </p:nvSpPr>
        <p:spPr/>
        <p:txBody>
          <a:bodyPr/>
          <a:lstStyle/>
          <a:p>
            <a:pPr marL="152396" indent="0">
              <a:buNone/>
            </a:pPr>
            <a:r>
              <a:rPr lang="en-SG" sz="2400" dirty="0"/>
              <a:t>Number of characters to pre-process = Length of Substring</a:t>
            </a:r>
          </a:p>
          <a:p>
            <a:pPr marL="152396" indent="0">
              <a:buNone/>
            </a:pPr>
            <a:r>
              <a:rPr lang="en-SG" sz="2400" dirty="0"/>
              <a:t>                                                                    = </a:t>
            </a:r>
            <a:r>
              <a:rPr lang="en-SG" sz="2400" i="1" dirty="0"/>
              <a:t>m</a:t>
            </a:r>
          </a:p>
          <a:p>
            <a:pPr marL="152396" indent="0">
              <a:buNone/>
            </a:pPr>
            <a:endParaRPr lang="en-SG" sz="2400" dirty="0"/>
          </a:p>
          <a:p>
            <a:pPr marL="152396" indent="0">
              <a:buNone/>
            </a:pPr>
            <a:r>
              <a:rPr lang="en-SG" sz="2400" dirty="0"/>
              <a:t>Number of iterations in pre-processing = </a:t>
            </a:r>
            <a:r>
              <a:rPr lang="en-SG" sz="2400" i="1" dirty="0"/>
              <a:t>m</a:t>
            </a:r>
          </a:p>
          <a:p>
            <a:pPr marL="152396" indent="0">
              <a:buNone/>
            </a:pPr>
            <a:endParaRPr lang="en-SG" sz="2400" dirty="0"/>
          </a:p>
          <a:p>
            <a:pPr marL="152396" indent="0">
              <a:buNone/>
            </a:pPr>
            <a:r>
              <a:rPr lang="en-SG" sz="2400" dirty="0"/>
              <a:t>If </a:t>
            </a:r>
            <a:r>
              <a:rPr lang="en-SG" sz="2400" dirty="0" err="1"/>
              <a:t>i</a:t>
            </a:r>
            <a:r>
              <a:rPr lang="en-SG" sz="2400" dirty="0"/>
              <a:t> = n-1, condition is only satisfied in the m</a:t>
            </a:r>
            <a:r>
              <a:rPr lang="en-SG" sz="2400" baseline="30000" dirty="0"/>
              <a:t>th</a:t>
            </a:r>
            <a:r>
              <a:rPr lang="en-SG" sz="2400" dirty="0"/>
              <a:t> iteration.</a:t>
            </a:r>
          </a:p>
          <a:p>
            <a:pPr marL="152396" indent="0">
              <a:buNone/>
            </a:pPr>
            <a:endParaRPr lang="en-SG" sz="2400" dirty="0"/>
          </a:p>
          <a:p>
            <a:pPr marL="152396" indent="0">
              <a:buNone/>
            </a:pPr>
            <a:r>
              <a:rPr lang="en-SG" sz="2400" dirty="0"/>
              <a:t>Number of comparisons on each of the first (</a:t>
            </a:r>
            <a:r>
              <a:rPr lang="en-SG" sz="2400" i="1" dirty="0"/>
              <a:t>m-1</a:t>
            </a:r>
            <a:r>
              <a:rPr lang="en-SG" sz="2400" dirty="0"/>
              <a:t>) iteration= 1+1 = 2</a:t>
            </a:r>
          </a:p>
          <a:p>
            <a:pPr marL="152396" indent="0">
              <a:buNone/>
            </a:pPr>
            <a:r>
              <a:rPr lang="en-SG" sz="2400" dirty="0"/>
              <a:t>Number of comparisons on </a:t>
            </a:r>
            <a:r>
              <a:rPr lang="en-SG" sz="2400" i="1" dirty="0"/>
              <a:t>n</a:t>
            </a:r>
            <a:r>
              <a:rPr lang="en-SG" sz="2400" baseline="30000" dirty="0"/>
              <a:t>th</a:t>
            </a:r>
            <a:r>
              <a:rPr lang="en-SG" sz="2400" dirty="0"/>
              <a:t> iteration= 1+1 = 2</a:t>
            </a:r>
          </a:p>
          <a:p>
            <a:pPr marL="152396" indent="0">
              <a:buNone/>
            </a:pPr>
            <a:endParaRPr lang="en-SG" sz="2400" dirty="0"/>
          </a:p>
          <a:p>
            <a:pPr marL="152396" indent="0">
              <a:buNone/>
            </a:pPr>
            <a:r>
              <a:rPr lang="en-SG" sz="2400" dirty="0"/>
              <a:t>Thus, total number of comparisons = 2m</a:t>
            </a:r>
          </a:p>
          <a:p>
            <a:pPr marL="152396" indent="0">
              <a:buNone/>
            </a:pPr>
            <a:endParaRPr lang="en-SG" sz="2400" dirty="0"/>
          </a:p>
          <a:p>
            <a:pPr marL="152396" indent="0">
              <a:buNone/>
            </a:pPr>
            <a:r>
              <a:rPr lang="en-SG" sz="2400" dirty="0"/>
              <a:t>Time Complexity is of the order =&gt; </a:t>
            </a:r>
            <a:r>
              <a:rPr lang="en-SG" sz="2400" b="1" dirty="0"/>
              <a:t>O(m)</a:t>
            </a:r>
          </a:p>
          <a:p>
            <a:pPr marL="152396" indent="0">
              <a:buNone/>
            </a:pPr>
            <a:endParaRPr lang="en-SG" sz="2400" dirty="0"/>
          </a:p>
          <a:p>
            <a:pPr marL="152396" indent="0">
              <a:buNone/>
            </a:pPr>
            <a:endParaRPr lang="en-SG" sz="2400" dirty="0"/>
          </a:p>
          <a:p>
            <a:pPr marL="152396" indent="0">
              <a:buNone/>
            </a:pPr>
            <a:r>
              <a:rPr lang="en-SG" sz="2400" dirty="0"/>
              <a:t>																				           </a:t>
            </a:r>
          </a:p>
        </p:txBody>
      </p:sp>
    </p:spTree>
    <p:extLst>
      <p:ext uri="{BB962C8B-B14F-4D97-AF65-F5344CB8AC3E}">
        <p14:creationId xmlns:p14="http://schemas.microsoft.com/office/powerpoint/2010/main" val="2687319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1000"/>
                                        <p:tgtEl>
                                          <p:spTgt spid="3">
                                            <p:txEl>
                                              <p:pRg st="5" end="5"/>
                                            </p:txEl>
                                          </p:spTgt>
                                        </p:tgtEl>
                                      </p:cBhvr>
                                    </p:animEffect>
                                    <p:anim calcmode="lin" valueType="num">
                                      <p:cBhvr>
                                        <p:cTn id="2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1000"/>
                                        <p:tgtEl>
                                          <p:spTgt spid="3">
                                            <p:txEl>
                                              <p:pRg st="7" end="7"/>
                                            </p:txEl>
                                          </p:spTgt>
                                        </p:tgtEl>
                                      </p:cBhvr>
                                    </p:animEffect>
                                    <p:anim calcmode="lin" valueType="num">
                                      <p:cBhvr>
                                        <p:cTn id="3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1000"/>
                                        <p:tgtEl>
                                          <p:spTgt spid="3">
                                            <p:txEl>
                                              <p:pRg st="8" end="8"/>
                                            </p:txEl>
                                          </p:spTgt>
                                        </p:tgtEl>
                                      </p:cBhvr>
                                    </p:animEffect>
                                    <p:anim calcmode="lin" valueType="num">
                                      <p:cBhvr>
                                        <p:cTn id="41"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1000"/>
                                        <p:tgtEl>
                                          <p:spTgt spid="3">
                                            <p:txEl>
                                              <p:pRg st="10" end="10"/>
                                            </p:txEl>
                                          </p:spTgt>
                                        </p:tgtEl>
                                      </p:cBhvr>
                                    </p:animEffect>
                                    <p:anim calcmode="lin" valueType="num">
                                      <p:cBhvr>
                                        <p:cTn id="4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3">
                                            <p:txEl>
                                              <p:pRg st="12" end="12"/>
                                            </p:txEl>
                                          </p:spTgt>
                                        </p:tgtEl>
                                        <p:attrNameLst>
                                          <p:attrName>style.visibility</p:attrName>
                                        </p:attrNameLst>
                                      </p:cBhvr>
                                      <p:to>
                                        <p:strVal val="visible"/>
                                      </p:to>
                                    </p:set>
                                    <p:animEffect transition="in" filter="fade">
                                      <p:cBhvr>
                                        <p:cTn id="54" dur="1000"/>
                                        <p:tgtEl>
                                          <p:spTgt spid="3">
                                            <p:txEl>
                                              <p:pRg st="12" end="12"/>
                                            </p:txEl>
                                          </p:spTgt>
                                        </p:tgtEl>
                                      </p:cBhvr>
                                    </p:animEffect>
                                    <p:anim calcmode="lin" valueType="num">
                                      <p:cBhvr>
                                        <p:cTn id="55"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4BEB0-01D5-4BB8-8418-0A35BBC12AFD}"/>
              </a:ext>
            </a:extLst>
          </p:cNvPr>
          <p:cNvSpPr>
            <a:spLocks noGrp="1"/>
          </p:cNvSpPr>
          <p:nvPr>
            <p:ph type="title"/>
          </p:nvPr>
        </p:nvSpPr>
        <p:spPr/>
        <p:txBody>
          <a:bodyPr/>
          <a:lstStyle/>
          <a:p>
            <a:r>
              <a:rPr lang="en-SG" b="1" dirty="0"/>
              <a:t>Time Complexity of BMHS: </a:t>
            </a:r>
            <a:r>
              <a:rPr lang="en-SG" b="1" i="1" dirty="0"/>
              <a:t>Search Generation</a:t>
            </a:r>
          </a:p>
        </p:txBody>
      </p:sp>
      <p:sp>
        <p:nvSpPr>
          <p:cNvPr id="3" name="Text Placeholder 2">
            <a:extLst>
              <a:ext uri="{FF2B5EF4-FFF2-40B4-BE49-F238E27FC236}">
                <a16:creationId xmlns:a16="http://schemas.microsoft.com/office/drawing/2014/main" id="{93FBF2E6-EE93-4ACB-9B4F-E8F6AD468453}"/>
              </a:ext>
            </a:extLst>
          </p:cNvPr>
          <p:cNvSpPr>
            <a:spLocks noGrp="1"/>
          </p:cNvSpPr>
          <p:nvPr>
            <p:ph type="body" idx="1"/>
          </p:nvPr>
        </p:nvSpPr>
        <p:spPr>
          <a:xfrm>
            <a:off x="415600" y="1536632"/>
            <a:ext cx="11360800" cy="5216505"/>
          </a:xfrm>
        </p:spPr>
        <p:txBody>
          <a:bodyPr/>
          <a:lstStyle/>
          <a:p>
            <a:pPr marL="152396" indent="0">
              <a:buNone/>
            </a:pPr>
            <a:r>
              <a:rPr lang="en-SG" sz="2400" dirty="0"/>
              <a:t>For the </a:t>
            </a:r>
            <a:r>
              <a:rPr lang="en-SG" sz="2400" b="1" i="1" dirty="0"/>
              <a:t>Worst Case:</a:t>
            </a:r>
          </a:p>
          <a:p>
            <a:pPr marL="152396" indent="0">
              <a:buNone/>
            </a:pPr>
            <a:endParaRPr lang="en-SG" sz="2400" dirty="0"/>
          </a:p>
          <a:p>
            <a:pPr marL="152396" indent="0">
              <a:buNone/>
            </a:pPr>
            <a:r>
              <a:rPr lang="en-SG" sz="2400" dirty="0"/>
              <a:t>The substring shifts by 1 character at a time until the (n-m+1)</a:t>
            </a:r>
            <a:r>
              <a:rPr lang="en-SG" sz="2400" baseline="30000" dirty="0"/>
              <a:t>th</a:t>
            </a:r>
            <a:r>
              <a:rPr lang="en-SG" sz="2400" dirty="0"/>
              <a:t> iteration. So, the number of iterations over main string = </a:t>
            </a:r>
            <a:r>
              <a:rPr lang="en-SG" sz="2400" b="1" i="1" dirty="0"/>
              <a:t>n-m+1</a:t>
            </a:r>
          </a:p>
          <a:p>
            <a:pPr marL="152396" indent="0">
              <a:buNone/>
            </a:pPr>
            <a:endParaRPr lang="en-SG" sz="2400" b="1" i="1" dirty="0"/>
          </a:p>
          <a:p>
            <a:pPr marL="152396" indent="0">
              <a:buNone/>
            </a:pPr>
            <a:r>
              <a:rPr lang="en-SG" sz="2400" dirty="0"/>
              <a:t>For the substring, (n-1) characters have to match, and the m</a:t>
            </a:r>
            <a:r>
              <a:rPr lang="en-SG" sz="2400" baseline="30000" dirty="0"/>
              <a:t>th</a:t>
            </a:r>
            <a:r>
              <a:rPr lang="en-SG" sz="2400" dirty="0"/>
              <a:t> character should be a mismatch. Thus, the number of comparisons with the substring = </a:t>
            </a:r>
            <a:r>
              <a:rPr lang="en-SG" sz="2400" i="1" dirty="0"/>
              <a:t>m</a:t>
            </a:r>
          </a:p>
          <a:p>
            <a:pPr marL="152396" indent="0">
              <a:buNone/>
            </a:pPr>
            <a:r>
              <a:rPr lang="en-SG" sz="2400" dirty="0"/>
              <a:t>But the Sunday Algorithm would increase it by 1 extra comparison. Hence, the total number of comparisons per iteration of main string  = </a:t>
            </a:r>
            <a:r>
              <a:rPr lang="en-SG" sz="2400" b="1" i="1" dirty="0"/>
              <a:t>m+1</a:t>
            </a:r>
          </a:p>
          <a:p>
            <a:pPr marL="152396" indent="0">
              <a:buNone/>
            </a:pPr>
            <a:endParaRPr lang="en-SG" sz="2400" b="1" i="1" dirty="0"/>
          </a:p>
          <a:p>
            <a:pPr marL="152396" indent="0">
              <a:buNone/>
            </a:pPr>
            <a:r>
              <a:rPr lang="en-SG" sz="2400" dirty="0"/>
              <a:t>Total Time = [(</a:t>
            </a:r>
            <a:r>
              <a:rPr lang="en-SG" sz="2400" i="1" dirty="0"/>
              <a:t>Iterations over main string</a:t>
            </a:r>
            <a:r>
              <a:rPr lang="en-SG" sz="2400" dirty="0"/>
              <a:t>) * (</a:t>
            </a:r>
            <a:r>
              <a:rPr lang="en-SG" sz="2400" i="1" dirty="0"/>
              <a:t>Iterations over substring</a:t>
            </a:r>
            <a:r>
              <a:rPr lang="en-SG" sz="2400" dirty="0"/>
              <a:t>)] + c</a:t>
            </a:r>
          </a:p>
          <a:p>
            <a:pPr marL="152396" indent="0">
              <a:buNone/>
            </a:pPr>
            <a:r>
              <a:rPr lang="en-SG" sz="2400" dirty="0"/>
              <a:t>                    = [(</a:t>
            </a:r>
            <a:r>
              <a:rPr lang="en-SG" sz="2400" i="1" dirty="0"/>
              <a:t>n-m+1</a:t>
            </a:r>
            <a:r>
              <a:rPr lang="en-SG" sz="2400" dirty="0"/>
              <a:t>)*(</a:t>
            </a:r>
            <a:r>
              <a:rPr lang="en-SG" sz="2400" i="1" dirty="0"/>
              <a:t>m+1</a:t>
            </a:r>
            <a:r>
              <a:rPr lang="en-SG" sz="2400" dirty="0"/>
              <a:t>)]</a:t>
            </a:r>
            <a:r>
              <a:rPr lang="en-SG" sz="2400" i="1" dirty="0"/>
              <a:t> </a:t>
            </a:r>
            <a:r>
              <a:rPr lang="en-SG" sz="2400" dirty="0"/>
              <a:t>+</a:t>
            </a:r>
            <a:r>
              <a:rPr lang="en-SG" sz="2400" i="1" dirty="0"/>
              <a:t> c</a:t>
            </a:r>
          </a:p>
          <a:p>
            <a:pPr marL="152396" indent="0">
              <a:buNone/>
            </a:pPr>
            <a:endParaRPr lang="en-SG" sz="2400" dirty="0"/>
          </a:p>
          <a:p>
            <a:pPr marL="152396" indent="0">
              <a:buNone/>
            </a:pPr>
            <a:r>
              <a:rPr lang="en-SG" sz="2400" dirty="0"/>
              <a:t>On solving, the time complexity comes out to be </a:t>
            </a:r>
            <a:r>
              <a:rPr lang="en-SG" sz="2400" b="1" dirty="0"/>
              <a:t>O(nm)</a:t>
            </a:r>
          </a:p>
          <a:p>
            <a:pPr marL="152396" indent="0">
              <a:buNone/>
            </a:pPr>
            <a:endParaRPr lang="en-SG" sz="2400" b="1" i="1" dirty="0"/>
          </a:p>
          <a:p>
            <a:pPr marL="152396" indent="0">
              <a:buNone/>
            </a:pPr>
            <a:endParaRPr lang="en-SG" b="1" i="1" dirty="0"/>
          </a:p>
          <a:p>
            <a:pPr marL="152396" indent="0">
              <a:buNone/>
            </a:pPr>
            <a:endParaRPr lang="en-SG" b="1" i="1" dirty="0"/>
          </a:p>
          <a:p>
            <a:pPr marL="152396" indent="0">
              <a:buNone/>
            </a:pPr>
            <a:endParaRPr lang="en-SG" b="1" i="1" dirty="0"/>
          </a:p>
        </p:txBody>
      </p:sp>
    </p:spTree>
    <p:extLst>
      <p:ext uri="{BB962C8B-B14F-4D97-AF65-F5344CB8AC3E}">
        <p14:creationId xmlns:p14="http://schemas.microsoft.com/office/powerpoint/2010/main" val="3757572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1000"/>
                                        <p:tgtEl>
                                          <p:spTgt spid="3">
                                            <p:txEl>
                                              <p:pRg st="5" end="5"/>
                                            </p:txEl>
                                          </p:spTgt>
                                        </p:tgtEl>
                                      </p:cBhvr>
                                    </p:animEffect>
                                    <p:anim calcmode="lin" valueType="num">
                                      <p:cBhvr>
                                        <p:cTn id="2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1000"/>
                                        <p:tgtEl>
                                          <p:spTgt spid="3">
                                            <p:txEl>
                                              <p:pRg st="7" end="7"/>
                                            </p:txEl>
                                          </p:spTgt>
                                        </p:tgtEl>
                                      </p:cBhvr>
                                    </p:animEffect>
                                    <p:anim calcmode="lin" valueType="num">
                                      <p:cBhvr>
                                        <p:cTn id="36"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7" end="7"/>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1000"/>
                                        <p:tgtEl>
                                          <p:spTgt spid="3">
                                            <p:txEl>
                                              <p:pRg st="8" end="8"/>
                                            </p:txEl>
                                          </p:spTgt>
                                        </p:tgtEl>
                                      </p:cBhvr>
                                    </p:animEffect>
                                    <p:anim calcmode="lin" valueType="num">
                                      <p:cBhvr>
                                        <p:cTn id="41"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1000"/>
                                        <p:tgtEl>
                                          <p:spTgt spid="3">
                                            <p:txEl>
                                              <p:pRg st="10" end="10"/>
                                            </p:txEl>
                                          </p:spTgt>
                                        </p:tgtEl>
                                      </p:cBhvr>
                                    </p:animEffect>
                                    <p:anim calcmode="lin" valueType="num">
                                      <p:cBhvr>
                                        <p:cTn id="4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1B173-6D2A-447E-B1AE-3334BFE0D2E8}"/>
              </a:ext>
            </a:extLst>
          </p:cNvPr>
          <p:cNvSpPr>
            <a:spLocks noGrp="1"/>
          </p:cNvSpPr>
          <p:nvPr>
            <p:ph type="title"/>
          </p:nvPr>
        </p:nvSpPr>
        <p:spPr/>
        <p:txBody>
          <a:bodyPr/>
          <a:lstStyle/>
          <a:p>
            <a:r>
              <a:rPr lang="en-SG" b="1" dirty="0"/>
              <a:t>Time Complexity of BMHS: </a:t>
            </a:r>
            <a:r>
              <a:rPr lang="en-SG" b="1" i="1" dirty="0"/>
              <a:t>Search Generation</a:t>
            </a:r>
            <a:endParaRPr lang="en-SG" dirty="0"/>
          </a:p>
        </p:txBody>
      </p:sp>
      <p:sp>
        <p:nvSpPr>
          <p:cNvPr id="3" name="Text Placeholder 2">
            <a:extLst>
              <a:ext uri="{FF2B5EF4-FFF2-40B4-BE49-F238E27FC236}">
                <a16:creationId xmlns:a16="http://schemas.microsoft.com/office/drawing/2014/main" id="{70501BF2-0CE3-467C-801C-9D673C7C8641}"/>
              </a:ext>
            </a:extLst>
          </p:cNvPr>
          <p:cNvSpPr>
            <a:spLocks noGrp="1"/>
          </p:cNvSpPr>
          <p:nvPr>
            <p:ph type="body" idx="1"/>
          </p:nvPr>
        </p:nvSpPr>
        <p:spPr>
          <a:xfrm>
            <a:off x="415600" y="1536633"/>
            <a:ext cx="11360800" cy="5174560"/>
          </a:xfrm>
        </p:spPr>
        <p:txBody>
          <a:bodyPr/>
          <a:lstStyle/>
          <a:p>
            <a:pPr marL="152396" indent="0">
              <a:buNone/>
            </a:pPr>
            <a:r>
              <a:rPr lang="en-SG" sz="2400" dirty="0"/>
              <a:t>For the </a:t>
            </a:r>
            <a:r>
              <a:rPr lang="en-SG" sz="2400" b="1" i="1" dirty="0"/>
              <a:t>Best Case:</a:t>
            </a:r>
          </a:p>
          <a:p>
            <a:pPr marL="152396" indent="0">
              <a:buNone/>
            </a:pPr>
            <a:endParaRPr lang="en-SG" sz="2400" dirty="0"/>
          </a:p>
          <a:p>
            <a:pPr marL="152396" indent="0">
              <a:buNone/>
            </a:pPr>
            <a:r>
              <a:rPr lang="en-SG" sz="2400" dirty="0"/>
              <a:t>The number of main string iterations should be minimised, and for that the shift per iteration should be maximised, which will be equal to </a:t>
            </a:r>
            <a:r>
              <a:rPr lang="en-SG" sz="2400" i="1" dirty="0"/>
              <a:t>n+1 </a:t>
            </a:r>
            <a:r>
              <a:rPr lang="en-SG" sz="2400" dirty="0"/>
              <a:t>characters.</a:t>
            </a:r>
          </a:p>
          <a:p>
            <a:pPr marL="152396" indent="0">
              <a:buNone/>
            </a:pPr>
            <a:r>
              <a:rPr lang="en-SG" sz="2400" dirty="0"/>
              <a:t>So, the iterations over main string  = </a:t>
            </a:r>
            <a:r>
              <a:rPr lang="en-SG" sz="2400" b="1" dirty="0"/>
              <a:t>(</a:t>
            </a:r>
            <a:r>
              <a:rPr lang="en-SG" sz="2400" b="1" i="1" dirty="0"/>
              <a:t>n-m</a:t>
            </a:r>
            <a:r>
              <a:rPr lang="en-SG" sz="2400" b="1" dirty="0"/>
              <a:t>)/(</a:t>
            </a:r>
            <a:r>
              <a:rPr lang="en-SG" sz="2400" b="1" i="1" dirty="0"/>
              <a:t>m+1</a:t>
            </a:r>
            <a:r>
              <a:rPr lang="en-SG" sz="2400" b="1" dirty="0"/>
              <a:t>)</a:t>
            </a:r>
          </a:p>
          <a:p>
            <a:pPr marL="152396" indent="0">
              <a:buNone/>
            </a:pPr>
            <a:endParaRPr lang="en-SG" sz="2400" b="1" i="1" dirty="0"/>
          </a:p>
          <a:p>
            <a:pPr marL="152396" indent="0">
              <a:buNone/>
            </a:pPr>
            <a:r>
              <a:rPr lang="en-SG" sz="2400" dirty="0"/>
              <a:t>To minimise the iterations for the substring, the first character itself shouldn’t match.</a:t>
            </a:r>
          </a:p>
          <a:p>
            <a:pPr marL="152396" indent="0">
              <a:buNone/>
            </a:pPr>
            <a:r>
              <a:rPr lang="en-SG" sz="2400" dirty="0"/>
              <a:t>Thus, the number of comparisons with the substring = </a:t>
            </a:r>
            <a:r>
              <a:rPr lang="en-SG" sz="2400" i="1" dirty="0"/>
              <a:t>1</a:t>
            </a:r>
          </a:p>
          <a:p>
            <a:pPr marL="152396" indent="0">
              <a:buNone/>
            </a:pPr>
            <a:r>
              <a:rPr lang="en-SG" sz="2400" dirty="0"/>
              <a:t>But the Sunday Algorithm would increase it by 1 extra comparison. Hence, the total number of comparisons per iteration of main string  = </a:t>
            </a:r>
            <a:r>
              <a:rPr lang="en-SG" sz="2400" i="1" dirty="0"/>
              <a:t>1+1 </a:t>
            </a:r>
            <a:r>
              <a:rPr lang="en-SG" sz="2400" dirty="0"/>
              <a:t>=</a:t>
            </a:r>
            <a:r>
              <a:rPr lang="en-SG" sz="2400" i="1" dirty="0"/>
              <a:t> </a:t>
            </a:r>
            <a:r>
              <a:rPr lang="en-SG" sz="2400" b="1" i="1" dirty="0"/>
              <a:t>2</a:t>
            </a:r>
          </a:p>
          <a:p>
            <a:pPr marL="152396" indent="0">
              <a:buNone/>
            </a:pPr>
            <a:endParaRPr lang="en-SG" sz="2400" b="1" i="1" dirty="0"/>
          </a:p>
          <a:p>
            <a:pPr marL="152396" indent="0">
              <a:buNone/>
            </a:pPr>
            <a:r>
              <a:rPr lang="en-SG" sz="2400" dirty="0"/>
              <a:t>Total Time = [(</a:t>
            </a:r>
            <a:r>
              <a:rPr lang="en-SG" sz="2400" i="1" dirty="0"/>
              <a:t>Iterations over main string</a:t>
            </a:r>
            <a:r>
              <a:rPr lang="en-SG" sz="2400" dirty="0"/>
              <a:t>) * (</a:t>
            </a:r>
            <a:r>
              <a:rPr lang="en-SG" sz="2400" i="1" dirty="0"/>
              <a:t>Iterations over substring</a:t>
            </a:r>
            <a:r>
              <a:rPr lang="en-SG" sz="2400" dirty="0"/>
              <a:t>)] + c</a:t>
            </a:r>
          </a:p>
          <a:p>
            <a:pPr marL="152396" indent="0">
              <a:buNone/>
            </a:pPr>
            <a:r>
              <a:rPr lang="en-SG" sz="2400" dirty="0"/>
              <a:t>                    = [(</a:t>
            </a:r>
            <a:r>
              <a:rPr lang="en-SG" sz="2400" i="1" dirty="0"/>
              <a:t>n-m</a:t>
            </a:r>
            <a:r>
              <a:rPr lang="en-SG" sz="2400" dirty="0"/>
              <a:t>)/(</a:t>
            </a:r>
            <a:r>
              <a:rPr lang="en-SG" sz="2400" i="1" dirty="0"/>
              <a:t>m+1</a:t>
            </a:r>
            <a:r>
              <a:rPr lang="en-SG" sz="2400" dirty="0"/>
              <a:t>)]*2</a:t>
            </a:r>
            <a:r>
              <a:rPr lang="en-SG" sz="2400" i="1" dirty="0"/>
              <a:t> </a:t>
            </a:r>
            <a:r>
              <a:rPr lang="en-SG" sz="2400" dirty="0"/>
              <a:t>+</a:t>
            </a:r>
            <a:r>
              <a:rPr lang="en-SG" sz="2400" i="1" dirty="0"/>
              <a:t> c</a:t>
            </a:r>
          </a:p>
          <a:p>
            <a:pPr marL="152396" indent="0">
              <a:buNone/>
            </a:pPr>
            <a:endParaRPr lang="en-SG" sz="2400" dirty="0"/>
          </a:p>
          <a:p>
            <a:pPr marL="152396" indent="0">
              <a:buNone/>
            </a:pPr>
            <a:r>
              <a:rPr lang="en-SG" sz="2400" dirty="0"/>
              <a:t>On solving, the time complexity comes out to be </a:t>
            </a:r>
            <a:r>
              <a:rPr lang="en-SG" sz="2400" b="1" dirty="0"/>
              <a:t>O(n/m)</a:t>
            </a:r>
          </a:p>
          <a:p>
            <a:pPr marL="152396" indent="0">
              <a:buNone/>
            </a:pPr>
            <a:endParaRPr lang="en-SG" sz="2400" dirty="0"/>
          </a:p>
        </p:txBody>
      </p:sp>
    </p:spTree>
    <p:extLst>
      <p:ext uri="{BB962C8B-B14F-4D97-AF65-F5344CB8AC3E}">
        <p14:creationId xmlns:p14="http://schemas.microsoft.com/office/powerpoint/2010/main" val="1477355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1000"/>
                                        <p:tgtEl>
                                          <p:spTgt spid="3">
                                            <p:txEl>
                                              <p:pRg st="5" end="5"/>
                                            </p:txEl>
                                          </p:spTgt>
                                        </p:tgtEl>
                                      </p:cBhvr>
                                    </p:animEffect>
                                    <p:anim calcmode="lin" valueType="num">
                                      <p:cBhvr>
                                        <p:cTn id="2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1000"/>
                                        <p:tgtEl>
                                          <p:spTgt spid="3">
                                            <p:txEl>
                                              <p:pRg st="6" end="6"/>
                                            </p:txEl>
                                          </p:spTgt>
                                        </p:tgtEl>
                                      </p:cBhvr>
                                    </p:animEffect>
                                    <p:anim calcmode="lin" valueType="num">
                                      <p:cBhvr>
                                        <p:cTn id="3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1000"/>
                                        <p:tgtEl>
                                          <p:spTgt spid="3">
                                            <p:txEl>
                                              <p:pRg st="7" end="7"/>
                                            </p:txEl>
                                          </p:spTgt>
                                        </p:tgtEl>
                                      </p:cBhvr>
                                    </p:animEffect>
                                    <p:anim calcmode="lin" valueType="num">
                                      <p:cBhvr>
                                        <p:cTn id="41"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1000"/>
                                        <p:tgtEl>
                                          <p:spTgt spid="3">
                                            <p:txEl>
                                              <p:pRg st="9" end="9"/>
                                            </p:txEl>
                                          </p:spTgt>
                                        </p:tgtEl>
                                      </p:cBhvr>
                                    </p:animEffect>
                                    <p:anim calcmode="lin" valueType="num">
                                      <p:cBhvr>
                                        <p:cTn id="48"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1000"/>
                                        <p:tgtEl>
                                          <p:spTgt spid="3">
                                            <p:txEl>
                                              <p:pRg st="10" end="10"/>
                                            </p:txEl>
                                          </p:spTgt>
                                        </p:tgtEl>
                                      </p:cBhvr>
                                    </p:animEffect>
                                    <p:anim calcmode="lin" valueType="num">
                                      <p:cBhvr>
                                        <p:cTn id="53"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animEffect transition="in" filter="fade">
                                      <p:cBhvr>
                                        <p:cTn id="59" dur="1000"/>
                                        <p:tgtEl>
                                          <p:spTgt spid="3">
                                            <p:txEl>
                                              <p:pRg st="12" end="12"/>
                                            </p:txEl>
                                          </p:spTgt>
                                        </p:tgtEl>
                                      </p:cBhvr>
                                    </p:animEffect>
                                    <p:anim calcmode="lin" valueType="num">
                                      <p:cBhvr>
                                        <p:cTn id="60"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0"/>
        <p:cNvGrpSpPr/>
        <p:nvPr/>
      </p:nvGrpSpPr>
      <p:grpSpPr>
        <a:xfrm>
          <a:off x="0" y="0"/>
          <a:ext cx="0" cy="0"/>
          <a:chOff x="0" y="0"/>
          <a:chExt cx="0" cy="0"/>
        </a:xfrm>
      </p:grpSpPr>
      <p:sp>
        <p:nvSpPr>
          <p:cNvPr id="82" name="Rectangle 81">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4" name="Picture 83">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1" name="Google Shape;141;p27"/>
          <p:cNvSpPr txBox="1">
            <a:spLocks noGrp="1"/>
          </p:cNvSpPr>
          <p:nvPr>
            <p:ph type="title"/>
          </p:nvPr>
        </p:nvSpPr>
        <p:spPr>
          <a:xfrm>
            <a:off x="3043403" y="3176666"/>
            <a:ext cx="6105194" cy="504667"/>
          </a:xfrm>
          <a:prstGeom prst="rect">
            <a:avLst/>
          </a:prstGeom>
        </p:spPr>
        <p:txBody>
          <a:bodyPr spcFirstLastPara="1" vert="horz" lIns="91440" tIns="45720" rIns="91440" bIns="45720" rtlCol="0" anchor="b" anchorCtr="0">
            <a:normAutofit fontScale="90000"/>
          </a:bodyPr>
          <a:lstStyle/>
          <a:p>
            <a:pPr algn="ctr">
              <a:spcBef>
                <a:spcPct val="0"/>
              </a:spcBef>
            </a:pPr>
            <a:r>
              <a:rPr lang="en-US" sz="3600" b="1" kern="1200" dirty="0">
                <a:solidFill>
                  <a:srgbClr val="FFFFFF"/>
                </a:solidFill>
                <a:latin typeface="+mj-lt"/>
                <a:ea typeface="+mj-ea"/>
                <a:cs typeface="+mj-cs"/>
              </a:rPr>
              <a:t>Empirical Analysis &amp; Conclusion</a:t>
            </a:r>
          </a:p>
        </p:txBody>
      </p:sp>
    </p:spTree>
    <p:extLst>
      <p:ext uri="{BB962C8B-B14F-4D97-AF65-F5344CB8AC3E}">
        <p14:creationId xmlns:p14="http://schemas.microsoft.com/office/powerpoint/2010/main" val="1400124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44"/>
          <p:cNvSpPr txBox="1">
            <a:spLocks noGrp="1"/>
          </p:cNvSpPr>
          <p:nvPr>
            <p:ph type="title"/>
          </p:nvPr>
        </p:nvSpPr>
        <p:spPr>
          <a:xfrm>
            <a:off x="203917" y="-72900"/>
            <a:ext cx="11360800" cy="467200"/>
          </a:xfrm>
          <a:prstGeom prst="rect">
            <a:avLst/>
          </a:prstGeom>
        </p:spPr>
        <p:txBody>
          <a:bodyPr spcFirstLastPara="1" vert="horz" wrap="square" lIns="121900" tIns="121900" rIns="121900" bIns="121900" rtlCol="0" anchor="t" anchorCtr="0">
            <a:noAutofit/>
          </a:bodyPr>
          <a:lstStyle/>
          <a:p>
            <a:endParaRPr sz="2667" dirty="0"/>
          </a:p>
        </p:txBody>
      </p:sp>
      <p:graphicFrame>
        <p:nvGraphicFramePr>
          <p:cNvPr id="383" name="Google Shape;383;p44"/>
          <p:cNvGraphicFramePr/>
          <p:nvPr/>
        </p:nvGraphicFramePr>
        <p:xfrm>
          <a:off x="280301" y="457800"/>
          <a:ext cx="11208032" cy="6373704"/>
        </p:xfrm>
        <a:graphic>
          <a:graphicData uri="http://schemas.openxmlformats.org/drawingml/2006/table">
            <a:tbl>
              <a:tblPr>
                <a:noFill/>
              </a:tblPr>
              <a:tblGrid>
                <a:gridCol w="1471233">
                  <a:extLst>
                    <a:ext uri="{9D8B030D-6E8A-4147-A177-3AD203B41FA5}">
                      <a16:colId xmlns:a16="http://schemas.microsoft.com/office/drawing/2014/main" val="20000"/>
                    </a:ext>
                  </a:extLst>
                </a:gridCol>
                <a:gridCol w="2314333">
                  <a:extLst>
                    <a:ext uri="{9D8B030D-6E8A-4147-A177-3AD203B41FA5}">
                      <a16:colId xmlns:a16="http://schemas.microsoft.com/office/drawing/2014/main" val="20001"/>
                    </a:ext>
                  </a:extLst>
                </a:gridCol>
                <a:gridCol w="978967">
                  <a:extLst>
                    <a:ext uri="{9D8B030D-6E8A-4147-A177-3AD203B41FA5}">
                      <a16:colId xmlns:a16="http://schemas.microsoft.com/office/drawing/2014/main" val="20002"/>
                    </a:ext>
                  </a:extLst>
                </a:gridCol>
                <a:gridCol w="1182300">
                  <a:extLst>
                    <a:ext uri="{9D8B030D-6E8A-4147-A177-3AD203B41FA5}">
                      <a16:colId xmlns:a16="http://schemas.microsoft.com/office/drawing/2014/main" val="20003"/>
                    </a:ext>
                  </a:extLst>
                </a:gridCol>
                <a:gridCol w="1575533">
                  <a:extLst>
                    <a:ext uri="{9D8B030D-6E8A-4147-A177-3AD203B41FA5}">
                      <a16:colId xmlns:a16="http://schemas.microsoft.com/office/drawing/2014/main" val="20004"/>
                    </a:ext>
                  </a:extLst>
                </a:gridCol>
                <a:gridCol w="1860733">
                  <a:extLst>
                    <a:ext uri="{9D8B030D-6E8A-4147-A177-3AD203B41FA5}">
                      <a16:colId xmlns:a16="http://schemas.microsoft.com/office/drawing/2014/main" val="20005"/>
                    </a:ext>
                  </a:extLst>
                </a:gridCol>
                <a:gridCol w="1824933">
                  <a:extLst>
                    <a:ext uri="{9D8B030D-6E8A-4147-A177-3AD203B41FA5}">
                      <a16:colId xmlns:a16="http://schemas.microsoft.com/office/drawing/2014/main" val="20006"/>
                    </a:ext>
                  </a:extLst>
                </a:gridCol>
              </a:tblGrid>
              <a:tr h="372533">
                <a:tc>
                  <a:txBody>
                    <a:bodyPr/>
                    <a:lstStyle/>
                    <a:p>
                      <a:pPr marL="0" lvl="0" indent="0" algn="ctr" rtl="0">
                        <a:spcBef>
                          <a:spcPts val="0"/>
                        </a:spcBef>
                        <a:spcAft>
                          <a:spcPts val="0"/>
                        </a:spcAft>
                        <a:buNone/>
                      </a:pPr>
                      <a:endParaRPr sz="1300" b="1">
                        <a:latin typeface="Proxima Nova"/>
                        <a:ea typeface="Proxima Nova"/>
                        <a:cs typeface="Proxima Nova"/>
                        <a:sym typeface="Proxima Nova"/>
                      </a:endParaRPr>
                    </a:p>
                  </a:txBody>
                  <a:tcPr marL="84667" marR="84667" marT="84667" marB="84667"/>
                </a:tc>
                <a:tc>
                  <a:txBody>
                    <a:bodyPr/>
                    <a:lstStyle/>
                    <a:p>
                      <a:pPr marL="0" lvl="0" indent="0" algn="ctr" rtl="0">
                        <a:spcBef>
                          <a:spcPts val="0"/>
                        </a:spcBef>
                        <a:spcAft>
                          <a:spcPts val="0"/>
                        </a:spcAft>
                        <a:buNone/>
                      </a:pPr>
                      <a:endParaRPr sz="1300" b="1">
                        <a:latin typeface="Proxima Nova"/>
                        <a:ea typeface="Proxima Nova"/>
                        <a:cs typeface="Proxima Nova"/>
                        <a:sym typeface="Proxima Nova"/>
                      </a:endParaRPr>
                    </a:p>
                  </a:txBody>
                  <a:tcPr marL="84667" marR="84667" marT="84667" marB="84667"/>
                </a:tc>
                <a:tc gridSpan="5">
                  <a:txBody>
                    <a:bodyPr/>
                    <a:lstStyle/>
                    <a:p>
                      <a:pPr marL="0" lvl="0" indent="0" algn="ctr" rtl="0">
                        <a:spcBef>
                          <a:spcPts val="0"/>
                        </a:spcBef>
                        <a:spcAft>
                          <a:spcPts val="0"/>
                        </a:spcAft>
                        <a:buNone/>
                      </a:pPr>
                      <a:r>
                        <a:rPr lang="en" sz="1300" b="1">
                          <a:latin typeface="Proxima Nova"/>
                          <a:ea typeface="Proxima Nova"/>
                          <a:cs typeface="Proxima Nova"/>
                          <a:sym typeface="Proxima Nova"/>
                        </a:rPr>
                        <a:t>Run Time(s) when length of Query Sequence is:</a:t>
                      </a:r>
                      <a:endParaRPr sz="1300">
                        <a:latin typeface="Proxima Nova"/>
                        <a:ea typeface="Proxima Nova"/>
                        <a:cs typeface="Proxima Nova"/>
                        <a:sym typeface="Proxima Nova"/>
                      </a:endParaRPr>
                    </a:p>
                  </a:txBody>
                  <a:tcPr marL="84667" marR="84667" marT="84667" marB="84667"/>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738293">
                <a:tc>
                  <a:txBody>
                    <a:bodyPr/>
                    <a:lstStyle/>
                    <a:p>
                      <a:pPr marL="0" lvl="0" indent="0" algn="ctr" rtl="0">
                        <a:spcBef>
                          <a:spcPts val="0"/>
                        </a:spcBef>
                        <a:spcAft>
                          <a:spcPts val="0"/>
                        </a:spcAft>
                        <a:buNone/>
                      </a:pPr>
                      <a:r>
                        <a:rPr lang="en" sz="1300" b="1">
                          <a:latin typeface="Proxima Nova"/>
                          <a:ea typeface="Proxima Nova"/>
                          <a:cs typeface="Proxima Nova"/>
                          <a:sym typeface="Proxima Nova"/>
                        </a:rPr>
                        <a:t>Algorithm used</a:t>
                      </a:r>
                      <a:endParaRPr sz="1300" b="1">
                        <a:latin typeface="Proxima Nova"/>
                        <a:ea typeface="Proxima Nova"/>
                        <a:cs typeface="Proxima Nova"/>
                        <a:sym typeface="Proxima Nova"/>
                      </a:endParaRPr>
                    </a:p>
                  </a:txBody>
                  <a:tcPr marL="84667" marR="84667" marT="84667" marB="84667"/>
                </a:tc>
                <a:tc>
                  <a:txBody>
                    <a:bodyPr/>
                    <a:lstStyle/>
                    <a:p>
                      <a:pPr marL="0" lvl="0" indent="0" algn="ctr" rtl="0">
                        <a:spcBef>
                          <a:spcPts val="0"/>
                        </a:spcBef>
                        <a:spcAft>
                          <a:spcPts val="0"/>
                        </a:spcAft>
                        <a:buNone/>
                      </a:pPr>
                      <a:r>
                        <a:rPr lang="en" sz="1300" b="1">
                          <a:latin typeface="Proxima Nova"/>
                          <a:ea typeface="Proxima Nova"/>
                          <a:cs typeface="Proxima Nova"/>
                          <a:sym typeface="Proxima Nova"/>
                        </a:rPr>
                        <a:t>Genome Sequence</a:t>
                      </a:r>
                      <a:br>
                        <a:rPr lang="en" sz="1300" b="1">
                          <a:latin typeface="Proxima Nova"/>
                          <a:ea typeface="Proxima Nova"/>
                          <a:cs typeface="Proxima Nova"/>
                          <a:sym typeface="Proxima Nova"/>
                        </a:rPr>
                      </a:br>
                      <a:r>
                        <a:rPr lang="en" sz="1300" b="1">
                          <a:latin typeface="Proxima Nova"/>
                          <a:ea typeface="Proxima Nova"/>
                          <a:cs typeface="Proxima Nova"/>
                          <a:sym typeface="Proxima Nova"/>
                        </a:rPr>
                        <a:t>(Characters)</a:t>
                      </a:r>
                      <a:endParaRPr sz="1300" b="1">
                        <a:latin typeface="Proxima Nova"/>
                        <a:ea typeface="Proxima Nova"/>
                        <a:cs typeface="Proxima Nova"/>
                        <a:sym typeface="Proxima Nova"/>
                      </a:endParaRPr>
                    </a:p>
                  </a:txBody>
                  <a:tcPr marL="84667" marR="84667" marT="84667" marB="84667"/>
                </a:tc>
                <a:tc>
                  <a:txBody>
                    <a:bodyPr/>
                    <a:lstStyle/>
                    <a:p>
                      <a:pPr marL="0" lvl="0" indent="0" algn="l" rtl="0">
                        <a:spcBef>
                          <a:spcPts val="0"/>
                        </a:spcBef>
                        <a:spcAft>
                          <a:spcPts val="0"/>
                        </a:spcAft>
                        <a:buNone/>
                      </a:pPr>
                      <a:r>
                        <a:rPr lang="en" sz="1300" b="1">
                          <a:latin typeface="Proxima Nova"/>
                          <a:ea typeface="Proxima Nova"/>
                          <a:cs typeface="Proxima Nova"/>
                          <a:sym typeface="Proxima Nova"/>
                        </a:rPr>
                        <a:t>4 (</a:t>
                      </a:r>
                      <a:r>
                        <a:rPr lang="en" sz="1100" b="1">
                          <a:latin typeface="Proxima Nova"/>
                          <a:ea typeface="Proxima Nova"/>
                          <a:cs typeface="Proxima Nova"/>
                          <a:sym typeface="Proxima Nova"/>
                        </a:rPr>
                        <a:t>CATG</a:t>
                      </a:r>
                      <a:r>
                        <a:rPr lang="en" sz="1300" b="1">
                          <a:latin typeface="Proxima Nova"/>
                          <a:ea typeface="Proxima Nova"/>
                          <a:cs typeface="Proxima Nova"/>
                          <a:sym typeface="Proxima Nova"/>
                        </a:rPr>
                        <a:t>)</a:t>
                      </a:r>
                      <a:endParaRPr sz="1300" b="1">
                        <a:latin typeface="Proxima Nova"/>
                        <a:ea typeface="Proxima Nova"/>
                        <a:cs typeface="Proxima Nova"/>
                        <a:sym typeface="Proxima Nova"/>
                      </a:endParaRPr>
                    </a:p>
                  </a:txBody>
                  <a:tcPr marL="84667" marR="84667" marT="84667" marB="84667">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300" b="1">
                          <a:latin typeface="Proxima Nova"/>
                          <a:ea typeface="Proxima Nova"/>
                          <a:cs typeface="Proxima Nova"/>
                          <a:sym typeface="Proxima Nova"/>
                        </a:rPr>
                        <a:t>8(</a:t>
                      </a:r>
                      <a:r>
                        <a:rPr lang="en" sz="1100" b="1">
                          <a:latin typeface="Proxima Nova"/>
                          <a:ea typeface="Proxima Nova"/>
                          <a:cs typeface="Proxima Nova"/>
                          <a:sym typeface="Proxima Nova"/>
                        </a:rPr>
                        <a:t>GTATCACT</a:t>
                      </a:r>
                      <a:r>
                        <a:rPr lang="en" sz="1300" b="1">
                          <a:latin typeface="Proxima Nova"/>
                          <a:ea typeface="Proxima Nova"/>
                          <a:cs typeface="Proxima Nova"/>
                          <a:sym typeface="Proxima Nova"/>
                        </a:rPr>
                        <a:t>)</a:t>
                      </a:r>
                      <a:endParaRPr sz="1300" b="1">
                        <a:latin typeface="Proxima Nova"/>
                        <a:ea typeface="Proxima Nova"/>
                        <a:cs typeface="Proxima Nova"/>
                        <a:sym typeface="Proxima Nova"/>
                      </a:endParaRPr>
                    </a:p>
                  </a:txBody>
                  <a:tcPr marL="84667" marR="84667" marT="84667" marB="84667">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300" b="1">
                          <a:latin typeface="Proxima Nova"/>
                          <a:ea typeface="Proxima Nova"/>
                          <a:cs typeface="Proxima Nova"/>
                          <a:sym typeface="Proxima Nova"/>
                        </a:rPr>
                        <a:t>12(</a:t>
                      </a:r>
                      <a:r>
                        <a:rPr lang="en" sz="1100" b="1">
                          <a:latin typeface="Proxima Nova"/>
                          <a:ea typeface="Proxima Nova"/>
                          <a:cs typeface="Proxima Nova"/>
                          <a:sym typeface="Proxima Nova"/>
                        </a:rPr>
                        <a:t>AACGTAAAAGTT</a:t>
                      </a:r>
                      <a:r>
                        <a:rPr lang="en" sz="1300" b="1">
                          <a:latin typeface="Proxima Nova"/>
                          <a:ea typeface="Proxima Nova"/>
                          <a:cs typeface="Proxima Nova"/>
                          <a:sym typeface="Proxima Nova"/>
                        </a:rPr>
                        <a:t>)</a:t>
                      </a:r>
                      <a:endParaRPr sz="1300" b="1">
                        <a:latin typeface="Proxima Nova"/>
                        <a:ea typeface="Proxima Nova"/>
                        <a:cs typeface="Proxima Nova"/>
                        <a:sym typeface="Proxima Nova"/>
                      </a:endParaRPr>
                    </a:p>
                  </a:txBody>
                  <a:tcPr marL="84667" marR="84667" marT="84667" marB="84667">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300" b="1">
                          <a:latin typeface="Proxima Nova"/>
                          <a:ea typeface="Proxima Nova"/>
                          <a:cs typeface="Proxima Nova"/>
                          <a:sym typeface="Proxima Nova"/>
                        </a:rPr>
                        <a:t>16(</a:t>
                      </a:r>
                      <a:r>
                        <a:rPr lang="en" sz="1100" b="1">
                          <a:latin typeface="Proxima Nova"/>
                          <a:ea typeface="Proxima Nova"/>
                          <a:cs typeface="Proxima Nova"/>
                          <a:sym typeface="Proxima Nova"/>
                        </a:rPr>
                        <a:t>CCACCCTCTATCTTAT</a:t>
                      </a:r>
                      <a:r>
                        <a:rPr lang="en" sz="1300" b="1">
                          <a:latin typeface="Proxima Nova"/>
                          <a:ea typeface="Proxima Nova"/>
                          <a:cs typeface="Proxima Nova"/>
                          <a:sym typeface="Proxima Nova"/>
                        </a:rPr>
                        <a:t>)</a:t>
                      </a:r>
                      <a:endParaRPr sz="1300" b="1">
                        <a:latin typeface="Proxima Nova"/>
                        <a:ea typeface="Proxima Nova"/>
                        <a:cs typeface="Proxima Nova"/>
                        <a:sym typeface="Proxima Nova"/>
                      </a:endParaRPr>
                    </a:p>
                  </a:txBody>
                  <a:tcPr marL="84667" marR="84667" marT="84667" marB="84667">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300" b="1">
                          <a:latin typeface="Proxima Nova"/>
                          <a:ea typeface="Proxima Nova"/>
                          <a:cs typeface="Proxima Nova"/>
                          <a:sym typeface="Proxima Nova"/>
                        </a:rPr>
                        <a:t>32(</a:t>
                      </a:r>
                      <a:r>
                        <a:rPr lang="en" sz="1100" b="1">
                          <a:latin typeface="Proxima Nova"/>
                          <a:ea typeface="Proxima Nova"/>
                          <a:cs typeface="Proxima Nova"/>
                          <a:sym typeface="Proxima Nova"/>
                        </a:rPr>
                        <a:t>TGAAACGCTAACAAATGATCGTAAATAACACA</a:t>
                      </a:r>
                      <a:r>
                        <a:rPr lang="en" sz="1300" b="1">
                          <a:latin typeface="Proxima Nova"/>
                          <a:ea typeface="Proxima Nova"/>
                          <a:cs typeface="Proxima Nova"/>
                          <a:sym typeface="Proxima Nova"/>
                        </a:rPr>
                        <a:t>)</a:t>
                      </a:r>
                      <a:endParaRPr sz="1300" b="1">
                        <a:latin typeface="Proxima Nova"/>
                        <a:ea typeface="Proxima Nova"/>
                        <a:cs typeface="Proxima Nova"/>
                        <a:sym typeface="Proxima Nova"/>
                      </a:endParaRPr>
                    </a:p>
                  </a:txBody>
                  <a:tcPr marL="84667" marR="84667" marT="84667" marB="84667">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575733">
                <a:tc rowSpan="3">
                  <a:txBody>
                    <a:bodyPr/>
                    <a:lstStyle/>
                    <a:p>
                      <a:pPr marL="0" lvl="0" indent="0" algn="ctr" rtl="0">
                        <a:spcBef>
                          <a:spcPts val="0"/>
                        </a:spcBef>
                        <a:spcAft>
                          <a:spcPts val="0"/>
                        </a:spcAft>
                        <a:buNone/>
                      </a:pPr>
                      <a:r>
                        <a:rPr lang="en" sz="1300">
                          <a:latin typeface="Proxima Nova"/>
                          <a:ea typeface="Proxima Nova"/>
                          <a:cs typeface="Proxima Nova"/>
                          <a:sym typeface="Proxima Nova"/>
                        </a:rPr>
                        <a:t>1. Brute Force</a:t>
                      </a:r>
                      <a:endParaRPr sz="1300">
                        <a:latin typeface="Proxima Nova"/>
                        <a:ea typeface="Proxima Nova"/>
                        <a:cs typeface="Proxima Nova"/>
                        <a:sym typeface="Proxima Nova"/>
                      </a:endParaRPr>
                    </a:p>
                  </a:txBody>
                  <a:tcPr marL="84667" marR="84667" marT="84667" marB="84667"/>
                </a:tc>
                <a:tc>
                  <a:txBody>
                    <a:bodyPr/>
                    <a:lstStyle/>
                    <a:p>
                      <a:pPr marL="0" lvl="0" indent="0" algn="ctr" rtl="0">
                        <a:spcBef>
                          <a:spcPts val="0"/>
                        </a:spcBef>
                        <a:spcAft>
                          <a:spcPts val="0"/>
                        </a:spcAft>
                        <a:buNone/>
                      </a:pPr>
                      <a:r>
                        <a:rPr lang="en" sz="1300" b="1" u="sng">
                          <a:latin typeface="Proxima Nova"/>
                          <a:ea typeface="Proxima Nova"/>
                          <a:cs typeface="Proxima Nova"/>
                          <a:sym typeface="Proxima Nova"/>
                        </a:rPr>
                        <a:t>ASM694v2(txt)</a:t>
                      </a:r>
                      <a:br>
                        <a:rPr lang="en" sz="1300" b="1" u="sng">
                          <a:latin typeface="Proxima Nova"/>
                          <a:ea typeface="Proxima Nova"/>
                          <a:cs typeface="Proxima Nova"/>
                          <a:sym typeface="Proxima Nova"/>
                        </a:rPr>
                      </a:br>
                      <a:r>
                        <a:rPr lang="en" sz="1300" b="1" u="sng">
                          <a:latin typeface="Proxima Nova"/>
                          <a:ea typeface="Proxima Nova"/>
                          <a:cs typeface="Proxima Nova"/>
                          <a:sym typeface="Proxima Nova"/>
                        </a:rPr>
                        <a:t>4,951,383</a:t>
                      </a:r>
                      <a:endParaRPr sz="1300">
                        <a:latin typeface="Proxima Nova"/>
                        <a:ea typeface="Proxima Nova"/>
                        <a:cs typeface="Proxima Nova"/>
                        <a:sym typeface="Proxima Nova"/>
                      </a:endParaRPr>
                    </a:p>
                  </a:txBody>
                  <a:tcPr marL="84667" marR="84667" marT="84667" marB="84667">
                    <a:lnR w="12700" cap="flat" cmpd="sng">
                      <a:solidFill>
                        <a:srgbClr val="000000"/>
                      </a:solidFill>
                      <a:prstDash val="solid"/>
                      <a:round/>
                      <a:headEnd type="none" w="sm" len="sm"/>
                      <a:tailEnd type="none" w="sm" len="sm"/>
                    </a:lnR>
                  </a:tcPr>
                </a:tc>
                <a:tc>
                  <a:txBody>
                    <a:bodyPr/>
                    <a:lstStyle/>
                    <a:p>
                      <a:pPr marL="0" lvl="0" indent="0" algn="ctr" rtl="0">
                        <a:spcBef>
                          <a:spcPts val="0"/>
                        </a:spcBef>
                        <a:spcAft>
                          <a:spcPts val="0"/>
                        </a:spcAft>
                        <a:buNone/>
                      </a:pPr>
                      <a:r>
                        <a:rPr lang="en" sz="1600">
                          <a:latin typeface="Proxima Nova"/>
                          <a:ea typeface="Proxima Nova"/>
                          <a:cs typeface="Proxima Nova"/>
                          <a:sym typeface="Proxima Nova"/>
                        </a:rPr>
                        <a:t>2.49</a:t>
                      </a:r>
                      <a:endParaRPr sz="1600">
                        <a:latin typeface="Proxima Nova"/>
                        <a:ea typeface="Proxima Nova"/>
                        <a:cs typeface="Proxima Nova"/>
                        <a:sym typeface="Proxima Nova"/>
                      </a:endParaRPr>
                    </a:p>
                  </a:txBody>
                  <a:tcPr marL="84667" marR="84667" marT="84667" marB="84667">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Proxima Nova"/>
                          <a:ea typeface="Proxima Nova"/>
                          <a:cs typeface="Proxima Nova"/>
                          <a:sym typeface="Proxima Nova"/>
                        </a:rPr>
                        <a:t>1.48</a:t>
                      </a:r>
                      <a:endParaRPr sz="1600">
                        <a:latin typeface="Proxima Nova"/>
                        <a:ea typeface="Proxima Nova"/>
                        <a:cs typeface="Proxima Nova"/>
                        <a:sym typeface="Proxima Nova"/>
                      </a:endParaRPr>
                    </a:p>
                  </a:txBody>
                  <a:tcPr marL="84667" marR="84667" marT="84667" marB="84667">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Proxima Nova"/>
                          <a:ea typeface="Proxima Nova"/>
                          <a:cs typeface="Proxima Nova"/>
                          <a:sym typeface="Proxima Nova"/>
                        </a:rPr>
                        <a:t>2.00</a:t>
                      </a:r>
                      <a:endParaRPr sz="1600">
                        <a:latin typeface="Proxima Nova"/>
                        <a:ea typeface="Proxima Nova"/>
                        <a:cs typeface="Proxima Nova"/>
                        <a:sym typeface="Proxima Nova"/>
                      </a:endParaRPr>
                    </a:p>
                  </a:txBody>
                  <a:tcPr marL="84667" marR="84667" marT="84667" marB="84667">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Proxima Nova"/>
                          <a:ea typeface="Proxima Nova"/>
                          <a:cs typeface="Proxima Nova"/>
                          <a:sym typeface="Proxima Nova"/>
                        </a:rPr>
                        <a:t>1.83</a:t>
                      </a:r>
                      <a:endParaRPr sz="1600">
                        <a:latin typeface="Proxima Nova"/>
                        <a:ea typeface="Proxima Nova"/>
                        <a:cs typeface="Proxima Nova"/>
                        <a:sym typeface="Proxima Nova"/>
                      </a:endParaRPr>
                    </a:p>
                  </a:txBody>
                  <a:tcPr marL="84667" marR="84667" marT="84667" marB="84667">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Proxima Nova"/>
                          <a:ea typeface="Proxima Nova"/>
                          <a:cs typeface="Proxima Nova"/>
                          <a:sym typeface="Proxima Nova"/>
                        </a:rPr>
                        <a:t>1.90</a:t>
                      </a:r>
                      <a:endParaRPr sz="1600">
                        <a:latin typeface="Proxima Nova"/>
                        <a:ea typeface="Proxima Nova"/>
                        <a:cs typeface="Proxima Nova"/>
                        <a:sym typeface="Proxima Nova"/>
                      </a:endParaRPr>
                    </a:p>
                  </a:txBody>
                  <a:tcPr marL="84667" marR="84667" marT="84667" marB="84667">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575733">
                <a:tc vMerge="1">
                  <a:txBody>
                    <a:bodyPr/>
                    <a:lstStyle/>
                    <a:p>
                      <a:endParaRPr lang="en-US"/>
                    </a:p>
                  </a:txBody>
                  <a:tcPr/>
                </a:tc>
                <a:tc>
                  <a:txBody>
                    <a:bodyPr/>
                    <a:lstStyle/>
                    <a:p>
                      <a:pPr marL="0" lvl="0" indent="0" algn="ctr" rtl="0">
                        <a:spcBef>
                          <a:spcPts val="0"/>
                        </a:spcBef>
                        <a:spcAft>
                          <a:spcPts val="0"/>
                        </a:spcAft>
                        <a:buNone/>
                      </a:pPr>
                      <a:r>
                        <a:rPr lang="en" sz="1300" b="1" u="sng">
                          <a:latin typeface="Proxima Nova"/>
                          <a:ea typeface="Proxima Nova"/>
                          <a:cs typeface="Proxima Nova"/>
                          <a:sym typeface="Proxima Nova"/>
                        </a:rPr>
                        <a:t>R64(txt)</a:t>
                      </a:r>
                      <a:br>
                        <a:rPr lang="en" sz="1300" b="1" u="sng">
                          <a:latin typeface="Proxima Nova"/>
                          <a:ea typeface="Proxima Nova"/>
                          <a:cs typeface="Proxima Nova"/>
                          <a:sym typeface="Proxima Nova"/>
                        </a:rPr>
                      </a:br>
                      <a:r>
                        <a:rPr lang="en" sz="1300" b="1" u="sng">
                          <a:latin typeface="Proxima Nova"/>
                          <a:ea typeface="Proxima Nova"/>
                          <a:cs typeface="Proxima Nova"/>
                          <a:sym typeface="Proxima Nova"/>
                        </a:rPr>
                        <a:t>12,157,105</a:t>
                      </a:r>
                      <a:endParaRPr sz="1300">
                        <a:latin typeface="Proxima Nova"/>
                        <a:ea typeface="Proxima Nova"/>
                        <a:cs typeface="Proxima Nova"/>
                        <a:sym typeface="Proxima Nova"/>
                      </a:endParaRPr>
                    </a:p>
                  </a:txBody>
                  <a:tcPr marL="84667" marR="84667" marT="84667" marB="84667">
                    <a:lnR w="12700" cap="flat" cmpd="sng">
                      <a:solidFill>
                        <a:srgbClr val="000000"/>
                      </a:solidFill>
                      <a:prstDash val="solid"/>
                      <a:round/>
                      <a:headEnd type="none" w="sm" len="sm"/>
                      <a:tailEnd type="none" w="sm" len="sm"/>
                    </a:lnR>
                  </a:tcPr>
                </a:tc>
                <a:tc>
                  <a:txBody>
                    <a:bodyPr/>
                    <a:lstStyle/>
                    <a:p>
                      <a:pPr marL="0" lvl="0" indent="0" algn="ctr" rtl="0">
                        <a:spcBef>
                          <a:spcPts val="0"/>
                        </a:spcBef>
                        <a:spcAft>
                          <a:spcPts val="0"/>
                        </a:spcAft>
                        <a:buNone/>
                      </a:pPr>
                      <a:r>
                        <a:rPr lang="en" sz="1600">
                          <a:latin typeface="Proxima Nova"/>
                          <a:ea typeface="Proxima Nova"/>
                          <a:cs typeface="Proxima Nova"/>
                          <a:sym typeface="Proxima Nova"/>
                        </a:rPr>
                        <a:t>4.76</a:t>
                      </a:r>
                      <a:endParaRPr sz="1600">
                        <a:latin typeface="Proxima Nova"/>
                        <a:ea typeface="Proxima Nova"/>
                        <a:cs typeface="Proxima Nova"/>
                        <a:sym typeface="Proxima Nova"/>
                      </a:endParaRPr>
                    </a:p>
                  </a:txBody>
                  <a:tcPr marL="84667" marR="84667" marT="84667" marB="84667">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Proxima Nova"/>
                          <a:ea typeface="Proxima Nova"/>
                          <a:cs typeface="Proxima Nova"/>
                          <a:sym typeface="Proxima Nova"/>
                        </a:rPr>
                        <a:t>4.73</a:t>
                      </a:r>
                      <a:endParaRPr sz="1600">
                        <a:latin typeface="Proxima Nova"/>
                        <a:ea typeface="Proxima Nova"/>
                        <a:cs typeface="Proxima Nova"/>
                        <a:sym typeface="Proxima Nova"/>
                      </a:endParaRPr>
                    </a:p>
                  </a:txBody>
                  <a:tcPr marL="84667" marR="84667" marT="84667" marB="84667">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Proxima Nova"/>
                          <a:ea typeface="Proxima Nova"/>
                          <a:cs typeface="Proxima Nova"/>
                          <a:sym typeface="Proxima Nova"/>
                        </a:rPr>
                        <a:t>5.30</a:t>
                      </a:r>
                      <a:endParaRPr sz="1600">
                        <a:latin typeface="Proxima Nova"/>
                        <a:ea typeface="Proxima Nova"/>
                        <a:cs typeface="Proxima Nova"/>
                        <a:sym typeface="Proxima Nova"/>
                      </a:endParaRPr>
                    </a:p>
                  </a:txBody>
                  <a:tcPr marL="84667" marR="84667" marT="84667" marB="84667">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Proxima Nova"/>
                          <a:ea typeface="Proxima Nova"/>
                          <a:cs typeface="Proxima Nova"/>
                          <a:sym typeface="Proxima Nova"/>
                        </a:rPr>
                        <a:t>4.65</a:t>
                      </a:r>
                      <a:endParaRPr sz="1600">
                        <a:latin typeface="Proxima Nova"/>
                        <a:ea typeface="Proxima Nova"/>
                        <a:cs typeface="Proxima Nova"/>
                        <a:sym typeface="Proxima Nova"/>
                      </a:endParaRPr>
                    </a:p>
                  </a:txBody>
                  <a:tcPr marL="84667" marR="84667" marT="84667" marB="84667">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Proxima Nova"/>
                          <a:ea typeface="Proxima Nova"/>
                          <a:cs typeface="Proxima Nova"/>
                          <a:sym typeface="Proxima Nova"/>
                        </a:rPr>
                        <a:t>4.62</a:t>
                      </a:r>
                      <a:endParaRPr sz="1600">
                        <a:latin typeface="Proxima Nova"/>
                        <a:ea typeface="Proxima Nova"/>
                        <a:cs typeface="Proxima Nova"/>
                        <a:sym typeface="Proxima Nova"/>
                      </a:endParaRPr>
                    </a:p>
                  </a:txBody>
                  <a:tcPr marL="84667" marR="84667" marT="84667" marB="84667">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575733">
                <a:tc vMerge="1">
                  <a:txBody>
                    <a:bodyPr/>
                    <a:lstStyle/>
                    <a:p>
                      <a:endParaRPr lang="en-US"/>
                    </a:p>
                  </a:txBody>
                  <a:tcPr/>
                </a:tc>
                <a:tc>
                  <a:txBody>
                    <a:bodyPr/>
                    <a:lstStyle/>
                    <a:p>
                      <a:pPr marL="0" lvl="0" indent="0" algn="ctr" rtl="0">
                        <a:spcBef>
                          <a:spcPts val="0"/>
                        </a:spcBef>
                        <a:spcAft>
                          <a:spcPts val="0"/>
                        </a:spcAft>
                        <a:buNone/>
                      </a:pPr>
                      <a:r>
                        <a:rPr lang="en" sz="1300" b="1" u="sng">
                          <a:latin typeface="Proxima Nova"/>
                          <a:ea typeface="Proxima Nova"/>
                          <a:cs typeface="Proxima Nova"/>
                          <a:sym typeface="Proxima Nova"/>
                        </a:rPr>
                        <a:t>GRCh38.p13(txt) 3,099,706,404 </a:t>
                      </a:r>
                      <a:endParaRPr sz="1300">
                        <a:latin typeface="Proxima Nova"/>
                        <a:ea typeface="Proxima Nova"/>
                        <a:cs typeface="Proxima Nova"/>
                        <a:sym typeface="Proxima Nova"/>
                      </a:endParaRPr>
                    </a:p>
                  </a:txBody>
                  <a:tcPr marL="84667" marR="84667" marT="84667" marB="84667">
                    <a:lnR w="12700" cap="flat" cmpd="sng">
                      <a:solidFill>
                        <a:srgbClr val="000000"/>
                      </a:solidFill>
                      <a:prstDash val="solid"/>
                      <a:round/>
                      <a:headEnd type="none" w="sm" len="sm"/>
                      <a:tailEnd type="none" w="sm" len="sm"/>
                    </a:lnR>
                  </a:tcPr>
                </a:tc>
                <a:tc>
                  <a:txBody>
                    <a:bodyPr/>
                    <a:lstStyle/>
                    <a:p>
                      <a:pPr marL="0" lvl="0" indent="0" algn="ctr" rtl="0">
                        <a:spcBef>
                          <a:spcPts val="0"/>
                        </a:spcBef>
                        <a:spcAft>
                          <a:spcPts val="0"/>
                        </a:spcAft>
                        <a:buNone/>
                      </a:pPr>
                      <a:r>
                        <a:rPr lang="en" sz="1600">
                          <a:latin typeface="Proxima Nova"/>
                          <a:ea typeface="Proxima Nova"/>
                          <a:cs typeface="Proxima Nova"/>
                          <a:sym typeface="Proxima Nova"/>
                        </a:rPr>
                        <a:t>290</a:t>
                      </a:r>
                      <a:endParaRPr sz="1600">
                        <a:latin typeface="Proxima Nova"/>
                        <a:ea typeface="Proxima Nova"/>
                        <a:cs typeface="Proxima Nova"/>
                        <a:sym typeface="Proxima Nova"/>
                      </a:endParaRPr>
                    </a:p>
                  </a:txBody>
                  <a:tcPr marL="84667" marR="84667" marT="84667" marB="84667">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Proxima Nova"/>
                          <a:ea typeface="Proxima Nova"/>
                          <a:cs typeface="Proxima Nova"/>
                          <a:sym typeface="Proxima Nova"/>
                        </a:rPr>
                        <a:t>139</a:t>
                      </a:r>
                      <a:endParaRPr sz="1600">
                        <a:latin typeface="Proxima Nova"/>
                        <a:ea typeface="Proxima Nova"/>
                        <a:cs typeface="Proxima Nova"/>
                        <a:sym typeface="Proxima Nova"/>
                      </a:endParaRPr>
                    </a:p>
                  </a:txBody>
                  <a:tcPr marL="84667" marR="84667" marT="84667" marB="84667">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Proxima Nova"/>
                          <a:ea typeface="Proxima Nova"/>
                          <a:cs typeface="Proxima Nova"/>
                          <a:sym typeface="Proxima Nova"/>
                        </a:rPr>
                        <a:t>129</a:t>
                      </a:r>
                      <a:endParaRPr sz="1600">
                        <a:latin typeface="Proxima Nova"/>
                        <a:ea typeface="Proxima Nova"/>
                        <a:cs typeface="Proxima Nova"/>
                        <a:sym typeface="Proxima Nova"/>
                      </a:endParaRPr>
                    </a:p>
                  </a:txBody>
                  <a:tcPr marL="84667" marR="84667" marT="84667" marB="84667">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Proxima Nova"/>
                          <a:ea typeface="Proxima Nova"/>
                          <a:cs typeface="Proxima Nova"/>
                          <a:sym typeface="Proxima Nova"/>
                        </a:rPr>
                        <a:t>114</a:t>
                      </a:r>
                      <a:endParaRPr sz="1600">
                        <a:latin typeface="Proxima Nova"/>
                        <a:ea typeface="Proxima Nova"/>
                        <a:cs typeface="Proxima Nova"/>
                        <a:sym typeface="Proxima Nova"/>
                      </a:endParaRPr>
                    </a:p>
                  </a:txBody>
                  <a:tcPr marL="84667" marR="84667" marT="84667" marB="84667">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Proxima Nova"/>
                          <a:ea typeface="Proxima Nova"/>
                          <a:cs typeface="Proxima Nova"/>
                          <a:sym typeface="Proxima Nova"/>
                        </a:rPr>
                        <a:t>124</a:t>
                      </a:r>
                      <a:endParaRPr sz="1600">
                        <a:latin typeface="Proxima Nova"/>
                        <a:ea typeface="Proxima Nova"/>
                        <a:cs typeface="Proxima Nova"/>
                        <a:sym typeface="Proxima Nova"/>
                      </a:endParaRPr>
                    </a:p>
                  </a:txBody>
                  <a:tcPr marL="84667" marR="84667" marT="84667" marB="84667">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575733">
                <a:tc rowSpan="3">
                  <a:txBody>
                    <a:bodyPr/>
                    <a:lstStyle/>
                    <a:p>
                      <a:pPr marL="0" lvl="0" indent="0" algn="ctr" rtl="0">
                        <a:spcBef>
                          <a:spcPts val="0"/>
                        </a:spcBef>
                        <a:spcAft>
                          <a:spcPts val="0"/>
                        </a:spcAft>
                        <a:buNone/>
                      </a:pPr>
                      <a:r>
                        <a:rPr lang="en" sz="1300">
                          <a:latin typeface="Proxima Nova"/>
                          <a:ea typeface="Proxima Nova"/>
                          <a:cs typeface="Proxima Nova"/>
                          <a:sym typeface="Proxima Nova"/>
                        </a:rPr>
                        <a:t>2. Sunday Boyer Moore</a:t>
                      </a:r>
                      <a:endParaRPr sz="1300">
                        <a:latin typeface="Proxima Nova"/>
                        <a:ea typeface="Proxima Nova"/>
                        <a:cs typeface="Proxima Nova"/>
                        <a:sym typeface="Proxima Nova"/>
                      </a:endParaRPr>
                    </a:p>
                  </a:txBody>
                  <a:tcPr marL="84667" marR="84667" marT="84667" marB="84667"/>
                </a:tc>
                <a:tc>
                  <a:txBody>
                    <a:bodyPr/>
                    <a:lstStyle/>
                    <a:p>
                      <a:pPr marL="0" lvl="0" indent="0" algn="ctr" rtl="0">
                        <a:spcBef>
                          <a:spcPts val="0"/>
                        </a:spcBef>
                        <a:spcAft>
                          <a:spcPts val="0"/>
                        </a:spcAft>
                        <a:buNone/>
                      </a:pPr>
                      <a:r>
                        <a:rPr lang="en" sz="1300" b="1" u="sng">
                          <a:latin typeface="Proxima Nova"/>
                          <a:ea typeface="Proxima Nova"/>
                          <a:cs typeface="Proxima Nova"/>
                          <a:sym typeface="Proxima Nova"/>
                        </a:rPr>
                        <a:t>ASM694v2(txt)</a:t>
                      </a:r>
                      <a:br>
                        <a:rPr lang="en" sz="1300" b="1" u="sng">
                          <a:latin typeface="Proxima Nova"/>
                          <a:ea typeface="Proxima Nova"/>
                          <a:cs typeface="Proxima Nova"/>
                          <a:sym typeface="Proxima Nova"/>
                        </a:rPr>
                      </a:br>
                      <a:r>
                        <a:rPr lang="en" sz="1300" b="1" u="sng">
                          <a:latin typeface="Proxima Nova"/>
                          <a:ea typeface="Proxima Nova"/>
                          <a:cs typeface="Proxima Nova"/>
                          <a:sym typeface="Proxima Nova"/>
                        </a:rPr>
                        <a:t>4,951,383</a:t>
                      </a:r>
                      <a:endParaRPr sz="1300">
                        <a:latin typeface="Proxima Nova"/>
                        <a:ea typeface="Proxima Nova"/>
                        <a:cs typeface="Proxima Nova"/>
                        <a:sym typeface="Proxima Nova"/>
                      </a:endParaRPr>
                    </a:p>
                  </a:txBody>
                  <a:tcPr marL="84667" marR="84667" marT="84667" marB="84667">
                    <a:lnR w="12700" cap="flat" cmpd="sng">
                      <a:solidFill>
                        <a:srgbClr val="000000"/>
                      </a:solidFill>
                      <a:prstDash val="solid"/>
                      <a:round/>
                      <a:headEnd type="none" w="sm" len="sm"/>
                      <a:tailEnd type="none" w="sm" len="sm"/>
                    </a:lnR>
                  </a:tcPr>
                </a:tc>
                <a:tc>
                  <a:txBody>
                    <a:bodyPr/>
                    <a:lstStyle/>
                    <a:p>
                      <a:pPr marL="0" lvl="0" indent="0" algn="ctr" rtl="0">
                        <a:spcBef>
                          <a:spcPts val="0"/>
                        </a:spcBef>
                        <a:spcAft>
                          <a:spcPts val="0"/>
                        </a:spcAft>
                        <a:buNone/>
                      </a:pPr>
                      <a:r>
                        <a:rPr lang="en" sz="1600">
                          <a:latin typeface="Proxima Nova"/>
                          <a:ea typeface="Proxima Nova"/>
                          <a:cs typeface="Proxima Nova"/>
                          <a:sym typeface="Proxima Nova"/>
                        </a:rPr>
                        <a:t>3.04</a:t>
                      </a:r>
                      <a:endParaRPr sz="1600">
                        <a:latin typeface="Proxima Nova"/>
                        <a:ea typeface="Proxima Nova"/>
                        <a:cs typeface="Proxima Nova"/>
                        <a:sym typeface="Proxima Nova"/>
                      </a:endParaRPr>
                    </a:p>
                  </a:txBody>
                  <a:tcPr marL="84667" marR="84667" marT="84667" marB="84667">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Proxima Nova"/>
                          <a:ea typeface="Proxima Nova"/>
                          <a:cs typeface="Proxima Nova"/>
                          <a:sym typeface="Proxima Nova"/>
                        </a:rPr>
                        <a:t>1.93</a:t>
                      </a:r>
                      <a:endParaRPr sz="1600">
                        <a:latin typeface="Proxima Nova"/>
                        <a:ea typeface="Proxima Nova"/>
                        <a:cs typeface="Proxima Nova"/>
                        <a:sym typeface="Proxima Nova"/>
                      </a:endParaRPr>
                    </a:p>
                  </a:txBody>
                  <a:tcPr marL="84667" marR="84667" marT="84667" marB="84667">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Proxima Nova"/>
                          <a:ea typeface="Proxima Nova"/>
                          <a:cs typeface="Proxima Nova"/>
                          <a:sym typeface="Proxima Nova"/>
                        </a:rPr>
                        <a:t>1.20</a:t>
                      </a:r>
                      <a:endParaRPr sz="1600">
                        <a:latin typeface="Proxima Nova"/>
                        <a:ea typeface="Proxima Nova"/>
                        <a:cs typeface="Proxima Nova"/>
                        <a:sym typeface="Proxima Nova"/>
                      </a:endParaRPr>
                    </a:p>
                  </a:txBody>
                  <a:tcPr marL="84667" marR="84667" marT="84667" marB="84667">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Proxima Nova"/>
                          <a:ea typeface="Proxima Nova"/>
                          <a:cs typeface="Proxima Nova"/>
                          <a:sym typeface="Proxima Nova"/>
                        </a:rPr>
                        <a:t>0.78</a:t>
                      </a:r>
                      <a:endParaRPr sz="1600">
                        <a:latin typeface="Proxima Nova"/>
                        <a:ea typeface="Proxima Nova"/>
                        <a:cs typeface="Proxima Nova"/>
                        <a:sym typeface="Proxima Nova"/>
                      </a:endParaRPr>
                    </a:p>
                  </a:txBody>
                  <a:tcPr marL="84667" marR="84667" marT="84667" marB="84667">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Proxima Nova"/>
                          <a:ea typeface="Proxima Nova"/>
                          <a:cs typeface="Proxima Nova"/>
                          <a:sym typeface="Proxima Nova"/>
                        </a:rPr>
                        <a:t>0.97</a:t>
                      </a:r>
                      <a:endParaRPr sz="1600">
                        <a:latin typeface="Proxima Nova"/>
                        <a:ea typeface="Proxima Nova"/>
                        <a:cs typeface="Proxima Nova"/>
                        <a:sym typeface="Proxima Nova"/>
                      </a:endParaRPr>
                    </a:p>
                  </a:txBody>
                  <a:tcPr marL="84667" marR="84667" marT="84667" marB="84667">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575733">
                <a:tc vMerge="1">
                  <a:txBody>
                    <a:bodyPr/>
                    <a:lstStyle/>
                    <a:p>
                      <a:endParaRPr lang="en-US"/>
                    </a:p>
                  </a:txBody>
                  <a:tcPr/>
                </a:tc>
                <a:tc>
                  <a:txBody>
                    <a:bodyPr/>
                    <a:lstStyle/>
                    <a:p>
                      <a:pPr marL="0" lvl="0" indent="0" algn="ctr" rtl="0">
                        <a:spcBef>
                          <a:spcPts val="0"/>
                        </a:spcBef>
                        <a:spcAft>
                          <a:spcPts val="0"/>
                        </a:spcAft>
                        <a:buNone/>
                      </a:pPr>
                      <a:r>
                        <a:rPr lang="en" sz="1300" b="1" u="sng">
                          <a:latin typeface="Proxima Nova"/>
                          <a:ea typeface="Proxima Nova"/>
                          <a:cs typeface="Proxima Nova"/>
                          <a:sym typeface="Proxima Nova"/>
                        </a:rPr>
                        <a:t>R64(txt)</a:t>
                      </a:r>
                      <a:br>
                        <a:rPr lang="en" sz="1300" b="1" u="sng">
                          <a:latin typeface="Proxima Nova"/>
                          <a:ea typeface="Proxima Nova"/>
                          <a:cs typeface="Proxima Nova"/>
                          <a:sym typeface="Proxima Nova"/>
                        </a:rPr>
                      </a:br>
                      <a:r>
                        <a:rPr lang="en" sz="1300" b="1" u="sng">
                          <a:latin typeface="Proxima Nova"/>
                          <a:ea typeface="Proxima Nova"/>
                          <a:cs typeface="Proxima Nova"/>
                          <a:sym typeface="Proxima Nova"/>
                        </a:rPr>
                        <a:t>12,157,105</a:t>
                      </a:r>
                      <a:endParaRPr sz="1300">
                        <a:latin typeface="Proxima Nova"/>
                        <a:ea typeface="Proxima Nova"/>
                        <a:cs typeface="Proxima Nova"/>
                        <a:sym typeface="Proxima Nova"/>
                      </a:endParaRPr>
                    </a:p>
                  </a:txBody>
                  <a:tcPr marL="84667" marR="84667" marT="84667" marB="84667">
                    <a:lnR w="12700" cap="flat" cmpd="sng">
                      <a:solidFill>
                        <a:srgbClr val="000000"/>
                      </a:solidFill>
                      <a:prstDash val="solid"/>
                      <a:round/>
                      <a:headEnd type="none" w="sm" len="sm"/>
                      <a:tailEnd type="none" w="sm" len="sm"/>
                    </a:lnR>
                  </a:tcPr>
                </a:tc>
                <a:tc>
                  <a:txBody>
                    <a:bodyPr/>
                    <a:lstStyle/>
                    <a:p>
                      <a:pPr marL="0" lvl="0" indent="0" algn="ctr" rtl="0">
                        <a:spcBef>
                          <a:spcPts val="0"/>
                        </a:spcBef>
                        <a:spcAft>
                          <a:spcPts val="0"/>
                        </a:spcAft>
                        <a:buNone/>
                      </a:pPr>
                      <a:r>
                        <a:rPr lang="en" sz="1600">
                          <a:latin typeface="Proxima Nova"/>
                          <a:ea typeface="Proxima Nova"/>
                          <a:cs typeface="Proxima Nova"/>
                          <a:sym typeface="Proxima Nova"/>
                        </a:rPr>
                        <a:t>4.60</a:t>
                      </a:r>
                      <a:endParaRPr sz="1600">
                        <a:latin typeface="Proxima Nova"/>
                        <a:ea typeface="Proxima Nova"/>
                        <a:cs typeface="Proxima Nova"/>
                        <a:sym typeface="Proxima Nova"/>
                      </a:endParaRPr>
                    </a:p>
                  </a:txBody>
                  <a:tcPr marL="84667" marR="84667" marT="84667" marB="84667">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Proxima Nova"/>
                          <a:ea typeface="Proxima Nova"/>
                          <a:cs typeface="Proxima Nova"/>
                          <a:sym typeface="Proxima Nova"/>
                        </a:rPr>
                        <a:t>2.93</a:t>
                      </a:r>
                      <a:endParaRPr sz="1600">
                        <a:latin typeface="Proxima Nova"/>
                        <a:ea typeface="Proxima Nova"/>
                        <a:cs typeface="Proxima Nova"/>
                        <a:sym typeface="Proxima Nova"/>
                      </a:endParaRPr>
                    </a:p>
                  </a:txBody>
                  <a:tcPr marL="84667" marR="84667" marT="84667" marB="84667">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Proxima Nova"/>
                          <a:ea typeface="Proxima Nova"/>
                          <a:cs typeface="Proxima Nova"/>
                          <a:sym typeface="Proxima Nova"/>
                        </a:rPr>
                        <a:t>2.23</a:t>
                      </a:r>
                      <a:endParaRPr sz="1600">
                        <a:latin typeface="Proxima Nova"/>
                        <a:ea typeface="Proxima Nova"/>
                        <a:cs typeface="Proxima Nova"/>
                        <a:sym typeface="Proxima Nova"/>
                      </a:endParaRPr>
                    </a:p>
                  </a:txBody>
                  <a:tcPr marL="84667" marR="84667" marT="84667" marB="84667">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Proxima Nova"/>
                          <a:ea typeface="Proxima Nova"/>
                          <a:cs typeface="Proxima Nova"/>
                          <a:sym typeface="Proxima Nova"/>
                        </a:rPr>
                        <a:t>1.59</a:t>
                      </a:r>
                      <a:endParaRPr sz="1600">
                        <a:latin typeface="Proxima Nova"/>
                        <a:ea typeface="Proxima Nova"/>
                        <a:cs typeface="Proxima Nova"/>
                        <a:sym typeface="Proxima Nova"/>
                      </a:endParaRPr>
                    </a:p>
                  </a:txBody>
                  <a:tcPr marL="84667" marR="84667" marT="84667" marB="84667">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Proxima Nova"/>
                          <a:ea typeface="Proxima Nova"/>
                          <a:cs typeface="Proxima Nova"/>
                          <a:sym typeface="Proxima Nova"/>
                        </a:rPr>
                        <a:t>1.46</a:t>
                      </a:r>
                      <a:endParaRPr sz="1600">
                        <a:latin typeface="Proxima Nova"/>
                        <a:ea typeface="Proxima Nova"/>
                        <a:cs typeface="Proxima Nova"/>
                        <a:sym typeface="Proxima Nova"/>
                      </a:endParaRPr>
                    </a:p>
                  </a:txBody>
                  <a:tcPr marL="84667" marR="84667" marT="84667" marB="84667">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657013">
                <a:tc vMerge="1">
                  <a:txBody>
                    <a:bodyPr/>
                    <a:lstStyle/>
                    <a:p>
                      <a:endParaRPr lang="en-US"/>
                    </a:p>
                  </a:txBody>
                  <a:tcPr/>
                </a:tc>
                <a:tc>
                  <a:txBody>
                    <a:bodyPr/>
                    <a:lstStyle/>
                    <a:p>
                      <a:pPr marL="0" lvl="0" indent="0" algn="ctr" rtl="0">
                        <a:spcBef>
                          <a:spcPts val="0"/>
                        </a:spcBef>
                        <a:spcAft>
                          <a:spcPts val="0"/>
                        </a:spcAft>
                        <a:buNone/>
                      </a:pPr>
                      <a:r>
                        <a:rPr lang="en" sz="1300" b="1" u="sng">
                          <a:latin typeface="Proxima Nova"/>
                          <a:ea typeface="Proxima Nova"/>
                          <a:cs typeface="Proxima Nova"/>
                          <a:sym typeface="Proxima Nova"/>
                        </a:rPr>
                        <a:t>GRCh38.p13(txt) 3,099,706,404 </a:t>
                      </a:r>
                      <a:endParaRPr sz="1300">
                        <a:latin typeface="Proxima Nova"/>
                        <a:ea typeface="Proxima Nova"/>
                        <a:cs typeface="Proxima Nova"/>
                        <a:sym typeface="Proxima Nova"/>
                      </a:endParaRPr>
                    </a:p>
                  </a:txBody>
                  <a:tcPr marL="84667" marR="84667" marT="84667" marB="84667">
                    <a:lnR w="12700" cap="flat" cmpd="sng">
                      <a:solidFill>
                        <a:srgbClr val="000000"/>
                      </a:solidFill>
                      <a:prstDash val="solid"/>
                      <a:round/>
                      <a:headEnd type="none" w="sm" len="sm"/>
                      <a:tailEnd type="none" w="sm" len="sm"/>
                    </a:lnR>
                  </a:tcPr>
                </a:tc>
                <a:tc>
                  <a:txBody>
                    <a:bodyPr/>
                    <a:lstStyle/>
                    <a:p>
                      <a:pPr marL="0" lvl="0" indent="0" algn="ctr" rtl="0">
                        <a:spcBef>
                          <a:spcPts val="0"/>
                        </a:spcBef>
                        <a:spcAft>
                          <a:spcPts val="0"/>
                        </a:spcAft>
                        <a:buNone/>
                      </a:pPr>
                      <a:r>
                        <a:rPr lang="en" sz="1600">
                          <a:latin typeface="Proxima Nova"/>
                          <a:ea typeface="Proxima Nova"/>
                          <a:cs typeface="Proxima Nova"/>
                          <a:sym typeface="Proxima Nova"/>
                        </a:rPr>
                        <a:t>327</a:t>
                      </a:r>
                      <a:endParaRPr sz="1600">
                        <a:latin typeface="Proxima Nova"/>
                        <a:ea typeface="Proxima Nova"/>
                        <a:cs typeface="Proxima Nova"/>
                        <a:sym typeface="Proxima Nova"/>
                      </a:endParaRPr>
                    </a:p>
                  </a:txBody>
                  <a:tcPr marL="84667" marR="84667" marT="84667" marB="84667">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Proxima Nova"/>
                          <a:ea typeface="Proxima Nova"/>
                          <a:cs typeface="Proxima Nova"/>
                          <a:sym typeface="Proxima Nova"/>
                        </a:rPr>
                        <a:t>98</a:t>
                      </a:r>
                      <a:endParaRPr sz="1600">
                        <a:latin typeface="Proxima Nova"/>
                        <a:ea typeface="Proxima Nova"/>
                        <a:cs typeface="Proxima Nova"/>
                        <a:sym typeface="Proxima Nova"/>
                      </a:endParaRPr>
                    </a:p>
                    <a:p>
                      <a:pPr marL="0" lvl="0" indent="0" algn="ctr" rtl="0">
                        <a:spcBef>
                          <a:spcPts val="0"/>
                        </a:spcBef>
                        <a:spcAft>
                          <a:spcPts val="0"/>
                        </a:spcAft>
                        <a:buNone/>
                      </a:pPr>
                      <a:endParaRPr sz="1600">
                        <a:latin typeface="Proxima Nova"/>
                        <a:ea typeface="Proxima Nova"/>
                        <a:cs typeface="Proxima Nova"/>
                        <a:sym typeface="Proxima Nova"/>
                      </a:endParaRPr>
                    </a:p>
                  </a:txBody>
                  <a:tcPr marL="84667" marR="84667" marT="84667" marB="84667">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Proxima Nova"/>
                          <a:ea typeface="Proxima Nova"/>
                          <a:cs typeface="Proxima Nova"/>
                          <a:sym typeface="Proxima Nova"/>
                        </a:rPr>
                        <a:t>85</a:t>
                      </a:r>
                      <a:endParaRPr sz="1600">
                        <a:latin typeface="Proxima Nova"/>
                        <a:ea typeface="Proxima Nova"/>
                        <a:cs typeface="Proxima Nova"/>
                        <a:sym typeface="Proxima Nova"/>
                      </a:endParaRPr>
                    </a:p>
                  </a:txBody>
                  <a:tcPr marL="84667" marR="84667" marT="84667" marB="84667">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Proxima Nova"/>
                          <a:ea typeface="Proxima Nova"/>
                          <a:cs typeface="Proxima Nova"/>
                          <a:sym typeface="Proxima Nova"/>
                        </a:rPr>
                        <a:t>58</a:t>
                      </a:r>
                      <a:endParaRPr sz="1600">
                        <a:latin typeface="Proxima Nova"/>
                        <a:ea typeface="Proxima Nova"/>
                        <a:cs typeface="Proxima Nova"/>
                        <a:sym typeface="Proxima Nova"/>
                      </a:endParaRPr>
                    </a:p>
                  </a:txBody>
                  <a:tcPr marL="84667" marR="84667" marT="84667" marB="84667">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Proxima Nova"/>
                          <a:ea typeface="Proxima Nova"/>
                          <a:cs typeface="Proxima Nova"/>
                          <a:sym typeface="Proxima Nova"/>
                        </a:rPr>
                        <a:t>59</a:t>
                      </a:r>
                      <a:endParaRPr sz="1600">
                        <a:latin typeface="Proxima Nova"/>
                        <a:ea typeface="Proxima Nova"/>
                        <a:cs typeface="Proxima Nova"/>
                        <a:sym typeface="Proxima Nova"/>
                      </a:endParaRPr>
                    </a:p>
                  </a:txBody>
                  <a:tcPr marL="84667" marR="84667" marT="84667" marB="84667">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575733">
                <a:tc rowSpan="3">
                  <a:txBody>
                    <a:bodyPr/>
                    <a:lstStyle/>
                    <a:p>
                      <a:pPr marL="0" lvl="0" indent="0" algn="ctr" rtl="0">
                        <a:spcBef>
                          <a:spcPts val="0"/>
                        </a:spcBef>
                        <a:spcAft>
                          <a:spcPts val="0"/>
                        </a:spcAft>
                        <a:buNone/>
                      </a:pPr>
                      <a:r>
                        <a:rPr lang="en" sz="1300">
                          <a:latin typeface="Proxima Nova"/>
                          <a:ea typeface="Proxima Nova"/>
                          <a:cs typeface="Proxima Nova"/>
                          <a:sym typeface="Proxima Nova"/>
                        </a:rPr>
                        <a:t>3. Original</a:t>
                      </a:r>
                      <a:endParaRPr sz="1300">
                        <a:latin typeface="Proxima Nova"/>
                        <a:ea typeface="Proxima Nova"/>
                        <a:cs typeface="Proxima Nova"/>
                        <a:sym typeface="Proxima Nova"/>
                      </a:endParaRPr>
                    </a:p>
                  </a:txBody>
                  <a:tcPr marL="84667" marR="84667" marT="84667" marB="84667"/>
                </a:tc>
                <a:tc>
                  <a:txBody>
                    <a:bodyPr/>
                    <a:lstStyle/>
                    <a:p>
                      <a:pPr marL="0" lvl="0" indent="0" algn="ctr" rtl="0">
                        <a:spcBef>
                          <a:spcPts val="0"/>
                        </a:spcBef>
                        <a:spcAft>
                          <a:spcPts val="0"/>
                        </a:spcAft>
                        <a:buNone/>
                      </a:pPr>
                      <a:r>
                        <a:rPr lang="en" sz="1300" b="1" u="sng">
                          <a:latin typeface="Proxima Nova"/>
                          <a:ea typeface="Proxima Nova"/>
                          <a:cs typeface="Proxima Nova"/>
                          <a:sym typeface="Proxima Nova"/>
                        </a:rPr>
                        <a:t>ASM694v2(txt)</a:t>
                      </a:r>
                      <a:br>
                        <a:rPr lang="en" sz="1300" b="1" u="sng">
                          <a:latin typeface="Proxima Nova"/>
                          <a:ea typeface="Proxima Nova"/>
                          <a:cs typeface="Proxima Nova"/>
                          <a:sym typeface="Proxima Nova"/>
                        </a:rPr>
                      </a:br>
                      <a:r>
                        <a:rPr lang="en" sz="1300" b="1" u="sng">
                          <a:latin typeface="Proxima Nova"/>
                          <a:ea typeface="Proxima Nova"/>
                          <a:cs typeface="Proxima Nova"/>
                          <a:sym typeface="Proxima Nova"/>
                        </a:rPr>
                        <a:t>4,951,383</a:t>
                      </a:r>
                      <a:endParaRPr sz="1300">
                        <a:latin typeface="Proxima Nova"/>
                        <a:ea typeface="Proxima Nova"/>
                        <a:cs typeface="Proxima Nova"/>
                        <a:sym typeface="Proxima Nova"/>
                      </a:endParaRPr>
                    </a:p>
                  </a:txBody>
                  <a:tcPr marL="84667" marR="84667" marT="84667" marB="84667">
                    <a:lnR w="12700" cap="flat" cmpd="sng">
                      <a:solidFill>
                        <a:srgbClr val="000000"/>
                      </a:solidFill>
                      <a:prstDash val="solid"/>
                      <a:round/>
                      <a:headEnd type="none" w="sm" len="sm"/>
                      <a:tailEnd type="none" w="sm" len="sm"/>
                    </a:lnR>
                  </a:tcPr>
                </a:tc>
                <a:tc>
                  <a:txBody>
                    <a:bodyPr/>
                    <a:lstStyle/>
                    <a:p>
                      <a:pPr marL="0" lvl="0" indent="0" algn="ctr" rtl="0">
                        <a:spcBef>
                          <a:spcPts val="0"/>
                        </a:spcBef>
                        <a:spcAft>
                          <a:spcPts val="0"/>
                        </a:spcAft>
                        <a:buNone/>
                      </a:pPr>
                      <a:r>
                        <a:rPr lang="en" sz="1600">
                          <a:latin typeface="Proxima Nova"/>
                          <a:ea typeface="Proxima Nova"/>
                          <a:cs typeface="Proxima Nova"/>
                          <a:sym typeface="Proxima Nova"/>
                        </a:rPr>
                        <a:t>1.97</a:t>
                      </a:r>
                      <a:endParaRPr sz="1600">
                        <a:latin typeface="Proxima Nova"/>
                        <a:ea typeface="Proxima Nova"/>
                        <a:cs typeface="Proxima Nova"/>
                        <a:sym typeface="Proxima Nova"/>
                      </a:endParaRPr>
                    </a:p>
                  </a:txBody>
                  <a:tcPr marL="84667" marR="84667" marT="84667" marB="84667">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Proxima Nova"/>
                          <a:ea typeface="Proxima Nova"/>
                          <a:cs typeface="Proxima Nova"/>
                          <a:sym typeface="Proxima Nova"/>
                        </a:rPr>
                        <a:t>1.19</a:t>
                      </a:r>
                      <a:endParaRPr sz="1600">
                        <a:latin typeface="Proxima Nova"/>
                        <a:ea typeface="Proxima Nova"/>
                        <a:cs typeface="Proxima Nova"/>
                        <a:sym typeface="Proxima Nova"/>
                      </a:endParaRPr>
                    </a:p>
                  </a:txBody>
                  <a:tcPr marL="84667" marR="84667" marT="84667" marB="84667">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Proxima Nova"/>
                          <a:ea typeface="Proxima Nova"/>
                          <a:cs typeface="Proxima Nova"/>
                          <a:sym typeface="Proxima Nova"/>
                        </a:rPr>
                        <a:t>0.97</a:t>
                      </a:r>
                      <a:endParaRPr sz="1600">
                        <a:latin typeface="Proxima Nova"/>
                        <a:ea typeface="Proxima Nova"/>
                        <a:cs typeface="Proxima Nova"/>
                        <a:sym typeface="Proxima Nova"/>
                      </a:endParaRPr>
                    </a:p>
                  </a:txBody>
                  <a:tcPr marL="84667" marR="84667" marT="84667" marB="84667">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Proxima Nova"/>
                          <a:ea typeface="Proxima Nova"/>
                          <a:cs typeface="Proxima Nova"/>
                          <a:sym typeface="Proxima Nova"/>
                        </a:rPr>
                        <a:t>0.87</a:t>
                      </a:r>
                      <a:endParaRPr sz="1600">
                        <a:latin typeface="Proxima Nova"/>
                        <a:ea typeface="Proxima Nova"/>
                        <a:cs typeface="Proxima Nova"/>
                        <a:sym typeface="Proxima Nova"/>
                      </a:endParaRPr>
                    </a:p>
                  </a:txBody>
                  <a:tcPr marL="84667" marR="84667" marT="84667" marB="84667">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Proxima Nova"/>
                          <a:ea typeface="Proxima Nova"/>
                          <a:cs typeface="Proxima Nova"/>
                          <a:sym typeface="Proxima Nova"/>
                        </a:rPr>
                        <a:t>0.57</a:t>
                      </a:r>
                      <a:endParaRPr sz="1600">
                        <a:latin typeface="Proxima Nova"/>
                        <a:ea typeface="Proxima Nova"/>
                        <a:cs typeface="Proxima Nova"/>
                        <a:sym typeface="Proxima Nova"/>
                      </a:endParaRPr>
                    </a:p>
                  </a:txBody>
                  <a:tcPr marL="84667" marR="84667" marT="84667" marB="84667">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575733">
                <a:tc vMerge="1">
                  <a:txBody>
                    <a:bodyPr/>
                    <a:lstStyle/>
                    <a:p>
                      <a:endParaRPr lang="en-US"/>
                    </a:p>
                  </a:txBody>
                  <a:tcPr/>
                </a:tc>
                <a:tc>
                  <a:txBody>
                    <a:bodyPr/>
                    <a:lstStyle/>
                    <a:p>
                      <a:pPr marL="0" lvl="0" indent="0" algn="ctr" rtl="0">
                        <a:spcBef>
                          <a:spcPts val="0"/>
                        </a:spcBef>
                        <a:spcAft>
                          <a:spcPts val="0"/>
                        </a:spcAft>
                        <a:buNone/>
                      </a:pPr>
                      <a:r>
                        <a:rPr lang="en" sz="1300" b="1" u="sng">
                          <a:latin typeface="Proxima Nova"/>
                          <a:ea typeface="Proxima Nova"/>
                          <a:cs typeface="Proxima Nova"/>
                          <a:sym typeface="Proxima Nova"/>
                        </a:rPr>
                        <a:t>R64(txt)</a:t>
                      </a:r>
                      <a:br>
                        <a:rPr lang="en" sz="1300" b="1" u="sng">
                          <a:latin typeface="Proxima Nova"/>
                          <a:ea typeface="Proxima Nova"/>
                          <a:cs typeface="Proxima Nova"/>
                          <a:sym typeface="Proxima Nova"/>
                        </a:rPr>
                      </a:br>
                      <a:r>
                        <a:rPr lang="en" sz="1300" b="1" u="sng">
                          <a:latin typeface="Proxima Nova"/>
                          <a:ea typeface="Proxima Nova"/>
                          <a:cs typeface="Proxima Nova"/>
                          <a:sym typeface="Proxima Nova"/>
                        </a:rPr>
                        <a:t>12,157,105</a:t>
                      </a:r>
                      <a:endParaRPr sz="1300">
                        <a:latin typeface="Proxima Nova"/>
                        <a:ea typeface="Proxima Nova"/>
                        <a:cs typeface="Proxima Nova"/>
                        <a:sym typeface="Proxima Nova"/>
                      </a:endParaRPr>
                    </a:p>
                  </a:txBody>
                  <a:tcPr marL="84667" marR="84667" marT="84667" marB="84667">
                    <a:lnR w="12700" cap="flat" cmpd="sng">
                      <a:solidFill>
                        <a:srgbClr val="000000"/>
                      </a:solidFill>
                      <a:prstDash val="solid"/>
                      <a:round/>
                      <a:headEnd type="none" w="sm" len="sm"/>
                      <a:tailEnd type="none" w="sm" len="sm"/>
                    </a:lnR>
                  </a:tcPr>
                </a:tc>
                <a:tc>
                  <a:txBody>
                    <a:bodyPr/>
                    <a:lstStyle/>
                    <a:p>
                      <a:pPr marL="0" lvl="0" indent="0" algn="ctr" rtl="0">
                        <a:spcBef>
                          <a:spcPts val="0"/>
                        </a:spcBef>
                        <a:spcAft>
                          <a:spcPts val="0"/>
                        </a:spcAft>
                        <a:buNone/>
                      </a:pPr>
                      <a:r>
                        <a:rPr lang="en" sz="1600">
                          <a:latin typeface="Proxima Nova"/>
                          <a:ea typeface="Proxima Nova"/>
                          <a:cs typeface="Proxima Nova"/>
                          <a:sym typeface="Proxima Nova"/>
                        </a:rPr>
                        <a:t>4.44</a:t>
                      </a:r>
                      <a:endParaRPr sz="1600">
                        <a:latin typeface="Proxima Nova"/>
                        <a:ea typeface="Proxima Nova"/>
                        <a:cs typeface="Proxima Nova"/>
                        <a:sym typeface="Proxima Nova"/>
                      </a:endParaRPr>
                    </a:p>
                  </a:txBody>
                  <a:tcPr marL="84667" marR="84667" marT="84667" marB="84667">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Proxima Nova"/>
                          <a:ea typeface="Proxima Nova"/>
                          <a:cs typeface="Proxima Nova"/>
                          <a:sym typeface="Proxima Nova"/>
                        </a:rPr>
                        <a:t>2.39</a:t>
                      </a:r>
                      <a:endParaRPr sz="1600">
                        <a:latin typeface="Proxima Nova"/>
                        <a:ea typeface="Proxima Nova"/>
                        <a:cs typeface="Proxima Nova"/>
                        <a:sym typeface="Proxima Nova"/>
                      </a:endParaRPr>
                    </a:p>
                  </a:txBody>
                  <a:tcPr marL="84667" marR="84667" marT="84667" marB="84667">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Proxima Nova"/>
                          <a:ea typeface="Proxima Nova"/>
                          <a:cs typeface="Proxima Nova"/>
                          <a:sym typeface="Proxima Nova"/>
                        </a:rPr>
                        <a:t>1.86</a:t>
                      </a:r>
                      <a:endParaRPr sz="1600">
                        <a:latin typeface="Proxima Nova"/>
                        <a:ea typeface="Proxima Nova"/>
                        <a:cs typeface="Proxima Nova"/>
                        <a:sym typeface="Proxima Nova"/>
                      </a:endParaRPr>
                    </a:p>
                  </a:txBody>
                  <a:tcPr marL="84667" marR="84667" marT="84667" marB="84667">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Proxima Nova"/>
                          <a:ea typeface="Proxima Nova"/>
                          <a:cs typeface="Proxima Nova"/>
                          <a:sym typeface="Proxima Nova"/>
                        </a:rPr>
                        <a:t>1.36</a:t>
                      </a:r>
                      <a:endParaRPr sz="1600">
                        <a:latin typeface="Proxima Nova"/>
                        <a:ea typeface="Proxima Nova"/>
                        <a:cs typeface="Proxima Nova"/>
                        <a:sym typeface="Proxima Nova"/>
                      </a:endParaRPr>
                    </a:p>
                  </a:txBody>
                  <a:tcPr marL="84667" marR="84667" marT="84667" marB="84667">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Proxima Nova"/>
                          <a:ea typeface="Proxima Nova"/>
                          <a:cs typeface="Proxima Nova"/>
                          <a:sym typeface="Proxima Nova"/>
                        </a:rPr>
                        <a:t>0.81</a:t>
                      </a:r>
                      <a:endParaRPr sz="1600">
                        <a:latin typeface="Proxima Nova"/>
                        <a:ea typeface="Proxima Nova"/>
                        <a:cs typeface="Proxima Nova"/>
                        <a:sym typeface="Proxima Nova"/>
                      </a:endParaRPr>
                    </a:p>
                  </a:txBody>
                  <a:tcPr marL="84667" marR="84667" marT="84667" marB="84667">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r h="575733">
                <a:tc vMerge="1">
                  <a:txBody>
                    <a:bodyPr/>
                    <a:lstStyle/>
                    <a:p>
                      <a:endParaRPr lang="en-US"/>
                    </a:p>
                  </a:txBody>
                  <a:tcPr/>
                </a:tc>
                <a:tc>
                  <a:txBody>
                    <a:bodyPr/>
                    <a:lstStyle/>
                    <a:p>
                      <a:pPr marL="0" lvl="0" indent="0" algn="ctr" rtl="0">
                        <a:spcBef>
                          <a:spcPts val="0"/>
                        </a:spcBef>
                        <a:spcAft>
                          <a:spcPts val="0"/>
                        </a:spcAft>
                        <a:buNone/>
                      </a:pPr>
                      <a:r>
                        <a:rPr lang="en" sz="1300" b="1" u="sng">
                          <a:latin typeface="Proxima Nova"/>
                          <a:ea typeface="Proxima Nova"/>
                          <a:cs typeface="Proxima Nova"/>
                          <a:sym typeface="Proxima Nova"/>
                        </a:rPr>
                        <a:t>GRCh38.p13(txt) 3,099,706,404 </a:t>
                      </a:r>
                      <a:endParaRPr sz="1300">
                        <a:latin typeface="Proxima Nova"/>
                        <a:ea typeface="Proxima Nova"/>
                        <a:cs typeface="Proxima Nova"/>
                        <a:sym typeface="Proxima Nova"/>
                      </a:endParaRPr>
                    </a:p>
                  </a:txBody>
                  <a:tcPr marL="84667" marR="84667" marT="84667" marB="84667">
                    <a:lnR w="12700" cap="flat" cmpd="sng">
                      <a:solidFill>
                        <a:srgbClr val="000000"/>
                      </a:solidFill>
                      <a:prstDash val="solid"/>
                      <a:round/>
                      <a:headEnd type="none" w="sm" len="sm"/>
                      <a:tailEnd type="none" w="sm" len="sm"/>
                    </a:lnR>
                  </a:tcPr>
                </a:tc>
                <a:tc>
                  <a:txBody>
                    <a:bodyPr/>
                    <a:lstStyle/>
                    <a:p>
                      <a:pPr marL="0" lvl="0" indent="0" algn="ctr" rtl="0">
                        <a:spcBef>
                          <a:spcPts val="0"/>
                        </a:spcBef>
                        <a:spcAft>
                          <a:spcPts val="0"/>
                        </a:spcAft>
                        <a:buNone/>
                      </a:pPr>
                      <a:r>
                        <a:rPr lang="en" sz="1600">
                          <a:latin typeface="Proxima Nova"/>
                          <a:ea typeface="Proxima Nova"/>
                          <a:cs typeface="Proxima Nova"/>
                          <a:sym typeface="Proxima Nova"/>
                        </a:rPr>
                        <a:t>185</a:t>
                      </a:r>
                      <a:endParaRPr sz="1600">
                        <a:latin typeface="Proxima Nova"/>
                        <a:ea typeface="Proxima Nova"/>
                        <a:cs typeface="Proxima Nova"/>
                        <a:sym typeface="Proxima Nova"/>
                      </a:endParaRPr>
                    </a:p>
                  </a:txBody>
                  <a:tcPr marL="84667" marR="84667" marT="84667" marB="84667">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Proxima Nova"/>
                          <a:ea typeface="Proxima Nova"/>
                          <a:cs typeface="Proxima Nova"/>
                          <a:sym typeface="Proxima Nova"/>
                        </a:rPr>
                        <a:t>74</a:t>
                      </a:r>
                      <a:endParaRPr sz="1600">
                        <a:latin typeface="Proxima Nova"/>
                        <a:ea typeface="Proxima Nova"/>
                        <a:cs typeface="Proxima Nova"/>
                        <a:sym typeface="Proxima Nova"/>
                      </a:endParaRPr>
                    </a:p>
                  </a:txBody>
                  <a:tcPr marL="84667" marR="84667" marT="84667" marB="84667">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Proxima Nova"/>
                          <a:ea typeface="Proxima Nova"/>
                          <a:cs typeface="Proxima Nova"/>
                          <a:sym typeface="Proxima Nova"/>
                        </a:rPr>
                        <a:t>60</a:t>
                      </a:r>
                      <a:endParaRPr sz="1600">
                        <a:latin typeface="Proxima Nova"/>
                        <a:ea typeface="Proxima Nova"/>
                        <a:cs typeface="Proxima Nova"/>
                        <a:sym typeface="Proxima Nova"/>
                      </a:endParaRPr>
                    </a:p>
                  </a:txBody>
                  <a:tcPr marL="84667" marR="84667" marT="84667" marB="84667">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Proxima Nova"/>
                          <a:ea typeface="Proxima Nova"/>
                          <a:cs typeface="Proxima Nova"/>
                          <a:sym typeface="Proxima Nova"/>
                        </a:rPr>
                        <a:t>52</a:t>
                      </a:r>
                      <a:endParaRPr sz="1600">
                        <a:latin typeface="Proxima Nova"/>
                        <a:ea typeface="Proxima Nova"/>
                        <a:cs typeface="Proxima Nova"/>
                        <a:sym typeface="Proxima Nova"/>
                      </a:endParaRPr>
                    </a:p>
                  </a:txBody>
                  <a:tcPr marL="84667" marR="84667" marT="84667" marB="84667">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Proxima Nova"/>
                          <a:ea typeface="Proxima Nova"/>
                          <a:cs typeface="Proxima Nova"/>
                          <a:sym typeface="Proxima Nova"/>
                        </a:rPr>
                        <a:t>29</a:t>
                      </a:r>
                      <a:endParaRPr sz="1600">
                        <a:latin typeface="Proxima Nova"/>
                        <a:ea typeface="Proxima Nova"/>
                        <a:cs typeface="Proxima Nova"/>
                        <a:sym typeface="Proxima Nova"/>
                      </a:endParaRPr>
                    </a:p>
                  </a:txBody>
                  <a:tcPr marL="84667" marR="84667" marT="84667" marB="84667">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pic>
        <p:nvPicPr>
          <p:cNvPr id="388" name="Google Shape;388;p45"/>
          <p:cNvPicPr preferRelativeResize="0"/>
          <p:nvPr/>
        </p:nvPicPr>
        <p:blipFill>
          <a:blip r:embed="rId3">
            <a:alphaModFix/>
          </a:blip>
          <a:stretch>
            <a:fillRect/>
          </a:stretch>
        </p:blipFill>
        <p:spPr>
          <a:xfrm>
            <a:off x="203200" y="203201"/>
            <a:ext cx="10960733" cy="656276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pic>
        <p:nvPicPr>
          <p:cNvPr id="393" name="Google Shape;393;p46"/>
          <p:cNvPicPr preferRelativeResize="0"/>
          <p:nvPr/>
        </p:nvPicPr>
        <p:blipFill>
          <a:blip r:embed="rId3">
            <a:alphaModFix/>
          </a:blip>
          <a:stretch>
            <a:fillRect/>
          </a:stretch>
        </p:blipFill>
        <p:spPr>
          <a:xfrm>
            <a:off x="203200" y="203200"/>
            <a:ext cx="10845200" cy="64936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0"/>
        <p:cNvGrpSpPr/>
        <p:nvPr/>
      </p:nvGrpSpPr>
      <p:grpSpPr>
        <a:xfrm>
          <a:off x="0" y="0"/>
          <a:ext cx="0" cy="0"/>
          <a:chOff x="0" y="0"/>
          <a:chExt cx="0" cy="0"/>
        </a:xfrm>
      </p:grpSpPr>
      <p:sp>
        <p:nvSpPr>
          <p:cNvPr id="82" name="Rectangle 81">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4" name="Picture 83">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1" name="Google Shape;141;p27"/>
          <p:cNvSpPr txBox="1">
            <a:spLocks noGrp="1"/>
          </p:cNvSpPr>
          <p:nvPr>
            <p:ph type="title"/>
          </p:nvPr>
        </p:nvSpPr>
        <p:spPr>
          <a:xfrm>
            <a:off x="3043403" y="3176666"/>
            <a:ext cx="6105194" cy="504667"/>
          </a:xfrm>
          <a:prstGeom prst="rect">
            <a:avLst/>
          </a:prstGeom>
        </p:spPr>
        <p:txBody>
          <a:bodyPr spcFirstLastPara="1" vert="horz" lIns="91440" tIns="45720" rIns="91440" bIns="45720" rtlCol="0" anchor="b" anchorCtr="0">
            <a:normAutofit fontScale="90000"/>
          </a:bodyPr>
          <a:lstStyle/>
          <a:p>
            <a:pPr algn="ctr">
              <a:spcBef>
                <a:spcPct val="0"/>
              </a:spcBef>
            </a:pPr>
            <a:r>
              <a:rPr lang="en-US" sz="3600" b="1" kern="1200" dirty="0">
                <a:solidFill>
                  <a:srgbClr val="FFFFFF"/>
                </a:solidFill>
                <a:latin typeface="+mj-lt"/>
                <a:ea typeface="+mj-ea"/>
                <a:cs typeface="+mj-cs"/>
              </a:rPr>
              <a:t>Live Demonstration</a:t>
            </a:r>
          </a:p>
        </p:txBody>
      </p:sp>
    </p:spTree>
    <p:extLst>
      <p:ext uri="{BB962C8B-B14F-4D97-AF65-F5344CB8AC3E}">
        <p14:creationId xmlns:p14="http://schemas.microsoft.com/office/powerpoint/2010/main" val="12933033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pic>
        <p:nvPicPr>
          <p:cNvPr id="403" name="Google Shape;403;p48"/>
          <p:cNvPicPr preferRelativeResize="0"/>
          <p:nvPr/>
        </p:nvPicPr>
        <p:blipFill>
          <a:blip r:embed="rId3">
            <a:alphaModFix/>
          </a:blip>
          <a:stretch>
            <a:fillRect/>
          </a:stretch>
        </p:blipFill>
        <p:spPr>
          <a:xfrm>
            <a:off x="1564100" y="1236151"/>
            <a:ext cx="9063800" cy="43857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pic>
        <p:nvPicPr>
          <p:cNvPr id="408" name="Google Shape;408;p49"/>
          <p:cNvPicPr preferRelativeResize="0"/>
          <p:nvPr/>
        </p:nvPicPr>
        <p:blipFill>
          <a:blip r:embed="rId3">
            <a:alphaModFix/>
          </a:blip>
          <a:stretch>
            <a:fillRect/>
          </a:stretch>
        </p:blipFill>
        <p:spPr>
          <a:xfrm>
            <a:off x="1020501" y="1264400"/>
            <a:ext cx="10573967" cy="4329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0"/>
        <p:cNvGrpSpPr/>
        <p:nvPr/>
      </p:nvGrpSpPr>
      <p:grpSpPr>
        <a:xfrm>
          <a:off x="0" y="0"/>
          <a:ext cx="0" cy="0"/>
          <a:chOff x="0" y="0"/>
          <a:chExt cx="0" cy="0"/>
        </a:xfrm>
      </p:grpSpPr>
      <p:sp>
        <p:nvSpPr>
          <p:cNvPr id="82" name="Rectangle 81">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4" name="Picture 83">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Google Shape;141;p27">
            <a:extLst>
              <a:ext uri="{FF2B5EF4-FFF2-40B4-BE49-F238E27FC236}">
                <a16:creationId xmlns:a16="http://schemas.microsoft.com/office/drawing/2014/main" id="{9A842727-F8D4-49CB-AD5D-AE86D91BCA8F}"/>
              </a:ext>
            </a:extLst>
          </p:cNvPr>
          <p:cNvSpPr txBox="1">
            <a:spLocks/>
          </p:cNvSpPr>
          <p:nvPr/>
        </p:nvSpPr>
        <p:spPr>
          <a:xfrm>
            <a:off x="3043403" y="3176666"/>
            <a:ext cx="6105194" cy="504667"/>
          </a:xfrm>
          <a:prstGeom prst="rect">
            <a:avLst/>
          </a:prstGeom>
        </p:spPr>
        <p:txBody>
          <a:bodyPr spcFirstLastPara="1" vert="horz" wrap="square" lIns="91440" tIns="45720" rIns="91440" bIns="45720" rtlCol="0" anchor="b" anchorCtr="0">
            <a:normAutofit fontScale="90000" lnSpcReduction="10000"/>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lgn="ctr">
              <a:spcBef>
                <a:spcPct val="0"/>
              </a:spcBef>
            </a:pPr>
            <a:r>
              <a:rPr lang="en-US" sz="3600" b="1" dirty="0">
                <a:solidFill>
                  <a:srgbClr val="FFFFFF"/>
                </a:solidFill>
              </a:rPr>
              <a:t>Algorithms &amp; Time Complexities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0"/>
        <p:cNvGrpSpPr/>
        <p:nvPr/>
      </p:nvGrpSpPr>
      <p:grpSpPr>
        <a:xfrm>
          <a:off x="0" y="0"/>
          <a:ext cx="0" cy="0"/>
          <a:chOff x="0" y="0"/>
          <a:chExt cx="0" cy="0"/>
        </a:xfrm>
      </p:grpSpPr>
      <p:sp>
        <p:nvSpPr>
          <p:cNvPr id="82" name="Rectangle 81">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4" name="Picture 83">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1" name="Google Shape;141;p27"/>
          <p:cNvSpPr txBox="1">
            <a:spLocks noGrp="1"/>
          </p:cNvSpPr>
          <p:nvPr>
            <p:ph type="title"/>
          </p:nvPr>
        </p:nvSpPr>
        <p:spPr>
          <a:xfrm>
            <a:off x="3043403" y="3176666"/>
            <a:ext cx="6105194" cy="504667"/>
          </a:xfrm>
          <a:prstGeom prst="rect">
            <a:avLst/>
          </a:prstGeom>
        </p:spPr>
        <p:txBody>
          <a:bodyPr spcFirstLastPara="1" vert="horz" lIns="91440" tIns="45720" rIns="91440" bIns="45720" rtlCol="0" anchor="b" anchorCtr="0">
            <a:normAutofit fontScale="90000"/>
          </a:bodyPr>
          <a:lstStyle/>
          <a:p>
            <a:pPr algn="ctr">
              <a:spcBef>
                <a:spcPct val="0"/>
              </a:spcBef>
            </a:pPr>
            <a:r>
              <a:rPr lang="en-US" sz="3600" b="1" kern="1200" dirty="0">
                <a:solidFill>
                  <a:srgbClr val="FFFFFF"/>
                </a:solidFill>
                <a:latin typeface="+mj-lt"/>
                <a:ea typeface="+mj-ea"/>
                <a:cs typeface="+mj-cs"/>
              </a:rPr>
              <a:t>Q &amp; A</a:t>
            </a:r>
          </a:p>
        </p:txBody>
      </p:sp>
    </p:spTree>
    <p:extLst>
      <p:ext uri="{BB962C8B-B14F-4D97-AF65-F5344CB8AC3E}">
        <p14:creationId xmlns:p14="http://schemas.microsoft.com/office/powerpoint/2010/main" val="30660376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Shape 128"/>
        <p:cNvGrpSpPr/>
        <p:nvPr/>
      </p:nvGrpSpPr>
      <p:grpSpPr>
        <a:xfrm>
          <a:off x="0" y="0"/>
          <a:ext cx="0" cy="0"/>
          <a:chOff x="0" y="0"/>
          <a:chExt cx="0" cy="0"/>
        </a:xfrm>
      </p:grpSpPr>
      <p:grpSp>
        <p:nvGrpSpPr>
          <p:cNvPr id="167" name="Group 148">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150"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68" name="Oval 150">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52"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54" name="Rectangle 153">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9" name="Google Shape;129;p25"/>
          <p:cNvSpPr txBox="1">
            <a:spLocks noGrp="1"/>
          </p:cNvSpPr>
          <p:nvPr>
            <p:ph type="ctrTitle"/>
          </p:nvPr>
        </p:nvSpPr>
        <p:spPr>
          <a:xfrm>
            <a:off x="1524000" y="2738406"/>
            <a:ext cx="9144000" cy="1381188"/>
          </a:xfrm>
          <a:prstGeom prst="rect">
            <a:avLst/>
          </a:prstGeom>
        </p:spPr>
        <p:txBody>
          <a:bodyPr spcFirstLastPara="1" vert="horz" lIns="121900" tIns="121900" rIns="121900" bIns="121900" rtlCol="0" anchor="ctr" anchorCtr="0">
            <a:normAutofit/>
          </a:bodyPr>
          <a:lstStyle/>
          <a:p>
            <a:pPr>
              <a:spcBef>
                <a:spcPts val="0"/>
              </a:spcBef>
            </a:pPr>
            <a:endParaRPr lang="en-SG" sz="1900" dirty="0">
              <a:solidFill>
                <a:schemeClr val="bg2"/>
              </a:solidFill>
            </a:endParaRPr>
          </a:p>
          <a:p>
            <a:pPr>
              <a:spcBef>
                <a:spcPts val="0"/>
              </a:spcBef>
            </a:pPr>
            <a:r>
              <a:rPr lang="en-SG" sz="4900" b="1" dirty="0">
                <a:solidFill>
                  <a:schemeClr val="bg2"/>
                </a:solidFill>
              </a:rPr>
              <a:t>Thank You!</a:t>
            </a:r>
            <a:endParaRPr lang="en-SG" sz="4900" dirty="0">
              <a:solidFill>
                <a:schemeClr val="bg2"/>
              </a:solidFill>
            </a:endParaRPr>
          </a:p>
        </p:txBody>
      </p:sp>
    </p:spTree>
    <p:extLst>
      <p:ext uri="{BB962C8B-B14F-4D97-AF65-F5344CB8AC3E}">
        <p14:creationId xmlns:p14="http://schemas.microsoft.com/office/powerpoint/2010/main" val="38364555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66"/>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Brute Force Algorithm (Naive)</a:t>
            </a:r>
            <a:endParaRPr/>
          </a:p>
        </p:txBody>
      </p:sp>
      <p:sp>
        <p:nvSpPr>
          <p:cNvPr id="510" name="Google Shape;510;p66"/>
          <p:cNvSpPr txBox="1"/>
          <p:nvPr/>
        </p:nvSpPr>
        <p:spPr>
          <a:xfrm>
            <a:off x="1700133" y="2108151"/>
            <a:ext cx="2176400" cy="382000"/>
          </a:xfrm>
          <a:prstGeom prst="rect">
            <a:avLst/>
          </a:prstGeom>
          <a:noFill/>
          <a:ln>
            <a:noFill/>
          </a:ln>
        </p:spPr>
        <p:txBody>
          <a:bodyPr spcFirstLastPara="1" wrap="square" lIns="121900" tIns="121900" rIns="121900" bIns="121900" anchor="t" anchorCtr="0">
            <a:noAutofit/>
          </a:bodyPr>
          <a:lstStyle/>
          <a:p>
            <a:r>
              <a:rPr lang="en" sz="2400">
                <a:highlight>
                  <a:srgbClr val="00FF00"/>
                </a:highlight>
              </a:rPr>
              <a:t>A</a:t>
            </a:r>
            <a:r>
              <a:rPr lang="en" sz="2400"/>
              <a:t> </a:t>
            </a:r>
            <a:r>
              <a:rPr lang="en" sz="2400" b="1">
                <a:highlight>
                  <a:srgbClr val="FF7272"/>
                </a:highlight>
              </a:rPr>
              <a:t>G</a:t>
            </a:r>
            <a:r>
              <a:rPr lang="en" sz="2400">
                <a:highlight>
                  <a:srgbClr val="FF7272"/>
                </a:highlight>
              </a:rPr>
              <a:t> </a:t>
            </a:r>
            <a:r>
              <a:rPr lang="en" sz="2400"/>
              <a:t>T C A A G A</a:t>
            </a:r>
            <a:endParaRPr sz="2400"/>
          </a:p>
        </p:txBody>
      </p:sp>
      <p:sp>
        <p:nvSpPr>
          <p:cNvPr id="511" name="Google Shape;511;p66"/>
          <p:cNvSpPr txBox="1"/>
          <p:nvPr/>
        </p:nvSpPr>
        <p:spPr>
          <a:xfrm>
            <a:off x="1700133" y="1657184"/>
            <a:ext cx="6783600" cy="562800"/>
          </a:xfrm>
          <a:prstGeom prst="rect">
            <a:avLst/>
          </a:prstGeom>
          <a:noFill/>
          <a:ln>
            <a:noFill/>
          </a:ln>
        </p:spPr>
        <p:txBody>
          <a:bodyPr spcFirstLastPara="1" wrap="square" lIns="121900" tIns="121900" rIns="121900" bIns="121900" anchor="t" anchorCtr="0">
            <a:noAutofit/>
          </a:bodyPr>
          <a:lstStyle/>
          <a:p>
            <a:r>
              <a:rPr lang="en" sz="2400">
                <a:solidFill>
                  <a:schemeClr val="dk1"/>
                </a:solidFill>
              </a:rPr>
              <a:t>A </a:t>
            </a:r>
            <a:r>
              <a:rPr lang="en" sz="2400" b="1">
                <a:solidFill>
                  <a:schemeClr val="dk1"/>
                </a:solidFill>
              </a:rPr>
              <a:t>C</a:t>
            </a:r>
            <a:r>
              <a:rPr lang="en" sz="2400">
                <a:solidFill>
                  <a:schemeClr val="dk1"/>
                </a:solidFill>
              </a:rPr>
              <a:t> A G T C A A G T T G A C T A A C T A T A C G T G A</a:t>
            </a:r>
            <a:endParaRPr sz="2400">
              <a:solidFill>
                <a:schemeClr val="dk1"/>
              </a:solidFill>
            </a:endParaRPr>
          </a:p>
          <a:p>
            <a:endParaRPr sz="2400"/>
          </a:p>
        </p:txBody>
      </p:sp>
      <p:sp>
        <p:nvSpPr>
          <p:cNvPr id="512" name="Google Shape;512;p66"/>
          <p:cNvSpPr txBox="1"/>
          <p:nvPr/>
        </p:nvSpPr>
        <p:spPr>
          <a:xfrm>
            <a:off x="1700133" y="2833100"/>
            <a:ext cx="6783600" cy="562800"/>
          </a:xfrm>
          <a:prstGeom prst="rect">
            <a:avLst/>
          </a:prstGeom>
          <a:noFill/>
          <a:ln>
            <a:noFill/>
          </a:ln>
        </p:spPr>
        <p:txBody>
          <a:bodyPr spcFirstLastPara="1" wrap="square" lIns="121900" tIns="121900" rIns="121900" bIns="121900" anchor="t" anchorCtr="0">
            <a:noAutofit/>
          </a:bodyPr>
          <a:lstStyle/>
          <a:p>
            <a:r>
              <a:rPr lang="en" sz="2400">
                <a:solidFill>
                  <a:schemeClr val="dk1"/>
                </a:solidFill>
              </a:rPr>
              <a:t>A </a:t>
            </a:r>
            <a:r>
              <a:rPr lang="en" sz="2400" b="1">
                <a:solidFill>
                  <a:schemeClr val="dk1"/>
                </a:solidFill>
              </a:rPr>
              <a:t>C</a:t>
            </a:r>
            <a:r>
              <a:rPr lang="en" sz="2400">
                <a:solidFill>
                  <a:schemeClr val="dk1"/>
                </a:solidFill>
              </a:rPr>
              <a:t> A G T C A A G T T G A C T A A C T A T A C G T G A</a:t>
            </a:r>
            <a:endParaRPr sz="2400">
              <a:solidFill>
                <a:schemeClr val="dk1"/>
              </a:solidFill>
            </a:endParaRPr>
          </a:p>
          <a:p>
            <a:endParaRPr sz="2400"/>
          </a:p>
        </p:txBody>
      </p:sp>
      <p:sp>
        <p:nvSpPr>
          <p:cNvPr id="513" name="Google Shape;513;p66"/>
          <p:cNvSpPr txBox="1"/>
          <p:nvPr/>
        </p:nvSpPr>
        <p:spPr>
          <a:xfrm>
            <a:off x="1700133" y="4008984"/>
            <a:ext cx="6783600" cy="562800"/>
          </a:xfrm>
          <a:prstGeom prst="rect">
            <a:avLst/>
          </a:prstGeom>
          <a:noFill/>
          <a:ln>
            <a:noFill/>
          </a:ln>
        </p:spPr>
        <p:txBody>
          <a:bodyPr spcFirstLastPara="1" wrap="square" lIns="121900" tIns="121900" rIns="121900" bIns="121900" anchor="t" anchorCtr="0">
            <a:noAutofit/>
          </a:bodyPr>
          <a:lstStyle/>
          <a:p>
            <a:r>
              <a:rPr lang="en" sz="2400"/>
              <a:t>A C A G T C A A G </a:t>
            </a:r>
            <a:r>
              <a:rPr lang="en" sz="2400" b="1"/>
              <a:t>T </a:t>
            </a:r>
            <a:r>
              <a:rPr lang="en" sz="2400"/>
              <a:t>T G A C T A A C T A T A C G T G A</a:t>
            </a:r>
            <a:endParaRPr sz="2400"/>
          </a:p>
        </p:txBody>
      </p:sp>
      <p:sp>
        <p:nvSpPr>
          <p:cNvPr id="514" name="Google Shape;514;p66"/>
          <p:cNvSpPr txBox="1"/>
          <p:nvPr/>
        </p:nvSpPr>
        <p:spPr>
          <a:xfrm>
            <a:off x="2175767" y="4467617"/>
            <a:ext cx="2176400" cy="382000"/>
          </a:xfrm>
          <a:prstGeom prst="rect">
            <a:avLst/>
          </a:prstGeom>
          <a:noFill/>
          <a:ln>
            <a:noFill/>
          </a:ln>
        </p:spPr>
        <p:txBody>
          <a:bodyPr spcFirstLastPara="1" wrap="square" lIns="121900" tIns="121900" rIns="121900" bIns="121900" anchor="t" anchorCtr="0">
            <a:noAutofit/>
          </a:bodyPr>
          <a:lstStyle/>
          <a:p>
            <a:r>
              <a:rPr lang="en" sz="2400">
                <a:highlight>
                  <a:srgbClr val="00FF00"/>
                </a:highlight>
              </a:rPr>
              <a:t>A G T C A A G </a:t>
            </a:r>
            <a:r>
              <a:rPr lang="en" sz="2400" b="1">
                <a:highlight>
                  <a:srgbClr val="FF7272"/>
                </a:highlight>
              </a:rPr>
              <a:t>A</a:t>
            </a:r>
            <a:endParaRPr sz="2400" b="1">
              <a:highlight>
                <a:srgbClr val="FF7272"/>
              </a:highlight>
            </a:endParaRPr>
          </a:p>
        </p:txBody>
      </p:sp>
      <p:sp>
        <p:nvSpPr>
          <p:cNvPr id="515" name="Google Shape;515;p66"/>
          <p:cNvSpPr txBox="1"/>
          <p:nvPr/>
        </p:nvSpPr>
        <p:spPr>
          <a:xfrm>
            <a:off x="1955700" y="3287884"/>
            <a:ext cx="2176400" cy="382000"/>
          </a:xfrm>
          <a:prstGeom prst="rect">
            <a:avLst/>
          </a:prstGeom>
          <a:noFill/>
          <a:ln>
            <a:noFill/>
          </a:ln>
        </p:spPr>
        <p:txBody>
          <a:bodyPr spcFirstLastPara="1" wrap="square" lIns="121900" tIns="121900" rIns="121900" bIns="121900" anchor="t" anchorCtr="0">
            <a:noAutofit/>
          </a:bodyPr>
          <a:lstStyle/>
          <a:p>
            <a:r>
              <a:rPr lang="en" sz="2400" b="1">
                <a:highlight>
                  <a:srgbClr val="FF7272"/>
                </a:highlight>
              </a:rPr>
              <a:t>A</a:t>
            </a:r>
            <a:r>
              <a:rPr lang="en" sz="2400"/>
              <a:t> G T C A A G A</a:t>
            </a:r>
            <a:endParaRPr sz="2400"/>
          </a:p>
        </p:txBody>
      </p:sp>
      <p:sp>
        <p:nvSpPr>
          <p:cNvPr id="516" name="Google Shape;516;p66"/>
          <p:cNvSpPr txBox="1"/>
          <p:nvPr/>
        </p:nvSpPr>
        <p:spPr>
          <a:xfrm>
            <a:off x="1700133" y="5184884"/>
            <a:ext cx="6783600" cy="562800"/>
          </a:xfrm>
          <a:prstGeom prst="rect">
            <a:avLst/>
          </a:prstGeom>
          <a:noFill/>
          <a:ln>
            <a:noFill/>
          </a:ln>
        </p:spPr>
        <p:txBody>
          <a:bodyPr spcFirstLastPara="1" wrap="square" lIns="121900" tIns="121900" rIns="121900" bIns="121900" anchor="t" anchorCtr="0">
            <a:noAutofit/>
          </a:bodyPr>
          <a:lstStyle/>
          <a:p>
            <a:r>
              <a:rPr lang="en" sz="2400">
                <a:solidFill>
                  <a:schemeClr val="dk1"/>
                </a:solidFill>
              </a:rPr>
              <a:t>A C A </a:t>
            </a:r>
            <a:r>
              <a:rPr lang="en" sz="2400" b="1">
                <a:solidFill>
                  <a:schemeClr val="dk1"/>
                </a:solidFill>
              </a:rPr>
              <a:t>G</a:t>
            </a:r>
            <a:r>
              <a:rPr lang="en" sz="2400">
                <a:solidFill>
                  <a:schemeClr val="dk1"/>
                </a:solidFill>
              </a:rPr>
              <a:t> T C A A G T T G A C T A A C T A T A C G T G A</a:t>
            </a:r>
            <a:endParaRPr sz="2400">
              <a:solidFill>
                <a:schemeClr val="dk1"/>
              </a:solidFill>
            </a:endParaRPr>
          </a:p>
          <a:p>
            <a:endParaRPr sz="2400"/>
          </a:p>
        </p:txBody>
      </p:sp>
      <p:sp>
        <p:nvSpPr>
          <p:cNvPr id="517" name="Google Shape;517;p66"/>
          <p:cNvSpPr txBox="1"/>
          <p:nvPr/>
        </p:nvSpPr>
        <p:spPr>
          <a:xfrm>
            <a:off x="2463433" y="5747684"/>
            <a:ext cx="2176400" cy="382000"/>
          </a:xfrm>
          <a:prstGeom prst="rect">
            <a:avLst/>
          </a:prstGeom>
          <a:noFill/>
          <a:ln>
            <a:noFill/>
          </a:ln>
        </p:spPr>
        <p:txBody>
          <a:bodyPr spcFirstLastPara="1" wrap="square" lIns="121900" tIns="121900" rIns="121900" bIns="121900" anchor="t" anchorCtr="0">
            <a:noAutofit/>
          </a:bodyPr>
          <a:lstStyle/>
          <a:p>
            <a:r>
              <a:rPr lang="en" sz="2400" b="1">
                <a:highlight>
                  <a:srgbClr val="FF7272"/>
                </a:highlight>
              </a:rPr>
              <a:t>A</a:t>
            </a:r>
            <a:r>
              <a:rPr lang="en" sz="2400"/>
              <a:t> G T C A A G A</a:t>
            </a:r>
            <a:endParaRPr sz="2400"/>
          </a:p>
        </p:txBody>
      </p:sp>
      <p:sp>
        <p:nvSpPr>
          <p:cNvPr id="518" name="Google Shape;518;p66"/>
          <p:cNvSpPr txBox="1"/>
          <p:nvPr/>
        </p:nvSpPr>
        <p:spPr>
          <a:xfrm>
            <a:off x="415600" y="1844967"/>
            <a:ext cx="1284400" cy="645200"/>
          </a:xfrm>
          <a:prstGeom prst="rect">
            <a:avLst/>
          </a:prstGeom>
          <a:noFill/>
          <a:ln>
            <a:noFill/>
          </a:ln>
        </p:spPr>
        <p:txBody>
          <a:bodyPr spcFirstLastPara="1" wrap="square" lIns="121900" tIns="121900" rIns="121900" bIns="121900" anchor="t" anchorCtr="0">
            <a:noAutofit/>
          </a:bodyPr>
          <a:lstStyle/>
          <a:p>
            <a:r>
              <a:rPr lang="en" sz="2400" b="1"/>
              <a:t>Step 1</a:t>
            </a:r>
            <a:endParaRPr sz="2400" b="1"/>
          </a:p>
        </p:txBody>
      </p:sp>
      <p:sp>
        <p:nvSpPr>
          <p:cNvPr id="519" name="Google Shape;519;p66"/>
          <p:cNvSpPr txBox="1"/>
          <p:nvPr/>
        </p:nvSpPr>
        <p:spPr>
          <a:xfrm>
            <a:off x="415600" y="2956200"/>
            <a:ext cx="1284400" cy="645200"/>
          </a:xfrm>
          <a:prstGeom prst="rect">
            <a:avLst/>
          </a:prstGeom>
          <a:noFill/>
          <a:ln>
            <a:noFill/>
          </a:ln>
        </p:spPr>
        <p:txBody>
          <a:bodyPr spcFirstLastPara="1" wrap="square" lIns="121900" tIns="121900" rIns="121900" bIns="121900" anchor="t" anchorCtr="0">
            <a:noAutofit/>
          </a:bodyPr>
          <a:lstStyle/>
          <a:p>
            <a:r>
              <a:rPr lang="en" sz="2400" b="1"/>
              <a:t>Step 2</a:t>
            </a:r>
            <a:endParaRPr sz="2400" b="1"/>
          </a:p>
        </p:txBody>
      </p:sp>
      <p:sp>
        <p:nvSpPr>
          <p:cNvPr id="520" name="Google Shape;520;p66"/>
          <p:cNvSpPr txBox="1"/>
          <p:nvPr/>
        </p:nvSpPr>
        <p:spPr>
          <a:xfrm>
            <a:off x="415600" y="4067433"/>
            <a:ext cx="1284400" cy="645200"/>
          </a:xfrm>
          <a:prstGeom prst="rect">
            <a:avLst/>
          </a:prstGeom>
          <a:noFill/>
          <a:ln>
            <a:noFill/>
          </a:ln>
        </p:spPr>
        <p:txBody>
          <a:bodyPr spcFirstLastPara="1" wrap="square" lIns="121900" tIns="121900" rIns="121900" bIns="121900" anchor="t" anchorCtr="0">
            <a:noAutofit/>
          </a:bodyPr>
          <a:lstStyle/>
          <a:p>
            <a:r>
              <a:rPr lang="en" sz="2400" b="1"/>
              <a:t>Step 3</a:t>
            </a:r>
            <a:endParaRPr sz="2400" b="1"/>
          </a:p>
        </p:txBody>
      </p:sp>
      <p:sp>
        <p:nvSpPr>
          <p:cNvPr id="521" name="Google Shape;521;p66"/>
          <p:cNvSpPr txBox="1"/>
          <p:nvPr/>
        </p:nvSpPr>
        <p:spPr>
          <a:xfrm>
            <a:off x="415600" y="5384167"/>
            <a:ext cx="1284400" cy="645200"/>
          </a:xfrm>
          <a:prstGeom prst="rect">
            <a:avLst/>
          </a:prstGeom>
          <a:noFill/>
          <a:ln>
            <a:noFill/>
          </a:ln>
        </p:spPr>
        <p:txBody>
          <a:bodyPr spcFirstLastPara="1" wrap="square" lIns="121900" tIns="121900" rIns="121900" bIns="121900" anchor="t" anchorCtr="0">
            <a:noAutofit/>
          </a:bodyPr>
          <a:lstStyle/>
          <a:p>
            <a:r>
              <a:rPr lang="en" sz="2400" b="1"/>
              <a:t>Step 4</a:t>
            </a:r>
            <a:endParaRPr sz="2400" b="1"/>
          </a:p>
        </p:txBody>
      </p:sp>
    </p:spTree>
    <p:extLst>
      <p:ext uri="{BB962C8B-B14F-4D97-AF65-F5344CB8AC3E}">
        <p14:creationId xmlns:p14="http://schemas.microsoft.com/office/powerpoint/2010/main" val="2089515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67"/>
          <p:cNvSpPr txBox="1">
            <a:spLocks noGrp="1"/>
          </p:cNvSpPr>
          <p:nvPr>
            <p:ph type="title"/>
          </p:nvPr>
        </p:nvSpPr>
        <p:spPr>
          <a:xfrm>
            <a:off x="415600" y="418267"/>
            <a:ext cx="11360800" cy="763600"/>
          </a:xfrm>
          <a:prstGeom prst="rect">
            <a:avLst/>
          </a:prstGeom>
        </p:spPr>
        <p:txBody>
          <a:bodyPr spcFirstLastPara="1" vert="horz" wrap="square" lIns="121900" tIns="121900" rIns="121900" bIns="121900" rtlCol="0" anchor="t" anchorCtr="0">
            <a:noAutofit/>
          </a:bodyPr>
          <a:lstStyle/>
          <a:p>
            <a:r>
              <a:rPr lang="en"/>
              <a:t>Brute Force Algorithm (Naive)</a:t>
            </a:r>
            <a:endParaRPr/>
          </a:p>
          <a:p>
            <a:endParaRPr/>
          </a:p>
        </p:txBody>
      </p:sp>
      <p:sp>
        <p:nvSpPr>
          <p:cNvPr id="527" name="Google Shape;527;p67"/>
          <p:cNvSpPr txBox="1">
            <a:spLocks noGrp="1"/>
          </p:cNvSpPr>
          <p:nvPr>
            <p:ph type="body" idx="1"/>
          </p:nvPr>
        </p:nvSpPr>
        <p:spPr>
          <a:xfrm>
            <a:off x="415600" y="1264267"/>
            <a:ext cx="11360800" cy="2597600"/>
          </a:xfrm>
          <a:prstGeom prst="rect">
            <a:avLst/>
          </a:prstGeom>
        </p:spPr>
        <p:txBody>
          <a:bodyPr spcFirstLastPara="1" vert="horz" wrap="square" lIns="121900" tIns="121900" rIns="121900" bIns="121900" rtlCol="0" anchor="t" anchorCtr="0">
            <a:noAutofit/>
          </a:bodyPr>
          <a:lstStyle/>
          <a:p>
            <a:pPr marL="0" indent="0">
              <a:buNone/>
            </a:pPr>
            <a:r>
              <a:rPr lang="en" sz="3733" b="1">
                <a:latin typeface="Proxima Nova"/>
                <a:ea typeface="Proxima Nova"/>
                <a:cs typeface="Proxima Nova"/>
                <a:sym typeface="Proxima Nova"/>
              </a:rPr>
              <a:t>Best case:</a:t>
            </a:r>
            <a:endParaRPr>
              <a:solidFill>
                <a:srgbClr val="000000"/>
              </a:solidFill>
              <a:latin typeface="Proxima Nova"/>
              <a:ea typeface="Proxima Nova"/>
              <a:cs typeface="Proxima Nova"/>
              <a:sym typeface="Proxima Nova"/>
            </a:endParaRPr>
          </a:p>
          <a:p>
            <a:pPr marL="0" indent="0">
              <a:spcBef>
                <a:spcPts val="2133"/>
              </a:spcBef>
              <a:buNone/>
            </a:pPr>
            <a:r>
              <a:rPr lang="en" sz="3200">
                <a:solidFill>
                  <a:schemeClr val="dk1"/>
                </a:solidFill>
                <a:latin typeface="Proxima Nova"/>
                <a:ea typeface="Proxima Nova"/>
                <a:cs typeface="Proxima Nova"/>
                <a:sym typeface="Proxima Nova"/>
              </a:rPr>
              <a:t>To achieve the best time complexity, we want to minimize the number of comparisons per iteration.</a:t>
            </a:r>
            <a:endParaRPr sz="3200">
              <a:solidFill>
                <a:schemeClr val="dk1"/>
              </a:solidFill>
              <a:latin typeface="Proxima Nova"/>
              <a:ea typeface="Proxima Nova"/>
              <a:cs typeface="Proxima Nova"/>
              <a:sym typeface="Proxima Nova"/>
            </a:endParaRPr>
          </a:p>
          <a:p>
            <a:pPr indent="0">
              <a:spcBef>
                <a:spcPts val="2133"/>
              </a:spcBef>
              <a:buNone/>
            </a:pPr>
            <a:endParaRPr sz="3200">
              <a:solidFill>
                <a:srgbClr val="000000"/>
              </a:solidFill>
              <a:latin typeface="Proxima Nova"/>
              <a:ea typeface="Proxima Nova"/>
              <a:cs typeface="Proxima Nova"/>
              <a:sym typeface="Proxima Nova"/>
            </a:endParaRPr>
          </a:p>
          <a:p>
            <a:pPr marL="0" indent="0">
              <a:spcBef>
                <a:spcPts val="2133"/>
              </a:spcBef>
              <a:buNone/>
            </a:pPr>
            <a:endParaRPr sz="3200" b="1">
              <a:solidFill>
                <a:srgbClr val="0000FF"/>
              </a:solidFill>
              <a:highlight>
                <a:srgbClr val="FFFFFF"/>
              </a:highlight>
              <a:latin typeface="Proxima Nova"/>
              <a:ea typeface="Proxima Nova"/>
              <a:cs typeface="Proxima Nova"/>
              <a:sym typeface="Proxima Nova"/>
            </a:endParaRPr>
          </a:p>
          <a:p>
            <a:pPr marL="0" indent="0">
              <a:spcBef>
                <a:spcPts val="1600"/>
              </a:spcBef>
              <a:buNone/>
            </a:pPr>
            <a:endParaRPr sz="3733" b="1">
              <a:latin typeface="Proxima Nova"/>
              <a:ea typeface="Proxima Nova"/>
              <a:cs typeface="Proxima Nova"/>
              <a:sym typeface="Proxima Nova"/>
            </a:endParaRPr>
          </a:p>
          <a:p>
            <a:pPr marL="0" indent="0">
              <a:spcBef>
                <a:spcPts val="2133"/>
              </a:spcBef>
              <a:buNone/>
            </a:pPr>
            <a:endParaRPr sz="3733" b="1">
              <a:latin typeface="Proxima Nova"/>
              <a:ea typeface="Proxima Nova"/>
              <a:cs typeface="Proxima Nova"/>
              <a:sym typeface="Proxima Nova"/>
            </a:endParaRPr>
          </a:p>
          <a:p>
            <a:pPr marL="0" indent="0">
              <a:spcBef>
                <a:spcPts val="2133"/>
              </a:spcBef>
              <a:spcAft>
                <a:spcPts val="2133"/>
              </a:spcAft>
              <a:buNone/>
            </a:pPr>
            <a:endParaRPr sz="3733" b="1">
              <a:latin typeface="Proxima Nova"/>
              <a:ea typeface="Proxima Nova"/>
              <a:cs typeface="Proxima Nova"/>
              <a:sym typeface="Proxima Nova"/>
            </a:endParaRPr>
          </a:p>
        </p:txBody>
      </p:sp>
    </p:spTree>
    <p:extLst>
      <p:ext uri="{BB962C8B-B14F-4D97-AF65-F5344CB8AC3E}">
        <p14:creationId xmlns:p14="http://schemas.microsoft.com/office/powerpoint/2010/main" val="2377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68"/>
          <p:cNvSpPr txBox="1"/>
          <p:nvPr/>
        </p:nvSpPr>
        <p:spPr>
          <a:xfrm>
            <a:off x="1679133" y="1845617"/>
            <a:ext cx="2176400" cy="382000"/>
          </a:xfrm>
          <a:prstGeom prst="rect">
            <a:avLst/>
          </a:prstGeom>
          <a:noFill/>
          <a:ln>
            <a:noFill/>
          </a:ln>
        </p:spPr>
        <p:txBody>
          <a:bodyPr spcFirstLastPara="1" wrap="square" lIns="121900" tIns="121900" rIns="121900" bIns="121900" anchor="t" anchorCtr="0">
            <a:noAutofit/>
          </a:bodyPr>
          <a:lstStyle/>
          <a:p>
            <a:r>
              <a:rPr lang="en" sz="2400">
                <a:highlight>
                  <a:srgbClr val="FF7272"/>
                </a:highlight>
              </a:rPr>
              <a:t>A</a:t>
            </a:r>
            <a:r>
              <a:rPr lang="en" sz="2400"/>
              <a:t> G T C A A G A</a:t>
            </a:r>
            <a:endParaRPr sz="2400"/>
          </a:p>
        </p:txBody>
      </p:sp>
      <p:sp>
        <p:nvSpPr>
          <p:cNvPr id="533" name="Google Shape;533;p68"/>
          <p:cNvSpPr txBox="1"/>
          <p:nvPr/>
        </p:nvSpPr>
        <p:spPr>
          <a:xfrm>
            <a:off x="1679133" y="1394651"/>
            <a:ext cx="6783600" cy="562800"/>
          </a:xfrm>
          <a:prstGeom prst="rect">
            <a:avLst/>
          </a:prstGeom>
          <a:noFill/>
          <a:ln>
            <a:noFill/>
          </a:ln>
        </p:spPr>
        <p:txBody>
          <a:bodyPr spcFirstLastPara="1" wrap="square" lIns="121900" tIns="121900" rIns="121900" bIns="121900" anchor="t" anchorCtr="0">
            <a:noAutofit/>
          </a:bodyPr>
          <a:lstStyle/>
          <a:p>
            <a:r>
              <a:rPr lang="en" sz="2400">
                <a:solidFill>
                  <a:schemeClr val="dk1"/>
                </a:solidFill>
              </a:rPr>
              <a:t>T C G G T C G T T G C T C T T C G </a:t>
            </a:r>
            <a:endParaRPr sz="2400"/>
          </a:p>
        </p:txBody>
      </p:sp>
      <p:sp>
        <p:nvSpPr>
          <p:cNvPr id="534" name="Google Shape;534;p68"/>
          <p:cNvSpPr txBox="1"/>
          <p:nvPr/>
        </p:nvSpPr>
        <p:spPr>
          <a:xfrm>
            <a:off x="1679133" y="2570567"/>
            <a:ext cx="6783600" cy="562800"/>
          </a:xfrm>
          <a:prstGeom prst="rect">
            <a:avLst/>
          </a:prstGeom>
          <a:noFill/>
          <a:ln>
            <a:noFill/>
          </a:ln>
        </p:spPr>
        <p:txBody>
          <a:bodyPr spcFirstLastPara="1" wrap="square" lIns="121900" tIns="121900" rIns="121900" bIns="121900" anchor="t" anchorCtr="0">
            <a:noAutofit/>
          </a:bodyPr>
          <a:lstStyle/>
          <a:p>
            <a:r>
              <a:rPr lang="en" sz="2400">
                <a:solidFill>
                  <a:schemeClr val="dk1"/>
                </a:solidFill>
              </a:rPr>
              <a:t>T C G G T C G T T G C T C T T C G </a:t>
            </a:r>
            <a:endParaRPr sz="2400">
              <a:solidFill>
                <a:schemeClr val="dk1"/>
              </a:solidFill>
            </a:endParaRPr>
          </a:p>
          <a:p>
            <a:endParaRPr sz="2400">
              <a:solidFill>
                <a:schemeClr val="dk1"/>
              </a:solidFill>
            </a:endParaRPr>
          </a:p>
          <a:p>
            <a:endParaRPr sz="2400">
              <a:solidFill>
                <a:schemeClr val="dk1"/>
              </a:solidFill>
            </a:endParaRPr>
          </a:p>
          <a:p>
            <a:endParaRPr sz="2400"/>
          </a:p>
        </p:txBody>
      </p:sp>
      <p:sp>
        <p:nvSpPr>
          <p:cNvPr id="535" name="Google Shape;535;p68"/>
          <p:cNvSpPr txBox="1"/>
          <p:nvPr/>
        </p:nvSpPr>
        <p:spPr>
          <a:xfrm>
            <a:off x="1679133" y="3746451"/>
            <a:ext cx="6783600" cy="562800"/>
          </a:xfrm>
          <a:prstGeom prst="rect">
            <a:avLst/>
          </a:prstGeom>
          <a:noFill/>
          <a:ln>
            <a:noFill/>
          </a:ln>
        </p:spPr>
        <p:txBody>
          <a:bodyPr spcFirstLastPara="1" wrap="square" lIns="121900" tIns="121900" rIns="121900" bIns="121900" anchor="t" anchorCtr="0">
            <a:noAutofit/>
          </a:bodyPr>
          <a:lstStyle/>
          <a:p>
            <a:r>
              <a:rPr lang="en" sz="2400">
                <a:solidFill>
                  <a:schemeClr val="dk1"/>
                </a:solidFill>
              </a:rPr>
              <a:t>T C G G T C G T T G C T C T T C G </a:t>
            </a:r>
            <a:endParaRPr sz="2400">
              <a:solidFill>
                <a:schemeClr val="dk1"/>
              </a:solidFill>
            </a:endParaRPr>
          </a:p>
          <a:p>
            <a:endParaRPr sz="2400">
              <a:solidFill>
                <a:schemeClr val="dk1"/>
              </a:solidFill>
            </a:endParaRPr>
          </a:p>
          <a:p>
            <a:endParaRPr sz="2400"/>
          </a:p>
        </p:txBody>
      </p:sp>
      <p:sp>
        <p:nvSpPr>
          <p:cNvPr id="536" name="Google Shape;536;p68"/>
          <p:cNvSpPr txBox="1"/>
          <p:nvPr/>
        </p:nvSpPr>
        <p:spPr>
          <a:xfrm>
            <a:off x="2154767" y="4205084"/>
            <a:ext cx="2176400" cy="382000"/>
          </a:xfrm>
          <a:prstGeom prst="rect">
            <a:avLst/>
          </a:prstGeom>
          <a:noFill/>
          <a:ln>
            <a:noFill/>
          </a:ln>
        </p:spPr>
        <p:txBody>
          <a:bodyPr spcFirstLastPara="1" wrap="square" lIns="121900" tIns="121900" rIns="121900" bIns="121900" anchor="t" anchorCtr="0">
            <a:noAutofit/>
          </a:bodyPr>
          <a:lstStyle/>
          <a:p>
            <a:r>
              <a:rPr lang="en" sz="2400">
                <a:solidFill>
                  <a:schemeClr val="dk1"/>
                </a:solidFill>
                <a:highlight>
                  <a:srgbClr val="FF7272"/>
                </a:highlight>
              </a:rPr>
              <a:t>A</a:t>
            </a:r>
            <a:r>
              <a:rPr lang="en" sz="2400">
                <a:solidFill>
                  <a:schemeClr val="dk1"/>
                </a:solidFill>
              </a:rPr>
              <a:t> G T C A A G A</a:t>
            </a:r>
            <a:endParaRPr sz="2400">
              <a:solidFill>
                <a:schemeClr val="dk1"/>
              </a:solidFill>
            </a:endParaRPr>
          </a:p>
          <a:p>
            <a:endParaRPr sz="2400">
              <a:highlight>
                <a:srgbClr val="00FF00"/>
              </a:highlight>
            </a:endParaRPr>
          </a:p>
        </p:txBody>
      </p:sp>
      <p:sp>
        <p:nvSpPr>
          <p:cNvPr id="537" name="Google Shape;537;p68"/>
          <p:cNvSpPr txBox="1"/>
          <p:nvPr/>
        </p:nvSpPr>
        <p:spPr>
          <a:xfrm>
            <a:off x="1934700" y="3025351"/>
            <a:ext cx="2176400" cy="382000"/>
          </a:xfrm>
          <a:prstGeom prst="rect">
            <a:avLst/>
          </a:prstGeom>
          <a:noFill/>
          <a:ln>
            <a:noFill/>
          </a:ln>
        </p:spPr>
        <p:txBody>
          <a:bodyPr spcFirstLastPara="1" wrap="square" lIns="121900" tIns="121900" rIns="121900" bIns="121900" anchor="t" anchorCtr="0">
            <a:noAutofit/>
          </a:bodyPr>
          <a:lstStyle/>
          <a:p>
            <a:r>
              <a:rPr lang="en" sz="2400">
                <a:solidFill>
                  <a:schemeClr val="dk1"/>
                </a:solidFill>
                <a:highlight>
                  <a:srgbClr val="FF7272"/>
                </a:highlight>
              </a:rPr>
              <a:t>A</a:t>
            </a:r>
            <a:r>
              <a:rPr lang="en" sz="2400">
                <a:solidFill>
                  <a:schemeClr val="dk1"/>
                </a:solidFill>
              </a:rPr>
              <a:t> G T C A A G A</a:t>
            </a:r>
            <a:endParaRPr sz="2400">
              <a:solidFill>
                <a:schemeClr val="dk1"/>
              </a:solidFill>
            </a:endParaRPr>
          </a:p>
          <a:p>
            <a:endParaRPr sz="2400" b="1">
              <a:highlight>
                <a:srgbClr val="FF7272"/>
              </a:highlight>
            </a:endParaRPr>
          </a:p>
        </p:txBody>
      </p:sp>
      <p:sp>
        <p:nvSpPr>
          <p:cNvPr id="538" name="Google Shape;538;p68"/>
          <p:cNvSpPr txBox="1"/>
          <p:nvPr/>
        </p:nvSpPr>
        <p:spPr>
          <a:xfrm>
            <a:off x="1679133" y="4922351"/>
            <a:ext cx="6783600" cy="562800"/>
          </a:xfrm>
          <a:prstGeom prst="rect">
            <a:avLst/>
          </a:prstGeom>
          <a:noFill/>
          <a:ln>
            <a:noFill/>
          </a:ln>
        </p:spPr>
        <p:txBody>
          <a:bodyPr spcFirstLastPara="1" wrap="square" lIns="121900" tIns="121900" rIns="121900" bIns="121900" anchor="t" anchorCtr="0">
            <a:noAutofit/>
          </a:bodyPr>
          <a:lstStyle/>
          <a:p>
            <a:r>
              <a:rPr lang="en" sz="2400">
                <a:solidFill>
                  <a:schemeClr val="dk1"/>
                </a:solidFill>
              </a:rPr>
              <a:t>T C G G T C G T T G C T C T T C G </a:t>
            </a:r>
            <a:endParaRPr sz="2400">
              <a:solidFill>
                <a:schemeClr val="dk1"/>
              </a:solidFill>
            </a:endParaRPr>
          </a:p>
          <a:p>
            <a:endParaRPr sz="2400">
              <a:solidFill>
                <a:schemeClr val="dk1"/>
              </a:solidFill>
            </a:endParaRPr>
          </a:p>
          <a:p>
            <a:endParaRPr sz="2400"/>
          </a:p>
        </p:txBody>
      </p:sp>
      <p:sp>
        <p:nvSpPr>
          <p:cNvPr id="539" name="Google Shape;539;p68"/>
          <p:cNvSpPr txBox="1"/>
          <p:nvPr/>
        </p:nvSpPr>
        <p:spPr>
          <a:xfrm>
            <a:off x="2442433" y="5485151"/>
            <a:ext cx="2176400" cy="382000"/>
          </a:xfrm>
          <a:prstGeom prst="rect">
            <a:avLst/>
          </a:prstGeom>
          <a:noFill/>
          <a:ln>
            <a:noFill/>
          </a:ln>
        </p:spPr>
        <p:txBody>
          <a:bodyPr spcFirstLastPara="1" wrap="square" lIns="121900" tIns="121900" rIns="121900" bIns="121900" anchor="t" anchorCtr="0">
            <a:noAutofit/>
          </a:bodyPr>
          <a:lstStyle/>
          <a:p>
            <a:r>
              <a:rPr lang="en" sz="2400">
                <a:solidFill>
                  <a:schemeClr val="dk1"/>
                </a:solidFill>
                <a:highlight>
                  <a:srgbClr val="FF7272"/>
                </a:highlight>
              </a:rPr>
              <a:t>A</a:t>
            </a:r>
            <a:r>
              <a:rPr lang="en" sz="2400">
                <a:solidFill>
                  <a:schemeClr val="dk1"/>
                </a:solidFill>
              </a:rPr>
              <a:t> G T C A A G A</a:t>
            </a:r>
            <a:endParaRPr sz="2400">
              <a:solidFill>
                <a:schemeClr val="dk1"/>
              </a:solidFill>
            </a:endParaRPr>
          </a:p>
          <a:p>
            <a:endParaRPr sz="2400" b="1">
              <a:highlight>
                <a:srgbClr val="FF7272"/>
              </a:highlight>
            </a:endParaRPr>
          </a:p>
        </p:txBody>
      </p:sp>
      <p:sp>
        <p:nvSpPr>
          <p:cNvPr id="540" name="Google Shape;540;p68"/>
          <p:cNvSpPr txBox="1"/>
          <p:nvPr/>
        </p:nvSpPr>
        <p:spPr>
          <a:xfrm>
            <a:off x="394600" y="1582433"/>
            <a:ext cx="1284400" cy="645200"/>
          </a:xfrm>
          <a:prstGeom prst="rect">
            <a:avLst/>
          </a:prstGeom>
          <a:noFill/>
          <a:ln>
            <a:noFill/>
          </a:ln>
        </p:spPr>
        <p:txBody>
          <a:bodyPr spcFirstLastPara="1" wrap="square" lIns="121900" tIns="121900" rIns="121900" bIns="121900" anchor="t" anchorCtr="0">
            <a:noAutofit/>
          </a:bodyPr>
          <a:lstStyle/>
          <a:p>
            <a:r>
              <a:rPr lang="en" sz="2400" b="1"/>
              <a:t>Step 1</a:t>
            </a:r>
            <a:endParaRPr sz="2400" b="1"/>
          </a:p>
        </p:txBody>
      </p:sp>
      <p:sp>
        <p:nvSpPr>
          <p:cNvPr id="541" name="Google Shape;541;p68"/>
          <p:cNvSpPr txBox="1"/>
          <p:nvPr/>
        </p:nvSpPr>
        <p:spPr>
          <a:xfrm>
            <a:off x="394600" y="2693667"/>
            <a:ext cx="1284400" cy="645200"/>
          </a:xfrm>
          <a:prstGeom prst="rect">
            <a:avLst/>
          </a:prstGeom>
          <a:noFill/>
          <a:ln>
            <a:noFill/>
          </a:ln>
        </p:spPr>
        <p:txBody>
          <a:bodyPr spcFirstLastPara="1" wrap="square" lIns="121900" tIns="121900" rIns="121900" bIns="121900" anchor="t" anchorCtr="0">
            <a:noAutofit/>
          </a:bodyPr>
          <a:lstStyle/>
          <a:p>
            <a:r>
              <a:rPr lang="en" sz="2400" b="1"/>
              <a:t>Step 2</a:t>
            </a:r>
            <a:endParaRPr sz="2400" b="1"/>
          </a:p>
        </p:txBody>
      </p:sp>
      <p:sp>
        <p:nvSpPr>
          <p:cNvPr id="542" name="Google Shape;542;p68"/>
          <p:cNvSpPr txBox="1"/>
          <p:nvPr/>
        </p:nvSpPr>
        <p:spPr>
          <a:xfrm>
            <a:off x="394600" y="3804900"/>
            <a:ext cx="1284400" cy="645200"/>
          </a:xfrm>
          <a:prstGeom prst="rect">
            <a:avLst/>
          </a:prstGeom>
          <a:noFill/>
          <a:ln>
            <a:noFill/>
          </a:ln>
        </p:spPr>
        <p:txBody>
          <a:bodyPr spcFirstLastPara="1" wrap="square" lIns="121900" tIns="121900" rIns="121900" bIns="121900" anchor="t" anchorCtr="0">
            <a:noAutofit/>
          </a:bodyPr>
          <a:lstStyle/>
          <a:p>
            <a:r>
              <a:rPr lang="en" sz="2400" b="1"/>
              <a:t>Step 3</a:t>
            </a:r>
            <a:endParaRPr sz="2400" b="1"/>
          </a:p>
        </p:txBody>
      </p:sp>
      <p:sp>
        <p:nvSpPr>
          <p:cNvPr id="543" name="Google Shape;543;p68"/>
          <p:cNvSpPr txBox="1"/>
          <p:nvPr/>
        </p:nvSpPr>
        <p:spPr>
          <a:xfrm>
            <a:off x="394600" y="5121633"/>
            <a:ext cx="1284400" cy="645200"/>
          </a:xfrm>
          <a:prstGeom prst="rect">
            <a:avLst/>
          </a:prstGeom>
          <a:noFill/>
          <a:ln>
            <a:noFill/>
          </a:ln>
        </p:spPr>
        <p:txBody>
          <a:bodyPr spcFirstLastPara="1" wrap="square" lIns="121900" tIns="121900" rIns="121900" bIns="121900" anchor="t" anchorCtr="0">
            <a:noAutofit/>
          </a:bodyPr>
          <a:lstStyle/>
          <a:p>
            <a:r>
              <a:rPr lang="en" sz="2400" b="1"/>
              <a:t>Step 4</a:t>
            </a:r>
            <a:endParaRPr sz="2400" b="1"/>
          </a:p>
        </p:txBody>
      </p:sp>
      <p:sp>
        <p:nvSpPr>
          <p:cNvPr id="544" name="Google Shape;544;p68"/>
          <p:cNvSpPr txBox="1"/>
          <p:nvPr/>
        </p:nvSpPr>
        <p:spPr>
          <a:xfrm>
            <a:off x="6153883" y="693667"/>
            <a:ext cx="5976000" cy="4000000"/>
          </a:xfrm>
          <a:prstGeom prst="rect">
            <a:avLst/>
          </a:prstGeom>
          <a:noFill/>
          <a:ln>
            <a:noFill/>
          </a:ln>
        </p:spPr>
        <p:txBody>
          <a:bodyPr spcFirstLastPara="1" wrap="square" lIns="121900" tIns="121900" rIns="121900" bIns="121900" anchor="t" anchorCtr="0">
            <a:noAutofit/>
          </a:bodyPr>
          <a:lstStyle/>
          <a:p>
            <a:pPr>
              <a:lnSpc>
                <a:spcPct val="115000"/>
              </a:lnSpc>
              <a:spcBef>
                <a:spcPts val="1600"/>
              </a:spcBef>
            </a:pPr>
            <a:r>
              <a:rPr lang="en" dirty="0">
                <a:solidFill>
                  <a:schemeClr val="dk1"/>
                </a:solidFill>
                <a:latin typeface="Proxima Nova"/>
                <a:ea typeface="Proxima Nova"/>
                <a:cs typeface="Proxima Nova"/>
                <a:sym typeface="Proxima Nova"/>
              </a:rPr>
              <a:t>Start matching from:</a:t>
            </a:r>
            <a:br>
              <a:rPr lang="en" dirty="0">
                <a:solidFill>
                  <a:schemeClr val="dk1"/>
                </a:solidFill>
                <a:latin typeface="Proxima Nova"/>
                <a:ea typeface="Proxima Nova"/>
                <a:cs typeface="Proxima Nova"/>
                <a:sym typeface="Proxima Nova"/>
              </a:rPr>
            </a:br>
            <a:r>
              <a:rPr lang="en" dirty="0">
                <a:solidFill>
                  <a:schemeClr val="dk1"/>
                </a:solidFill>
                <a:latin typeface="Proxima Nova"/>
                <a:ea typeface="Proxima Nova"/>
                <a:cs typeface="Proxima Nova"/>
                <a:sym typeface="Proxima Nova"/>
              </a:rPr>
              <a:t>Index[0] of query sequence: 1 comparison</a:t>
            </a:r>
            <a:br>
              <a:rPr lang="en" dirty="0">
                <a:solidFill>
                  <a:schemeClr val="dk1"/>
                </a:solidFill>
                <a:latin typeface="Proxima Nova"/>
                <a:ea typeface="Proxima Nova"/>
                <a:cs typeface="Proxima Nova"/>
                <a:sym typeface="Proxima Nova"/>
              </a:rPr>
            </a:br>
            <a:r>
              <a:rPr lang="en" dirty="0">
                <a:solidFill>
                  <a:schemeClr val="dk1"/>
                </a:solidFill>
                <a:latin typeface="Proxima Nova"/>
                <a:ea typeface="Proxima Nova"/>
                <a:cs typeface="Proxima Nova"/>
                <a:sym typeface="Proxima Nova"/>
              </a:rPr>
              <a:t>Index[1] of query sequence: 1 comparison                                                </a:t>
            </a:r>
            <a:br>
              <a:rPr lang="en" dirty="0">
                <a:solidFill>
                  <a:schemeClr val="dk1"/>
                </a:solidFill>
                <a:latin typeface="Proxima Nova"/>
                <a:ea typeface="Proxima Nova"/>
                <a:cs typeface="Proxima Nova"/>
                <a:sym typeface="Proxima Nova"/>
              </a:rPr>
            </a:br>
            <a:r>
              <a:rPr lang="en" dirty="0">
                <a:solidFill>
                  <a:schemeClr val="dk1"/>
                </a:solidFill>
                <a:latin typeface="Proxima Nova"/>
                <a:ea typeface="Proxima Nova"/>
                <a:cs typeface="Proxima Nova"/>
                <a:sym typeface="Proxima Nova"/>
              </a:rPr>
              <a:t>                                     </a:t>
            </a:r>
            <a:r>
              <a:rPr lang="en" b="1" dirty="0">
                <a:solidFill>
                  <a:schemeClr val="dk1"/>
                </a:solidFill>
                <a:latin typeface="Proxima Nova"/>
                <a:ea typeface="Proxima Nova"/>
                <a:cs typeface="Proxima Nova"/>
                <a:sym typeface="Proxima Nova"/>
              </a:rPr>
              <a:t>…..                                           (n-m+1) rows</a:t>
            </a:r>
            <a:br>
              <a:rPr lang="en" b="1" dirty="0">
                <a:solidFill>
                  <a:schemeClr val="dk1"/>
                </a:solidFill>
                <a:latin typeface="Proxima Nova"/>
                <a:ea typeface="Proxima Nova"/>
                <a:cs typeface="Proxima Nova"/>
                <a:sym typeface="Proxima Nova"/>
              </a:rPr>
            </a:br>
            <a:r>
              <a:rPr lang="en" dirty="0">
                <a:solidFill>
                  <a:schemeClr val="dk1"/>
                </a:solidFill>
                <a:latin typeface="Proxima Nova"/>
                <a:ea typeface="Proxima Nova"/>
                <a:cs typeface="Proxima Nova"/>
                <a:sym typeface="Proxima Nova"/>
              </a:rPr>
              <a:t>Index[n-m-1] of query sequence: 1 of comparison</a:t>
            </a:r>
            <a:br>
              <a:rPr lang="en" dirty="0">
                <a:solidFill>
                  <a:schemeClr val="dk1"/>
                </a:solidFill>
                <a:latin typeface="Proxima Nova"/>
                <a:ea typeface="Proxima Nova"/>
                <a:cs typeface="Proxima Nova"/>
                <a:sym typeface="Proxima Nova"/>
              </a:rPr>
            </a:br>
            <a:r>
              <a:rPr lang="en" dirty="0">
                <a:solidFill>
                  <a:schemeClr val="dk1"/>
                </a:solidFill>
                <a:latin typeface="Proxima Nova"/>
                <a:ea typeface="Proxima Nova"/>
                <a:cs typeface="Proxima Nova"/>
                <a:sym typeface="Proxima Nova"/>
              </a:rPr>
              <a:t>Index[n-m] of query sequence: 1 comparison</a:t>
            </a:r>
            <a:endParaRPr dirty="0">
              <a:solidFill>
                <a:schemeClr val="dk1"/>
              </a:solidFill>
              <a:latin typeface="Proxima Nova"/>
              <a:ea typeface="Proxima Nova"/>
              <a:cs typeface="Proxima Nova"/>
              <a:sym typeface="Proxima Nova"/>
            </a:endParaRPr>
          </a:p>
          <a:p>
            <a:pPr>
              <a:lnSpc>
                <a:spcPct val="115000"/>
              </a:lnSpc>
              <a:spcBef>
                <a:spcPts val="1600"/>
              </a:spcBef>
              <a:spcAft>
                <a:spcPts val="1600"/>
              </a:spcAft>
            </a:pPr>
            <a:br>
              <a:rPr lang="en" dirty="0">
                <a:solidFill>
                  <a:schemeClr val="dk1"/>
                </a:solidFill>
                <a:latin typeface="Proxima Nova"/>
                <a:ea typeface="Proxima Nova"/>
                <a:cs typeface="Proxima Nova"/>
                <a:sym typeface="Proxima Nova"/>
              </a:rPr>
            </a:br>
            <a:r>
              <a:rPr lang="en" dirty="0">
                <a:solidFill>
                  <a:schemeClr val="dk1"/>
                </a:solidFill>
                <a:latin typeface="Proxima Nova"/>
                <a:ea typeface="Proxima Nova"/>
                <a:cs typeface="Proxima Nova"/>
                <a:sym typeface="Proxima Nova"/>
              </a:rPr>
              <a:t>Therefore, sum of comparisons </a:t>
            </a:r>
            <a:r>
              <a:rPr lang="en" b="1" dirty="0">
                <a:solidFill>
                  <a:schemeClr val="dk1"/>
                </a:solidFill>
                <a:latin typeface="Proxima Nova"/>
                <a:ea typeface="Proxima Nova"/>
                <a:cs typeface="Proxima Nova"/>
                <a:sym typeface="Proxima Nova"/>
              </a:rPr>
              <a:t>=</a:t>
            </a:r>
            <a:r>
              <a:rPr lang="en" dirty="0">
                <a:solidFill>
                  <a:schemeClr val="dk1"/>
                </a:solidFill>
                <a:latin typeface="Proxima Nova"/>
                <a:ea typeface="Proxima Nova"/>
                <a:cs typeface="Proxima Nova"/>
                <a:sym typeface="Proxima Nova"/>
              </a:rPr>
              <a:t> (n-m+1) </a:t>
            </a:r>
            <a:r>
              <a:rPr lang="en" b="1" dirty="0">
                <a:solidFill>
                  <a:schemeClr val="dk1"/>
                </a:solidFill>
                <a:latin typeface="Proxima Nova"/>
                <a:ea typeface="Proxima Nova"/>
                <a:cs typeface="Proxima Nova"/>
                <a:sym typeface="Proxima Nova"/>
              </a:rPr>
              <a:t>&lt; </a:t>
            </a:r>
            <a:r>
              <a:rPr lang="en" dirty="0">
                <a:solidFill>
                  <a:schemeClr val="dk1"/>
                </a:solidFill>
                <a:latin typeface="Proxima Nova"/>
                <a:ea typeface="Proxima Nova"/>
                <a:cs typeface="Proxima Nova"/>
                <a:sym typeface="Proxima Nova"/>
              </a:rPr>
              <a:t>n, </a:t>
            </a:r>
            <a:r>
              <a:rPr lang="en" b="1" dirty="0">
                <a:solidFill>
                  <a:schemeClr val="dk1"/>
                </a:solidFill>
                <a:highlight>
                  <a:srgbClr val="FFFFFF"/>
                </a:highlight>
                <a:latin typeface="Times New Roman"/>
                <a:ea typeface="Times New Roman"/>
                <a:cs typeface="Times New Roman"/>
                <a:sym typeface="Times New Roman"/>
              </a:rPr>
              <a:t>∈ O(n)</a:t>
            </a:r>
            <a:endParaRPr dirty="0"/>
          </a:p>
        </p:txBody>
      </p:sp>
      <p:cxnSp>
        <p:nvCxnSpPr>
          <p:cNvPr id="545" name="Google Shape;545;p68"/>
          <p:cNvCxnSpPr/>
          <p:nvPr/>
        </p:nvCxnSpPr>
        <p:spPr>
          <a:xfrm rot="10800000">
            <a:off x="11444567" y="1055867"/>
            <a:ext cx="26800" cy="916000"/>
          </a:xfrm>
          <a:prstGeom prst="straightConnector1">
            <a:avLst/>
          </a:prstGeom>
          <a:noFill/>
          <a:ln w="9525" cap="flat" cmpd="sng">
            <a:solidFill>
              <a:schemeClr val="dk2"/>
            </a:solidFill>
            <a:prstDash val="solid"/>
            <a:round/>
            <a:headEnd type="none" w="med" len="med"/>
            <a:tailEnd type="triangle" w="med" len="med"/>
          </a:ln>
        </p:spPr>
      </p:cxnSp>
      <p:cxnSp>
        <p:nvCxnSpPr>
          <p:cNvPr id="546" name="Google Shape;546;p68"/>
          <p:cNvCxnSpPr/>
          <p:nvPr/>
        </p:nvCxnSpPr>
        <p:spPr>
          <a:xfrm>
            <a:off x="11445400" y="2322800"/>
            <a:ext cx="35200" cy="932800"/>
          </a:xfrm>
          <a:prstGeom prst="straightConnector1">
            <a:avLst/>
          </a:prstGeom>
          <a:noFill/>
          <a:ln w="9525" cap="flat" cmpd="sng">
            <a:solidFill>
              <a:schemeClr val="dk2"/>
            </a:solidFill>
            <a:prstDash val="solid"/>
            <a:round/>
            <a:headEnd type="none" w="med" len="med"/>
            <a:tailEnd type="triangle" w="med" len="med"/>
          </a:ln>
        </p:spPr>
      </p:cxnSp>
      <p:sp>
        <p:nvSpPr>
          <p:cNvPr id="547" name="Google Shape;547;p68"/>
          <p:cNvSpPr txBox="1"/>
          <p:nvPr/>
        </p:nvSpPr>
        <p:spPr>
          <a:xfrm>
            <a:off x="331167" y="512567"/>
            <a:ext cx="4000000" cy="916000"/>
          </a:xfrm>
          <a:prstGeom prst="rect">
            <a:avLst/>
          </a:prstGeom>
          <a:noFill/>
          <a:ln>
            <a:noFill/>
          </a:ln>
        </p:spPr>
        <p:txBody>
          <a:bodyPr spcFirstLastPara="1" wrap="square" lIns="121900" tIns="121900" rIns="121900" bIns="121900" anchor="t" anchorCtr="0">
            <a:noAutofit/>
          </a:bodyPr>
          <a:lstStyle/>
          <a:p>
            <a:pPr>
              <a:lnSpc>
                <a:spcPct val="115000"/>
              </a:lnSpc>
              <a:spcAft>
                <a:spcPts val="2133"/>
              </a:spcAft>
            </a:pPr>
            <a:r>
              <a:rPr lang="en" sz="3733" b="1">
                <a:solidFill>
                  <a:schemeClr val="dk2"/>
                </a:solidFill>
                <a:latin typeface="Proxima Nova"/>
                <a:ea typeface="Proxima Nova"/>
                <a:cs typeface="Proxima Nova"/>
                <a:sym typeface="Proxima Nova"/>
              </a:rPr>
              <a:t>Best case:</a:t>
            </a:r>
            <a:endParaRPr sz="2400"/>
          </a:p>
        </p:txBody>
      </p:sp>
      <p:sp>
        <p:nvSpPr>
          <p:cNvPr id="548" name="Google Shape;548;p68"/>
          <p:cNvSpPr txBox="1"/>
          <p:nvPr/>
        </p:nvSpPr>
        <p:spPr>
          <a:xfrm>
            <a:off x="6080100" y="4275335"/>
            <a:ext cx="5911200" cy="2114000"/>
          </a:xfrm>
          <a:prstGeom prst="rect">
            <a:avLst/>
          </a:prstGeom>
          <a:noFill/>
          <a:ln>
            <a:noFill/>
          </a:ln>
        </p:spPr>
        <p:txBody>
          <a:bodyPr spcFirstLastPara="1" wrap="square" lIns="121900" tIns="121900" rIns="121900" bIns="121900" anchor="t" anchorCtr="0">
            <a:noAutofit/>
          </a:bodyPr>
          <a:lstStyle/>
          <a:p>
            <a:pPr>
              <a:lnSpc>
                <a:spcPct val="115000"/>
              </a:lnSpc>
              <a:spcAft>
                <a:spcPts val="2133"/>
              </a:spcAft>
            </a:pPr>
            <a:r>
              <a:rPr lang="en" dirty="0">
                <a:solidFill>
                  <a:schemeClr val="dk1"/>
                </a:solidFill>
                <a:latin typeface="Proxima Nova"/>
                <a:ea typeface="Proxima Nova"/>
                <a:cs typeface="Proxima Nova"/>
                <a:sym typeface="Proxima Nova"/>
              </a:rPr>
              <a:t> In order to achieve this, the first character in the query sequence must not match any character in the genome sequence. As a result, we will have only one comparison before shifting the query sequence to the next position.</a:t>
            </a:r>
            <a:endParaRPr dirty="0"/>
          </a:p>
        </p:txBody>
      </p:sp>
    </p:spTree>
    <p:extLst>
      <p:ext uri="{BB962C8B-B14F-4D97-AF65-F5344CB8AC3E}">
        <p14:creationId xmlns:p14="http://schemas.microsoft.com/office/powerpoint/2010/main" val="3430871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69"/>
          <p:cNvSpPr txBox="1">
            <a:spLocks noGrp="1"/>
          </p:cNvSpPr>
          <p:nvPr>
            <p:ph type="title"/>
          </p:nvPr>
        </p:nvSpPr>
        <p:spPr>
          <a:xfrm>
            <a:off x="415600" y="1161484"/>
            <a:ext cx="11360800" cy="763600"/>
          </a:xfrm>
          <a:prstGeom prst="rect">
            <a:avLst/>
          </a:prstGeom>
        </p:spPr>
        <p:txBody>
          <a:bodyPr spcFirstLastPara="1" vert="horz" wrap="square" lIns="121900" tIns="121900" rIns="121900" bIns="121900" rtlCol="0" anchor="t" anchorCtr="0">
            <a:noAutofit/>
          </a:bodyPr>
          <a:lstStyle/>
          <a:p>
            <a:pPr>
              <a:lnSpc>
                <a:spcPct val="115000"/>
              </a:lnSpc>
            </a:pPr>
            <a:r>
              <a:rPr lang="en" sz="3200" b="1">
                <a:solidFill>
                  <a:schemeClr val="dk2"/>
                </a:solidFill>
              </a:rPr>
              <a:t>Worst case:</a:t>
            </a:r>
            <a:endParaRPr sz="3200" b="1">
              <a:solidFill>
                <a:schemeClr val="dk2"/>
              </a:solidFill>
            </a:endParaRPr>
          </a:p>
          <a:p>
            <a:pPr>
              <a:spcBef>
                <a:spcPts val="2133"/>
              </a:spcBef>
            </a:pPr>
            <a:endParaRPr sz="4533"/>
          </a:p>
        </p:txBody>
      </p:sp>
      <p:sp>
        <p:nvSpPr>
          <p:cNvPr id="554" name="Google Shape;554;p69"/>
          <p:cNvSpPr txBox="1">
            <a:spLocks noGrp="1"/>
          </p:cNvSpPr>
          <p:nvPr>
            <p:ph type="body" idx="1"/>
          </p:nvPr>
        </p:nvSpPr>
        <p:spPr>
          <a:xfrm>
            <a:off x="415600" y="1925100"/>
            <a:ext cx="11360800" cy="1800800"/>
          </a:xfrm>
          <a:prstGeom prst="rect">
            <a:avLst/>
          </a:prstGeom>
        </p:spPr>
        <p:txBody>
          <a:bodyPr spcFirstLastPara="1" vert="horz" wrap="square" lIns="121900" tIns="121900" rIns="121900" bIns="121900" rtlCol="0" anchor="t" anchorCtr="0">
            <a:noAutofit/>
          </a:bodyPr>
          <a:lstStyle/>
          <a:p>
            <a:pPr marL="0" indent="0">
              <a:spcAft>
                <a:spcPts val="2133"/>
              </a:spcAft>
              <a:buNone/>
            </a:pPr>
            <a:r>
              <a:rPr lang="en" sz="3200">
                <a:solidFill>
                  <a:schemeClr val="dk1"/>
                </a:solidFill>
                <a:latin typeface="Proxima Nova"/>
                <a:ea typeface="Proxima Nova"/>
                <a:cs typeface="Proxima Nova"/>
                <a:sym typeface="Proxima Nova"/>
              </a:rPr>
              <a:t>To achieve the worst time complexity, we want to maximize the number of comparisons per iteration.</a:t>
            </a:r>
            <a:endParaRPr sz="3600"/>
          </a:p>
        </p:txBody>
      </p:sp>
      <p:sp>
        <p:nvSpPr>
          <p:cNvPr id="555" name="Google Shape;555;p69"/>
          <p:cNvSpPr txBox="1">
            <a:spLocks noGrp="1"/>
          </p:cNvSpPr>
          <p:nvPr>
            <p:ph type="title"/>
          </p:nvPr>
        </p:nvSpPr>
        <p:spPr>
          <a:xfrm>
            <a:off x="415600" y="254267"/>
            <a:ext cx="11360800" cy="763600"/>
          </a:xfrm>
          <a:prstGeom prst="rect">
            <a:avLst/>
          </a:prstGeom>
        </p:spPr>
        <p:txBody>
          <a:bodyPr spcFirstLastPara="1" vert="horz" wrap="square" lIns="121900" tIns="121900" rIns="121900" bIns="121900" rtlCol="0" anchor="t" anchorCtr="0">
            <a:noAutofit/>
          </a:bodyPr>
          <a:lstStyle/>
          <a:p>
            <a:r>
              <a:rPr lang="en" dirty="0"/>
              <a:t>Brute Force Algorithm (Naive)</a:t>
            </a:r>
            <a:endParaRPr dirty="0"/>
          </a:p>
          <a:p>
            <a:endParaRPr dirty="0"/>
          </a:p>
        </p:txBody>
      </p:sp>
    </p:spTree>
    <p:extLst>
      <p:ext uri="{BB962C8B-B14F-4D97-AF65-F5344CB8AC3E}">
        <p14:creationId xmlns:p14="http://schemas.microsoft.com/office/powerpoint/2010/main" val="3461006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70"/>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Worst Case:</a:t>
            </a:r>
            <a:endParaRPr/>
          </a:p>
        </p:txBody>
      </p:sp>
      <p:sp>
        <p:nvSpPr>
          <p:cNvPr id="561" name="Google Shape;561;p70"/>
          <p:cNvSpPr txBox="1"/>
          <p:nvPr/>
        </p:nvSpPr>
        <p:spPr>
          <a:xfrm>
            <a:off x="1395200" y="2131433"/>
            <a:ext cx="1765600" cy="382000"/>
          </a:xfrm>
          <a:prstGeom prst="rect">
            <a:avLst/>
          </a:prstGeom>
          <a:noFill/>
          <a:ln>
            <a:noFill/>
          </a:ln>
        </p:spPr>
        <p:txBody>
          <a:bodyPr spcFirstLastPara="1" wrap="square" lIns="121900" tIns="121900" rIns="121900" bIns="121900" anchor="t" anchorCtr="0">
            <a:noAutofit/>
          </a:bodyPr>
          <a:lstStyle/>
          <a:p>
            <a:r>
              <a:rPr lang="en" sz="2400">
                <a:solidFill>
                  <a:schemeClr val="dk1"/>
                </a:solidFill>
                <a:highlight>
                  <a:srgbClr val="00FF00"/>
                </a:highlight>
              </a:rPr>
              <a:t> A A A A A A </a:t>
            </a:r>
            <a:endParaRPr sz="2400">
              <a:solidFill>
                <a:schemeClr val="dk1"/>
              </a:solidFill>
              <a:highlight>
                <a:srgbClr val="00FF00"/>
              </a:highlight>
            </a:endParaRPr>
          </a:p>
          <a:p>
            <a:endParaRPr sz="2400">
              <a:solidFill>
                <a:schemeClr val="dk1"/>
              </a:solidFill>
            </a:endParaRPr>
          </a:p>
          <a:p>
            <a:endParaRPr sz="2400">
              <a:highlight>
                <a:srgbClr val="00FF00"/>
              </a:highlight>
            </a:endParaRPr>
          </a:p>
        </p:txBody>
      </p:sp>
      <p:sp>
        <p:nvSpPr>
          <p:cNvPr id="562" name="Google Shape;562;p70"/>
          <p:cNvSpPr txBox="1"/>
          <p:nvPr/>
        </p:nvSpPr>
        <p:spPr>
          <a:xfrm>
            <a:off x="1395333" y="1657184"/>
            <a:ext cx="6783600" cy="562800"/>
          </a:xfrm>
          <a:prstGeom prst="rect">
            <a:avLst/>
          </a:prstGeom>
          <a:noFill/>
          <a:ln>
            <a:noFill/>
          </a:ln>
        </p:spPr>
        <p:txBody>
          <a:bodyPr spcFirstLastPara="1" wrap="square" lIns="121900" tIns="121900" rIns="121900" bIns="121900" anchor="t" anchorCtr="0">
            <a:noAutofit/>
          </a:bodyPr>
          <a:lstStyle/>
          <a:p>
            <a:r>
              <a:rPr lang="en" sz="2400">
                <a:solidFill>
                  <a:schemeClr val="dk1"/>
                </a:solidFill>
              </a:rPr>
              <a:t>A A A A A A A A A A A A A A A </a:t>
            </a:r>
            <a:endParaRPr sz="2400">
              <a:solidFill>
                <a:schemeClr val="dk1"/>
              </a:solidFill>
            </a:endParaRPr>
          </a:p>
          <a:p>
            <a:endParaRPr sz="2400">
              <a:solidFill>
                <a:schemeClr val="dk1"/>
              </a:solidFill>
            </a:endParaRPr>
          </a:p>
          <a:p>
            <a:endParaRPr sz="2400">
              <a:solidFill>
                <a:schemeClr val="dk1"/>
              </a:solidFill>
            </a:endParaRPr>
          </a:p>
          <a:p>
            <a:endParaRPr sz="2400">
              <a:solidFill>
                <a:schemeClr val="dk1"/>
              </a:solidFill>
            </a:endParaRPr>
          </a:p>
        </p:txBody>
      </p:sp>
      <p:sp>
        <p:nvSpPr>
          <p:cNvPr id="563" name="Google Shape;563;p70"/>
          <p:cNvSpPr txBox="1"/>
          <p:nvPr/>
        </p:nvSpPr>
        <p:spPr>
          <a:xfrm>
            <a:off x="1395333" y="2833100"/>
            <a:ext cx="6783600" cy="562800"/>
          </a:xfrm>
          <a:prstGeom prst="rect">
            <a:avLst/>
          </a:prstGeom>
          <a:noFill/>
          <a:ln>
            <a:noFill/>
          </a:ln>
        </p:spPr>
        <p:txBody>
          <a:bodyPr spcFirstLastPara="1" wrap="square" lIns="121900" tIns="121900" rIns="121900" bIns="121900" anchor="t" anchorCtr="0">
            <a:noAutofit/>
          </a:bodyPr>
          <a:lstStyle/>
          <a:p>
            <a:r>
              <a:rPr lang="en" sz="2400">
                <a:solidFill>
                  <a:schemeClr val="dk1"/>
                </a:solidFill>
              </a:rPr>
              <a:t>A A A A A A A A A A A A A A A </a:t>
            </a:r>
            <a:endParaRPr sz="2400">
              <a:solidFill>
                <a:schemeClr val="dk1"/>
              </a:solidFill>
            </a:endParaRPr>
          </a:p>
          <a:p>
            <a:endParaRPr sz="2400">
              <a:solidFill>
                <a:schemeClr val="dk1"/>
              </a:solidFill>
            </a:endParaRPr>
          </a:p>
          <a:p>
            <a:endParaRPr sz="2400">
              <a:solidFill>
                <a:schemeClr val="dk1"/>
              </a:solidFill>
            </a:endParaRPr>
          </a:p>
        </p:txBody>
      </p:sp>
      <p:sp>
        <p:nvSpPr>
          <p:cNvPr id="564" name="Google Shape;564;p70"/>
          <p:cNvSpPr txBox="1"/>
          <p:nvPr/>
        </p:nvSpPr>
        <p:spPr>
          <a:xfrm>
            <a:off x="1395333" y="4008984"/>
            <a:ext cx="6783600" cy="562800"/>
          </a:xfrm>
          <a:prstGeom prst="rect">
            <a:avLst/>
          </a:prstGeom>
          <a:noFill/>
          <a:ln>
            <a:noFill/>
          </a:ln>
        </p:spPr>
        <p:txBody>
          <a:bodyPr spcFirstLastPara="1" wrap="square" lIns="121900" tIns="121900" rIns="121900" bIns="121900" anchor="t" anchorCtr="0">
            <a:noAutofit/>
          </a:bodyPr>
          <a:lstStyle/>
          <a:p>
            <a:r>
              <a:rPr lang="en" sz="2400">
                <a:solidFill>
                  <a:schemeClr val="dk1"/>
                </a:solidFill>
              </a:rPr>
              <a:t>A A A A A A A A A A A A A A A </a:t>
            </a:r>
            <a:endParaRPr sz="2400">
              <a:solidFill>
                <a:schemeClr val="dk1"/>
              </a:solidFill>
            </a:endParaRPr>
          </a:p>
          <a:p>
            <a:endParaRPr sz="2400">
              <a:solidFill>
                <a:schemeClr val="dk1"/>
              </a:solidFill>
            </a:endParaRPr>
          </a:p>
          <a:p>
            <a:endParaRPr sz="2400">
              <a:solidFill>
                <a:schemeClr val="dk1"/>
              </a:solidFill>
            </a:endParaRPr>
          </a:p>
          <a:p>
            <a:endParaRPr sz="2400">
              <a:solidFill>
                <a:schemeClr val="dk1"/>
              </a:solidFill>
            </a:endParaRPr>
          </a:p>
        </p:txBody>
      </p:sp>
      <p:sp>
        <p:nvSpPr>
          <p:cNvPr id="565" name="Google Shape;565;p70"/>
          <p:cNvSpPr txBox="1"/>
          <p:nvPr/>
        </p:nvSpPr>
        <p:spPr>
          <a:xfrm>
            <a:off x="1870967" y="4467617"/>
            <a:ext cx="2176400" cy="382000"/>
          </a:xfrm>
          <a:prstGeom prst="rect">
            <a:avLst/>
          </a:prstGeom>
          <a:noFill/>
          <a:ln>
            <a:noFill/>
          </a:ln>
        </p:spPr>
        <p:txBody>
          <a:bodyPr spcFirstLastPara="1" wrap="square" lIns="121900" tIns="121900" rIns="121900" bIns="121900" anchor="t" anchorCtr="0">
            <a:noAutofit/>
          </a:bodyPr>
          <a:lstStyle/>
          <a:p>
            <a:r>
              <a:rPr lang="en" sz="2400">
                <a:solidFill>
                  <a:schemeClr val="dk1"/>
                </a:solidFill>
                <a:highlight>
                  <a:srgbClr val="00FF00"/>
                </a:highlight>
              </a:rPr>
              <a:t> A A A A A A </a:t>
            </a:r>
            <a:endParaRPr sz="2400">
              <a:solidFill>
                <a:schemeClr val="dk1"/>
              </a:solidFill>
              <a:highlight>
                <a:srgbClr val="00FF00"/>
              </a:highlight>
            </a:endParaRPr>
          </a:p>
          <a:p>
            <a:endParaRPr sz="2400">
              <a:highlight>
                <a:srgbClr val="00FF00"/>
              </a:highlight>
            </a:endParaRPr>
          </a:p>
        </p:txBody>
      </p:sp>
      <p:sp>
        <p:nvSpPr>
          <p:cNvPr id="566" name="Google Shape;566;p70"/>
          <p:cNvSpPr txBox="1"/>
          <p:nvPr/>
        </p:nvSpPr>
        <p:spPr>
          <a:xfrm>
            <a:off x="1650900" y="3287884"/>
            <a:ext cx="2176400" cy="382000"/>
          </a:xfrm>
          <a:prstGeom prst="rect">
            <a:avLst/>
          </a:prstGeom>
          <a:noFill/>
          <a:ln>
            <a:noFill/>
          </a:ln>
        </p:spPr>
        <p:txBody>
          <a:bodyPr spcFirstLastPara="1" wrap="square" lIns="121900" tIns="121900" rIns="121900" bIns="121900" anchor="t" anchorCtr="0">
            <a:noAutofit/>
          </a:bodyPr>
          <a:lstStyle/>
          <a:p>
            <a:r>
              <a:rPr lang="en" sz="2400">
                <a:solidFill>
                  <a:schemeClr val="dk1"/>
                </a:solidFill>
                <a:highlight>
                  <a:srgbClr val="00FF00"/>
                </a:highlight>
              </a:rPr>
              <a:t> A A A A A A </a:t>
            </a:r>
            <a:endParaRPr sz="2400">
              <a:solidFill>
                <a:schemeClr val="dk1"/>
              </a:solidFill>
              <a:highlight>
                <a:srgbClr val="00FF00"/>
              </a:highlight>
            </a:endParaRPr>
          </a:p>
          <a:p>
            <a:endParaRPr sz="2400" b="1">
              <a:highlight>
                <a:srgbClr val="FF7272"/>
              </a:highlight>
            </a:endParaRPr>
          </a:p>
        </p:txBody>
      </p:sp>
      <p:sp>
        <p:nvSpPr>
          <p:cNvPr id="567" name="Google Shape;567;p70"/>
          <p:cNvSpPr txBox="1"/>
          <p:nvPr/>
        </p:nvSpPr>
        <p:spPr>
          <a:xfrm>
            <a:off x="1395333" y="5184884"/>
            <a:ext cx="6783600" cy="562800"/>
          </a:xfrm>
          <a:prstGeom prst="rect">
            <a:avLst/>
          </a:prstGeom>
          <a:noFill/>
          <a:ln>
            <a:noFill/>
          </a:ln>
        </p:spPr>
        <p:txBody>
          <a:bodyPr spcFirstLastPara="1" wrap="square" lIns="121900" tIns="121900" rIns="121900" bIns="121900" anchor="t" anchorCtr="0">
            <a:noAutofit/>
          </a:bodyPr>
          <a:lstStyle/>
          <a:p>
            <a:r>
              <a:rPr lang="en" sz="2400">
                <a:solidFill>
                  <a:schemeClr val="dk1"/>
                </a:solidFill>
              </a:rPr>
              <a:t>A A A A A A A A A A A A A A A </a:t>
            </a:r>
            <a:endParaRPr sz="2400">
              <a:solidFill>
                <a:schemeClr val="dk1"/>
              </a:solidFill>
            </a:endParaRPr>
          </a:p>
          <a:p>
            <a:endParaRPr sz="2400">
              <a:solidFill>
                <a:schemeClr val="dk1"/>
              </a:solidFill>
            </a:endParaRPr>
          </a:p>
          <a:p>
            <a:endParaRPr sz="2400">
              <a:solidFill>
                <a:schemeClr val="dk1"/>
              </a:solidFill>
            </a:endParaRPr>
          </a:p>
          <a:p>
            <a:endParaRPr sz="2400">
              <a:solidFill>
                <a:schemeClr val="dk1"/>
              </a:solidFill>
            </a:endParaRPr>
          </a:p>
        </p:txBody>
      </p:sp>
      <p:sp>
        <p:nvSpPr>
          <p:cNvPr id="568" name="Google Shape;568;p70"/>
          <p:cNvSpPr txBox="1"/>
          <p:nvPr/>
        </p:nvSpPr>
        <p:spPr>
          <a:xfrm>
            <a:off x="2158633" y="5747684"/>
            <a:ext cx="2176400" cy="382000"/>
          </a:xfrm>
          <a:prstGeom prst="rect">
            <a:avLst/>
          </a:prstGeom>
          <a:noFill/>
          <a:ln>
            <a:noFill/>
          </a:ln>
        </p:spPr>
        <p:txBody>
          <a:bodyPr spcFirstLastPara="1" wrap="square" lIns="121900" tIns="121900" rIns="121900" bIns="121900" anchor="t" anchorCtr="0">
            <a:noAutofit/>
          </a:bodyPr>
          <a:lstStyle/>
          <a:p>
            <a:r>
              <a:rPr lang="en" sz="2400">
                <a:solidFill>
                  <a:schemeClr val="dk1"/>
                </a:solidFill>
                <a:highlight>
                  <a:srgbClr val="00FF00"/>
                </a:highlight>
              </a:rPr>
              <a:t> A A A A A A </a:t>
            </a:r>
            <a:endParaRPr sz="2400">
              <a:solidFill>
                <a:schemeClr val="dk1"/>
              </a:solidFill>
              <a:highlight>
                <a:srgbClr val="00FF00"/>
              </a:highlight>
            </a:endParaRPr>
          </a:p>
          <a:p>
            <a:endParaRPr sz="2400" b="1">
              <a:highlight>
                <a:srgbClr val="FF7272"/>
              </a:highlight>
            </a:endParaRPr>
          </a:p>
        </p:txBody>
      </p:sp>
      <p:sp>
        <p:nvSpPr>
          <p:cNvPr id="569" name="Google Shape;569;p70"/>
          <p:cNvSpPr txBox="1"/>
          <p:nvPr/>
        </p:nvSpPr>
        <p:spPr>
          <a:xfrm>
            <a:off x="110800" y="1844967"/>
            <a:ext cx="1284400" cy="645200"/>
          </a:xfrm>
          <a:prstGeom prst="rect">
            <a:avLst/>
          </a:prstGeom>
          <a:noFill/>
          <a:ln>
            <a:noFill/>
          </a:ln>
        </p:spPr>
        <p:txBody>
          <a:bodyPr spcFirstLastPara="1" wrap="square" lIns="121900" tIns="121900" rIns="121900" bIns="121900" anchor="t" anchorCtr="0">
            <a:noAutofit/>
          </a:bodyPr>
          <a:lstStyle/>
          <a:p>
            <a:r>
              <a:rPr lang="en" sz="2400" b="1"/>
              <a:t>Step 1</a:t>
            </a:r>
            <a:endParaRPr sz="2400" b="1"/>
          </a:p>
        </p:txBody>
      </p:sp>
      <p:sp>
        <p:nvSpPr>
          <p:cNvPr id="570" name="Google Shape;570;p70"/>
          <p:cNvSpPr txBox="1"/>
          <p:nvPr/>
        </p:nvSpPr>
        <p:spPr>
          <a:xfrm>
            <a:off x="110800" y="2956200"/>
            <a:ext cx="1284400" cy="645200"/>
          </a:xfrm>
          <a:prstGeom prst="rect">
            <a:avLst/>
          </a:prstGeom>
          <a:noFill/>
          <a:ln>
            <a:noFill/>
          </a:ln>
        </p:spPr>
        <p:txBody>
          <a:bodyPr spcFirstLastPara="1" wrap="square" lIns="121900" tIns="121900" rIns="121900" bIns="121900" anchor="t" anchorCtr="0">
            <a:noAutofit/>
          </a:bodyPr>
          <a:lstStyle/>
          <a:p>
            <a:r>
              <a:rPr lang="en" sz="2400" b="1"/>
              <a:t>Step 2</a:t>
            </a:r>
            <a:endParaRPr sz="2400" b="1"/>
          </a:p>
        </p:txBody>
      </p:sp>
      <p:sp>
        <p:nvSpPr>
          <p:cNvPr id="571" name="Google Shape;571;p70"/>
          <p:cNvSpPr txBox="1"/>
          <p:nvPr/>
        </p:nvSpPr>
        <p:spPr>
          <a:xfrm>
            <a:off x="110800" y="4067433"/>
            <a:ext cx="1284400" cy="645200"/>
          </a:xfrm>
          <a:prstGeom prst="rect">
            <a:avLst/>
          </a:prstGeom>
          <a:noFill/>
          <a:ln>
            <a:noFill/>
          </a:ln>
        </p:spPr>
        <p:txBody>
          <a:bodyPr spcFirstLastPara="1" wrap="square" lIns="121900" tIns="121900" rIns="121900" bIns="121900" anchor="t" anchorCtr="0">
            <a:noAutofit/>
          </a:bodyPr>
          <a:lstStyle/>
          <a:p>
            <a:r>
              <a:rPr lang="en" sz="2400" b="1"/>
              <a:t>Step 3</a:t>
            </a:r>
            <a:endParaRPr sz="2400" b="1"/>
          </a:p>
        </p:txBody>
      </p:sp>
      <p:sp>
        <p:nvSpPr>
          <p:cNvPr id="572" name="Google Shape;572;p70"/>
          <p:cNvSpPr txBox="1"/>
          <p:nvPr/>
        </p:nvSpPr>
        <p:spPr>
          <a:xfrm>
            <a:off x="110800" y="5384167"/>
            <a:ext cx="1284400" cy="645200"/>
          </a:xfrm>
          <a:prstGeom prst="rect">
            <a:avLst/>
          </a:prstGeom>
          <a:noFill/>
          <a:ln>
            <a:noFill/>
          </a:ln>
        </p:spPr>
        <p:txBody>
          <a:bodyPr spcFirstLastPara="1" wrap="square" lIns="121900" tIns="121900" rIns="121900" bIns="121900" anchor="t" anchorCtr="0">
            <a:noAutofit/>
          </a:bodyPr>
          <a:lstStyle/>
          <a:p>
            <a:r>
              <a:rPr lang="en" sz="2400" b="1"/>
              <a:t>Step 4</a:t>
            </a:r>
            <a:endParaRPr sz="2400" b="1"/>
          </a:p>
        </p:txBody>
      </p:sp>
      <p:sp>
        <p:nvSpPr>
          <p:cNvPr id="573" name="Google Shape;573;p70"/>
          <p:cNvSpPr txBox="1"/>
          <p:nvPr/>
        </p:nvSpPr>
        <p:spPr>
          <a:xfrm>
            <a:off x="4570588" y="467617"/>
            <a:ext cx="7687894" cy="4000000"/>
          </a:xfrm>
          <a:prstGeom prst="rect">
            <a:avLst/>
          </a:prstGeom>
          <a:noFill/>
          <a:ln>
            <a:noFill/>
          </a:ln>
        </p:spPr>
        <p:txBody>
          <a:bodyPr spcFirstLastPara="1" wrap="square" lIns="121900" tIns="121900" rIns="121900" bIns="121900" anchor="t" anchorCtr="0">
            <a:noAutofit/>
          </a:bodyPr>
          <a:lstStyle/>
          <a:p>
            <a:pPr marL="609585">
              <a:spcBef>
                <a:spcPts val="1333"/>
              </a:spcBef>
            </a:pPr>
            <a:r>
              <a:rPr lang="en" dirty="0">
                <a:solidFill>
                  <a:schemeClr val="dk1"/>
                </a:solidFill>
                <a:latin typeface="Proxima Nova"/>
                <a:ea typeface="Proxima Nova"/>
                <a:cs typeface="Proxima Nova"/>
                <a:sym typeface="Proxima Nova"/>
              </a:rPr>
              <a:t>Start matching from:</a:t>
            </a:r>
            <a:br>
              <a:rPr lang="en" dirty="0">
                <a:solidFill>
                  <a:schemeClr val="dk1"/>
                </a:solidFill>
                <a:latin typeface="Proxima Nova"/>
                <a:ea typeface="Proxima Nova"/>
                <a:cs typeface="Proxima Nova"/>
                <a:sym typeface="Proxima Nova"/>
              </a:rPr>
            </a:br>
            <a:r>
              <a:rPr lang="en" dirty="0">
                <a:solidFill>
                  <a:schemeClr val="dk1"/>
                </a:solidFill>
                <a:latin typeface="Proxima Nova"/>
                <a:ea typeface="Proxima Nova"/>
                <a:cs typeface="Proxima Nova"/>
                <a:sym typeface="Proxima Nova"/>
              </a:rPr>
              <a:t>Index[0] of query sequence: m number of comparisons         </a:t>
            </a:r>
            <a:br>
              <a:rPr lang="en" dirty="0">
                <a:solidFill>
                  <a:schemeClr val="dk1"/>
                </a:solidFill>
                <a:latin typeface="Proxima Nova"/>
                <a:ea typeface="Proxima Nova"/>
                <a:cs typeface="Proxima Nova"/>
                <a:sym typeface="Proxima Nova"/>
              </a:rPr>
            </a:br>
            <a:r>
              <a:rPr lang="en" dirty="0">
                <a:solidFill>
                  <a:schemeClr val="dk1"/>
                </a:solidFill>
                <a:latin typeface="Proxima Nova"/>
                <a:ea typeface="Proxima Nova"/>
                <a:cs typeface="Proxima Nova"/>
                <a:sym typeface="Proxima Nova"/>
              </a:rPr>
              <a:t>Index[1] of query sequence: m number of comparisons</a:t>
            </a:r>
            <a:br>
              <a:rPr lang="en" dirty="0">
                <a:solidFill>
                  <a:schemeClr val="dk1"/>
                </a:solidFill>
                <a:latin typeface="Proxima Nova"/>
                <a:ea typeface="Proxima Nova"/>
                <a:cs typeface="Proxima Nova"/>
                <a:sym typeface="Proxima Nova"/>
              </a:rPr>
            </a:br>
            <a:br>
              <a:rPr lang="en" dirty="0">
                <a:solidFill>
                  <a:schemeClr val="dk1"/>
                </a:solidFill>
                <a:latin typeface="Proxima Nova"/>
                <a:ea typeface="Proxima Nova"/>
                <a:cs typeface="Proxima Nova"/>
                <a:sym typeface="Proxima Nova"/>
              </a:rPr>
            </a:br>
            <a:r>
              <a:rPr lang="en" dirty="0">
                <a:solidFill>
                  <a:schemeClr val="dk1"/>
                </a:solidFill>
                <a:latin typeface="Proxima Nova"/>
                <a:ea typeface="Proxima Nova"/>
                <a:cs typeface="Proxima Nova"/>
                <a:sym typeface="Proxima Nova"/>
              </a:rPr>
              <a:t>                                           …..      	                                           </a:t>
            </a:r>
            <a:r>
              <a:rPr lang="en" b="1" dirty="0">
                <a:solidFill>
                  <a:schemeClr val="dk1"/>
                </a:solidFill>
              </a:rPr>
              <a:t>(n-m+1) rows</a:t>
            </a:r>
            <a:br>
              <a:rPr lang="en" dirty="0">
                <a:solidFill>
                  <a:schemeClr val="dk1"/>
                </a:solidFill>
              </a:rPr>
            </a:br>
            <a:br>
              <a:rPr lang="en" dirty="0">
                <a:solidFill>
                  <a:schemeClr val="dk1"/>
                </a:solidFill>
                <a:latin typeface="Proxima Nova"/>
                <a:ea typeface="Proxima Nova"/>
                <a:cs typeface="Proxima Nova"/>
                <a:sym typeface="Proxima Nova"/>
              </a:rPr>
            </a:br>
            <a:r>
              <a:rPr lang="en" dirty="0">
                <a:solidFill>
                  <a:schemeClr val="dk1"/>
                </a:solidFill>
                <a:latin typeface="Proxima Nova"/>
                <a:ea typeface="Proxima Nova"/>
                <a:cs typeface="Proxima Nova"/>
                <a:sym typeface="Proxima Nova"/>
              </a:rPr>
              <a:t>Index[n-m-1] of query sequence: m number of comparisons</a:t>
            </a:r>
            <a:br>
              <a:rPr lang="en" dirty="0">
                <a:solidFill>
                  <a:schemeClr val="dk1"/>
                </a:solidFill>
                <a:latin typeface="Proxima Nova"/>
                <a:ea typeface="Proxima Nova"/>
                <a:cs typeface="Proxima Nova"/>
                <a:sym typeface="Proxima Nova"/>
              </a:rPr>
            </a:br>
            <a:r>
              <a:rPr lang="en" dirty="0">
                <a:solidFill>
                  <a:schemeClr val="dk1"/>
                </a:solidFill>
                <a:latin typeface="Proxima Nova"/>
                <a:ea typeface="Proxima Nova"/>
                <a:cs typeface="Proxima Nova"/>
                <a:sym typeface="Proxima Nova"/>
              </a:rPr>
              <a:t>Index[n-m] of query sequence: m number of comparisons</a:t>
            </a:r>
            <a:br>
              <a:rPr lang="en" dirty="0">
                <a:solidFill>
                  <a:schemeClr val="dk1"/>
                </a:solidFill>
                <a:latin typeface="Proxima Nova"/>
                <a:ea typeface="Proxima Nova"/>
                <a:cs typeface="Proxima Nova"/>
                <a:sym typeface="Proxima Nova"/>
              </a:rPr>
            </a:br>
            <a:br>
              <a:rPr lang="en" dirty="0">
                <a:solidFill>
                  <a:schemeClr val="dk1"/>
                </a:solidFill>
                <a:latin typeface="Proxima Nova"/>
                <a:ea typeface="Proxima Nova"/>
                <a:cs typeface="Proxima Nova"/>
                <a:sym typeface="Proxima Nova"/>
              </a:rPr>
            </a:br>
            <a:r>
              <a:rPr lang="en" dirty="0">
                <a:solidFill>
                  <a:schemeClr val="dk1"/>
                </a:solidFill>
                <a:latin typeface="Proxima Nova"/>
                <a:ea typeface="Proxima Nova"/>
                <a:cs typeface="Proxima Nova"/>
                <a:sym typeface="Proxima Nova"/>
              </a:rPr>
              <a:t>Therefore, sum of comparisons:</a:t>
            </a:r>
            <a:br>
              <a:rPr lang="en" dirty="0">
                <a:solidFill>
                  <a:schemeClr val="dk1"/>
                </a:solidFill>
                <a:latin typeface="Proxima Nova"/>
                <a:ea typeface="Proxima Nova"/>
                <a:cs typeface="Proxima Nova"/>
                <a:sym typeface="Proxima Nova"/>
              </a:rPr>
            </a:br>
            <a:r>
              <a:rPr lang="en" dirty="0">
                <a:solidFill>
                  <a:schemeClr val="dk1"/>
                </a:solidFill>
                <a:latin typeface="Proxima Nova"/>
                <a:ea typeface="Proxima Nova"/>
                <a:cs typeface="Proxima Nova"/>
                <a:sym typeface="Proxima Nova"/>
              </a:rPr>
              <a:t>(n-m+1) * m = nm – m^2 + m &lt; </a:t>
            </a:r>
            <a:r>
              <a:rPr lang="en" dirty="0" err="1">
                <a:solidFill>
                  <a:schemeClr val="dk1"/>
                </a:solidFill>
                <a:latin typeface="Proxima Nova"/>
                <a:ea typeface="Proxima Nova"/>
                <a:cs typeface="Proxima Nova"/>
                <a:sym typeface="Proxima Nova"/>
              </a:rPr>
              <a:t>nm+m</a:t>
            </a:r>
            <a:r>
              <a:rPr lang="en" dirty="0">
                <a:solidFill>
                  <a:schemeClr val="dk1"/>
                </a:solidFill>
                <a:latin typeface="Proxima Nova"/>
                <a:ea typeface="Proxima Nova"/>
                <a:cs typeface="Proxima Nova"/>
                <a:sym typeface="Proxima Nova"/>
              </a:rPr>
              <a:t> </a:t>
            </a:r>
            <a:r>
              <a:rPr lang="en" dirty="0">
                <a:solidFill>
                  <a:schemeClr val="dk1"/>
                </a:solidFill>
                <a:highlight>
                  <a:srgbClr val="FFFFFF"/>
                </a:highlight>
                <a:latin typeface="Times New Roman"/>
                <a:ea typeface="Times New Roman"/>
                <a:cs typeface="Times New Roman"/>
                <a:sym typeface="Times New Roman"/>
              </a:rPr>
              <a:t>∈ </a:t>
            </a:r>
            <a:r>
              <a:rPr lang="en" b="1" dirty="0">
                <a:solidFill>
                  <a:schemeClr val="dk1"/>
                </a:solidFill>
                <a:highlight>
                  <a:srgbClr val="FFFFFF"/>
                </a:highlight>
                <a:latin typeface="Times New Roman"/>
                <a:ea typeface="Times New Roman"/>
                <a:cs typeface="Times New Roman"/>
                <a:sym typeface="Times New Roman"/>
              </a:rPr>
              <a:t>O(nm)</a:t>
            </a:r>
          </a:p>
          <a:p>
            <a:pPr marL="609585">
              <a:spcBef>
                <a:spcPts val="1333"/>
              </a:spcBef>
            </a:pPr>
            <a:endParaRPr lang="en" b="1" dirty="0">
              <a:solidFill>
                <a:schemeClr val="dk1"/>
              </a:solidFill>
              <a:highlight>
                <a:srgbClr val="FFFFFF"/>
              </a:highlight>
              <a:latin typeface="Times New Roman"/>
              <a:ea typeface="Times New Roman"/>
              <a:cs typeface="Times New Roman"/>
              <a:sym typeface="Times New Roman"/>
            </a:endParaRPr>
          </a:p>
          <a:p>
            <a:pPr marL="609585">
              <a:spcBef>
                <a:spcPts val="1333"/>
              </a:spcBef>
            </a:pPr>
            <a:r>
              <a:rPr lang="en" dirty="0">
                <a:solidFill>
                  <a:schemeClr val="dk1"/>
                </a:solidFill>
                <a:highlight>
                  <a:srgbClr val="FFFFFF"/>
                </a:highlight>
                <a:latin typeface="Proxima Nova"/>
                <a:ea typeface="Proxima Nova"/>
                <a:cs typeface="Proxima Nova"/>
                <a:sym typeface="Proxima Nova"/>
              </a:rPr>
              <a:t>To achieve this, all characters in the query sequence must match up to the last character in the genome sequence. As a result, we will then have a maximum of m comparisons before shifting the query sequence to the next position for a total of (n-m+1) positions.</a:t>
            </a:r>
            <a:endParaRPr b="1" dirty="0">
              <a:solidFill>
                <a:srgbClr val="0000FF"/>
              </a:solidFill>
              <a:highlight>
                <a:srgbClr val="FFFFFF"/>
              </a:highlight>
              <a:latin typeface="Times New Roman"/>
              <a:ea typeface="Times New Roman"/>
              <a:cs typeface="Times New Roman"/>
              <a:sym typeface="Times New Roman"/>
            </a:endParaRPr>
          </a:p>
        </p:txBody>
      </p:sp>
      <p:cxnSp>
        <p:nvCxnSpPr>
          <p:cNvPr id="574" name="Google Shape;574;p70"/>
          <p:cNvCxnSpPr/>
          <p:nvPr/>
        </p:nvCxnSpPr>
        <p:spPr>
          <a:xfrm rot="10800000">
            <a:off x="11425734" y="875667"/>
            <a:ext cx="4800" cy="690800"/>
          </a:xfrm>
          <a:prstGeom prst="straightConnector1">
            <a:avLst/>
          </a:prstGeom>
          <a:noFill/>
          <a:ln w="9525" cap="flat" cmpd="sng">
            <a:solidFill>
              <a:schemeClr val="dk2"/>
            </a:solidFill>
            <a:prstDash val="solid"/>
            <a:round/>
            <a:headEnd type="none" w="med" len="med"/>
            <a:tailEnd type="triangle" w="med" len="med"/>
          </a:ln>
        </p:spPr>
      </p:cxnSp>
      <p:cxnSp>
        <p:nvCxnSpPr>
          <p:cNvPr id="575" name="Google Shape;575;p70"/>
          <p:cNvCxnSpPr/>
          <p:nvPr/>
        </p:nvCxnSpPr>
        <p:spPr>
          <a:xfrm>
            <a:off x="11423334" y="2342200"/>
            <a:ext cx="9600" cy="614000"/>
          </a:xfrm>
          <a:prstGeom prst="straightConnector1">
            <a:avLst/>
          </a:prstGeom>
          <a:noFill/>
          <a:ln w="9525" cap="flat" cmpd="sng">
            <a:solidFill>
              <a:schemeClr val="dk2"/>
            </a:solidFill>
            <a:prstDash val="solid"/>
            <a:round/>
            <a:headEnd type="none" w="med" len="med"/>
            <a:tailEnd type="triangle" w="med" len="med"/>
          </a:ln>
        </p:spPr>
      </p:cxnSp>
    </p:spTree>
    <p:extLst>
      <p:ext uri="{BB962C8B-B14F-4D97-AF65-F5344CB8AC3E}">
        <p14:creationId xmlns:p14="http://schemas.microsoft.com/office/powerpoint/2010/main" val="3992868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79CA8-7A48-4E84-973E-95F8ABC30493}"/>
              </a:ext>
            </a:extLst>
          </p:cNvPr>
          <p:cNvSpPr>
            <a:spLocks noGrp="1"/>
          </p:cNvSpPr>
          <p:nvPr>
            <p:ph type="title"/>
          </p:nvPr>
        </p:nvSpPr>
        <p:spPr/>
        <p:txBody>
          <a:bodyPr/>
          <a:lstStyle/>
          <a:p>
            <a:r>
              <a:rPr lang="en-US" b="1" dirty="0"/>
              <a:t>Original Algorithm</a:t>
            </a:r>
          </a:p>
        </p:txBody>
      </p:sp>
      <p:sp>
        <p:nvSpPr>
          <p:cNvPr id="3" name="Content Placeholder 2">
            <a:extLst>
              <a:ext uri="{FF2B5EF4-FFF2-40B4-BE49-F238E27FC236}">
                <a16:creationId xmlns:a16="http://schemas.microsoft.com/office/drawing/2014/main" id="{FA8B42FE-F61B-4A49-A9BE-7186868A6656}"/>
              </a:ext>
            </a:extLst>
          </p:cNvPr>
          <p:cNvSpPr>
            <a:spLocks noGrp="1"/>
          </p:cNvSpPr>
          <p:nvPr>
            <p:ph idx="1"/>
          </p:nvPr>
        </p:nvSpPr>
        <p:spPr>
          <a:xfrm>
            <a:off x="838200" y="1825625"/>
            <a:ext cx="10515600" cy="1032181"/>
          </a:xfrm>
        </p:spPr>
        <p:txBody>
          <a:bodyPr/>
          <a:lstStyle/>
          <a:p>
            <a:pPr marL="0" indent="0">
              <a:buNone/>
            </a:pPr>
            <a:r>
              <a:rPr lang="en-US" sz="1800" dirty="0"/>
              <a:t>Substring: </a:t>
            </a:r>
            <a:r>
              <a:rPr lang="fr-FR" sz="1800" dirty="0"/>
              <a:t>T A T A C G T G (M)</a:t>
            </a:r>
          </a:p>
          <a:p>
            <a:pPr marL="0" indent="0">
              <a:buNone/>
            </a:pPr>
            <a:r>
              <a:rPr lang="en-US" sz="1800" b="0" dirty="0">
                <a:effectLst/>
              </a:rPr>
              <a:t>Dataset: </a:t>
            </a:r>
            <a:r>
              <a:rPr lang="fr-FR" sz="1800" dirty="0"/>
              <a:t>A C T G A C T G A C T A </a:t>
            </a:r>
            <a:r>
              <a:rPr lang="fr-FR" sz="1800" dirty="0" err="1"/>
              <a:t>A</a:t>
            </a:r>
            <a:r>
              <a:rPr lang="fr-FR" sz="1800" dirty="0"/>
              <a:t> C T G A C T A T A C G T G A (N)</a:t>
            </a:r>
            <a:endParaRPr lang="en-US" sz="1800" b="0" dirty="0">
              <a:effectLst/>
            </a:endParaRPr>
          </a:p>
        </p:txBody>
      </p:sp>
      <p:sp>
        <p:nvSpPr>
          <p:cNvPr id="5" name="Content Placeholder 2">
            <a:extLst>
              <a:ext uri="{FF2B5EF4-FFF2-40B4-BE49-F238E27FC236}">
                <a16:creationId xmlns:a16="http://schemas.microsoft.com/office/drawing/2014/main" id="{E266604D-3083-47CD-A4C7-B026BB22906B}"/>
              </a:ext>
            </a:extLst>
          </p:cNvPr>
          <p:cNvSpPr txBox="1">
            <a:spLocks/>
          </p:cNvSpPr>
          <p:nvPr/>
        </p:nvSpPr>
        <p:spPr>
          <a:xfrm>
            <a:off x="777240" y="3056708"/>
            <a:ext cx="10515600" cy="34591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Instead of the substring (M) move 1 by 1 across the dataset (N)</a:t>
            </a:r>
          </a:p>
          <a:p>
            <a:r>
              <a:rPr lang="en-US" sz="1800" dirty="0"/>
              <a:t>We make the substring hop across the dataset (N)</a:t>
            </a:r>
          </a:p>
          <a:p>
            <a:r>
              <a:rPr lang="en-US" sz="1800" dirty="0"/>
              <a:t>With this idea, we could decrease the time taken moving across the dataset (N)</a:t>
            </a:r>
          </a:p>
          <a:p>
            <a:endParaRPr lang="en-US" sz="1800" dirty="0"/>
          </a:p>
        </p:txBody>
      </p:sp>
      <p:sp>
        <p:nvSpPr>
          <p:cNvPr id="7" name="Oval 6">
            <a:extLst>
              <a:ext uri="{FF2B5EF4-FFF2-40B4-BE49-F238E27FC236}">
                <a16:creationId xmlns:a16="http://schemas.microsoft.com/office/drawing/2014/main" id="{9C87BA62-8286-4FB1-9439-FEFB003A5F31}"/>
              </a:ext>
            </a:extLst>
          </p:cNvPr>
          <p:cNvSpPr/>
          <p:nvPr/>
        </p:nvSpPr>
        <p:spPr>
          <a:xfrm>
            <a:off x="2113808" y="2128034"/>
            <a:ext cx="95003" cy="10687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hought Bubble: Cloud 7">
            <a:extLst>
              <a:ext uri="{FF2B5EF4-FFF2-40B4-BE49-F238E27FC236}">
                <a16:creationId xmlns:a16="http://schemas.microsoft.com/office/drawing/2014/main" id="{C2F22BFE-5003-4A1C-B3CF-7A3D296552F2}"/>
              </a:ext>
            </a:extLst>
          </p:cNvPr>
          <p:cNvSpPr/>
          <p:nvPr/>
        </p:nvSpPr>
        <p:spPr>
          <a:xfrm>
            <a:off x="7697781" y="4105073"/>
            <a:ext cx="3880659" cy="2181706"/>
          </a:xfrm>
          <a:prstGeom prst="cloudCallou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BUT… How do we let the program know where to jump and where to stop?</a:t>
            </a:r>
          </a:p>
          <a:p>
            <a:pPr algn="ctr"/>
            <a:endParaRPr lang="en-US" dirty="0"/>
          </a:p>
        </p:txBody>
      </p:sp>
      <p:sp>
        <p:nvSpPr>
          <p:cNvPr id="9" name="Content Placeholder 2">
            <a:extLst>
              <a:ext uri="{FF2B5EF4-FFF2-40B4-BE49-F238E27FC236}">
                <a16:creationId xmlns:a16="http://schemas.microsoft.com/office/drawing/2014/main" id="{F32A0BA1-0D89-451C-A1C5-9EF9157A7AD4}"/>
              </a:ext>
            </a:extLst>
          </p:cNvPr>
          <p:cNvSpPr txBox="1">
            <a:spLocks/>
          </p:cNvSpPr>
          <p:nvPr/>
        </p:nvSpPr>
        <p:spPr>
          <a:xfrm>
            <a:off x="777240" y="4554970"/>
            <a:ext cx="10515600" cy="10321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800" dirty="0"/>
          </a:p>
        </p:txBody>
      </p:sp>
      <p:sp>
        <p:nvSpPr>
          <p:cNvPr id="10" name="Oval 9">
            <a:extLst>
              <a:ext uri="{FF2B5EF4-FFF2-40B4-BE49-F238E27FC236}">
                <a16:creationId xmlns:a16="http://schemas.microsoft.com/office/drawing/2014/main" id="{9A0FF307-6F38-4866-AA5F-D2CEB7384276}"/>
              </a:ext>
            </a:extLst>
          </p:cNvPr>
          <p:cNvSpPr/>
          <p:nvPr/>
        </p:nvSpPr>
        <p:spPr>
          <a:xfrm>
            <a:off x="8550234" y="2494115"/>
            <a:ext cx="118753" cy="11402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20A59AF-2B11-4206-BAE3-81E5FFA2F128}"/>
              </a:ext>
            </a:extLst>
          </p:cNvPr>
          <p:cNvSpPr txBox="1"/>
          <p:nvPr/>
        </p:nvSpPr>
        <p:spPr>
          <a:xfrm>
            <a:off x="8811490" y="2341715"/>
            <a:ext cx="2837213" cy="369332"/>
          </a:xfrm>
          <a:prstGeom prst="rect">
            <a:avLst/>
          </a:prstGeom>
          <a:noFill/>
        </p:spPr>
        <p:txBody>
          <a:bodyPr wrap="square" rtlCol="0">
            <a:spAutoFit/>
          </a:bodyPr>
          <a:lstStyle/>
          <a:p>
            <a:r>
              <a:rPr lang="en-US" dirty="0"/>
              <a:t>Start point of the substring</a:t>
            </a:r>
          </a:p>
        </p:txBody>
      </p:sp>
      <p:sp>
        <p:nvSpPr>
          <p:cNvPr id="19" name="TextBox 18">
            <a:extLst>
              <a:ext uri="{FF2B5EF4-FFF2-40B4-BE49-F238E27FC236}">
                <a16:creationId xmlns:a16="http://schemas.microsoft.com/office/drawing/2014/main" id="{70C3220F-9F17-4BED-8AFA-8744D42993CA}"/>
              </a:ext>
            </a:extLst>
          </p:cNvPr>
          <p:cNvSpPr txBox="1"/>
          <p:nvPr/>
        </p:nvSpPr>
        <p:spPr>
          <a:xfrm>
            <a:off x="3048000" y="3246961"/>
            <a:ext cx="6096000" cy="369332"/>
          </a:xfrm>
          <a:prstGeom prst="rect">
            <a:avLst/>
          </a:prstGeom>
          <a:noFill/>
        </p:spPr>
        <p:txBody>
          <a:bodyPr wrap="square">
            <a:spAutoFit/>
          </a:bodyPr>
          <a:lstStyle/>
          <a:p>
            <a:r>
              <a:rPr lang="en-SG" b="0" dirty="0">
                <a:effectLst/>
              </a:rPr>
              <a:t>  </a:t>
            </a:r>
            <a:endParaRPr lang="en-SG" dirty="0"/>
          </a:p>
        </p:txBody>
      </p:sp>
    </p:spTree>
    <p:extLst>
      <p:ext uri="{BB962C8B-B14F-4D97-AF65-F5344CB8AC3E}">
        <p14:creationId xmlns:p14="http://schemas.microsoft.com/office/powerpoint/2010/main" val="2965793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grpId="0" nodeType="clickEffect">
                                  <p:stCondLst>
                                    <p:cond delay="0"/>
                                  </p:stCondLst>
                                  <p:childTnLst>
                                    <p:animMotion origin="layout" path="M 2.08333E-7 -2.96296E-6 L 0.01341 -0.0324 C 0.01641 -0.03935 0.0207 -0.04213 0.02513 -0.04213 C 0.03047 -0.04213 0.03477 -0.03935 0.03776 -0.0324 L 0.0526 -2.96296E-6 " pathEditMode="relative" rAng="0" ptsTypes="AAAAA">
                                      <p:cBhvr>
                                        <p:cTn id="6" dur="2000" fill="hold"/>
                                        <p:tgtEl>
                                          <p:spTgt spid="7"/>
                                        </p:tgtEl>
                                        <p:attrNameLst>
                                          <p:attrName>ppt_x</p:attrName>
                                          <p:attrName>ppt_y</p:attrName>
                                        </p:attrNameLst>
                                      </p:cBhvr>
                                      <p:rCtr x="2630" y="-2106"/>
                                    </p:animMotion>
                                  </p:childTnLst>
                                </p:cTn>
                              </p:par>
                            </p:childTnLst>
                          </p:cTn>
                        </p:par>
                        <p:par>
                          <p:cTn id="7" fill="hold">
                            <p:stCondLst>
                              <p:cond delay="2000"/>
                            </p:stCondLst>
                            <p:childTnLst>
                              <p:par>
                                <p:cTn id="8" presetID="37" presetClass="path" presetSubtype="0" accel="50000" decel="50000" fill="hold" grpId="1" nodeType="afterEffect">
                                  <p:stCondLst>
                                    <p:cond delay="0"/>
                                  </p:stCondLst>
                                  <p:childTnLst>
                                    <p:animMotion origin="layout" path="M 0.05261 1.48148E-6 L 0.08295 -0.03241 C 0.08894 -0.03982 0.0987 -0.04306 0.10886 -0.04306 C 0.12019 -0.04306 0.1293 -0.03982 0.13555 -0.03241 L 0.16654 1.48148E-6 " pathEditMode="relative" rAng="0" ptsTypes="AAAAA">
                                      <p:cBhvr>
                                        <p:cTn id="9" dur="2000" fill="hold"/>
                                        <p:tgtEl>
                                          <p:spTgt spid="7"/>
                                        </p:tgtEl>
                                        <p:attrNameLst>
                                          <p:attrName>ppt_x</p:attrName>
                                          <p:attrName>ppt_y</p:attrName>
                                        </p:attrNameLst>
                                      </p:cBhvr>
                                      <p:rCtr x="5690" y="-2153"/>
                                    </p:animMotion>
                                  </p:childTnLst>
                                </p:cTn>
                              </p:par>
                            </p:childTnLst>
                          </p:cTn>
                        </p:par>
                        <p:par>
                          <p:cTn id="10" fill="hold">
                            <p:stCondLst>
                              <p:cond delay="4000"/>
                            </p:stCondLst>
                            <p:childTnLst>
                              <p:par>
                                <p:cTn id="11" presetID="37" presetClass="path" presetSubtype="0" accel="50000" decel="50000" fill="hold" grpId="2" nodeType="afterEffect">
                                  <p:stCondLst>
                                    <p:cond delay="0"/>
                                  </p:stCondLst>
                                  <p:childTnLst>
                                    <p:animMotion origin="layout" path="M 0.17344 2.96296E-6 L 0.19063 -0.02639 C 0.19427 -0.03264 0.19987 -0.03519 0.20547 -0.03519 C 0.21211 -0.03519 0.21745 -0.03264 0.22097 -0.02639 L 0.23868 2.96296E-6 " pathEditMode="relative" rAng="0" ptsTypes="AAAAA">
                                      <p:cBhvr>
                                        <p:cTn id="12" dur="2000" fill="hold"/>
                                        <p:tgtEl>
                                          <p:spTgt spid="7"/>
                                        </p:tgtEl>
                                        <p:attrNameLst>
                                          <p:attrName>ppt_x</p:attrName>
                                          <p:attrName>ppt_y</p:attrName>
                                        </p:attrNameLst>
                                      </p:cBhvr>
                                      <p:rCtr x="3255" y="-1759"/>
                                    </p:animMotion>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2615</Words>
  <Application>Microsoft Macintosh PowerPoint</Application>
  <PresentationFormat>Widescreen</PresentationFormat>
  <Paragraphs>406</Paragraphs>
  <Slides>31</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Proxima Nova</vt:lpstr>
      <vt:lpstr>Times New Roman</vt:lpstr>
      <vt:lpstr>Office Theme</vt:lpstr>
      <vt:lpstr> CZ2001: Algorithms Lab Project-1</vt:lpstr>
      <vt:lpstr>Presentation Agenda</vt:lpstr>
      <vt:lpstr>PowerPoint Presentation</vt:lpstr>
      <vt:lpstr>Brute Force Algorithm (Naive)</vt:lpstr>
      <vt:lpstr>Brute Force Algorithm (Naive) </vt:lpstr>
      <vt:lpstr>PowerPoint Presentation</vt:lpstr>
      <vt:lpstr>Worst case: </vt:lpstr>
      <vt:lpstr>Worst Case:</vt:lpstr>
      <vt:lpstr>Original Algorithm</vt:lpstr>
      <vt:lpstr>Original Algorithm</vt:lpstr>
      <vt:lpstr>Original Algorithm</vt:lpstr>
      <vt:lpstr>Original Algorithm</vt:lpstr>
      <vt:lpstr>Original Algorithm (Preprocessing)</vt:lpstr>
      <vt:lpstr>Original Algorithm </vt:lpstr>
      <vt:lpstr>Original Algorithm</vt:lpstr>
      <vt:lpstr>Boyer-Moore Horspool Sunday</vt:lpstr>
      <vt:lpstr>Boyer-Moore Horspool Sunday</vt:lpstr>
      <vt:lpstr>BMHS Visualization</vt:lpstr>
      <vt:lpstr>BMHS Visualization</vt:lpstr>
      <vt:lpstr>Time Complexity of BMHS: Pre-Processing</vt:lpstr>
      <vt:lpstr>Time Complexity of BMHS: Search Generation</vt:lpstr>
      <vt:lpstr>Time Complexity of BMHS: Search Generation</vt:lpstr>
      <vt:lpstr>Empirical Analysis &amp; Conclusion</vt:lpstr>
      <vt:lpstr>PowerPoint Presentation</vt:lpstr>
      <vt:lpstr>PowerPoint Presentation</vt:lpstr>
      <vt:lpstr>PowerPoint Presentation</vt:lpstr>
      <vt:lpstr>Live Demonstration</vt:lpstr>
      <vt:lpstr>PowerPoint Presentation</vt:lpstr>
      <vt:lpstr>PowerPoint Presentation</vt:lpstr>
      <vt:lpstr>Q &amp; A</vt:lpstr>
      <vt:lpstr> Thank You!</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CZ2001: Algorithms Lab Project-1</dc:title>
  <dc:creator>Parth Taneja</dc:creator>
  <cp:lastModifiedBy>#JAHEEZUDDIN ANEEZ AHMED#</cp:lastModifiedBy>
  <cp:revision>6</cp:revision>
  <dcterms:created xsi:type="dcterms:W3CDTF">2020-09-14T01:05:37Z</dcterms:created>
  <dcterms:modified xsi:type="dcterms:W3CDTF">2020-09-14T06:24:36Z</dcterms:modified>
</cp:coreProperties>
</file>