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5" r:id="rId8"/>
    <p:sldId id="2146847056" r:id="rId9"/>
    <p:sldId id="2146847057" r:id="rId10"/>
    <p:sldId id="2146847058" r:id="rId11"/>
    <p:sldId id="2146847060" r:id="rId12"/>
    <p:sldId id="2146847061" r:id="rId13"/>
    <p:sldId id="267" r:id="rId14"/>
    <p:sldId id="2146847065" r:id="rId15"/>
    <p:sldId id="2146847069" r:id="rId16"/>
    <p:sldId id="2146847068" r:id="rId17"/>
    <p:sldId id="2146847067"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12/31/2024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12/31/2024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12/31/2024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12/31/2024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12/31/2024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12/31/2024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12/31/2024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12/31/2024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12/31/2024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12/31/2024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12/31/2024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12/31/2024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negouni-bhanuprasad-goud/Employee_Burnout_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burnout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1555"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Anegouni Bhanuprasad Goud</a:t>
            </a:r>
          </a:p>
          <a:p>
            <a:r>
              <a:rPr lang="en-US" sz="2000" b="1" dirty="0">
                <a:solidFill>
                  <a:schemeClr val="accent1">
                    <a:lumMod val="75000"/>
                  </a:schemeClr>
                </a:solidFill>
                <a:latin typeface="Arial"/>
                <a:cs typeface="Arial"/>
              </a:rPr>
              <a:t>Mahaveer Institute of Science and Technology</a:t>
            </a:r>
          </a:p>
          <a:p>
            <a:r>
              <a:rPr lang="en-US" sz="2000" b="1" dirty="0">
                <a:solidFill>
                  <a:schemeClr val="accent1">
                    <a:lumMod val="75000"/>
                  </a:schemeClr>
                </a:solidFill>
                <a:latin typeface="Arial"/>
                <a:cs typeface="Arial"/>
              </a:rPr>
              <a:t>CSE (AI &amp; 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r>
              <a:rPr lang="en-US" dirty="0"/>
              <a:t>The Employee Burnout Analysis model successfully predicts the burn rate of employees based on key factors such as designation, resource allocation, mental fatigue score, gender, company type, and WFH setup availability.</a:t>
            </a:r>
          </a:p>
          <a:p>
            <a:pPr lvl="1">
              <a:buFont typeface="Arial" panose="020B0604020202020204" pitchFamily="34" charset="0"/>
              <a:buChar char="•"/>
            </a:pPr>
            <a:r>
              <a:rPr lang="en-US" sz="1600" b="1" dirty="0"/>
              <a:t>Model Performance Metrics:</a:t>
            </a:r>
            <a:endParaRPr lang="en-US" sz="1600" dirty="0"/>
          </a:p>
          <a:p>
            <a:pPr marL="1012950" lvl="2" indent="-285750">
              <a:buFont typeface="Arial" panose="020B0604020202020204" pitchFamily="34" charset="0"/>
              <a:buChar char="•"/>
            </a:pPr>
            <a:r>
              <a:rPr lang="en-US" sz="1400" b="1" dirty="0"/>
              <a:t>Mean Squared Error (MSE):</a:t>
            </a:r>
            <a:r>
              <a:rPr lang="en-US" sz="1400" dirty="0"/>
              <a:t> 0.0032</a:t>
            </a:r>
          </a:p>
          <a:p>
            <a:pPr marL="1012950" lvl="2" indent="-285750">
              <a:buFont typeface="Arial" panose="020B0604020202020204" pitchFamily="34" charset="0"/>
              <a:buChar char="•"/>
            </a:pPr>
            <a:r>
              <a:rPr lang="en-US" sz="1400" b="1" dirty="0"/>
              <a:t>Mean Absolute Error (MAE):</a:t>
            </a:r>
            <a:r>
              <a:rPr lang="en-US" sz="1400" dirty="0"/>
              <a:t> 0.0461</a:t>
            </a:r>
          </a:p>
          <a:p>
            <a:pPr marL="1012950" lvl="2" indent="-285750">
              <a:buFont typeface="Arial" panose="020B0604020202020204" pitchFamily="34" charset="0"/>
              <a:buChar char="•"/>
            </a:pPr>
            <a:r>
              <a:rPr lang="en-US" sz="1400" b="1" dirty="0"/>
              <a:t>R2 Score:</a:t>
            </a:r>
            <a:r>
              <a:rPr lang="en-US" sz="1400" dirty="0"/>
              <a:t> 0.9182 (indicating a high degree of accuracy in predictions)</a:t>
            </a:r>
          </a:p>
          <a:p>
            <a:r>
              <a:rPr lang="en-US" dirty="0"/>
              <a:t>The model provides an efficient and reliable way to analyze employee burnout, enabling organizations to take proactive measures to address potential issues.</a:t>
            </a:r>
          </a:p>
          <a:p>
            <a:pPr marL="0" indent="0">
              <a:buNone/>
            </a:pPr>
            <a:endParaRPr lang="en-IN" sz="2500" b="1"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7BCD8-354F-EB26-6544-1F8B322587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93D6FC5-98DA-DFEF-BFD3-96D4E1B3B043}"/>
              </a:ext>
            </a:extLst>
          </p:cNvPr>
          <p:cNvSpPr>
            <a:spLocks noGrp="1"/>
          </p:cNvSpPr>
          <p:nvPr>
            <p:ph type="title"/>
          </p:nvPr>
        </p:nvSpPr>
        <p:spPr>
          <a:xfrm flipH="1">
            <a:off x="-1641988" y="702156"/>
            <a:ext cx="943897" cy="530296"/>
          </a:xfrm>
        </p:spPr>
        <p:txBody>
          <a:bodyPr>
            <a:normAutofit/>
          </a:bodyPr>
          <a:lstStyle/>
          <a:p>
            <a:endParaRPr lang="en-US" dirty="0"/>
          </a:p>
        </p:txBody>
      </p:sp>
      <p:pic>
        <p:nvPicPr>
          <p:cNvPr id="7" name="Content Placeholder 6">
            <a:extLst>
              <a:ext uri="{FF2B5EF4-FFF2-40B4-BE49-F238E27FC236}">
                <a16:creationId xmlns:a16="http://schemas.microsoft.com/office/drawing/2014/main" id="{33E0B0FE-102C-7F36-5072-561F3A5227BD}"/>
              </a:ext>
            </a:extLst>
          </p:cNvPr>
          <p:cNvPicPr>
            <a:picLocks noGrp="1" noChangeAspect="1"/>
          </p:cNvPicPr>
          <p:nvPr>
            <p:ph idx="1"/>
          </p:nvPr>
        </p:nvPicPr>
        <p:blipFill>
          <a:blip r:embed="rId2"/>
          <a:srcRect r="26823"/>
          <a:stretch/>
        </p:blipFill>
        <p:spPr>
          <a:xfrm>
            <a:off x="1377072" y="956667"/>
            <a:ext cx="9437856" cy="4944665"/>
          </a:xfrm>
        </p:spPr>
      </p:pic>
      <p:sp>
        <p:nvSpPr>
          <p:cNvPr id="8" name="TextBox 7">
            <a:extLst>
              <a:ext uri="{FF2B5EF4-FFF2-40B4-BE49-F238E27FC236}">
                <a16:creationId xmlns:a16="http://schemas.microsoft.com/office/drawing/2014/main" id="{2498800E-6F11-6BCA-2121-50691255DEAD}"/>
              </a:ext>
            </a:extLst>
          </p:cNvPr>
          <p:cNvSpPr txBox="1"/>
          <p:nvPr/>
        </p:nvSpPr>
        <p:spPr>
          <a:xfrm>
            <a:off x="4793226" y="6115665"/>
            <a:ext cx="2605548" cy="369332"/>
          </a:xfrm>
          <a:prstGeom prst="rect">
            <a:avLst/>
          </a:prstGeom>
          <a:noFill/>
        </p:spPr>
        <p:txBody>
          <a:bodyPr wrap="square" rtlCol="0">
            <a:spAutoFit/>
          </a:bodyPr>
          <a:lstStyle/>
          <a:p>
            <a:r>
              <a:rPr lang="en-US" b="1" dirty="0"/>
              <a:t>Image-1  : Data Overview</a:t>
            </a:r>
            <a:endParaRPr lang="en-IN" b="1" dirty="0"/>
          </a:p>
        </p:txBody>
      </p:sp>
    </p:spTree>
    <p:extLst>
      <p:ext uri="{BB962C8B-B14F-4D97-AF65-F5344CB8AC3E}">
        <p14:creationId xmlns:p14="http://schemas.microsoft.com/office/powerpoint/2010/main" val="67068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1378D-A6DF-6A18-2003-EDA9DBFD15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C56187-D6D2-2577-894E-D05C79DF1166}"/>
              </a:ext>
            </a:extLst>
          </p:cNvPr>
          <p:cNvSpPr>
            <a:spLocks noGrp="1"/>
          </p:cNvSpPr>
          <p:nvPr>
            <p:ph type="title"/>
          </p:nvPr>
        </p:nvSpPr>
        <p:spPr>
          <a:xfrm flipH="1">
            <a:off x="-1641988" y="702156"/>
            <a:ext cx="943897" cy="530296"/>
          </a:xfrm>
        </p:spPr>
        <p:txBody>
          <a:bodyPr>
            <a:normAutofit/>
          </a:bodyPr>
          <a:lstStyle/>
          <a:p>
            <a:endParaRPr lang="en-US" dirty="0"/>
          </a:p>
        </p:txBody>
      </p:sp>
      <p:pic>
        <p:nvPicPr>
          <p:cNvPr id="4" name="Content Placeholder 3">
            <a:extLst>
              <a:ext uri="{FF2B5EF4-FFF2-40B4-BE49-F238E27FC236}">
                <a16:creationId xmlns:a16="http://schemas.microsoft.com/office/drawing/2014/main" id="{A68688CE-41AE-70F5-6D73-E81788D311A6}"/>
              </a:ext>
            </a:extLst>
          </p:cNvPr>
          <p:cNvPicPr>
            <a:picLocks noGrp="1" noChangeAspect="1"/>
          </p:cNvPicPr>
          <p:nvPr>
            <p:ph idx="1"/>
          </p:nvPr>
        </p:nvPicPr>
        <p:blipFill>
          <a:blip r:embed="rId2"/>
          <a:srcRect l="-1" r="62035"/>
          <a:stretch/>
        </p:blipFill>
        <p:spPr>
          <a:xfrm>
            <a:off x="1259452" y="1487798"/>
            <a:ext cx="4187620" cy="4301504"/>
          </a:xfrm>
        </p:spPr>
      </p:pic>
      <p:pic>
        <p:nvPicPr>
          <p:cNvPr id="7" name="Picture 6">
            <a:extLst>
              <a:ext uri="{FF2B5EF4-FFF2-40B4-BE49-F238E27FC236}">
                <a16:creationId xmlns:a16="http://schemas.microsoft.com/office/drawing/2014/main" id="{DE5FDA3D-10D6-B5C7-3291-B796E53A6A89}"/>
              </a:ext>
            </a:extLst>
          </p:cNvPr>
          <p:cNvPicPr>
            <a:picLocks noChangeAspect="1"/>
          </p:cNvPicPr>
          <p:nvPr/>
        </p:nvPicPr>
        <p:blipFill>
          <a:blip r:embed="rId3"/>
          <a:srcRect r="63951"/>
          <a:stretch/>
        </p:blipFill>
        <p:spPr>
          <a:xfrm>
            <a:off x="6744929" y="1487798"/>
            <a:ext cx="3927826" cy="4301504"/>
          </a:xfrm>
          <a:prstGeom prst="rect">
            <a:avLst/>
          </a:prstGeom>
        </p:spPr>
      </p:pic>
      <p:sp>
        <p:nvSpPr>
          <p:cNvPr id="8" name="TextBox 7">
            <a:extLst>
              <a:ext uri="{FF2B5EF4-FFF2-40B4-BE49-F238E27FC236}">
                <a16:creationId xmlns:a16="http://schemas.microsoft.com/office/drawing/2014/main" id="{2093A6B1-960C-65E7-0074-222D90B80233}"/>
              </a:ext>
            </a:extLst>
          </p:cNvPr>
          <p:cNvSpPr txBox="1"/>
          <p:nvPr/>
        </p:nvSpPr>
        <p:spPr>
          <a:xfrm>
            <a:off x="1829262" y="6086167"/>
            <a:ext cx="3048000" cy="369332"/>
          </a:xfrm>
          <a:prstGeom prst="rect">
            <a:avLst/>
          </a:prstGeom>
          <a:noFill/>
        </p:spPr>
        <p:txBody>
          <a:bodyPr wrap="square" rtlCol="0">
            <a:spAutoFit/>
          </a:bodyPr>
          <a:lstStyle/>
          <a:p>
            <a:r>
              <a:rPr lang="en-US" b="1" dirty="0"/>
              <a:t>Image-2 : </a:t>
            </a:r>
            <a:r>
              <a:rPr lang="en-IN" b="1" dirty="0"/>
              <a:t>Data Analysis</a:t>
            </a:r>
            <a:endParaRPr lang="en-US" b="1" dirty="0"/>
          </a:p>
        </p:txBody>
      </p:sp>
      <p:sp>
        <p:nvSpPr>
          <p:cNvPr id="11" name="TextBox 10">
            <a:extLst>
              <a:ext uri="{FF2B5EF4-FFF2-40B4-BE49-F238E27FC236}">
                <a16:creationId xmlns:a16="http://schemas.microsoft.com/office/drawing/2014/main" id="{91FF569A-28AC-A856-C6AC-9A9FB5A2A054}"/>
              </a:ext>
            </a:extLst>
          </p:cNvPr>
          <p:cNvSpPr txBox="1"/>
          <p:nvPr/>
        </p:nvSpPr>
        <p:spPr>
          <a:xfrm>
            <a:off x="6840944" y="6056669"/>
            <a:ext cx="3735796" cy="369332"/>
          </a:xfrm>
          <a:prstGeom prst="rect">
            <a:avLst/>
          </a:prstGeom>
          <a:noFill/>
        </p:spPr>
        <p:txBody>
          <a:bodyPr wrap="square" rtlCol="0">
            <a:spAutoFit/>
          </a:bodyPr>
          <a:lstStyle/>
          <a:p>
            <a:r>
              <a:rPr lang="en-US" b="1" dirty="0"/>
              <a:t>Image-3 : Exploratory </a:t>
            </a:r>
            <a:r>
              <a:rPr lang="en-IN" b="1" dirty="0"/>
              <a:t>Data Analysis</a:t>
            </a:r>
            <a:endParaRPr lang="en-US" b="1" dirty="0"/>
          </a:p>
        </p:txBody>
      </p:sp>
    </p:spTree>
    <p:extLst>
      <p:ext uri="{BB962C8B-B14F-4D97-AF65-F5344CB8AC3E}">
        <p14:creationId xmlns:p14="http://schemas.microsoft.com/office/powerpoint/2010/main" val="138391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3F03D-D029-1588-C501-C1B01224A8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3C2EDF-C938-CE3A-32F1-1348B5349B85}"/>
              </a:ext>
            </a:extLst>
          </p:cNvPr>
          <p:cNvSpPr>
            <a:spLocks noGrp="1"/>
          </p:cNvSpPr>
          <p:nvPr>
            <p:ph type="title"/>
          </p:nvPr>
        </p:nvSpPr>
        <p:spPr>
          <a:xfrm flipH="1">
            <a:off x="-1641988" y="702156"/>
            <a:ext cx="943897" cy="530296"/>
          </a:xfrm>
        </p:spPr>
        <p:txBody>
          <a:bodyPr>
            <a:normAutofit/>
          </a:bodyPr>
          <a:lstStyle/>
          <a:p>
            <a:endParaRPr lang="en-US" dirty="0"/>
          </a:p>
        </p:txBody>
      </p:sp>
      <p:pic>
        <p:nvPicPr>
          <p:cNvPr id="4" name="Content Placeholder 3">
            <a:extLst>
              <a:ext uri="{FF2B5EF4-FFF2-40B4-BE49-F238E27FC236}">
                <a16:creationId xmlns:a16="http://schemas.microsoft.com/office/drawing/2014/main" id="{9BD7D8A5-2E65-DA75-3C0B-0473E2DA46C0}"/>
              </a:ext>
            </a:extLst>
          </p:cNvPr>
          <p:cNvPicPr>
            <a:picLocks noGrp="1" noChangeAspect="1"/>
          </p:cNvPicPr>
          <p:nvPr>
            <p:ph idx="1"/>
          </p:nvPr>
        </p:nvPicPr>
        <p:blipFill>
          <a:blip r:embed="rId2"/>
          <a:srcRect t="229" r="54725" b="-229"/>
          <a:stretch/>
        </p:blipFill>
        <p:spPr>
          <a:xfrm>
            <a:off x="172525" y="986559"/>
            <a:ext cx="5514975" cy="4745647"/>
          </a:xfrm>
        </p:spPr>
      </p:pic>
      <p:pic>
        <p:nvPicPr>
          <p:cNvPr id="7" name="Picture 6">
            <a:extLst>
              <a:ext uri="{FF2B5EF4-FFF2-40B4-BE49-F238E27FC236}">
                <a16:creationId xmlns:a16="http://schemas.microsoft.com/office/drawing/2014/main" id="{1431DB85-7D19-F30A-2BA1-6F782234577E}"/>
              </a:ext>
            </a:extLst>
          </p:cNvPr>
          <p:cNvPicPr>
            <a:picLocks noChangeAspect="1"/>
          </p:cNvPicPr>
          <p:nvPr/>
        </p:nvPicPr>
        <p:blipFill>
          <a:blip r:embed="rId3"/>
          <a:srcRect r="7125"/>
          <a:stretch/>
        </p:blipFill>
        <p:spPr>
          <a:xfrm>
            <a:off x="5893978" y="1436082"/>
            <a:ext cx="6023431" cy="3846600"/>
          </a:xfrm>
          <a:prstGeom prst="rect">
            <a:avLst/>
          </a:prstGeom>
        </p:spPr>
      </p:pic>
      <p:sp>
        <p:nvSpPr>
          <p:cNvPr id="8" name="TextBox 7">
            <a:extLst>
              <a:ext uri="{FF2B5EF4-FFF2-40B4-BE49-F238E27FC236}">
                <a16:creationId xmlns:a16="http://schemas.microsoft.com/office/drawing/2014/main" id="{00FCFF73-E985-BF94-989D-76D53D30D2B3}"/>
              </a:ext>
            </a:extLst>
          </p:cNvPr>
          <p:cNvSpPr txBox="1"/>
          <p:nvPr/>
        </p:nvSpPr>
        <p:spPr>
          <a:xfrm>
            <a:off x="1022323" y="5948516"/>
            <a:ext cx="3815378" cy="369332"/>
          </a:xfrm>
          <a:prstGeom prst="rect">
            <a:avLst/>
          </a:prstGeom>
          <a:noFill/>
        </p:spPr>
        <p:txBody>
          <a:bodyPr wrap="square" rtlCol="0">
            <a:spAutoFit/>
          </a:bodyPr>
          <a:lstStyle/>
          <a:p>
            <a:r>
              <a:rPr lang="en-US" b="1" dirty="0"/>
              <a:t>Image-4 : Data Correlation Graph</a:t>
            </a:r>
          </a:p>
        </p:txBody>
      </p:sp>
      <p:sp>
        <p:nvSpPr>
          <p:cNvPr id="9" name="TextBox 8">
            <a:extLst>
              <a:ext uri="{FF2B5EF4-FFF2-40B4-BE49-F238E27FC236}">
                <a16:creationId xmlns:a16="http://schemas.microsoft.com/office/drawing/2014/main" id="{DF15E76F-3592-AE50-1E49-D2429068F698}"/>
              </a:ext>
            </a:extLst>
          </p:cNvPr>
          <p:cNvSpPr txBox="1"/>
          <p:nvPr/>
        </p:nvSpPr>
        <p:spPr>
          <a:xfrm>
            <a:off x="7317200" y="5948516"/>
            <a:ext cx="3176986" cy="369332"/>
          </a:xfrm>
          <a:prstGeom prst="rect">
            <a:avLst/>
          </a:prstGeom>
          <a:noFill/>
        </p:spPr>
        <p:txBody>
          <a:bodyPr wrap="square" rtlCol="0">
            <a:spAutoFit/>
          </a:bodyPr>
          <a:lstStyle/>
          <a:p>
            <a:r>
              <a:rPr lang="en-US" b="1" dirty="0"/>
              <a:t>Image-5 : Performance Metrics</a:t>
            </a:r>
          </a:p>
        </p:txBody>
      </p:sp>
    </p:spTree>
    <p:extLst>
      <p:ext uri="{BB962C8B-B14F-4D97-AF65-F5344CB8AC3E}">
        <p14:creationId xmlns:p14="http://schemas.microsoft.com/office/powerpoint/2010/main" val="248391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F2BF7-B8EA-10A2-2088-456415976E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2704986-FEDE-8B80-0375-D1C3CAFE7BBB}"/>
              </a:ext>
            </a:extLst>
          </p:cNvPr>
          <p:cNvSpPr>
            <a:spLocks noGrp="1"/>
          </p:cNvSpPr>
          <p:nvPr>
            <p:ph type="title"/>
          </p:nvPr>
        </p:nvSpPr>
        <p:spPr>
          <a:xfrm flipH="1">
            <a:off x="-1641988" y="702156"/>
            <a:ext cx="943897" cy="530296"/>
          </a:xfrm>
        </p:spPr>
        <p:txBody>
          <a:bodyPr>
            <a:normAutofit/>
          </a:bodyPr>
          <a:lstStyle/>
          <a:p>
            <a:endParaRPr lang="en-US" dirty="0"/>
          </a:p>
        </p:txBody>
      </p:sp>
      <p:pic>
        <p:nvPicPr>
          <p:cNvPr id="4" name="Content Placeholder 3">
            <a:extLst>
              <a:ext uri="{FF2B5EF4-FFF2-40B4-BE49-F238E27FC236}">
                <a16:creationId xmlns:a16="http://schemas.microsoft.com/office/drawing/2014/main" id="{2ADE24BE-601B-18DF-FD05-A6E341D56403}"/>
              </a:ext>
            </a:extLst>
          </p:cNvPr>
          <p:cNvPicPr>
            <a:picLocks noGrp="1" noChangeAspect="1"/>
          </p:cNvPicPr>
          <p:nvPr>
            <p:ph idx="1"/>
          </p:nvPr>
        </p:nvPicPr>
        <p:blipFill>
          <a:blip r:embed="rId2"/>
          <a:srcRect r="54823"/>
          <a:stretch/>
        </p:blipFill>
        <p:spPr>
          <a:xfrm>
            <a:off x="1150374" y="702156"/>
            <a:ext cx="4604837" cy="4673600"/>
          </a:xfrm>
        </p:spPr>
      </p:pic>
      <p:pic>
        <p:nvPicPr>
          <p:cNvPr id="7" name="Picture 6">
            <a:extLst>
              <a:ext uri="{FF2B5EF4-FFF2-40B4-BE49-F238E27FC236}">
                <a16:creationId xmlns:a16="http://schemas.microsoft.com/office/drawing/2014/main" id="{B2AE7864-76BB-3D8D-D3D2-E74108A4C2AC}"/>
              </a:ext>
            </a:extLst>
          </p:cNvPr>
          <p:cNvPicPr>
            <a:picLocks noChangeAspect="1"/>
          </p:cNvPicPr>
          <p:nvPr/>
        </p:nvPicPr>
        <p:blipFill>
          <a:blip r:embed="rId3"/>
          <a:srcRect r="57581"/>
          <a:stretch/>
        </p:blipFill>
        <p:spPr>
          <a:xfrm>
            <a:off x="6436791" y="702156"/>
            <a:ext cx="4296768" cy="4673601"/>
          </a:xfrm>
          <a:prstGeom prst="rect">
            <a:avLst/>
          </a:prstGeom>
        </p:spPr>
      </p:pic>
      <p:sp>
        <p:nvSpPr>
          <p:cNvPr id="8" name="TextBox 7">
            <a:extLst>
              <a:ext uri="{FF2B5EF4-FFF2-40B4-BE49-F238E27FC236}">
                <a16:creationId xmlns:a16="http://schemas.microsoft.com/office/drawing/2014/main" id="{3043AE5D-F494-6470-07DE-F3C1BF919A5F}"/>
              </a:ext>
            </a:extLst>
          </p:cNvPr>
          <p:cNvSpPr txBox="1"/>
          <p:nvPr/>
        </p:nvSpPr>
        <p:spPr>
          <a:xfrm>
            <a:off x="1563329" y="5786512"/>
            <a:ext cx="3413463" cy="369332"/>
          </a:xfrm>
          <a:prstGeom prst="rect">
            <a:avLst/>
          </a:prstGeom>
          <a:noFill/>
        </p:spPr>
        <p:txBody>
          <a:bodyPr wrap="square" rtlCol="0">
            <a:spAutoFit/>
          </a:bodyPr>
          <a:lstStyle/>
          <a:p>
            <a:r>
              <a:rPr lang="en-US" b="1" dirty="0"/>
              <a:t>Image-6 : </a:t>
            </a:r>
            <a:r>
              <a:rPr lang="en-IN" b="1" dirty="0"/>
              <a:t>Predicting new Data</a:t>
            </a:r>
            <a:endParaRPr lang="en-US" b="1" dirty="0"/>
          </a:p>
        </p:txBody>
      </p:sp>
      <p:sp>
        <p:nvSpPr>
          <p:cNvPr id="10" name="TextBox 9">
            <a:extLst>
              <a:ext uri="{FF2B5EF4-FFF2-40B4-BE49-F238E27FC236}">
                <a16:creationId xmlns:a16="http://schemas.microsoft.com/office/drawing/2014/main" id="{A684D3AA-3E4D-6A8D-8E6C-F27BE9E9AE78}"/>
              </a:ext>
            </a:extLst>
          </p:cNvPr>
          <p:cNvSpPr txBox="1"/>
          <p:nvPr/>
        </p:nvSpPr>
        <p:spPr>
          <a:xfrm>
            <a:off x="6878443" y="5771992"/>
            <a:ext cx="3413463" cy="369332"/>
          </a:xfrm>
          <a:prstGeom prst="rect">
            <a:avLst/>
          </a:prstGeom>
          <a:noFill/>
        </p:spPr>
        <p:txBody>
          <a:bodyPr wrap="square" rtlCol="0">
            <a:spAutoFit/>
          </a:bodyPr>
          <a:lstStyle/>
          <a:p>
            <a:r>
              <a:rPr lang="en-US" b="1" dirty="0"/>
              <a:t>Image-7 : </a:t>
            </a:r>
            <a:r>
              <a:rPr lang="en-IN" b="1" dirty="0"/>
              <a:t>Predicting new Data</a:t>
            </a:r>
            <a:endParaRPr lang="en-US" b="1" dirty="0"/>
          </a:p>
        </p:txBody>
      </p:sp>
    </p:spTree>
    <p:extLst>
      <p:ext uri="{BB962C8B-B14F-4D97-AF65-F5344CB8AC3E}">
        <p14:creationId xmlns:p14="http://schemas.microsoft.com/office/powerpoint/2010/main" val="339917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AA390-1CD3-3BEB-5967-58D2D10345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761B63-EA97-1190-0E1D-2D4FDB5BE7B8}"/>
              </a:ext>
            </a:extLst>
          </p:cNvPr>
          <p:cNvSpPr>
            <a:spLocks noGrp="1"/>
          </p:cNvSpPr>
          <p:nvPr>
            <p:ph type="title"/>
          </p:nvPr>
        </p:nvSpPr>
        <p:spPr>
          <a:xfrm flipH="1">
            <a:off x="-1445342" y="702156"/>
            <a:ext cx="806245" cy="530296"/>
          </a:xfrm>
        </p:spPr>
        <p:txBody>
          <a:bodyPr>
            <a:normAutofit/>
          </a:bodyPr>
          <a:lstStyle/>
          <a:p>
            <a:endParaRPr lang="en-US" dirty="0"/>
          </a:p>
        </p:txBody>
      </p:sp>
      <p:sp>
        <p:nvSpPr>
          <p:cNvPr id="2" name="Content Placeholder 1">
            <a:extLst>
              <a:ext uri="{FF2B5EF4-FFF2-40B4-BE49-F238E27FC236}">
                <a16:creationId xmlns:a16="http://schemas.microsoft.com/office/drawing/2014/main" id="{CA0B63BA-1A27-A795-653E-1DF9901ED7E6}"/>
              </a:ext>
            </a:extLst>
          </p:cNvPr>
          <p:cNvSpPr>
            <a:spLocks noGrp="1"/>
          </p:cNvSpPr>
          <p:nvPr>
            <p:ph idx="1"/>
          </p:nvPr>
        </p:nvSpPr>
        <p:spPr>
          <a:xfrm>
            <a:off x="581192" y="1302026"/>
            <a:ext cx="11029615" cy="2916013"/>
          </a:xfrm>
        </p:spPr>
        <p:txBody>
          <a:bodyPr>
            <a:normAutofit/>
          </a:bodyPr>
          <a:lstStyle/>
          <a:p>
            <a:r>
              <a:rPr lang="en-US" sz="2800" b="1" dirty="0" err="1"/>
              <a:t>Github</a:t>
            </a:r>
            <a:r>
              <a:rPr lang="en-US" sz="2800" b="1" dirty="0"/>
              <a:t> link:</a:t>
            </a:r>
          </a:p>
          <a:p>
            <a:pPr marL="0" indent="0">
              <a:buNone/>
            </a:pPr>
            <a:endParaRPr lang="en-US" sz="2800" b="1" dirty="0"/>
          </a:p>
          <a:p>
            <a:pPr lvl="1">
              <a:buFont typeface="Arial" panose="020B0604020202020204" pitchFamily="34" charset="0"/>
              <a:buChar char="•"/>
            </a:pPr>
            <a:r>
              <a:rPr lang="en-IN" sz="2400" b="1" dirty="0">
                <a:hlinkClick r:id="rId2"/>
              </a:rPr>
              <a:t>https://github.com/anegouni-bhanuprasad-goud/Employee_Burnout_Analysis</a:t>
            </a:r>
            <a:endParaRPr lang="en-IN" sz="2400" b="1" dirty="0"/>
          </a:p>
        </p:txBody>
      </p:sp>
    </p:spTree>
    <p:extLst>
      <p:ext uri="{BB962C8B-B14F-4D97-AF65-F5344CB8AC3E}">
        <p14:creationId xmlns:p14="http://schemas.microsoft.com/office/powerpoint/2010/main" val="388031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This project effectively predicts employee burnout using key factors like designation, resource allocation, and mental fatigue scores, achieving a high R² score of 0.9182. Handling missing data by removing rows improved model accuracy. While the Linear Regression model performed well, future improvements could explore advanced models for non-linear relationships. Accurate burnout predictions are essential for fostering employee well-being and maintaining organizational productivity.</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400" b="1" dirty="0"/>
              <a:t>Add More Features:</a:t>
            </a:r>
            <a:r>
              <a:rPr lang="en-US" sz="2000" b="1" dirty="0"/>
              <a:t> </a:t>
            </a:r>
            <a:r>
              <a:rPr lang="en-US" sz="2000" dirty="0"/>
              <a:t>Integrate additional data like employee engagement, work-life balance, or health metrics for improved predictions</a:t>
            </a:r>
            <a:r>
              <a:rPr lang="en-US" sz="2800" dirty="0"/>
              <a:t>.</a:t>
            </a:r>
          </a:p>
          <a:p>
            <a:pPr marL="305435" indent="-305435"/>
            <a:r>
              <a:rPr lang="en-US" sz="2400" b="1" dirty="0"/>
              <a:t>Use Advanced Models:</a:t>
            </a:r>
            <a:r>
              <a:rPr lang="en-US" sz="2800" b="1" dirty="0"/>
              <a:t> </a:t>
            </a:r>
            <a:r>
              <a:rPr lang="en-US" sz="2000" dirty="0"/>
              <a:t>Explore models like Random Forest or Deep Learning to enhance accuracy and capture non-linear relationships.</a:t>
            </a:r>
            <a:endParaRPr lang="en-US" sz="2800" dirty="0"/>
          </a:p>
          <a:p>
            <a:pPr marL="305435" indent="-305435"/>
            <a:r>
              <a:rPr lang="en-US" sz="2400" b="1" dirty="0"/>
              <a:t>Real-Time Prediction &amp; Dashboard: </a:t>
            </a:r>
            <a:r>
              <a:rPr lang="en-US" sz="2000" dirty="0"/>
              <a:t>Implement real-time burn rate prediction and a dashboard for monitoring and timely intervention.</a:t>
            </a:r>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000" b="1" dirty="0"/>
              <a:t>Maslach, C., &amp; Leiter, M. P. (2016). </a:t>
            </a:r>
          </a:p>
          <a:p>
            <a:pPr lvl="1">
              <a:buFont typeface="Arial" panose="020B0604020202020204" pitchFamily="34" charset="0"/>
              <a:buChar char="•"/>
            </a:pPr>
            <a:r>
              <a:rPr lang="en-US" sz="1900" dirty="0"/>
              <a:t>"Burnout: A short history and future directions." Career Development International.</a:t>
            </a:r>
          </a:p>
          <a:p>
            <a:pPr lvl="1">
              <a:buFont typeface="Arial" panose="020B0604020202020204" pitchFamily="34" charset="0"/>
              <a:buChar char="•"/>
            </a:pPr>
            <a:r>
              <a:rPr lang="en-US" sz="1900" dirty="0"/>
              <a:t>Discusses burnout and its key factors.</a:t>
            </a:r>
          </a:p>
          <a:p>
            <a:pPr marL="305435" indent="-305435"/>
            <a:r>
              <a:rPr lang="en-US" sz="2000" b="1" dirty="0"/>
              <a:t>Bakker, A. B., &amp; Demerouti, E. (2007).</a:t>
            </a:r>
            <a:r>
              <a:rPr lang="en-US" sz="2400" dirty="0"/>
              <a:t> </a:t>
            </a:r>
          </a:p>
          <a:p>
            <a:pPr lvl="1">
              <a:buFont typeface="Arial" panose="020B0604020202020204" pitchFamily="34" charset="0"/>
              <a:buChar char="•"/>
            </a:pPr>
            <a:r>
              <a:rPr lang="en-US" sz="1900" dirty="0"/>
              <a:t>"The job demands-resources model." Journal of Managerial Psychology.</a:t>
            </a:r>
          </a:p>
          <a:p>
            <a:pPr lvl="1">
              <a:buFont typeface="Arial" panose="020B0604020202020204" pitchFamily="34" charset="0"/>
              <a:buChar char="•"/>
            </a:pPr>
            <a:r>
              <a:rPr lang="en-US" sz="1900" dirty="0"/>
              <a:t>Provides a framework for analyzing burnout.</a:t>
            </a:r>
          </a:p>
          <a:p>
            <a:pPr marL="305435" indent="-305435"/>
            <a:r>
              <a:rPr lang="en-US" sz="2200" b="1" dirty="0"/>
              <a:t>Kahn, W. A. (1990). </a:t>
            </a:r>
          </a:p>
          <a:p>
            <a:pPr lvl="1">
              <a:buFont typeface="Arial" panose="020B0604020202020204" pitchFamily="34" charset="0"/>
              <a:buChar char="•"/>
            </a:pPr>
            <a:r>
              <a:rPr lang="en-US" sz="1900" dirty="0"/>
              <a:t>"Psychological conditions of personal engagement and disengagement at work." Academy of Management Journal.</a:t>
            </a:r>
          </a:p>
          <a:p>
            <a:pPr lvl="1">
              <a:buFont typeface="Arial" panose="020B0604020202020204" pitchFamily="34" charset="0"/>
              <a:buChar char="•"/>
            </a:pPr>
            <a:r>
              <a:rPr lang="en-US" sz="1900" dirty="0"/>
              <a:t>Explores engagement and disengagement in relation to burnout.</a:t>
            </a:r>
          </a:p>
          <a:p>
            <a:pPr marL="305435" indent="-305435"/>
            <a:r>
              <a:rPr lang="en-US" sz="2200" b="1" dirty="0"/>
              <a:t>Chauhan, R., &amp; Ranjan, A. (2019).</a:t>
            </a:r>
            <a:r>
              <a:rPr lang="en-US" sz="2400" dirty="0"/>
              <a:t> </a:t>
            </a:r>
          </a:p>
          <a:p>
            <a:pPr lvl="1">
              <a:buFont typeface="Arial" panose="020B0604020202020204" pitchFamily="34" charset="0"/>
              <a:buChar char="•"/>
            </a:pPr>
            <a:r>
              <a:rPr lang="en-US" sz="1900" dirty="0"/>
              <a:t>"Predictive analytics for employee retention and burnout." International Journal of Business Analytics.</a:t>
            </a:r>
          </a:p>
          <a:p>
            <a:pPr lvl="1">
              <a:buFont typeface="Arial" panose="020B0604020202020204" pitchFamily="34" charset="0"/>
              <a:buChar char="•"/>
            </a:pPr>
            <a:r>
              <a:rPr lang="en-US" sz="1900" dirty="0"/>
              <a:t>Focuses on machine learning for predicting employee burnout.</a:t>
            </a:r>
            <a:endParaRPr lang="en-IN" sz="26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457946" y="3047218"/>
            <a:ext cx="3276107" cy="763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a:t>Employee burnout is a significant challenge faced by organizations, leading to reduced productivity, employee dissatisfaction, and higher turnover rates. Understanding and addressing burnout is critical for maintaining a healthy and efficient workforce. This project aims to analyze various factors contributing to employee burnout, using real-world data, to identify patterns and key indicators that influence an employee's burnout levels. By leveraging data-driven techniques, the goal is to provide insights into workplace stressors and offer predictive capabilities to preemptively address burnout among employees.</a:t>
            </a:r>
            <a:endParaRPr lang="en-IN" sz="1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305435" indent="-305435"/>
            <a:endParaRPr lang="en-IN" sz="2800" b="1" u="sng" dirty="0">
              <a:solidFill>
                <a:srgbClr val="0F0F0F"/>
              </a:solidFill>
            </a:endParaRPr>
          </a:p>
          <a:p>
            <a:pPr marL="305435" indent="-305435"/>
            <a:r>
              <a:rPr lang="en-IN" sz="2800" b="1" u="sng" dirty="0">
                <a:solidFill>
                  <a:srgbClr val="0F0F0F"/>
                </a:solidFill>
              </a:rPr>
              <a:t>System requirements  </a:t>
            </a:r>
            <a:r>
              <a:rPr lang="en-IN" sz="2800" b="1" dirty="0">
                <a:solidFill>
                  <a:srgbClr val="0F0F0F"/>
                </a:solidFill>
              </a:rPr>
              <a:t>: </a:t>
            </a:r>
          </a:p>
          <a:p>
            <a:pPr lvl="1">
              <a:buFont typeface="Courier New" panose="02070309020205020404" pitchFamily="49" charset="0"/>
              <a:buChar char="o"/>
            </a:pPr>
            <a:r>
              <a:rPr lang="en-IN" sz="2400" b="1" dirty="0">
                <a:solidFill>
                  <a:srgbClr val="0F0F0F"/>
                </a:solidFill>
              </a:rPr>
              <a:t>Hardware Requirements :</a:t>
            </a:r>
          </a:p>
          <a:p>
            <a:pPr lvl="2">
              <a:buFont typeface="Arial" panose="020B0604020202020204" pitchFamily="34" charset="0"/>
              <a:buChar char="•"/>
            </a:pPr>
            <a:r>
              <a:rPr lang="en-US" sz="1600" dirty="0"/>
              <a:t>A computer with at least 4 GB RAM (8 GB or more recommended).</a:t>
            </a:r>
          </a:p>
          <a:p>
            <a:pPr lvl="2">
              <a:buFont typeface="Arial" panose="020B0604020202020204" pitchFamily="34" charset="0"/>
              <a:buChar char="•"/>
            </a:pPr>
            <a:r>
              <a:rPr lang="en-IN" sz="1600" dirty="0"/>
              <a:t>Processor: Minimum dual-core, Intel i5 or higher.</a:t>
            </a:r>
          </a:p>
          <a:p>
            <a:pPr lvl="2">
              <a:buFont typeface="Arial" panose="020B0604020202020204" pitchFamily="34" charset="0"/>
              <a:buChar char="•"/>
            </a:pPr>
            <a:r>
              <a:rPr lang="en-US" sz="1600" dirty="0"/>
              <a:t>Storage: At least 20 GB of free space.</a:t>
            </a:r>
          </a:p>
          <a:p>
            <a:pPr lvl="2">
              <a:buFont typeface="Arial" panose="020B0604020202020204" pitchFamily="34" charset="0"/>
              <a:buChar char="•"/>
            </a:pPr>
            <a:r>
              <a:rPr lang="en-IN" sz="1600" dirty="0"/>
              <a:t>GPU (Optional): For enhanced computation.</a:t>
            </a:r>
            <a:endParaRPr lang="en-IN" sz="1600" b="1" dirty="0">
              <a:solidFill>
                <a:srgbClr val="0F0F0F"/>
              </a:solidFill>
            </a:endParaRPr>
          </a:p>
          <a:p>
            <a:pPr lvl="1">
              <a:buFont typeface="Courier New" panose="02070309020205020404" pitchFamily="49" charset="0"/>
              <a:buChar char="o"/>
            </a:pPr>
            <a:endParaRPr lang="en-IN" sz="2400" b="1" dirty="0">
              <a:solidFill>
                <a:srgbClr val="0F0F0F"/>
              </a:solidFill>
            </a:endParaRPr>
          </a:p>
          <a:p>
            <a:pPr lvl="1">
              <a:buFont typeface="Courier New" panose="02070309020205020404" pitchFamily="49" charset="0"/>
              <a:buChar char="o"/>
            </a:pPr>
            <a:r>
              <a:rPr lang="en-IN" sz="2400" b="1" dirty="0">
                <a:solidFill>
                  <a:srgbClr val="0F0F0F"/>
                </a:solidFill>
              </a:rPr>
              <a:t>Software Requirements : </a:t>
            </a:r>
          </a:p>
          <a:p>
            <a:pPr lvl="2">
              <a:buFont typeface="Arial" panose="020B0604020202020204" pitchFamily="34" charset="0"/>
              <a:buChar char="•"/>
            </a:pPr>
            <a:r>
              <a:rPr lang="en-US" sz="1700" dirty="0"/>
              <a:t>Operating System: Windows, macOS, or Linux.</a:t>
            </a:r>
          </a:p>
          <a:p>
            <a:pPr lvl="2">
              <a:buFont typeface="Arial" panose="020B0604020202020204" pitchFamily="34" charset="0"/>
              <a:buChar char="•"/>
            </a:pPr>
            <a:r>
              <a:rPr lang="en-US" sz="1700" dirty="0"/>
              <a:t>Python 3.7 or later (recommended 3.9 or higher).</a:t>
            </a:r>
          </a:p>
          <a:p>
            <a:pPr lvl="2">
              <a:buFont typeface="Arial" panose="020B0604020202020204" pitchFamily="34" charset="0"/>
              <a:buChar char="•"/>
            </a:pPr>
            <a:r>
              <a:rPr lang="en-US" sz="1700" dirty="0"/>
              <a:t>Integrated Development Environment (IDE): </a:t>
            </a:r>
            <a:r>
              <a:rPr lang="en-US" sz="1700" dirty="0" err="1"/>
              <a:t>Jupyter</a:t>
            </a:r>
            <a:r>
              <a:rPr lang="en-US" sz="1700" dirty="0"/>
              <a:t> Notebook, Google </a:t>
            </a:r>
            <a:r>
              <a:rPr lang="en-US" sz="1700" dirty="0" err="1"/>
              <a:t>Colab</a:t>
            </a:r>
            <a:r>
              <a:rPr lang="en-US" sz="1700" dirty="0"/>
              <a:t>, or any compatible Python IDE.</a:t>
            </a:r>
          </a:p>
          <a:p>
            <a:pPr lvl="2">
              <a:buFont typeface="Arial" panose="020B0604020202020204" pitchFamily="34" charset="0"/>
              <a:buChar char="•"/>
            </a:pPr>
            <a:r>
              <a:rPr lang="en-US" sz="1700" dirty="0"/>
              <a:t>Microsoft Excel or equivalent (for dataset preview and analysis).</a:t>
            </a:r>
            <a:endParaRPr lang="en-IN" sz="1700" b="1" dirty="0">
              <a:solidFill>
                <a:srgbClr val="0F0F0F"/>
              </a:solidFill>
            </a:endParaRP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6C974-028F-CAA6-7587-6972E9C41B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689EDF7-6DA0-0FEA-6C6F-87867EADE180}"/>
              </a:ext>
            </a:extLst>
          </p:cNvPr>
          <p:cNvSpPr>
            <a:spLocks noGrp="1"/>
          </p:cNvSpPr>
          <p:nvPr>
            <p:ph type="title"/>
          </p:nvPr>
        </p:nvSpPr>
        <p:spPr>
          <a:xfrm>
            <a:off x="-579014" y="0"/>
            <a:ext cx="116898" cy="220079"/>
          </a:xfrm>
        </p:spPr>
        <p:txBody>
          <a:bodyPr>
            <a:normAutofit fontScale="90000"/>
          </a:bodyPr>
          <a:lstStyle/>
          <a:p>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EA200FB6-2115-B33F-7ADE-77BBC1C61DA9}"/>
              </a:ext>
            </a:extLst>
          </p:cNvPr>
          <p:cNvSpPr>
            <a:spLocks noGrp="1"/>
          </p:cNvSpPr>
          <p:nvPr>
            <p:ph idx="1"/>
          </p:nvPr>
        </p:nvSpPr>
        <p:spPr>
          <a:xfrm>
            <a:off x="581192" y="688258"/>
            <a:ext cx="11029615" cy="5287092"/>
          </a:xfrm>
        </p:spPr>
        <p:txBody>
          <a:bodyPr>
            <a:normAutofit/>
          </a:bodyPr>
          <a:lstStyle/>
          <a:p>
            <a:pPr marL="0" indent="0">
              <a:buNone/>
            </a:pPr>
            <a:endParaRPr lang="en-IN" sz="2800" b="1" dirty="0">
              <a:solidFill>
                <a:srgbClr val="0F0F0F"/>
              </a:solidFill>
            </a:endParaRPr>
          </a:p>
          <a:p>
            <a:pPr marL="305435" indent="-305435"/>
            <a:r>
              <a:rPr lang="en-IN" sz="2800" b="1" dirty="0">
                <a:solidFill>
                  <a:srgbClr val="0F0F0F"/>
                </a:solidFill>
              </a:rPr>
              <a:t>Library required to build the model</a:t>
            </a:r>
          </a:p>
          <a:p>
            <a:pPr lvl="1">
              <a:buFont typeface="Courier New" panose="02070309020205020404" pitchFamily="49" charset="0"/>
              <a:buChar char="o"/>
            </a:pPr>
            <a:r>
              <a:rPr lang="en-IN" sz="1800" b="1" dirty="0">
                <a:solidFill>
                  <a:srgbClr val="0F0F0F"/>
                </a:solidFill>
              </a:rPr>
              <a:t>Data Handling :</a:t>
            </a:r>
          </a:p>
          <a:p>
            <a:pPr lvl="2">
              <a:buFont typeface="Arial" panose="020B0604020202020204" pitchFamily="34" charset="0"/>
              <a:buChar char="•"/>
            </a:pPr>
            <a:r>
              <a:rPr lang="en-IN" sz="1600" b="1" dirty="0">
                <a:solidFill>
                  <a:srgbClr val="0F0F0F"/>
                </a:solidFill>
              </a:rPr>
              <a:t>Pandas</a:t>
            </a:r>
          </a:p>
          <a:p>
            <a:pPr lvl="1">
              <a:buFont typeface="Courier New" panose="02070309020205020404" pitchFamily="49" charset="0"/>
              <a:buChar char="o"/>
            </a:pPr>
            <a:r>
              <a:rPr lang="en-IN" sz="1800" b="1" dirty="0">
                <a:solidFill>
                  <a:srgbClr val="0F0F0F"/>
                </a:solidFill>
              </a:rPr>
              <a:t>Data Visualization :</a:t>
            </a:r>
          </a:p>
          <a:p>
            <a:pPr lvl="2">
              <a:buFont typeface="Arial" panose="020B0604020202020204" pitchFamily="34" charset="0"/>
              <a:buChar char="•"/>
            </a:pPr>
            <a:r>
              <a:rPr lang="en-IN" sz="1600" b="1" dirty="0">
                <a:solidFill>
                  <a:srgbClr val="0F0F0F"/>
                </a:solidFill>
              </a:rPr>
              <a:t>Matplotlib</a:t>
            </a:r>
          </a:p>
          <a:p>
            <a:pPr lvl="2">
              <a:buFont typeface="Arial" panose="020B0604020202020204" pitchFamily="34" charset="0"/>
              <a:buChar char="•"/>
            </a:pPr>
            <a:r>
              <a:rPr lang="en-IN" sz="1600" b="1" dirty="0">
                <a:solidFill>
                  <a:srgbClr val="0F0F0F"/>
                </a:solidFill>
              </a:rPr>
              <a:t>Seaborn</a:t>
            </a:r>
          </a:p>
          <a:p>
            <a:pPr lvl="1">
              <a:buFont typeface="Courier New" panose="02070309020205020404" pitchFamily="49" charset="0"/>
              <a:buChar char="o"/>
            </a:pPr>
            <a:r>
              <a:rPr lang="en-IN" sz="1800" b="1" dirty="0">
                <a:solidFill>
                  <a:srgbClr val="0F0F0F"/>
                </a:solidFill>
              </a:rPr>
              <a:t>Machine Learning :</a:t>
            </a:r>
          </a:p>
          <a:p>
            <a:pPr lvl="2">
              <a:buFont typeface="Arial" panose="020B0604020202020204" pitchFamily="34" charset="0"/>
              <a:buChar char="•"/>
            </a:pPr>
            <a:r>
              <a:rPr lang="en-IN" sz="1600" b="1" dirty="0" err="1">
                <a:solidFill>
                  <a:srgbClr val="0F0F0F"/>
                </a:solidFill>
              </a:rPr>
              <a:t>Sklearn</a:t>
            </a:r>
            <a:endParaRPr lang="en-IN" sz="1600" b="1" dirty="0">
              <a:solidFill>
                <a:srgbClr val="0F0F0F"/>
              </a:solidFill>
            </a:endParaRPr>
          </a:p>
          <a:p>
            <a:pPr lvl="1">
              <a:buFont typeface="Courier New" panose="02070309020205020404" pitchFamily="49" charset="0"/>
              <a:buChar char="o"/>
            </a:pPr>
            <a:r>
              <a:rPr lang="en-IN" sz="1800" b="1" dirty="0">
                <a:solidFill>
                  <a:srgbClr val="0F0F0F"/>
                </a:solidFill>
              </a:rPr>
              <a:t>Metrics and Performance Evaluation :</a:t>
            </a:r>
          </a:p>
          <a:p>
            <a:pPr lvl="2">
              <a:buFont typeface="Arial" panose="020B0604020202020204" pitchFamily="34" charset="0"/>
              <a:buChar char="•"/>
            </a:pPr>
            <a:r>
              <a:rPr lang="en-IN" sz="1600" b="1" dirty="0" err="1">
                <a:solidFill>
                  <a:srgbClr val="0F0F0F"/>
                </a:solidFill>
              </a:rPr>
              <a:t>Sklearn.metrics</a:t>
            </a:r>
            <a:endParaRPr lang="en-IN" sz="1600" b="1" dirty="0">
              <a:solidFill>
                <a:srgbClr val="0F0F0F"/>
              </a:solidFill>
            </a:endParaRPr>
          </a:p>
          <a:p>
            <a:pPr lvl="2">
              <a:buFont typeface="Arial" panose="020B0604020202020204" pitchFamily="34" charset="0"/>
              <a:buChar char="•"/>
            </a:pPr>
            <a:endParaRPr lang="en-IN" sz="2400" b="1" dirty="0">
              <a:solidFill>
                <a:srgbClr val="0F0F0F"/>
              </a:solidFill>
            </a:endParaRPr>
          </a:p>
        </p:txBody>
      </p:sp>
    </p:spTree>
    <p:extLst>
      <p:ext uri="{BB962C8B-B14F-4D97-AF65-F5344CB8AC3E}">
        <p14:creationId xmlns:p14="http://schemas.microsoft.com/office/powerpoint/2010/main" val="73609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DC4B7-18D7-A380-D599-293776227C8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FC4950-FC3A-DB18-78AB-B1458371A0B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758A3274-03F8-7DC0-9B46-820073EC9763}"/>
              </a:ext>
            </a:extLst>
          </p:cNvPr>
          <p:cNvSpPr>
            <a:spLocks noGrp="1"/>
          </p:cNvSpPr>
          <p:nvPr>
            <p:ph idx="1"/>
          </p:nvPr>
        </p:nvSpPr>
        <p:spPr/>
        <p:txBody>
          <a:bodyPr>
            <a:normAutofit lnSpcReduction="10000"/>
          </a:bodyPr>
          <a:lstStyle/>
          <a:p>
            <a:pPr marL="305435" indent="-305435"/>
            <a:r>
              <a:rPr lang="en-US" sz="2800" b="1" dirty="0"/>
              <a:t>Algorithm :</a:t>
            </a:r>
          </a:p>
          <a:p>
            <a:pPr marL="781200" lvl="1" indent="-457200">
              <a:buFont typeface="+mj-lt"/>
              <a:buAutoNum type="arabicPeriod"/>
            </a:pPr>
            <a:r>
              <a:rPr lang="en-US" sz="1800" b="1" dirty="0"/>
              <a:t>Data Loading and Exploration :</a:t>
            </a:r>
          </a:p>
          <a:p>
            <a:pPr marL="1051200" lvl="2" indent="-457200">
              <a:buFont typeface="Arial" panose="020B0604020202020204" pitchFamily="34" charset="0"/>
              <a:buChar char="•"/>
            </a:pPr>
            <a:r>
              <a:rPr lang="en-US" sz="1400" dirty="0"/>
              <a:t>Load the dataset from Excel file using </a:t>
            </a:r>
            <a:r>
              <a:rPr lang="en-US" sz="1400" b="1" dirty="0"/>
              <a:t>pandas.</a:t>
            </a:r>
          </a:p>
          <a:p>
            <a:pPr marL="1051200" lvl="2" indent="-457200">
              <a:buFont typeface="Arial" panose="020B0604020202020204" pitchFamily="34" charset="0"/>
              <a:buChar char="•"/>
            </a:pPr>
            <a:r>
              <a:rPr lang="en-US" sz="1400" dirty="0"/>
              <a:t>Inspect the dataset for structure, data types , null values, and unique value counts</a:t>
            </a:r>
          </a:p>
          <a:p>
            <a:pPr marL="781200" lvl="1" indent="-457200">
              <a:buFont typeface="+mj-lt"/>
              <a:buAutoNum type="arabicPeriod"/>
            </a:pPr>
            <a:r>
              <a:rPr lang="en-US" sz="1800" b="1" dirty="0"/>
              <a:t>Data Preprocessing : </a:t>
            </a:r>
          </a:p>
          <a:p>
            <a:pPr marL="1051200" lvl="2" indent="-457200">
              <a:buFont typeface="Arial" panose="020B0604020202020204" pitchFamily="34" charset="0"/>
              <a:buChar char="•"/>
            </a:pPr>
            <a:r>
              <a:rPr lang="en-US" sz="1600" b="1" dirty="0"/>
              <a:t>Null Value Handling : </a:t>
            </a:r>
          </a:p>
          <a:p>
            <a:pPr marL="1221750" lvl="3" indent="-285750">
              <a:buFont typeface="Courier New" panose="02070309020205020404" pitchFamily="49" charset="0"/>
              <a:buChar char="o"/>
            </a:pPr>
            <a:r>
              <a:rPr lang="en-US" sz="1400" dirty="0"/>
              <a:t>Remove rows with null values to improve data quality and correlation.</a:t>
            </a:r>
            <a:endParaRPr lang="en-US" sz="1400" b="1" dirty="0"/>
          </a:p>
          <a:p>
            <a:pPr marL="1051200" lvl="2" indent="-457200">
              <a:buFont typeface="Arial" panose="020B0604020202020204" pitchFamily="34" charset="0"/>
              <a:buChar char="•"/>
            </a:pPr>
            <a:r>
              <a:rPr lang="en-US" sz="1500" b="1" dirty="0"/>
              <a:t>Feature Selection :</a:t>
            </a:r>
          </a:p>
          <a:p>
            <a:pPr marL="1221750" lvl="3" indent="-285750">
              <a:buFont typeface="Courier New" panose="02070309020205020404" pitchFamily="49" charset="0"/>
              <a:buChar char="o"/>
            </a:pPr>
            <a:r>
              <a:rPr lang="en-US" sz="1300" dirty="0"/>
              <a:t>Drop columns such as Employee ID and Date of Joining due to their low correlation with the target variable (Burn Rate).</a:t>
            </a:r>
          </a:p>
          <a:p>
            <a:pPr marL="1051200" lvl="2" indent="-457200">
              <a:buFont typeface="Arial" panose="020B0604020202020204" pitchFamily="34" charset="0"/>
              <a:buChar char="•"/>
            </a:pPr>
            <a:r>
              <a:rPr lang="en-US" sz="1500" b="1" dirty="0"/>
              <a:t>Feature Encoding : </a:t>
            </a:r>
          </a:p>
          <a:p>
            <a:pPr marL="1221750" lvl="3" indent="-285750">
              <a:buFont typeface="Courier New" panose="02070309020205020404" pitchFamily="49" charset="0"/>
              <a:buChar char="o"/>
            </a:pPr>
            <a:r>
              <a:rPr lang="en-US" sz="1300" dirty="0"/>
              <a:t>Convert categorical variables (Gender, Company Type, WFH Setup Available) into numerical form using one-hot encoding.</a:t>
            </a:r>
          </a:p>
          <a:p>
            <a:pPr marL="1051200" lvl="2" indent="-457200">
              <a:buFont typeface="Arial" panose="020B0604020202020204" pitchFamily="34" charset="0"/>
              <a:buChar char="•"/>
            </a:pPr>
            <a:r>
              <a:rPr lang="en-US" sz="1500" b="1" dirty="0"/>
              <a:t>Correlation </a:t>
            </a:r>
            <a:r>
              <a:rPr lang="en-US" sz="1500" b="1" dirty="0" err="1"/>
              <a:t>Anaysis</a:t>
            </a:r>
            <a:r>
              <a:rPr lang="en-US" sz="1500" b="1" dirty="0"/>
              <a:t> :</a:t>
            </a:r>
          </a:p>
          <a:p>
            <a:pPr marL="1221750" lvl="3" indent="-285750">
              <a:buFont typeface="Courier New" panose="02070309020205020404" pitchFamily="49" charset="0"/>
              <a:buChar char="o"/>
            </a:pPr>
            <a:r>
              <a:rPr lang="en-US" sz="1300" dirty="0"/>
              <a:t>Compute correlation coefficients to identify significant features.</a:t>
            </a:r>
          </a:p>
          <a:p>
            <a:pPr marL="781200" lvl="1" indent="-457200">
              <a:buFont typeface="+mj-lt"/>
              <a:buAutoNum type="arabicPeriod"/>
            </a:pPr>
            <a:endParaRPr lang="en-US" sz="2800" b="1" dirty="0"/>
          </a:p>
        </p:txBody>
      </p:sp>
    </p:spTree>
    <p:extLst>
      <p:ext uri="{BB962C8B-B14F-4D97-AF65-F5344CB8AC3E}">
        <p14:creationId xmlns:p14="http://schemas.microsoft.com/office/powerpoint/2010/main" val="104442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07EB9-D499-096C-EC33-8A34E2BE33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AD1AFAD-303A-7116-0556-271612E5D1FD}"/>
              </a:ext>
            </a:extLst>
          </p:cNvPr>
          <p:cNvSpPr>
            <a:spLocks noGrp="1"/>
          </p:cNvSpPr>
          <p:nvPr>
            <p:ph type="title"/>
          </p:nvPr>
        </p:nvSpPr>
        <p:spPr>
          <a:xfrm>
            <a:off x="-1524001" y="702156"/>
            <a:ext cx="68827" cy="530296"/>
          </a:xfrm>
        </p:spPr>
        <p:txBody>
          <a:bodyPr>
            <a:normAutofit/>
          </a:bodyPr>
          <a:lstStyle/>
          <a:p>
            <a:endParaRPr lang="en-US" dirty="0"/>
          </a:p>
        </p:txBody>
      </p:sp>
      <p:sp>
        <p:nvSpPr>
          <p:cNvPr id="2" name="Content Placeholder 1">
            <a:extLst>
              <a:ext uri="{FF2B5EF4-FFF2-40B4-BE49-F238E27FC236}">
                <a16:creationId xmlns:a16="http://schemas.microsoft.com/office/drawing/2014/main" id="{8FD30357-DCE8-F0C2-D825-DF60C5A17847}"/>
              </a:ext>
            </a:extLst>
          </p:cNvPr>
          <p:cNvSpPr>
            <a:spLocks noGrp="1"/>
          </p:cNvSpPr>
          <p:nvPr>
            <p:ph idx="1"/>
          </p:nvPr>
        </p:nvSpPr>
        <p:spPr>
          <a:xfrm>
            <a:off x="581192" y="835742"/>
            <a:ext cx="11029615" cy="5139608"/>
          </a:xfrm>
        </p:spPr>
        <p:txBody>
          <a:bodyPr>
            <a:normAutofit lnSpcReduction="10000"/>
          </a:bodyPr>
          <a:lstStyle/>
          <a:p>
            <a:pPr marL="781200" lvl="1" indent="-457200">
              <a:buFont typeface="+mj-lt"/>
              <a:buAutoNum type="arabicPeriod" startAt="3"/>
            </a:pPr>
            <a:r>
              <a:rPr lang="en-US" sz="1600" b="1" dirty="0"/>
              <a:t>Data Splitting : </a:t>
            </a:r>
          </a:p>
          <a:p>
            <a:pPr lvl="2">
              <a:buFont typeface="Arial" panose="020B0604020202020204" pitchFamily="34" charset="0"/>
              <a:buChar char="•"/>
            </a:pPr>
            <a:r>
              <a:rPr lang="en-US" sz="1400" dirty="0"/>
              <a:t>Separate the dataset into features (X) and target (y).</a:t>
            </a:r>
          </a:p>
          <a:p>
            <a:pPr lvl="2">
              <a:buFont typeface="Arial" panose="020B0604020202020204" pitchFamily="34" charset="0"/>
              <a:buChar char="•"/>
            </a:pPr>
            <a:r>
              <a:rPr lang="en-US" sz="1400" dirty="0"/>
              <a:t>Perform a train-test split to create training and testing datasets.</a:t>
            </a:r>
          </a:p>
          <a:p>
            <a:pPr marL="781200" lvl="1" indent="-457200">
              <a:buFont typeface="+mj-lt"/>
              <a:buAutoNum type="arabicPeriod" startAt="3"/>
            </a:pPr>
            <a:r>
              <a:rPr lang="en-US" sz="1600" b="1" dirty="0"/>
              <a:t>Data Standardization </a:t>
            </a:r>
            <a:r>
              <a:rPr lang="en-US" sz="1800" b="1" dirty="0"/>
              <a:t>: </a:t>
            </a:r>
          </a:p>
          <a:p>
            <a:pPr marL="879750" lvl="2" indent="-285750">
              <a:buFont typeface="Arial" panose="020B0604020202020204" pitchFamily="34" charset="0"/>
              <a:buChar char="•"/>
            </a:pPr>
            <a:r>
              <a:rPr lang="en-US" sz="1400" dirty="0"/>
              <a:t>Use </a:t>
            </a:r>
            <a:r>
              <a:rPr lang="en-US" sz="1400" dirty="0" err="1"/>
              <a:t>StandardScaler</a:t>
            </a:r>
            <a:r>
              <a:rPr lang="en-US" sz="1400" dirty="0"/>
              <a:t> to normalize the feature data, ensuring all variables contribute equally to the model.</a:t>
            </a:r>
          </a:p>
          <a:p>
            <a:pPr marL="781200" lvl="1" indent="-457200">
              <a:buFont typeface="+mj-lt"/>
              <a:buAutoNum type="arabicPeriod" startAt="3"/>
            </a:pPr>
            <a:r>
              <a:rPr lang="en-US" sz="1600" b="1" dirty="0"/>
              <a:t>Model Building : </a:t>
            </a:r>
          </a:p>
          <a:p>
            <a:pPr marL="879750" lvl="2" indent="-285750">
              <a:buFont typeface="Arial" panose="020B0604020202020204" pitchFamily="34" charset="0"/>
              <a:buChar char="•"/>
            </a:pPr>
            <a:r>
              <a:rPr lang="en-US" dirty="0"/>
              <a:t>Choose a </a:t>
            </a:r>
            <a:r>
              <a:rPr lang="en-US" dirty="0" err="1"/>
              <a:t>LinearRegression</a:t>
            </a:r>
            <a:r>
              <a:rPr lang="en-US" dirty="0"/>
              <a:t> model from scikit-</a:t>
            </a:r>
            <a:r>
              <a:rPr lang="en-US" dirty="0" err="1"/>
              <a:t>learn.Train</a:t>
            </a:r>
            <a:r>
              <a:rPr lang="en-US" dirty="0"/>
              <a:t> the model using the training dataset</a:t>
            </a:r>
            <a:r>
              <a:rPr lang="en-US" sz="1700" b="1" dirty="0"/>
              <a:t>.</a:t>
            </a:r>
          </a:p>
          <a:p>
            <a:pPr marL="781200" lvl="1" indent="-457200">
              <a:buFont typeface="+mj-lt"/>
              <a:buAutoNum type="arabicPeriod" startAt="3"/>
            </a:pPr>
            <a:r>
              <a:rPr lang="en-US" sz="1600" b="1" dirty="0"/>
              <a:t>Model Evaluation : </a:t>
            </a:r>
          </a:p>
          <a:p>
            <a:pPr marL="879750" lvl="2" indent="-285750">
              <a:buFont typeface="Arial" panose="020B0604020202020204" pitchFamily="34" charset="0"/>
              <a:buChar char="•"/>
            </a:pPr>
            <a:r>
              <a:rPr lang="en-US" sz="1400" dirty="0"/>
              <a:t>Test the model on the testing dataset.</a:t>
            </a:r>
          </a:p>
          <a:p>
            <a:pPr marL="879750" lvl="2" indent="-285750">
              <a:buFont typeface="Arial" panose="020B0604020202020204" pitchFamily="34" charset="0"/>
              <a:buChar char="•"/>
            </a:pPr>
            <a:r>
              <a:rPr lang="en-US" sz="1400" dirty="0"/>
              <a:t>Evaluate performance using metrics:</a:t>
            </a:r>
          </a:p>
          <a:p>
            <a:pPr marL="1221750" lvl="3" indent="-285750">
              <a:buFont typeface="Arial" panose="020B0604020202020204" pitchFamily="34" charset="0"/>
              <a:buChar char="•"/>
            </a:pPr>
            <a:r>
              <a:rPr lang="en-US" sz="1200" dirty="0"/>
              <a:t>Mean Squared Error (MSE): 0.003162575622992666</a:t>
            </a:r>
          </a:p>
          <a:p>
            <a:pPr marL="1221750" lvl="3" indent="-285750">
              <a:buFont typeface="Arial" panose="020B0604020202020204" pitchFamily="34" charset="0"/>
              <a:buChar char="•"/>
            </a:pPr>
            <a:r>
              <a:rPr lang="en-US" sz="1200" dirty="0"/>
              <a:t>Mean Absolute Error (MAE): 0.04605840467455547</a:t>
            </a:r>
          </a:p>
          <a:p>
            <a:pPr marL="1221750" lvl="3" indent="-285750">
              <a:buFont typeface="Arial" panose="020B0604020202020204" pitchFamily="34" charset="0"/>
              <a:buChar char="•"/>
            </a:pPr>
            <a:r>
              <a:rPr lang="en-US" sz="1200" dirty="0"/>
              <a:t>R2 Score: 0.9182311349661126</a:t>
            </a:r>
            <a:r>
              <a:rPr lang="en-US" sz="1500" b="1" dirty="0"/>
              <a:t>.</a:t>
            </a:r>
            <a:endParaRPr lang="en-US" sz="1600" b="1" dirty="0"/>
          </a:p>
          <a:p>
            <a:pPr marL="781200" lvl="1" indent="-457200">
              <a:buFont typeface="+mj-lt"/>
              <a:buAutoNum type="arabicPeriod" startAt="3"/>
            </a:pPr>
            <a:r>
              <a:rPr lang="en-US" sz="1600" b="1" dirty="0"/>
              <a:t>Prediction  Function : </a:t>
            </a:r>
          </a:p>
          <a:p>
            <a:pPr marL="879750" lvl="2" indent="-285750">
              <a:buFont typeface="Arial" panose="020B0604020202020204" pitchFamily="34" charset="0"/>
              <a:buChar char="•"/>
            </a:pPr>
            <a:r>
              <a:rPr lang="en-US" dirty="0"/>
              <a:t>Implement a function to accept user input for new employee data and predict their Burn Rate using the trained model.</a:t>
            </a:r>
            <a:endParaRPr lang="en-US" sz="1800" b="1" dirty="0"/>
          </a:p>
        </p:txBody>
      </p:sp>
    </p:spTree>
    <p:extLst>
      <p:ext uri="{BB962C8B-B14F-4D97-AF65-F5344CB8AC3E}">
        <p14:creationId xmlns:p14="http://schemas.microsoft.com/office/powerpoint/2010/main" val="70785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1D20-CB5A-1841-B7D3-DCC2B989D8F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F712EE4-A539-EBA1-6B91-95B91F9EF38F}"/>
              </a:ext>
            </a:extLst>
          </p:cNvPr>
          <p:cNvSpPr>
            <a:spLocks noGrp="1"/>
          </p:cNvSpPr>
          <p:nvPr>
            <p:ph type="title"/>
          </p:nvPr>
        </p:nvSpPr>
        <p:spPr>
          <a:xfrm flipH="1">
            <a:off x="-1582994" y="702156"/>
            <a:ext cx="49162" cy="530296"/>
          </a:xfrm>
        </p:spPr>
        <p:txBody>
          <a:bodyPr>
            <a:normAutofit/>
          </a:bodyPr>
          <a:lstStyle/>
          <a:p>
            <a:endParaRPr lang="en-US" dirty="0"/>
          </a:p>
        </p:txBody>
      </p:sp>
      <p:sp>
        <p:nvSpPr>
          <p:cNvPr id="2" name="Content Placeholder 1">
            <a:extLst>
              <a:ext uri="{FF2B5EF4-FFF2-40B4-BE49-F238E27FC236}">
                <a16:creationId xmlns:a16="http://schemas.microsoft.com/office/drawing/2014/main" id="{659964FD-AF30-DC00-3D70-0411DCF97DEB}"/>
              </a:ext>
            </a:extLst>
          </p:cNvPr>
          <p:cNvSpPr>
            <a:spLocks noGrp="1"/>
          </p:cNvSpPr>
          <p:nvPr>
            <p:ph idx="1"/>
          </p:nvPr>
        </p:nvSpPr>
        <p:spPr/>
        <p:txBody>
          <a:bodyPr>
            <a:normAutofit/>
          </a:bodyPr>
          <a:lstStyle/>
          <a:p>
            <a:pPr marL="305435" indent="-305435"/>
            <a:r>
              <a:rPr lang="en-US" sz="2800" b="1" dirty="0"/>
              <a:t>Deployment :</a:t>
            </a:r>
          </a:p>
          <a:p>
            <a:pPr marL="666900" lvl="1" indent="-342900">
              <a:buFont typeface="+mj-lt"/>
              <a:buAutoNum type="arabicPeriod"/>
            </a:pPr>
            <a:endParaRPr lang="en-US" sz="1600" dirty="0"/>
          </a:p>
          <a:p>
            <a:pPr marL="838350" lvl="1" indent="-514350">
              <a:buFont typeface="+mj-lt"/>
              <a:buAutoNum type="arabicPeriod"/>
            </a:pPr>
            <a:r>
              <a:rPr lang="en-US" sz="1800" b="1" dirty="0"/>
              <a:t>Environment Setup :</a:t>
            </a:r>
          </a:p>
          <a:p>
            <a:pPr lvl="2">
              <a:buFont typeface="Arial" panose="020B0604020202020204" pitchFamily="34" charset="0"/>
              <a:buChar char="•"/>
            </a:pPr>
            <a:r>
              <a:rPr lang="en-US" sz="1500" dirty="0"/>
              <a:t>Install the required libraries (pandas, </a:t>
            </a:r>
            <a:r>
              <a:rPr lang="en-US" sz="1500" dirty="0" err="1"/>
              <a:t>numpy</a:t>
            </a:r>
            <a:r>
              <a:rPr lang="en-US" sz="1500" dirty="0"/>
              <a:t>, matplotlib, seaborn, scikit-learn) using pip.</a:t>
            </a:r>
          </a:p>
          <a:p>
            <a:pPr marL="838350" lvl="1" indent="-514350">
              <a:buFont typeface="+mj-lt"/>
              <a:buAutoNum type="arabicPeriod"/>
            </a:pPr>
            <a:r>
              <a:rPr lang="en-US" sz="1800" b="1" dirty="0"/>
              <a:t>Script Integration :</a:t>
            </a:r>
          </a:p>
          <a:p>
            <a:pPr lvl="2">
              <a:buFont typeface="Arial" panose="020B0604020202020204" pitchFamily="34" charset="0"/>
              <a:buChar char="•"/>
            </a:pPr>
            <a:r>
              <a:rPr lang="en-US" sz="1500" dirty="0"/>
              <a:t>Integrate all preprocessing, training, and prediction steps into a Python script.</a:t>
            </a:r>
          </a:p>
          <a:p>
            <a:pPr marL="838350" lvl="1" indent="-514350">
              <a:buFont typeface="+mj-lt"/>
              <a:buAutoNum type="arabicPeriod"/>
            </a:pPr>
            <a:r>
              <a:rPr lang="en-US" sz="1800" b="1" dirty="0"/>
              <a:t>User Interaction :</a:t>
            </a:r>
          </a:p>
          <a:p>
            <a:pPr lvl="2">
              <a:buFont typeface="Arial" panose="020B0604020202020204" pitchFamily="34" charset="0"/>
              <a:buChar char="•"/>
            </a:pPr>
            <a:r>
              <a:rPr lang="en-US" sz="1500" dirty="0"/>
              <a:t>Implement an interactive input mechanism for users to provide data for new predictions.</a:t>
            </a:r>
          </a:p>
          <a:p>
            <a:pPr lvl="2">
              <a:buFont typeface="Arial" panose="020B0604020202020204" pitchFamily="34" charset="0"/>
              <a:buChar char="•"/>
            </a:pPr>
            <a:r>
              <a:rPr lang="en-US" sz="1500" dirty="0"/>
              <a:t>Validate user inputs to ensure they fall within acceptable ranges.</a:t>
            </a:r>
          </a:p>
        </p:txBody>
      </p:sp>
    </p:spTree>
    <p:extLst>
      <p:ext uri="{BB962C8B-B14F-4D97-AF65-F5344CB8AC3E}">
        <p14:creationId xmlns:p14="http://schemas.microsoft.com/office/powerpoint/2010/main" val="386087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9DC89-F908-19E2-620F-DF0686E4E4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84E84D-7EFD-B90D-2EE7-2E91F4F155C9}"/>
              </a:ext>
            </a:extLst>
          </p:cNvPr>
          <p:cNvSpPr>
            <a:spLocks noGrp="1"/>
          </p:cNvSpPr>
          <p:nvPr>
            <p:ph type="title"/>
          </p:nvPr>
        </p:nvSpPr>
        <p:spPr>
          <a:xfrm flipH="1">
            <a:off x="-2192594" y="702156"/>
            <a:ext cx="275304" cy="530296"/>
          </a:xfrm>
        </p:spPr>
        <p:txBody>
          <a:bodyPr>
            <a:normAutofit/>
          </a:bodyPr>
          <a:lstStyle/>
          <a:p>
            <a:endParaRPr lang="en-US" dirty="0"/>
          </a:p>
        </p:txBody>
      </p:sp>
      <p:sp>
        <p:nvSpPr>
          <p:cNvPr id="2" name="Content Placeholder 1">
            <a:extLst>
              <a:ext uri="{FF2B5EF4-FFF2-40B4-BE49-F238E27FC236}">
                <a16:creationId xmlns:a16="http://schemas.microsoft.com/office/drawing/2014/main" id="{8C776618-2C0D-2FDB-1BF5-A020F220BB9A}"/>
              </a:ext>
            </a:extLst>
          </p:cNvPr>
          <p:cNvSpPr>
            <a:spLocks noGrp="1"/>
          </p:cNvSpPr>
          <p:nvPr>
            <p:ph idx="1"/>
          </p:nvPr>
        </p:nvSpPr>
        <p:spPr/>
        <p:txBody>
          <a:bodyPr>
            <a:normAutofit/>
          </a:bodyPr>
          <a:lstStyle/>
          <a:p>
            <a:pPr marL="838350" lvl="1" indent="-514350">
              <a:buFont typeface="+mj-lt"/>
              <a:buAutoNum type="arabicPeriod" startAt="4"/>
            </a:pPr>
            <a:r>
              <a:rPr lang="en-US" sz="1800" b="1" dirty="0"/>
              <a:t>Deployment Options:</a:t>
            </a:r>
          </a:p>
          <a:p>
            <a:pPr lvl="2">
              <a:buFont typeface="Arial" panose="020B0604020202020204" pitchFamily="34" charset="0"/>
              <a:buChar char="•"/>
            </a:pPr>
            <a:r>
              <a:rPr lang="en-US" sz="1700" b="1" dirty="0"/>
              <a:t>Local Deployment:</a:t>
            </a:r>
          </a:p>
          <a:p>
            <a:pPr lvl="3">
              <a:buFont typeface="Courier New" panose="02070309020205020404" pitchFamily="49" charset="0"/>
              <a:buChar char="o"/>
            </a:pPr>
            <a:r>
              <a:rPr lang="en-US" sz="1400" dirty="0"/>
              <a:t>Run the script locally on a system with Python installed.</a:t>
            </a:r>
          </a:p>
          <a:p>
            <a:pPr lvl="2">
              <a:buFont typeface="Arial" panose="020B0604020202020204" pitchFamily="34" charset="0"/>
              <a:buChar char="•"/>
            </a:pPr>
            <a:r>
              <a:rPr lang="en-US" sz="1700" b="1" dirty="0"/>
              <a:t>Cloud Deployment (Optional):</a:t>
            </a:r>
          </a:p>
          <a:p>
            <a:pPr lvl="3">
              <a:buFont typeface="Courier New" panose="02070309020205020404" pitchFamily="49" charset="0"/>
              <a:buChar char="o"/>
            </a:pPr>
            <a:r>
              <a:rPr lang="en-US" sz="1400" dirty="0"/>
              <a:t>Deploy the model using platforms like Google </a:t>
            </a:r>
            <a:r>
              <a:rPr lang="en-US" sz="1400" dirty="0" err="1"/>
              <a:t>Colab</a:t>
            </a:r>
            <a:r>
              <a:rPr lang="en-US" sz="1400" dirty="0"/>
              <a:t>, AWS </a:t>
            </a:r>
            <a:r>
              <a:rPr lang="en-US" sz="1400" dirty="0" err="1"/>
              <a:t>SageMaker</a:t>
            </a:r>
            <a:r>
              <a:rPr lang="en-US" sz="1400" dirty="0"/>
              <a:t>, or </a:t>
            </a:r>
            <a:r>
              <a:rPr lang="en-US" sz="1400" dirty="0" err="1"/>
              <a:t>Streamlit</a:t>
            </a:r>
            <a:r>
              <a:rPr lang="en-US" sz="1400" dirty="0"/>
              <a:t> for web-based interaction</a:t>
            </a:r>
            <a:r>
              <a:rPr lang="en-US" sz="1400" b="1" dirty="0"/>
              <a:t>.</a:t>
            </a:r>
          </a:p>
          <a:p>
            <a:pPr marL="838350" lvl="1" indent="-514350">
              <a:buFont typeface="+mj-lt"/>
              <a:buAutoNum type="arabicPeriod" startAt="4"/>
            </a:pPr>
            <a:r>
              <a:rPr lang="en-US" sz="1800" b="1" dirty="0"/>
              <a:t>Model Testing:</a:t>
            </a:r>
          </a:p>
          <a:p>
            <a:pPr lvl="2">
              <a:buFont typeface="Arial" panose="020B0604020202020204" pitchFamily="34" charset="0"/>
              <a:buChar char="•"/>
            </a:pPr>
            <a:r>
              <a:rPr lang="en-US" sz="1400" dirty="0"/>
              <a:t>Test the deployment by providing sample inputs and validating the predicted outputs.</a:t>
            </a:r>
          </a:p>
          <a:p>
            <a:pPr marL="838350" lvl="1" indent="-514350">
              <a:buFont typeface="+mj-lt"/>
              <a:buAutoNum type="arabicPeriod" startAt="4"/>
            </a:pPr>
            <a:r>
              <a:rPr lang="en-US" sz="1800" b="1" dirty="0"/>
              <a:t>Documentation and Packaging:</a:t>
            </a:r>
          </a:p>
          <a:p>
            <a:pPr lvl="2">
              <a:buFont typeface="Arial" panose="020B0604020202020204" pitchFamily="34" charset="0"/>
              <a:buChar char="•"/>
            </a:pPr>
            <a:r>
              <a:rPr lang="en-US" sz="1400" dirty="0"/>
              <a:t>Document the process, system requirements, and usage </a:t>
            </a:r>
            <a:r>
              <a:rPr lang="en-US" sz="1400" dirty="0" err="1"/>
              <a:t>instructions.Package</a:t>
            </a:r>
            <a:r>
              <a:rPr lang="en-US" sz="1400" dirty="0"/>
              <a:t> the Python script and dependencies for easy distribution.</a:t>
            </a:r>
          </a:p>
        </p:txBody>
      </p:sp>
    </p:spTree>
    <p:extLst>
      <p:ext uri="{BB962C8B-B14F-4D97-AF65-F5344CB8AC3E}">
        <p14:creationId xmlns:p14="http://schemas.microsoft.com/office/powerpoint/2010/main" val="35025771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291</TotalTime>
  <Words>1066</Words>
  <Application>Microsoft Office PowerPoint</Application>
  <PresentationFormat>Widescreen</PresentationFormat>
  <Paragraphs>128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Courier New</vt:lpstr>
      <vt:lpstr>Franklin Gothic Book</vt:lpstr>
      <vt:lpstr>Franklin Gothic Demi</vt:lpstr>
      <vt:lpstr>Wingdings 2</vt:lpstr>
      <vt:lpstr>DividendVTI</vt:lpstr>
      <vt:lpstr>Employee burnout ANALYSIS</vt:lpstr>
      <vt:lpstr>OUTLINE</vt:lpstr>
      <vt:lpstr>Problem Statement</vt:lpstr>
      <vt:lpstr>System  Approach</vt:lpstr>
      <vt:lpstr>PowerPoint Presentation</vt:lpstr>
      <vt:lpstr>Algorithm &amp; Deployment</vt:lpstr>
      <vt:lpstr>PowerPoint Presentation</vt:lpstr>
      <vt:lpstr>PowerPoint Presentation</vt:lpstr>
      <vt:lpstr>PowerPoint Presentation</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ANEGOUNI BHANUPRASAD GOUD</cp:lastModifiedBy>
  <cp:revision>25</cp:revision>
  <dcterms:created xsi:type="dcterms:W3CDTF">2021-05-26T16:50:10Z</dcterms:created>
  <dcterms:modified xsi:type="dcterms:W3CDTF">2024-12-31T11:23:48Z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