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League Spartan" charset="1" panose="00000800000000000000"/>
      <p:regular r:id="rId30"/>
    </p:embeddedFont>
    <p:embeddedFont>
      <p:font typeface="Helios" charset="1" panose="020B0504020202020204"/>
      <p:regular r:id="rId31"/>
    </p:embeddedFont>
    <p:embeddedFont>
      <p:font typeface="Public San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8642" y="1268601"/>
            <a:ext cx="19270793" cy="9900370"/>
          </a:xfrm>
          <a:custGeom>
            <a:avLst/>
            <a:gdLst/>
            <a:ahLst/>
            <a:cxnLst/>
            <a:rect r="r" b="b" t="t" l="l"/>
            <a:pathLst>
              <a:path h="9900370" w="19270793">
                <a:moveTo>
                  <a:pt x="0" y="0"/>
                </a:moveTo>
                <a:lnTo>
                  <a:pt x="19270792" y="0"/>
                </a:lnTo>
                <a:lnTo>
                  <a:pt x="19270792" y="9900369"/>
                </a:lnTo>
                <a:lnTo>
                  <a:pt x="0" y="9900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00952" y="4884084"/>
            <a:ext cx="15958348" cy="2585130"/>
          </a:xfrm>
          <a:prstGeom prst="rect">
            <a:avLst/>
          </a:prstGeom>
        </p:spPr>
        <p:txBody>
          <a:bodyPr anchor="t" rtlCol="false" tIns="0" lIns="0" bIns="0" rIns="0">
            <a:spAutoFit/>
          </a:bodyPr>
          <a:lstStyle/>
          <a:p>
            <a:pPr algn="l">
              <a:lnSpc>
                <a:spcPts val="9747"/>
              </a:lnSpc>
            </a:pPr>
            <a:r>
              <a:rPr lang="en-US" sz="11077">
                <a:solidFill>
                  <a:srgbClr val="1B401A"/>
                </a:solidFill>
                <a:latin typeface="League Spartan"/>
                <a:ea typeface="League Spartan"/>
                <a:cs typeface="League Spartan"/>
                <a:sym typeface="League Spartan"/>
              </a:rPr>
              <a:t>VALOR DE JUGADORES</a:t>
            </a:r>
          </a:p>
        </p:txBody>
      </p:sp>
      <p:sp>
        <p:nvSpPr>
          <p:cNvPr name="TextBox 4" id="4"/>
          <p:cNvSpPr txBox="true"/>
          <p:nvPr/>
        </p:nvSpPr>
        <p:spPr>
          <a:xfrm rot="0">
            <a:off x="1300952" y="3545486"/>
            <a:ext cx="7800300" cy="1350966"/>
          </a:xfrm>
          <a:prstGeom prst="rect">
            <a:avLst/>
          </a:prstGeom>
        </p:spPr>
        <p:txBody>
          <a:bodyPr anchor="t" rtlCol="false" tIns="0" lIns="0" bIns="0" rIns="0">
            <a:spAutoFit/>
          </a:bodyPr>
          <a:lstStyle/>
          <a:p>
            <a:pPr algn="l">
              <a:lnSpc>
                <a:spcPts val="9747"/>
              </a:lnSpc>
            </a:pPr>
            <a:r>
              <a:rPr lang="en-US" sz="11077">
                <a:solidFill>
                  <a:srgbClr val="517950"/>
                </a:solidFill>
                <a:latin typeface="League Spartan"/>
                <a:ea typeface="League Spartan"/>
                <a:cs typeface="League Spartan"/>
                <a:sym typeface="League Spartan"/>
              </a:rPr>
              <a:t>ANALISIS</a:t>
            </a:r>
          </a:p>
        </p:txBody>
      </p:sp>
      <p:sp>
        <p:nvSpPr>
          <p:cNvPr name="TextBox 5" id="5"/>
          <p:cNvSpPr txBox="true"/>
          <p:nvPr/>
        </p:nvSpPr>
        <p:spPr>
          <a:xfrm rot="0">
            <a:off x="1300952" y="7030605"/>
            <a:ext cx="8632823" cy="782029"/>
          </a:xfrm>
          <a:prstGeom prst="rect">
            <a:avLst/>
          </a:prstGeom>
        </p:spPr>
        <p:txBody>
          <a:bodyPr anchor="t" rtlCol="false" tIns="0" lIns="0" bIns="0" rIns="0">
            <a:spAutoFit/>
          </a:bodyPr>
          <a:lstStyle/>
          <a:p>
            <a:pPr algn="l">
              <a:lnSpc>
                <a:spcPts val="6342"/>
              </a:lnSpc>
              <a:spcBef>
                <a:spcPct val="0"/>
              </a:spcBef>
            </a:pPr>
            <a:r>
              <a:rPr lang="en-US" sz="4530">
                <a:solidFill>
                  <a:srgbClr val="000000"/>
                </a:solidFill>
                <a:latin typeface="Helios"/>
                <a:ea typeface="Helios"/>
                <a:cs typeface="Helios"/>
                <a:sym typeface="Helios"/>
              </a:rPr>
              <a:t>FUTALPES F.C</a:t>
            </a:r>
          </a:p>
        </p:txBody>
      </p:sp>
      <p:sp>
        <p:nvSpPr>
          <p:cNvPr name="TextBox 6" id="6"/>
          <p:cNvSpPr txBox="true"/>
          <p:nvPr/>
        </p:nvSpPr>
        <p:spPr>
          <a:xfrm rot="0">
            <a:off x="8165720" y="3776582"/>
            <a:ext cx="1173171" cy="873823"/>
          </a:xfrm>
          <a:prstGeom prst="rect">
            <a:avLst/>
          </a:prstGeom>
        </p:spPr>
        <p:txBody>
          <a:bodyPr anchor="t" rtlCol="false" tIns="0" lIns="0" bIns="0" rIns="0">
            <a:spAutoFit/>
          </a:bodyPr>
          <a:lstStyle/>
          <a:p>
            <a:pPr algn="l" marL="0" indent="0" lvl="0">
              <a:lnSpc>
                <a:spcPts val="7226"/>
              </a:lnSpc>
              <a:spcBef>
                <a:spcPct val="0"/>
              </a:spcBef>
            </a:pPr>
            <a:r>
              <a:rPr lang="en-US" sz="5161" u="none">
                <a:solidFill>
                  <a:srgbClr val="000000"/>
                </a:solidFill>
                <a:latin typeface="League Spartan"/>
                <a:ea typeface="League Spartan"/>
                <a:cs typeface="League Spartan"/>
                <a:sym typeface="League Spartan"/>
              </a:rPr>
              <a:t>DE</a:t>
            </a:r>
          </a:p>
        </p:txBody>
      </p:sp>
      <p:sp>
        <p:nvSpPr>
          <p:cNvPr name="TextBox 7" id="7"/>
          <p:cNvSpPr txBox="true"/>
          <p:nvPr/>
        </p:nvSpPr>
        <p:spPr>
          <a:xfrm rot="0">
            <a:off x="11165021" y="1173351"/>
            <a:ext cx="8632823" cy="782029"/>
          </a:xfrm>
          <a:prstGeom prst="rect">
            <a:avLst/>
          </a:prstGeom>
        </p:spPr>
        <p:txBody>
          <a:bodyPr anchor="t" rtlCol="false" tIns="0" lIns="0" bIns="0" rIns="0">
            <a:spAutoFit/>
          </a:bodyPr>
          <a:lstStyle/>
          <a:p>
            <a:pPr algn="l">
              <a:lnSpc>
                <a:spcPts val="6342"/>
              </a:lnSpc>
              <a:spcBef>
                <a:spcPct val="0"/>
              </a:spcBef>
            </a:pPr>
            <a:r>
              <a:rPr lang="en-US" sz="4530">
                <a:solidFill>
                  <a:srgbClr val="000000"/>
                </a:solidFill>
                <a:latin typeface="Helios"/>
                <a:ea typeface="Helios"/>
                <a:cs typeface="Helios"/>
                <a:sym typeface="Helios"/>
              </a:rPr>
              <a:t>Esteban Castelblanco</a:t>
            </a:r>
          </a:p>
        </p:txBody>
      </p:sp>
      <p:sp>
        <p:nvSpPr>
          <p:cNvPr name="TextBox 8" id="8"/>
          <p:cNvSpPr txBox="true"/>
          <p:nvPr/>
        </p:nvSpPr>
        <p:spPr>
          <a:xfrm rot="0">
            <a:off x="11165021" y="1860129"/>
            <a:ext cx="8632823" cy="782029"/>
          </a:xfrm>
          <a:prstGeom prst="rect">
            <a:avLst/>
          </a:prstGeom>
        </p:spPr>
        <p:txBody>
          <a:bodyPr anchor="t" rtlCol="false" tIns="0" lIns="0" bIns="0" rIns="0">
            <a:spAutoFit/>
          </a:bodyPr>
          <a:lstStyle/>
          <a:p>
            <a:pPr algn="l">
              <a:lnSpc>
                <a:spcPts val="6342"/>
              </a:lnSpc>
              <a:spcBef>
                <a:spcPct val="0"/>
              </a:spcBef>
            </a:pPr>
            <a:r>
              <a:rPr lang="en-US" sz="4530">
                <a:solidFill>
                  <a:srgbClr val="000000"/>
                </a:solidFill>
                <a:latin typeface="Helios"/>
                <a:ea typeface="Helios"/>
                <a:cs typeface="Helios"/>
                <a:sym typeface="Helios"/>
              </a:rPr>
              <a:t>Andrés Neira</a:t>
            </a:r>
          </a:p>
        </p:txBody>
      </p:sp>
      <p:sp>
        <p:nvSpPr>
          <p:cNvPr name="TextBox 9" id="9"/>
          <p:cNvSpPr txBox="true"/>
          <p:nvPr/>
        </p:nvSpPr>
        <p:spPr>
          <a:xfrm rot="0">
            <a:off x="11165021" y="2582482"/>
            <a:ext cx="8632823" cy="782029"/>
          </a:xfrm>
          <a:prstGeom prst="rect">
            <a:avLst/>
          </a:prstGeom>
        </p:spPr>
        <p:txBody>
          <a:bodyPr anchor="t" rtlCol="false" tIns="0" lIns="0" bIns="0" rIns="0">
            <a:spAutoFit/>
          </a:bodyPr>
          <a:lstStyle/>
          <a:p>
            <a:pPr algn="l">
              <a:lnSpc>
                <a:spcPts val="6342"/>
              </a:lnSpc>
              <a:spcBef>
                <a:spcPct val="0"/>
              </a:spcBef>
            </a:pPr>
            <a:r>
              <a:rPr lang="en-US" sz="4530">
                <a:solidFill>
                  <a:srgbClr val="000000"/>
                </a:solidFill>
                <a:latin typeface="Helios"/>
                <a:ea typeface="Helios"/>
                <a:cs typeface="Helios"/>
                <a:sym typeface="Helios"/>
              </a:rPr>
              <a:t>Daniel Roa</a:t>
            </a:r>
          </a:p>
        </p:txBody>
      </p:sp>
      <p:sp>
        <p:nvSpPr>
          <p:cNvPr name="TextBox 10" id="10"/>
          <p:cNvSpPr txBox="true"/>
          <p:nvPr/>
        </p:nvSpPr>
        <p:spPr>
          <a:xfrm rot="0">
            <a:off x="884691" y="246671"/>
            <a:ext cx="8632823" cy="782029"/>
          </a:xfrm>
          <a:prstGeom prst="rect">
            <a:avLst/>
          </a:prstGeom>
        </p:spPr>
        <p:txBody>
          <a:bodyPr anchor="t" rtlCol="false" tIns="0" lIns="0" bIns="0" rIns="0">
            <a:spAutoFit/>
          </a:bodyPr>
          <a:lstStyle/>
          <a:p>
            <a:pPr algn="l">
              <a:lnSpc>
                <a:spcPts val="6342"/>
              </a:lnSpc>
              <a:spcBef>
                <a:spcPct val="0"/>
              </a:spcBef>
            </a:pPr>
            <a:r>
              <a:rPr lang="en-US" sz="4530">
                <a:solidFill>
                  <a:srgbClr val="000000"/>
                </a:solidFill>
                <a:latin typeface="Helios"/>
                <a:ea typeface="Helios"/>
                <a:cs typeface="Helios"/>
                <a:sym typeface="Helios"/>
              </a:rPr>
              <a:t>Inteligencia de Negocios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33682" y="4457061"/>
            <a:ext cx="3795226" cy="512783"/>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Imposibles</a:t>
            </a:r>
          </a:p>
        </p:txBody>
      </p:sp>
      <p:sp>
        <p:nvSpPr>
          <p:cNvPr name="TextBox 3" id="3"/>
          <p:cNvSpPr txBox="true"/>
          <p:nvPr/>
        </p:nvSpPr>
        <p:spPr>
          <a:xfrm rot="0">
            <a:off x="7157508" y="4080336"/>
            <a:ext cx="9316015" cy="2126327"/>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Revisando la integridad y la coherencía de los datos, vemos que hay problemas con los goles, ya que se tienen valores negativos, y además se cuenta con un máximo altisimo de 995 goles en un partido. </a:t>
            </a:r>
          </a:p>
          <a:p>
            <a:pPr algn="just">
              <a:lnSpc>
                <a:spcPts val="3350"/>
              </a:lnSpc>
            </a:pPr>
          </a:p>
        </p:txBody>
      </p:sp>
      <p:sp>
        <p:nvSpPr>
          <p:cNvPr name="AutoShape 4" id="4"/>
          <p:cNvSpPr/>
          <p:nvPr/>
        </p:nvSpPr>
        <p:spPr>
          <a:xfrm flipV="true">
            <a:off x="2890626" y="4156912"/>
            <a:ext cx="0" cy="1560533"/>
          </a:xfrm>
          <a:prstGeom prst="line">
            <a:avLst/>
          </a:prstGeom>
          <a:ln cap="flat" w="38100">
            <a:solidFill>
              <a:srgbClr val="4E6B4D"/>
            </a:solidFill>
            <a:prstDash val="solid"/>
            <a:headEnd type="none" len="sm" w="sm"/>
            <a:tailEnd type="none" len="sm" w="sm"/>
          </a:ln>
        </p:spPr>
      </p:sp>
      <p:sp>
        <p:nvSpPr>
          <p:cNvPr name="Freeform 5" id="5"/>
          <p:cNvSpPr/>
          <p:nvPr/>
        </p:nvSpPr>
        <p:spPr>
          <a:xfrm flipH="false" flipV="false" rot="5400000">
            <a:off x="-8321421" y="5175838"/>
            <a:ext cx="19056087" cy="2691672"/>
          </a:xfrm>
          <a:custGeom>
            <a:avLst/>
            <a:gdLst/>
            <a:ahLst/>
            <a:cxnLst/>
            <a:rect r="r" b="b" t="t" l="l"/>
            <a:pathLst>
              <a:path h="2691672" w="19056087">
                <a:moveTo>
                  <a:pt x="0" y="0"/>
                </a:moveTo>
                <a:lnTo>
                  <a:pt x="19056087" y="0"/>
                </a:lnTo>
                <a:lnTo>
                  <a:pt x="19056087"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46387" y="571277"/>
            <a:ext cx="3795226" cy="1017608"/>
          </a:xfrm>
          <a:prstGeom prst="rect">
            <a:avLst/>
          </a:prstGeom>
        </p:spPr>
        <p:txBody>
          <a:bodyPr anchor="t" rtlCol="false" tIns="0" lIns="0" bIns="0" rIns="0">
            <a:spAutoFit/>
          </a:bodyPr>
          <a:lstStyle/>
          <a:p>
            <a:pPr algn="ctr">
              <a:lnSpc>
                <a:spcPts val="3989"/>
              </a:lnSpc>
            </a:pPr>
            <a:r>
              <a:rPr lang="en-US" sz="3626">
                <a:solidFill>
                  <a:srgbClr val="1B401A"/>
                </a:solidFill>
                <a:latin typeface="League Spartan"/>
                <a:ea typeface="League Spartan"/>
                <a:cs typeface="League Spartan"/>
                <a:sym typeface="League Spartan"/>
              </a:rPr>
              <a:t>Preparacion de datos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43165" y="2394181"/>
            <a:ext cx="3795226" cy="1017608"/>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Market Value Nulos</a:t>
            </a:r>
          </a:p>
        </p:txBody>
      </p:sp>
      <p:sp>
        <p:nvSpPr>
          <p:cNvPr name="TextBox 3" id="3"/>
          <p:cNvSpPr txBox="true"/>
          <p:nvPr/>
        </p:nvSpPr>
        <p:spPr>
          <a:xfrm rot="0">
            <a:off x="7066991" y="2017456"/>
            <a:ext cx="9316015" cy="3393320"/>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Para los valores nulos de market_value, la decisión de negocio fue simplemente borrar las filas que tengan un valor de market_value nulo, ya que al tratarse del target, se considera que es demasiado significativo para hacer imputación de valores con algún metódo estadístico. También se quitaron los valores con “-” o “error”</a:t>
            </a:r>
          </a:p>
          <a:p>
            <a:pPr algn="just">
              <a:lnSpc>
                <a:spcPts val="3350"/>
              </a:lnSpc>
            </a:pPr>
          </a:p>
        </p:txBody>
      </p:sp>
      <p:sp>
        <p:nvSpPr>
          <p:cNvPr name="AutoShape 4" id="4"/>
          <p:cNvSpPr/>
          <p:nvPr/>
        </p:nvSpPr>
        <p:spPr>
          <a:xfrm rot="-5400000">
            <a:off x="2019842" y="2855248"/>
            <a:ext cx="1560533" cy="0"/>
          </a:xfrm>
          <a:prstGeom prst="line">
            <a:avLst/>
          </a:prstGeom>
          <a:ln cap="flat" w="38100">
            <a:solidFill>
              <a:srgbClr val="4E6B4D"/>
            </a:solidFill>
            <a:prstDash val="solid"/>
            <a:headEnd type="none" len="sm" w="sm"/>
            <a:tailEnd type="none" len="sm" w="sm"/>
          </a:ln>
        </p:spPr>
      </p:sp>
      <p:sp>
        <p:nvSpPr>
          <p:cNvPr name="Freeform 5" id="5"/>
          <p:cNvSpPr/>
          <p:nvPr/>
        </p:nvSpPr>
        <p:spPr>
          <a:xfrm flipH="false" flipV="false" rot="5400000">
            <a:off x="-8321421" y="5175838"/>
            <a:ext cx="19056087" cy="2691672"/>
          </a:xfrm>
          <a:custGeom>
            <a:avLst/>
            <a:gdLst/>
            <a:ahLst/>
            <a:cxnLst/>
            <a:rect r="r" b="b" t="t" l="l"/>
            <a:pathLst>
              <a:path h="2691672" w="19056087">
                <a:moveTo>
                  <a:pt x="0" y="0"/>
                </a:moveTo>
                <a:lnTo>
                  <a:pt x="19056087" y="0"/>
                </a:lnTo>
                <a:lnTo>
                  <a:pt x="19056087"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46387" y="571277"/>
            <a:ext cx="3795226" cy="1017608"/>
          </a:xfrm>
          <a:prstGeom prst="rect">
            <a:avLst/>
          </a:prstGeom>
        </p:spPr>
        <p:txBody>
          <a:bodyPr anchor="t" rtlCol="false" tIns="0" lIns="0" bIns="0" rIns="0">
            <a:spAutoFit/>
          </a:bodyPr>
          <a:lstStyle/>
          <a:p>
            <a:pPr algn="ctr">
              <a:lnSpc>
                <a:spcPts val="3989"/>
              </a:lnSpc>
            </a:pPr>
            <a:r>
              <a:rPr lang="en-US" sz="3626">
                <a:solidFill>
                  <a:srgbClr val="1B401A"/>
                </a:solidFill>
                <a:latin typeface="League Spartan"/>
                <a:ea typeface="League Spartan"/>
                <a:cs typeface="League Spartan"/>
                <a:sym typeface="League Spartan"/>
              </a:rPr>
              <a:t>Decisiones de negocio</a:t>
            </a:r>
          </a:p>
        </p:txBody>
      </p:sp>
      <p:grpSp>
        <p:nvGrpSpPr>
          <p:cNvPr name="Group 7" id="7"/>
          <p:cNvGrpSpPr/>
          <p:nvPr/>
        </p:nvGrpSpPr>
        <p:grpSpPr>
          <a:xfrm rot="0">
            <a:off x="2800109" y="5143500"/>
            <a:ext cx="13568441" cy="1620710"/>
            <a:chOff x="0" y="0"/>
            <a:chExt cx="18091255" cy="2160947"/>
          </a:xfrm>
        </p:grpSpPr>
        <p:sp>
          <p:nvSpPr>
            <p:cNvPr name="AutoShape 8" id="8"/>
            <p:cNvSpPr/>
            <p:nvPr/>
          </p:nvSpPr>
          <p:spPr>
            <a:xfrm flipV="true">
              <a:off x="25400" y="80236"/>
              <a:ext cx="0" cy="2080710"/>
            </a:xfrm>
            <a:prstGeom prst="line">
              <a:avLst/>
            </a:prstGeom>
            <a:ln cap="flat" w="50800">
              <a:solidFill>
                <a:srgbClr val="4E6B4D"/>
              </a:solidFill>
              <a:prstDash val="solid"/>
              <a:headEnd type="none" len="sm" w="sm"/>
              <a:tailEnd type="none" len="sm" w="sm"/>
            </a:ln>
          </p:spPr>
        </p:sp>
        <p:sp>
          <p:nvSpPr>
            <p:cNvPr name="TextBox 9" id="9"/>
            <p:cNvSpPr txBox="true"/>
            <p:nvPr/>
          </p:nvSpPr>
          <p:spPr>
            <a:xfrm rot="0">
              <a:off x="330200" y="480074"/>
              <a:ext cx="5060302" cy="1369510"/>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Contract-Date Nulos</a:t>
              </a:r>
            </a:p>
          </p:txBody>
        </p:sp>
        <p:sp>
          <p:nvSpPr>
            <p:cNvPr name="TextBox 10" id="10"/>
            <p:cNvSpPr txBox="true"/>
            <p:nvPr/>
          </p:nvSpPr>
          <p:spPr>
            <a:xfrm rot="0">
              <a:off x="5669902" y="0"/>
              <a:ext cx="12421353" cy="1708887"/>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encontraron solo 11 valores nulos entonces se decidió eliminarlos al ver que eran muy pocos, tambien se eliminó los que tenian valor “-”</a:t>
              </a:r>
            </a:p>
          </p:txBody>
        </p:sp>
      </p:grpSp>
      <p:sp>
        <p:nvSpPr>
          <p:cNvPr name="AutoShape 11" id="11"/>
          <p:cNvSpPr/>
          <p:nvPr/>
        </p:nvSpPr>
        <p:spPr>
          <a:xfrm flipV="true">
            <a:off x="2833615" y="7501118"/>
            <a:ext cx="0" cy="1560533"/>
          </a:xfrm>
          <a:prstGeom prst="line">
            <a:avLst/>
          </a:prstGeom>
          <a:ln cap="flat" w="38100">
            <a:solidFill>
              <a:srgbClr val="4E6B4D"/>
            </a:solidFill>
            <a:prstDash val="solid"/>
            <a:headEnd type="none" len="sm" w="sm"/>
            <a:tailEnd type="none" len="sm" w="sm"/>
          </a:ln>
        </p:spPr>
      </p:sp>
      <p:sp>
        <p:nvSpPr>
          <p:cNvPr name="TextBox 12" id="12"/>
          <p:cNvSpPr txBox="true"/>
          <p:nvPr/>
        </p:nvSpPr>
        <p:spPr>
          <a:xfrm rot="0">
            <a:off x="3062215" y="7810521"/>
            <a:ext cx="3795226" cy="1017608"/>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Duelos Aereos Nulos</a:t>
            </a:r>
          </a:p>
        </p:txBody>
      </p:sp>
      <p:sp>
        <p:nvSpPr>
          <p:cNvPr name="TextBox 13" id="13"/>
          <p:cNvSpPr txBox="true"/>
          <p:nvPr/>
        </p:nvSpPr>
        <p:spPr>
          <a:xfrm rot="0">
            <a:off x="7066991" y="6953941"/>
            <a:ext cx="9316015" cy="2970989"/>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vió que el porcentaje de nulos de esta categoría es del 40% por lo que no se puede eliminar estos datos, entonces decidimos que una buena decisión sería reemplazar los valores nulos por la media, ya que la medía esta situada casi en el 50% que además tiene percentil 50%, por lo que es bastante equitativo.</a:t>
            </a:r>
          </a:p>
          <a:p>
            <a:pPr algn="just">
              <a:lnSpc>
                <a:spcPts val="335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52459" y="4324946"/>
            <a:ext cx="13601947" cy="1637108"/>
            <a:chOff x="0" y="0"/>
            <a:chExt cx="18135930" cy="2182811"/>
          </a:xfrm>
        </p:grpSpPr>
        <p:sp>
          <p:nvSpPr>
            <p:cNvPr name="TextBox 3" id="3"/>
            <p:cNvSpPr txBox="true"/>
            <p:nvPr/>
          </p:nvSpPr>
          <p:spPr>
            <a:xfrm rot="0">
              <a:off x="349475" y="489600"/>
              <a:ext cx="5060302" cy="696410"/>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Edad Nulos</a:t>
              </a:r>
            </a:p>
          </p:txBody>
        </p:sp>
        <p:sp>
          <p:nvSpPr>
            <p:cNvPr name="TextBox 4" id="4"/>
            <p:cNvSpPr txBox="true"/>
            <p:nvPr/>
          </p:nvSpPr>
          <p:spPr>
            <a:xfrm rot="0">
              <a:off x="5714576" y="0"/>
              <a:ext cx="12421353" cy="1145779"/>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cambiaron 18 datos nulos de edad por la edad más comun (la moda)</a:t>
              </a:r>
            </a:p>
          </p:txBody>
        </p:sp>
        <p:sp>
          <p:nvSpPr>
            <p:cNvPr name="AutoShape 5" id="5"/>
            <p:cNvSpPr/>
            <p:nvPr/>
          </p:nvSpPr>
          <p:spPr>
            <a:xfrm rot="-5400000">
              <a:off x="-1014955" y="1117056"/>
              <a:ext cx="2080710" cy="0"/>
            </a:xfrm>
            <a:prstGeom prst="line">
              <a:avLst/>
            </a:prstGeom>
            <a:ln cap="flat" w="50800">
              <a:solidFill>
                <a:srgbClr val="4E6B4D"/>
              </a:solidFill>
              <a:prstDash val="solid"/>
              <a:headEnd type="none" len="sm" w="sm"/>
              <a:tailEnd type="none" len="sm" w="sm"/>
            </a:ln>
          </p:spPr>
        </p:sp>
      </p:grpSp>
      <p:sp>
        <p:nvSpPr>
          <p:cNvPr name="Freeform 6" id="6"/>
          <p:cNvSpPr/>
          <p:nvPr/>
        </p:nvSpPr>
        <p:spPr>
          <a:xfrm flipH="false" flipV="false" rot="5400000">
            <a:off x="-8321421" y="5175838"/>
            <a:ext cx="19056087" cy="2691672"/>
          </a:xfrm>
          <a:custGeom>
            <a:avLst/>
            <a:gdLst/>
            <a:ahLst/>
            <a:cxnLst/>
            <a:rect r="r" b="b" t="t" l="l"/>
            <a:pathLst>
              <a:path h="2691672" w="19056087">
                <a:moveTo>
                  <a:pt x="0" y="0"/>
                </a:moveTo>
                <a:lnTo>
                  <a:pt x="19056087" y="0"/>
                </a:lnTo>
                <a:lnTo>
                  <a:pt x="19056087"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246387" y="571277"/>
            <a:ext cx="3795226" cy="1017608"/>
          </a:xfrm>
          <a:prstGeom prst="rect">
            <a:avLst/>
          </a:prstGeom>
        </p:spPr>
        <p:txBody>
          <a:bodyPr anchor="t" rtlCol="false" tIns="0" lIns="0" bIns="0" rIns="0">
            <a:spAutoFit/>
          </a:bodyPr>
          <a:lstStyle/>
          <a:p>
            <a:pPr algn="ctr">
              <a:lnSpc>
                <a:spcPts val="3989"/>
              </a:lnSpc>
            </a:pPr>
            <a:r>
              <a:rPr lang="en-US" sz="3626">
                <a:solidFill>
                  <a:srgbClr val="1B401A"/>
                </a:solidFill>
                <a:latin typeface="League Spartan"/>
                <a:ea typeface="League Spartan"/>
                <a:cs typeface="League Spartan"/>
                <a:sym typeface="League Spartan"/>
              </a:rPr>
              <a:t>Decisiones de negocio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2427696" y="789093"/>
            <a:ext cx="0" cy="1560533"/>
          </a:xfrm>
          <a:prstGeom prst="line">
            <a:avLst/>
          </a:prstGeom>
          <a:ln cap="flat" w="38100">
            <a:solidFill>
              <a:srgbClr val="4E6B4D"/>
            </a:solidFill>
            <a:prstDash val="solid"/>
            <a:headEnd type="none" len="sm" w="sm"/>
            <a:tailEnd type="none" len="sm" w="sm"/>
          </a:ln>
        </p:spPr>
      </p:sp>
      <p:sp>
        <p:nvSpPr>
          <p:cNvPr name="AutoShape 3" id="3"/>
          <p:cNvSpPr/>
          <p:nvPr/>
        </p:nvSpPr>
        <p:spPr>
          <a:xfrm flipV="true">
            <a:off x="10973430" y="789093"/>
            <a:ext cx="0" cy="1560533"/>
          </a:xfrm>
          <a:prstGeom prst="line">
            <a:avLst/>
          </a:prstGeom>
          <a:ln cap="flat" w="38100">
            <a:solidFill>
              <a:srgbClr val="4E6B4D"/>
            </a:solidFill>
            <a:prstDash val="solid"/>
            <a:headEnd type="none" len="sm" w="sm"/>
            <a:tailEnd type="none" len="sm" w="sm"/>
          </a:ln>
        </p:spPr>
      </p:sp>
      <p:sp>
        <p:nvSpPr>
          <p:cNvPr name="Freeform 4" id="4"/>
          <p:cNvSpPr/>
          <p:nvPr/>
        </p:nvSpPr>
        <p:spPr>
          <a:xfrm flipH="false" flipV="false" rot="0">
            <a:off x="9223446" y="-583642"/>
            <a:ext cx="82488" cy="7941074"/>
          </a:xfrm>
          <a:custGeom>
            <a:avLst/>
            <a:gdLst/>
            <a:ahLst/>
            <a:cxnLst/>
            <a:rect r="r" b="b" t="t" l="l"/>
            <a:pathLst>
              <a:path h="7941074" w="82488">
                <a:moveTo>
                  <a:pt x="0" y="0"/>
                </a:moveTo>
                <a:lnTo>
                  <a:pt x="82488" y="0"/>
                </a:lnTo>
                <a:lnTo>
                  <a:pt x="82488" y="7941074"/>
                </a:lnTo>
                <a:lnTo>
                  <a:pt x="0" y="7941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670752" y="855768"/>
            <a:ext cx="4127124" cy="1017608"/>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FORMATO MARKET_VALUE</a:t>
            </a:r>
          </a:p>
        </p:txBody>
      </p:sp>
      <p:sp>
        <p:nvSpPr>
          <p:cNvPr name="TextBox 6" id="6"/>
          <p:cNvSpPr txBox="true"/>
          <p:nvPr/>
        </p:nvSpPr>
        <p:spPr>
          <a:xfrm rot="0">
            <a:off x="2408646" y="2606940"/>
            <a:ext cx="5721247" cy="437004"/>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convirtió a numeros</a:t>
            </a:r>
          </a:p>
        </p:txBody>
      </p:sp>
      <p:sp>
        <p:nvSpPr>
          <p:cNvPr name="TextBox 7" id="7"/>
          <p:cNvSpPr txBox="true"/>
          <p:nvPr/>
        </p:nvSpPr>
        <p:spPr>
          <a:xfrm rot="0">
            <a:off x="10954380" y="2606940"/>
            <a:ext cx="5721247" cy="859334"/>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decidió crear una nueva columna llamada days_left</a:t>
            </a:r>
          </a:p>
        </p:txBody>
      </p:sp>
      <p:sp>
        <p:nvSpPr>
          <p:cNvPr name="TextBox 8" id="8"/>
          <p:cNvSpPr txBox="true"/>
          <p:nvPr/>
        </p:nvSpPr>
        <p:spPr>
          <a:xfrm rot="0">
            <a:off x="11216487" y="855768"/>
            <a:ext cx="3795226" cy="1522433"/>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FORMATO CONTRACT DATE</a:t>
            </a:r>
          </a:p>
        </p:txBody>
      </p:sp>
      <p:sp>
        <p:nvSpPr>
          <p:cNvPr name="Freeform 9" id="9"/>
          <p:cNvSpPr/>
          <p:nvPr/>
        </p:nvSpPr>
        <p:spPr>
          <a:xfrm flipH="false" flipV="false" rot="0">
            <a:off x="13253605" y="6309580"/>
            <a:ext cx="5384402" cy="4354635"/>
          </a:xfrm>
          <a:custGeom>
            <a:avLst/>
            <a:gdLst/>
            <a:ahLst/>
            <a:cxnLst/>
            <a:rect r="r" b="b" t="t" l="l"/>
            <a:pathLst>
              <a:path h="4354635" w="5384402">
                <a:moveTo>
                  <a:pt x="0" y="0"/>
                </a:moveTo>
                <a:lnTo>
                  <a:pt x="5384402" y="0"/>
                </a:lnTo>
                <a:lnTo>
                  <a:pt x="5384402" y="4354636"/>
                </a:lnTo>
                <a:lnTo>
                  <a:pt x="0" y="4354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800000">
            <a:off x="-264505" y="-583642"/>
            <a:ext cx="5384402" cy="4354635"/>
          </a:xfrm>
          <a:custGeom>
            <a:avLst/>
            <a:gdLst/>
            <a:ahLst/>
            <a:cxnLst/>
            <a:rect r="r" b="b" t="t" l="l"/>
            <a:pathLst>
              <a:path h="4354635" w="5384402">
                <a:moveTo>
                  <a:pt x="0" y="0"/>
                </a:moveTo>
                <a:lnTo>
                  <a:pt x="5384402" y="0"/>
                </a:lnTo>
                <a:lnTo>
                  <a:pt x="5384402" y="4354635"/>
                </a:lnTo>
                <a:lnTo>
                  <a:pt x="0" y="4354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9049190" y="1877236"/>
            <a:ext cx="82488" cy="7941074"/>
          </a:xfrm>
          <a:custGeom>
            <a:avLst/>
            <a:gdLst/>
            <a:ahLst/>
            <a:cxnLst/>
            <a:rect r="r" b="b" t="t" l="l"/>
            <a:pathLst>
              <a:path h="7941074" w="82488">
                <a:moveTo>
                  <a:pt x="0" y="0"/>
                </a:moveTo>
                <a:lnTo>
                  <a:pt x="82488" y="0"/>
                </a:lnTo>
                <a:lnTo>
                  <a:pt x="82488" y="7941074"/>
                </a:lnTo>
                <a:lnTo>
                  <a:pt x="0" y="7941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flipV="true">
            <a:off x="2427696" y="5889017"/>
            <a:ext cx="0" cy="1560533"/>
          </a:xfrm>
          <a:prstGeom prst="line">
            <a:avLst/>
          </a:prstGeom>
          <a:ln cap="flat" w="38100">
            <a:solidFill>
              <a:srgbClr val="4E6B4D"/>
            </a:solidFill>
            <a:prstDash val="solid"/>
            <a:headEnd type="none" len="sm" w="sm"/>
            <a:tailEnd type="none" len="sm" w="sm"/>
          </a:ln>
        </p:spPr>
      </p:sp>
      <p:sp>
        <p:nvSpPr>
          <p:cNvPr name="TextBox 13" id="13"/>
          <p:cNvSpPr txBox="true"/>
          <p:nvPr/>
        </p:nvSpPr>
        <p:spPr>
          <a:xfrm rot="0">
            <a:off x="2670752" y="5955692"/>
            <a:ext cx="3795226" cy="1017608"/>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FORMATO EDAD</a:t>
            </a:r>
          </a:p>
        </p:txBody>
      </p:sp>
      <p:sp>
        <p:nvSpPr>
          <p:cNvPr name="TextBox 14" id="14"/>
          <p:cNvSpPr txBox="true"/>
          <p:nvPr/>
        </p:nvSpPr>
        <p:spPr>
          <a:xfrm rot="0">
            <a:off x="2670752" y="7231048"/>
            <a:ext cx="5721247" cy="1281665"/>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Antes era año - dias, ahora se convirtió en un float de años, ej : “21.42" </a:t>
            </a:r>
          </a:p>
        </p:txBody>
      </p:sp>
      <p:sp>
        <p:nvSpPr>
          <p:cNvPr name="AutoShape 15" id="15"/>
          <p:cNvSpPr/>
          <p:nvPr/>
        </p:nvSpPr>
        <p:spPr>
          <a:xfrm flipV="true">
            <a:off x="10612898" y="5806529"/>
            <a:ext cx="0" cy="1560533"/>
          </a:xfrm>
          <a:prstGeom prst="line">
            <a:avLst/>
          </a:prstGeom>
          <a:ln cap="flat" w="38100">
            <a:solidFill>
              <a:srgbClr val="4E6B4D"/>
            </a:solidFill>
            <a:prstDash val="solid"/>
            <a:headEnd type="none" len="sm" w="sm"/>
            <a:tailEnd type="none" len="sm" w="sm"/>
          </a:ln>
        </p:spPr>
      </p:sp>
      <p:sp>
        <p:nvSpPr>
          <p:cNvPr name="TextBox 16" id="16"/>
          <p:cNvSpPr txBox="true"/>
          <p:nvPr/>
        </p:nvSpPr>
        <p:spPr>
          <a:xfrm rot="0">
            <a:off x="10593848" y="7624375"/>
            <a:ext cx="5721247" cy="1703996"/>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juntaron las posiciones en arquero, defensa, mediocampo, ofensivo, se hizo one-hot-encoding con 4 columnas</a:t>
            </a:r>
          </a:p>
        </p:txBody>
      </p:sp>
      <p:sp>
        <p:nvSpPr>
          <p:cNvPr name="TextBox 17" id="17"/>
          <p:cNvSpPr txBox="true"/>
          <p:nvPr/>
        </p:nvSpPr>
        <p:spPr>
          <a:xfrm rot="0">
            <a:off x="10855954" y="5873204"/>
            <a:ext cx="3795226" cy="1017608"/>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FORMATO POSICION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1339" y="7526584"/>
            <a:ext cx="19650678" cy="3463432"/>
          </a:xfrm>
          <a:custGeom>
            <a:avLst/>
            <a:gdLst/>
            <a:ahLst/>
            <a:cxnLst/>
            <a:rect r="r" b="b" t="t" l="l"/>
            <a:pathLst>
              <a:path h="3463432" w="19650678">
                <a:moveTo>
                  <a:pt x="0" y="0"/>
                </a:moveTo>
                <a:lnTo>
                  <a:pt x="19650678" y="0"/>
                </a:lnTo>
                <a:lnTo>
                  <a:pt x="19650678" y="3463432"/>
                </a:lnTo>
                <a:lnTo>
                  <a:pt x="0" y="3463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7397" y="2827376"/>
            <a:ext cx="4669384" cy="3608748"/>
          </a:xfrm>
          <a:custGeom>
            <a:avLst/>
            <a:gdLst/>
            <a:ahLst/>
            <a:cxnLst/>
            <a:rect r="r" b="b" t="t" l="l"/>
            <a:pathLst>
              <a:path h="3608748" w="4669384">
                <a:moveTo>
                  <a:pt x="0" y="0"/>
                </a:moveTo>
                <a:lnTo>
                  <a:pt x="4669384" y="0"/>
                </a:lnTo>
                <a:lnTo>
                  <a:pt x="4669384" y="3608749"/>
                </a:lnTo>
                <a:lnTo>
                  <a:pt x="0" y="3608749"/>
                </a:lnTo>
                <a:lnTo>
                  <a:pt x="0" y="0"/>
                </a:lnTo>
                <a:close/>
              </a:path>
            </a:pathLst>
          </a:custGeom>
          <a:blipFill>
            <a:blip r:embed="rId4"/>
            <a:stretch>
              <a:fillRect l="0" t="0" r="0" b="0"/>
            </a:stretch>
          </a:blipFill>
        </p:spPr>
      </p:sp>
      <p:sp>
        <p:nvSpPr>
          <p:cNvPr name="Freeform 4" id="4"/>
          <p:cNvSpPr/>
          <p:nvPr/>
        </p:nvSpPr>
        <p:spPr>
          <a:xfrm flipH="false" flipV="false" rot="0">
            <a:off x="11237397" y="6526969"/>
            <a:ext cx="4843184" cy="2731331"/>
          </a:xfrm>
          <a:custGeom>
            <a:avLst/>
            <a:gdLst/>
            <a:ahLst/>
            <a:cxnLst/>
            <a:rect r="r" b="b" t="t" l="l"/>
            <a:pathLst>
              <a:path h="2731331" w="4843184">
                <a:moveTo>
                  <a:pt x="0" y="0"/>
                </a:moveTo>
                <a:lnTo>
                  <a:pt x="4843184" y="0"/>
                </a:lnTo>
                <a:lnTo>
                  <a:pt x="4843184" y="2731331"/>
                </a:lnTo>
                <a:lnTo>
                  <a:pt x="0" y="2731331"/>
                </a:lnTo>
                <a:lnTo>
                  <a:pt x="0" y="0"/>
                </a:lnTo>
                <a:close/>
              </a:path>
            </a:pathLst>
          </a:custGeom>
          <a:blipFill>
            <a:blip r:embed="rId5"/>
            <a:stretch>
              <a:fillRect l="0" t="0" r="0" b="0"/>
            </a:stretch>
          </a:blipFill>
        </p:spPr>
      </p:sp>
      <p:sp>
        <p:nvSpPr>
          <p:cNvPr name="TextBox 5" id="5"/>
          <p:cNvSpPr txBox="true"/>
          <p:nvPr/>
        </p:nvSpPr>
        <p:spPr>
          <a:xfrm rot="0">
            <a:off x="2332632" y="1610387"/>
            <a:ext cx="6580978" cy="1688417"/>
          </a:xfrm>
          <a:prstGeom prst="rect">
            <a:avLst/>
          </a:prstGeom>
        </p:spPr>
        <p:txBody>
          <a:bodyPr anchor="t" rtlCol="false" tIns="0" lIns="0" bIns="0" rIns="0">
            <a:spAutoFit/>
          </a:bodyPr>
          <a:lstStyle/>
          <a:p>
            <a:pPr algn="just" marL="0" indent="0" lvl="0">
              <a:lnSpc>
                <a:spcPts val="6456"/>
              </a:lnSpc>
            </a:pPr>
            <a:r>
              <a:rPr lang="en-US" sz="6521">
                <a:solidFill>
                  <a:srgbClr val="4E6B4D"/>
                </a:solidFill>
                <a:latin typeface="League Spartan"/>
                <a:ea typeface="League Spartan"/>
                <a:cs typeface="League Spartan"/>
                <a:sym typeface="League Spartan"/>
              </a:rPr>
              <a:t>VALORES SESGADOS</a:t>
            </a:r>
          </a:p>
        </p:txBody>
      </p:sp>
      <p:sp>
        <p:nvSpPr>
          <p:cNvPr name="TextBox 6" id="6"/>
          <p:cNvSpPr txBox="true"/>
          <p:nvPr/>
        </p:nvSpPr>
        <p:spPr>
          <a:xfrm rot="0">
            <a:off x="2332632" y="3473789"/>
            <a:ext cx="6580978" cy="2962336"/>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Los goles tenian valores completamente irreales como 995 goles en un partido, se aplicó una función logaritmica para bajar los valores grandes, mientras que los pequeños no se ven tan afectados</a:t>
            </a:r>
          </a:p>
        </p:txBody>
      </p:sp>
      <p:sp>
        <p:nvSpPr>
          <p:cNvPr name="TextBox 7" id="7"/>
          <p:cNvSpPr txBox="true"/>
          <p:nvPr/>
        </p:nvSpPr>
        <p:spPr>
          <a:xfrm rot="0">
            <a:off x="2332632" y="6840876"/>
            <a:ext cx="6580978" cy="1973215"/>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Lo mismo pasaba con el market_value con valores del orden de 10</a:t>
            </a:r>
            <a:r>
              <a:rPr lang="en-US" sz="2822">
                <a:solidFill>
                  <a:srgbClr val="3C4147"/>
                </a:solidFill>
                <a:latin typeface="Public Sans"/>
                <a:ea typeface="Public Sans"/>
                <a:cs typeface="Public Sans"/>
                <a:sym typeface="Public Sans"/>
              </a:rPr>
              <a:t>9</a:t>
            </a:r>
            <a:r>
              <a:rPr lang="en-US" sz="2822">
                <a:solidFill>
                  <a:srgbClr val="3C4147"/>
                </a:solidFill>
                <a:latin typeface="Public Sans"/>
                <a:ea typeface="Public Sans"/>
                <a:cs typeface="Public Sans"/>
                <a:sym typeface="Public Sans"/>
              </a:rPr>
              <a:t> , con varianza absurdo, por lo que se decidió cortar el 5% de datos mas altos</a:t>
            </a:r>
          </a:p>
        </p:txBody>
      </p:sp>
      <p:sp>
        <p:nvSpPr>
          <p:cNvPr name="TextBox 8" id="8"/>
          <p:cNvSpPr txBox="true"/>
          <p:nvPr/>
        </p:nvSpPr>
        <p:spPr>
          <a:xfrm rot="0">
            <a:off x="16080581" y="3616664"/>
            <a:ext cx="6580978" cy="525780"/>
          </a:xfrm>
          <a:prstGeom prst="rect">
            <a:avLst/>
          </a:prstGeom>
        </p:spPr>
        <p:txBody>
          <a:bodyPr anchor="t" rtlCol="false" tIns="0" lIns="0" bIns="0" rIns="0">
            <a:spAutoFit/>
          </a:bodyPr>
          <a:lstStyle/>
          <a:p>
            <a:pPr algn="just" marL="0" indent="0" lvl="0">
              <a:lnSpc>
                <a:spcPts val="3959"/>
              </a:lnSpc>
            </a:pPr>
            <a:r>
              <a:rPr lang="en-US" sz="3999">
                <a:solidFill>
                  <a:srgbClr val="4E6B4D"/>
                </a:solidFill>
                <a:latin typeface="League Spartan"/>
                <a:ea typeface="League Spartan"/>
                <a:cs typeface="League Spartan"/>
                <a:sym typeface="League Spartan"/>
              </a:rPr>
              <a:t>GOLES</a:t>
            </a:r>
          </a:p>
        </p:txBody>
      </p:sp>
      <p:sp>
        <p:nvSpPr>
          <p:cNvPr name="TextBox 9" id="9"/>
          <p:cNvSpPr txBox="true"/>
          <p:nvPr/>
        </p:nvSpPr>
        <p:spPr>
          <a:xfrm rot="0">
            <a:off x="16080581" y="7000804"/>
            <a:ext cx="2544759" cy="1021080"/>
          </a:xfrm>
          <a:prstGeom prst="rect">
            <a:avLst/>
          </a:prstGeom>
        </p:spPr>
        <p:txBody>
          <a:bodyPr anchor="t" rtlCol="false" tIns="0" lIns="0" bIns="0" rIns="0">
            <a:spAutoFit/>
          </a:bodyPr>
          <a:lstStyle/>
          <a:p>
            <a:pPr algn="just" marL="0" indent="0" lvl="0">
              <a:lnSpc>
                <a:spcPts val="3959"/>
              </a:lnSpc>
            </a:pPr>
            <a:r>
              <a:rPr lang="en-US" sz="3999">
                <a:solidFill>
                  <a:srgbClr val="4E6B4D"/>
                </a:solidFill>
                <a:latin typeface="League Spartan"/>
                <a:ea typeface="League Spartan"/>
                <a:cs typeface="League Spartan"/>
                <a:sym typeface="League Spartan"/>
              </a:rPr>
              <a:t>MARKET VALUE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1339" y="7526584"/>
            <a:ext cx="19650678" cy="3463432"/>
          </a:xfrm>
          <a:custGeom>
            <a:avLst/>
            <a:gdLst/>
            <a:ahLst/>
            <a:cxnLst/>
            <a:rect r="r" b="b" t="t" l="l"/>
            <a:pathLst>
              <a:path h="3463432" w="19650678">
                <a:moveTo>
                  <a:pt x="0" y="0"/>
                </a:moveTo>
                <a:lnTo>
                  <a:pt x="19650678" y="0"/>
                </a:lnTo>
                <a:lnTo>
                  <a:pt x="19650678" y="3463432"/>
                </a:lnTo>
                <a:lnTo>
                  <a:pt x="0" y="3463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32632" y="1610387"/>
            <a:ext cx="6580978" cy="869267"/>
          </a:xfrm>
          <a:prstGeom prst="rect">
            <a:avLst/>
          </a:prstGeom>
        </p:spPr>
        <p:txBody>
          <a:bodyPr anchor="t" rtlCol="false" tIns="0" lIns="0" bIns="0" rIns="0">
            <a:spAutoFit/>
          </a:bodyPr>
          <a:lstStyle/>
          <a:p>
            <a:pPr algn="just" marL="0" indent="0" lvl="0">
              <a:lnSpc>
                <a:spcPts val="6456"/>
              </a:lnSpc>
            </a:pPr>
            <a:r>
              <a:rPr lang="en-US" sz="6521">
                <a:solidFill>
                  <a:srgbClr val="4E6B4D"/>
                </a:solidFill>
                <a:latin typeface="League Spartan"/>
                <a:ea typeface="League Spartan"/>
                <a:cs typeface="League Spartan"/>
                <a:sym typeface="League Spartan"/>
              </a:rPr>
              <a:t>DUPLICADOS</a:t>
            </a:r>
          </a:p>
        </p:txBody>
      </p:sp>
      <p:sp>
        <p:nvSpPr>
          <p:cNvPr name="TextBox 4" id="4"/>
          <p:cNvSpPr txBox="true"/>
          <p:nvPr/>
        </p:nvSpPr>
        <p:spPr>
          <a:xfrm rot="0">
            <a:off x="2332632" y="3473789"/>
            <a:ext cx="6580978" cy="1478655"/>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Se encontraron 7200 duplicados totales, por lo que se decidió quedarse con el primer encuentro</a:t>
            </a:r>
          </a:p>
        </p:txBody>
      </p:sp>
      <p:sp>
        <p:nvSpPr>
          <p:cNvPr name="TextBox 5" id="5"/>
          <p:cNvSpPr txBox="true"/>
          <p:nvPr/>
        </p:nvSpPr>
        <p:spPr>
          <a:xfrm rot="0">
            <a:off x="2332632" y="6840876"/>
            <a:ext cx="6580978" cy="1973215"/>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Se encontraron también duplicados parciales pero con diferentes valores, por lo que se decidió conservar la primera coincidencia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1339" y="7526584"/>
            <a:ext cx="19650678" cy="3463432"/>
          </a:xfrm>
          <a:custGeom>
            <a:avLst/>
            <a:gdLst/>
            <a:ahLst/>
            <a:cxnLst/>
            <a:rect r="r" b="b" t="t" l="l"/>
            <a:pathLst>
              <a:path h="3463432" w="19650678">
                <a:moveTo>
                  <a:pt x="0" y="0"/>
                </a:moveTo>
                <a:lnTo>
                  <a:pt x="19650678" y="0"/>
                </a:lnTo>
                <a:lnTo>
                  <a:pt x="19650678" y="3463432"/>
                </a:lnTo>
                <a:lnTo>
                  <a:pt x="0" y="3463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8077" y="2011134"/>
            <a:ext cx="4541721" cy="6264732"/>
          </a:xfrm>
          <a:custGeom>
            <a:avLst/>
            <a:gdLst/>
            <a:ahLst/>
            <a:cxnLst/>
            <a:rect r="r" b="b" t="t" l="l"/>
            <a:pathLst>
              <a:path h="6264732" w="4541721">
                <a:moveTo>
                  <a:pt x="0" y="0"/>
                </a:moveTo>
                <a:lnTo>
                  <a:pt x="4541721" y="0"/>
                </a:lnTo>
                <a:lnTo>
                  <a:pt x="4541721" y="6264732"/>
                </a:lnTo>
                <a:lnTo>
                  <a:pt x="0" y="6264732"/>
                </a:lnTo>
                <a:lnTo>
                  <a:pt x="0" y="0"/>
                </a:lnTo>
                <a:close/>
              </a:path>
            </a:pathLst>
          </a:custGeom>
          <a:blipFill>
            <a:blip r:embed="rId4"/>
            <a:stretch>
              <a:fillRect l="0" t="0" r="0" b="0"/>
            </a:stretch>
          </a:blipFill>
        </p:spPr>
      </p:sp>
      <p:sp>
        <p:nvSpPr>
          <p:cNvPr name="Freeform 4" id="4"/>
          <p:cNvSpPr/>
          <p:nvPr/>
        </p:nvSpPr>
        <p:spPr>
          <a:xfrm flipH="false" flipV="false" rot="0">
            <a:off x="2332632" y="6287109"/>
            <a:ext cx="5207636" cy="1786784"/>
          </a:xfrm>
          <a:custGeom>
            <a:avLst/>
            <a:gdLst/>
            <a:ahLst/>
            <a:cxnLst/>
            <a:rect r="r" b="b" t="t" l="l"/>
            <a:pathLst>
              <a:path h="1786784" w="5207636">
                <a:moveTo>
                  <a:pt x="0" y="0"/>
                </a:moveTo>
                <a:lnTo>
                  <a:pt x="5207636" y="0"/>
                </a:lnTo>
                <a:lnTo>
                  <a:pt x="5207636" y="1786784"/>
                </a:lnTo>
                <a:lnTo>
                  <a:pt x="0" y="1786784"/>
                </a:lnTo>
                <a:lnTo>
                  <a:pt x="0" y="0"/>
                </a:lnTo>
                <a:close/>
              </a:path>
            </a:pathLst>
          </a:custGeom>
          <a:blipFill>
            <a:blip r:embed="rId5"/>
            <a:stretch>
              <a:fillRect l="0" t="0" r="0" b="0"/>
            </a:stretch>
          </a:blipFill>
        </p:spPr>
      </p:sp>
      <p:sp>
        <p:nvSpPr>
          <p:cNvPr name="TextBox 5" id="5"/>
          <p:cNvSpPr txBox="true"/>
          <p:nvPr/>
        </p:nvSpPr>
        <p:spPr>
          <a:xfrm rot="0">
            <a:off x="2332632" y="1610387"/>
            <a:ext cx="6580978" cy="1688417"/>
          </a:xfrm>
          <a:prstGeom prst="rect">
            <a:avLst/>
          </a:prstGeom>
        </p:spPr>
        <p:txBody>
          <a:bodyPr anchor="t" rtlCol="false" tIns="0" lIns="0" bIns="0" rIns="0">
            <a:spAutoFit/>
          </a:bodyPr>
          <a:lstStyle/>
          <a:p>
            <a:pPr algn="just" marL="0" indent="0" lvl="0">
              <a:lnSpc>
                <a:spcPts val="6456"/>
              </a:lnSpc>
            </a:pPr>
            <a:r>
              <a:rPr lang="en-US" sz="6521">
                <a:solidFill>
                  <a:srgbClr val="4E6B4D"/>
                </a:solidFill>
                <a:latin typeface="League Spartan"/>
                <a:ea typeface="League Spartan"/>
                <a:cs typeface="League Spartan"/>
                <a:sym typeface="League Spartan"/>
              </a:rPr>
              <a:t>MODELOS CONSTRUIDOS</a:t>
            </a:r>
          </a:p>
        </p:txBody>
      </p:sp>
      <p:sp>
        <p:nvSpPr>
          <p:cNvPr name="TextBox 6" id="6"/>
          <p:cNvSpPr txBox="true"/>
          <p:nvPr/>
        </p:nvSpPr>
        <p:spPr>
          <a:xfrm rot="0">
            <a:off x="2332632" y="3473789"/>
            <a:ext cx="6580978" cy="1973215"/>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Se usó sklearn para aplicar el modelo de regresión lineal a los datos limpiados, tomando como test_size un 30%</a:t>
            </a:r>
          </a:p>
        </p:txBody>
      </p:sp>
      <p:sp>
        <p:nvSpPr>
          <p:cNvPr name="TextBox 7" id="7"/>
          <p:cNvSpPr txBox="true"/>
          <p:nvPr/>
        </p:nvSpPr>
        <p:spPr>
          <a:xfrm rot="0">
            <a:off x="11068449" y="556260"/>
            <a:ext cx="6580978" cy="1021080"/>
          </a:xfrm>
          <a:prstGeom prst="rect">
            <a:avLst/>
          </a:prstGeom>
        </p:spPr>
        <p:txBody>
          <a:bodyPr anchor="t" rtlCol="false" tIns="0" lIns="0" bIns="0" rIns="0">
            <a:spAutoFit/>
          </a:bodyPr>
          <a:lstStyle/>
          <a:p>
            <a:pPr algn="ctr" marL="0" indent="0" lvl="0">
              <a:lnSpc>
                <a:spcPts val="3959"/>
              </a:lnSpc>
            </a:pPr>
            <a:r>
              <a:rPr lang="en-US" sz="3999">
                <a:solidFill>
                  <a:srgbClr val="4E6B4D"/>
                </a:solidFill>
                <a:latin typeface="League Spartan"/>
                <a:ea typeface="League Spartan"/>
                <a:cs typeface="League Spartan"/>
                <a:sym typeface="League Spartan"/>
              </a:rPr>
              <a:t>COEFICIENTES DEL MODELO</a:t>
            </a:r>
          </a:p>
        </p:txBody>
      </p:sp>
      <p:sp>
        <p:nvSpPr>
          <p:cNvPr name="TextBox 8" id="8"/>
          <p:cNvSpPr txBox="true"/>
          <p:nvPr/>
        </p:nvSpPr>
        <p:spPr>
          <a:xfrm rot="0">
            <a:off x="2332632" y="5761329"/>
            <a:ext cx="6580978" cy="525780"/>
          </a:xfrm>
          <a:prstGeom prst="rect">
            <a:avLst/>
          </a:prstGeom>
        </p:spPr>
        <p:txBody>
          <a:bodyPr anchor="t" rtlCol="false" tIns="0" lIns="0" bIns="0" rIns="0">
            <a:spAutoFit/>
          </a:bodyPr>
          <a:lstStyle/>
          <a:p>
            <a:pPr algn="ctr" marL="0" indent="0" lvl="0">
              <a:lnSpc>
                <a:spcPts val="3959"/>
              </a:lnSpc>
            </a:pPr>
            <a:r>
              <a:rPr lang="en-US" sz="3999">
                <a:solidFill>
                  <a:srgbClr val="4E6B4D"/>
                </a:solidFill>
                <a:latin typeface="League Spartan"/>
                <a:ea typeface="League Spartan"/>
                <a:cs typeface="League Spartan"/>
                <a:sym typeface="League Spartan"/>
              </a:rPr>
              <a:t>MÉTRICAS DEL MODELO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1339" y="7526584"/>
            <a:ext cx="19650678" cy="3463432"/>
          </a:xfrm>
          <a:custGeom>
            <a:avLst/>
            <a:gdLst/>
            <a:ahLst/>
            <a:cxnLst/>
            <a:rect r="r" b="b" t="t" l="l"/>
            <a:pathLst>
              <a:path h="3463432" w="19650678">
                <a:moveTo>
                  <a:pt x="0" y="0"/>
                </a:moveTo>
                <a:lnTo>
                  <a:pt x="19650678" y="0"/>
                </a:lnTo>
                <a:lnTo>
                  <a:pt x="19650678" y="3463432"/>
                </a:lnTo>
                <a:lnTo>
                  <a:pt x="0" y="3463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71379" y="4457883"/>
            <a:ext cx="10387921" cy="3456240"/>
          </a:xfrm>
          <a:custGeom>
            <a:avLst/>
            <a:gdLst/>
            <a:ahLst/>
            <a:cxnLst/>
            <a:rect r="r" b="b" t="t" l="l"/>
            <a:pathLst>
              <a:path h="3456240" w="10387921">
                <a:moveTo>
                  <a:pt x="0" y="0"/>
                </a:moveTo>
                <a:lnTo>
                  <a:pt x="10387921" y="0"/>
                </a:lnTo>
                <a:lnTo>
                  <a:pt x="10387921" y="3456240"/>
                </a:lnTo>
                <a:lnTo>
                  <a:pt x="0" y="3456240"/>
                </a:lnTo>
                <a:lnTo>
                  <a:pt x="0" y="0"/>
                </a:lnTo>
                <a:close/>
              </a:path>
            </a:pathLst>
          </a:custGeom>
          <a:blipFill>
            <a:blip r:embed="rId4"/>
            <a:stretch>
              <a:fillRect l="0" t="0" r="0" b="0"/>
            </a:stretch>
          </a:blipFill>
        </p:spPr>
      </p:sp>
      <p:sp>
        <p:nvSpPr>
          <p:cNvPr name="TextBox 4" id="4"/>
          <p:cNvSpPr txBox="true"/>
          <p:nvPr/>
        </p:nvSpPr>
        <p:spPr>
          <a:xfrm rot="0">
            <a:off x="2332632" y="1610387"/>
            <a:ext cx="6580978" cy="1688417"/>
          </a:xfrm>
          <a:prstGeom prst="rect">
            <a:avLst/>
          </a:prstGeom>
        </p:spPr>
        <p:txBody>
          <a:bodyPr anchor="t" rtlCol="false" tIns="0" lIns="0" bIns="0" rIns="0">
            <a:spAutoFit/>
          </a:bodyPr>
          <a:lstStyle/>
          <a:p>
            <a:pPr algn="just" marL="0" indent="0" lvl="0">
              <a:lnSpc>
                <a:spcPts val="6456"/>
              </a:lnSpc>
            </a:pPr>
            <a:r>
              <a:rPr lang="en-US" sz="6521">
                <a:solidFill>
                  <a:srgbClr val="4E6B4D"/>
                </a:solidFill>
                <a:latin typeface="League Spartan"/>
                <a:ea typeface="League Spartan"/>
                <a:cs typeface="League Spartan"/>
                <a:sym typeface="League Spartan"/>
              </a:rPr>
              <a:t>MODELOS CONSTRUIDOS</a:t>
            </a:r>
          </a:p>
        </p:txBody>
      </p:sp>
      <p:sp>
        <p:nvSpPr>
          <p:cNvPr name="TextBox 5" id="5"/>
          <p:cNvSpPr txBox="true"/>
          <p:nvPr/>
        </p:nvSpPr>
        <p:spPr>
          <a:xfrm rot="0">
            <a:off x="2332632" y="3473789"/>
            <a:ext cx="6580978" cy="984094"/>
          </a:xfrm>
          <a:prstGeom prst="rect">
            <a:avLst/>
          </a:prstGeom>
        </p:spPr>
        <p:txBody>
          <a:bodyPr anchor="t" rtlCol="false" tIns="0" lIns="0" bIns="0" rIns="0">
            <a:spAutoFit/>
          </a:bodyPr>
          <a:lstStyle/>
          <a:p>
            <a:pPr algn="just" marL="0" indent="0" lvl="0">
              <a:lnSpc>
                <a:spcPts val="3952"/>
              </a:lnSpc>
              <a:spcBef>
                <a:spcPct val="0"/>
              </a:spcBef>
            </a:pPr>
            <a:r>
              <a:rPr lang="en-US" sz="2822">
                <a:solidFill>
                  <a:srgbClr val="3C4147"/>
                </a:solidFill>
                <a:latin typeface="Public Sans"/>
                <a:ea typeface="Public Sans"/>
                <a:cs typeface="Public Sans"/>
                <a:sym typeface="Public Sans"/>
              </a:rPr>
              <a:t>también se hicieron modelos lasso y ridge, con alphas 10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RENDIMIENTO DEL MODELO</a:t>
            </a:r>
          </a:p>
        </p:txBody>
      </p:sp>
      <p:sp>
        <p:nvSpPr>
          <p:cNvPr name="TextBox 5" id="5"/>
          <p:cNvSpPr txBox="true"/>
          <p:nvPr/>
        </p:nvSpPr>
        <p:spPr>
          <a:xfrm rot="0">
            <a:off x="1028700" y="4572784"/>
            <a:ext cx="17259300" cy="3036908"/>
          </a:xfrm>
          <a:prstGeom prst="rect">
            <a:avLst/>
          </a:prstGeom>
        </p:spPr>
        <p:txBody>
          <a:bodyPr anchor="t" rtlCol="false" tIns="0" lIns="0" bIns="0" rIns="0">
            <a:spAutoFit/>
          </a:bodyPr>
          <a:lstStyle/>
          <a:p>
            <a:pPr algn="l" marL="782982" indent="-391491" lvl="1">
              <a:lnSpc>
                <a:spcPts val="3989"/>
              </a:lnSpc>
              <a:buFont typeface="Arial"/>
              <a:buChar char="•"/>
            </a:pPr>
            <a:r>
              <a:rPr lang="en-US" b="true" sz="3626">
                <a:solidFill>
                  <a:srgbClr val="000000"/>
                </a:solidFill>
                <a:latin typeface="League Spartan"/>
                <a:ea typeface="League Spartan"/>
                <a:cs typeface="League Spartan"/>
                <a:sym typeface="League Spartan"/>
              </a:rPr>
              <a:t>MAE: 7.5M€, RMSE: 10.3M€, R²: 0.44.</a:t>
            </a:r>
          </a:p>
          <a:p>
            <a:pPr algn="l" marL="782982" indent="-391491" lvl="1">
              <a:lnSpc>
                <a:spcPts val="3989"/>
              </a:lnSpc>
              <a:buFont typeface="Arial"/>
              <a:buChar char="•"/>
            </a:pPr>
            <a:r>
              <a:rPr lang="en-US" b="true" sz="3626">
                <a:solidFill>
                  <a:srgbClr val="000000"/>
                </a:solidFill>
                <a:latin typeface="League Spartan"/>
                <a:ea typeface="League Spartan"/>
                <a:cs typeface="League Spartan"/>
                <a:sym typeface="League Spartan"/>
              </a:rPr>
              <a:t>PREDICCIONES CON UN ERROR APROXIMADO DEL ±15%.</a:t>
            </a:r>
          </a:p>
          <a:p>
            <a:pPr algn="l" marL="782982" indent="-391491" lvl="1">
              <a:lnSpc>
                <a:spcPts val="3989"/>
              </a:lnSpc>
              <a:buFont typeface="Arial"/>
              <a:buChar char="•"/>
            </a:pPr>
            <a:r>
              <a:rPr lang="en-US" b="true" sz="3626">
                <a:solidFill>
                  <a:srgbClr val="000000"/>
                </a:solidFill>
                <a:latin typeface="League Spartan"/>
                <a:ea typeface="League Spartan"/>
                <a:cs typeface="League Spartan"/>
                <a:sym typeface="League Spartan"/>
              </a:rPr>
              <a:t>ÚTIL PARA FILTROS Y EVALUACIONES PRELIMINARES, PERO NO CONFIABLE EN FICHAJES GRANDES.</a:t>
            </a:r>
          </a:p>
          <a:p>
            <a:pPr algn="l" marL="782982" indent="-391491" lvl="1">
              <a:lnSpc>
                <a:spcPts val="3989"/>
              </a:lnSpc>
              <a:buFont typeface="Arial"/>
              <a:buChar char="•"/>
            </a:pPr>
            <a:r>
              <a:rPr lang="en-US" b="true" sz="3626">
                <a:solidFill>
                  <a:srgbClr val="000000"/>
                </a:solidFill>
                <a:latin typeface="League Spartan"/>
                <a:ea typeface="League Spartan"/>
                <a:cs typeface="League Spartan"/>
                <a:sym typeface="League Spartan"/>
              </a:rPr>
              <a:t>LIMITACIÓN: FALTAN VARIABLES COMO MARKETING, DESEMPEÑO INTERNACIONAL O FINANZAS DEL CLUB.</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 VARIABLES RELEVANTES</a:t>
            </a:r>
          </a:p>
        </p:txBody>
      </p:sp>
      <p:sp>
        <p:nvSpPr>
          <p:cNvPr name="TextBox 5" id="5"/>
          <p:cNvSpPr txBox="true"/>
          <p:nvPr/>
        </p:nvSpPr>
        <p:spPr>
          <a:xfrm rot="0">
            <a:off x="1028700" y="4572784"/>
            <a:ext cx="14682391" cy="3036908"/>
          </a:xfrm>
          <a:prstGeom prst="rect">
            <a:avLst/>
          </a:prstGeom>
        </p:spPr>
        <p:txBody>
          <a:bodyPr anchor="t" rtlCol="false" tIns="0" lIns="0" bIns="0" rIns="0">
            <a:spAutoFit/>
          </a:bodyPr>
          <a:lstStyle/>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EDAD: IMPACTO NEGATIVO (MÁS JÓVENES = MÁS VALOR).</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GOLES Y XG: PESO POSITIVO FUERTE.</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CONTRATO: MÁS DÍAS = MÁS VALOR.</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POSICIÓN: AFECTA DE FORMA DISTINTA SEGÚN EL ROL.</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XA: IMPACTO MODERADO.</a:t>
            </a:r>
          </a:p>
          <a:p>
            <a:pPr algn="l">
              <a:lnSpc>
                <a:spcPts val="398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94742" y="3852612"/>
            <a:ext cx="6910846" cy="6146708"/>
          </a:xfrm>
          <a:custGeom>
            <a:avLst/>
            <a:gdLst/>
            <a:ahLst/>
            <a:cxnLst/>
            <a:rect r="r" b="b" t="t" l="l"/>
            <a:pathLst>
              <a:path h="6146708" w="6910846">
                <a:moveTo>
                  <a:pt x="0" y="0"/>
                </a:moveTo>
                <a:lnTo>
                  <a:pt x="6910846" y="0"/>
                </a:lnTo>
                <a:lnTo>
                  <a:pt x="6910846" y="6146708"/>
                </a:lnTo>
                <a:lnTo>
                  <a:pt x="0" y="6146708"/>
                </a:lnTo>
                <a:lnTo>
                  <a:pt x="0" y="0"/>
                </a:lnTo>
                <a:close/>
              </a:path>
            </a:pathLst>
          </a:custGeom>
          <a:blipFill>
            <a:blip r:embed="rId2">
              <a:extLst>
                <a:ext uri="{96DAC541-7B7A-43D3-8B79-37D633B846F1}">
                  <asvg:svgBlip xmlns:asvg="http://schemas.microsoft.com/office/drawing/2016/SVG/main" r:embed="rId3"/>
                </a:ext>
              </a:extLst>
            </a:blip>
            <a:stretch>
              <a:fillRect l="-178848" t="0" r="0" b="-61067"/>
            </a:stretch>
          </a:blipFill>
        </p:spPr>
      </p:sp>
      <p:sp>
        <p:nvSpPr>
          <p:cNvPr name="TextBox 3" id="3"/>
          <p:cNvSpPr txBox="true"/>
          <p:nvPr/>
        </p:nvSpPr>
        <p:spPr>
          <a:xfrm rot="0">
            <a:off x="1385018" y="1599233"/>
            <a:ext cx="8687738" cy="1146961"/>
          </a:xfrm>
          <a:prstGeom prst="rect">
            <a:avLst/>
          </a:prstGeom>
        </p:spPr>
        <p:txBody>
          <a:bodyPr anchor="t" rtlCol="false" tIns="0" lIns="0" bIns="0" rIns="0">
            <a:spAutoFit/>
          </a:bodyPr>
          <a:lstStyle/>
          <a:p>
            <a:pPr algn="l" marL="0" indent="0" lvl="0">
              <a:lnSpc>
                <a:spcPts val="8971"/>
              </a:lnSpc>
            </a:pPr>
            <a:r>
              <a:rPr lang="en-US" sz="7939">
                <a:solidFill>
                  <a:srgbClr val="4E6B4D"/>
                </a:solidFill>
                <a:latin typeface="League Spartan"/>
                <a:ea typeface="League Spartan"/>
                <a:cs typeface="League Spartan"/>
                <a:sym typeface="League Spartan"/>
              </a:rPr>
              <a:t>TEMAS</a:t>
            </a:r>
          </a:p>
        </p:txBody>
      </p:sp>
      <p:sp>
        <p:nvSpPr>
          <p:cNvPr name="TextBox 4" id="4"/>
          <p:cNvSpPr txBox="true"/>
          <p:nvPr/>
        </p:nvSpPr>
        <p:spPr>
          <a:xfrm rot="0">
            <a:off x="1030515" y="3059015"/>
            <a:ext cx="8687738" cy="62329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Helios"/>
                <a:ea typeface="Helios"/>
                <a:cs typeface="Helios"/>
                <a:sym typeface="Helios"/>
              </a:rPr>
              <a:t>Ensigna</a:t>
            </a:r>
          </a:p>
        </p:txBody>
      </p:sp>
      <p:sp>
        <p:nvSpPr>
          <p:cNvPr name="TextBox 5" id="5"/>
          <p:cNvSpPr txBox="true"/>
          <p:nvPr/>
        </p:nvSpPr>
        <p:spPr>
          <a:xfrm rot="0">
            <a:off x="1839525" y="3804987"/>
            <a:ext cx="8321858" cy="38920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Helios"/>
                <a:ea typeface="Helios"/>
                <a:cs typeface="Helios"/>
                <a:sym typeface="Helios"/>
              </a:rPr>
              <a:t>Contexto de la empresa</a:t>
            </a:r>
          </a:p>
        </p:txBody>
      </p:sp>
      <p:sp>
        <p:nvSpPr>
          <p:cNvPr name="TextBox 6" id="6"/>
          <p:cNvSpPr txBox="true"/>
          <p:nvPr/>
        </p:nvSpPr>
        <p:spPr>
          <a:xfrm rot="0">
            <a:off x="1030515" y="4281242"/>
            <a:ext cx="8687738" cy="62329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Helios"/>
                <a:ea typeface="Helios"/>
                <a:cs typeface="Helios"/>
                <a:sym typeface="Helios"/>
              </a:rPr>
              <a:t>El equipo de trabajo</a:t>
            </a:r>
          </a:p>
        </p:txBody>
      </p:sp>
      <p:sp>
        <p:nvSpPr>
          <p:cNvPr name="TextBox 7" id="7"/>
          <p:cNvSpPr txBox="true"/>
          <p:nvPr/>
        </p:nvSpPr>
        <p:spPr>
          <a:xfrm rot="0">
            <a:off x="1839525" y="5027214"/>
            <a:ext cx="8321858" cy="38920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Helios"/>
                <a:ea typeface="Helios"/>
                <a:cs typeface="Helios"/>
                <a:sym typeface="Helios"/>
              </a:rPr>
              <a:t>Profesionales detrás de este trabajo</a:t>
            </a:r>
          </a:p>
        </p:txBody>
      </p:sp>
      <p:sp>
        <p:nvSpPr>
          <p:cNvPr name="TextBox 8" id="8"/>
          <p:cNvSpPr txBox="true"/>
          <p:nvPr/>
        </p:nvSpPr>
        <p:spPr>
          <a:xfrm rot="0">
            <a:off x="1030515" y="5503468"/>
            <a:ext cx="8687738" cy="62329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Helios"/>
                <a:ea typeface="Helios"/>
                <a:cs typeface="Helios"/>
                <a:sym typeface="Helios"/>
              </a:rPr>
              <a:t>Presentación del proyecto</a:t>
            </a:r>
          </a:p>
        </p:txBody>
      </p:sp>
      <p:sp>
        <p:nvSpPr>
          <p:cNvPr name="TextBox 9" id="9"/>
          <p:cNvSpPr txBox="true"/>
          <p:nvPr/>
        </p:nvSpPr>
        <p:spPr>
          <a:xfrm rot="0">
            <a:off x="1839525" y="6249440"/>
            <a:ext cx="8321858" cy="38920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Helios"/>
                <a:ea typeface="Helios"/>
                <a:cs typeface="Helios"/>
                <a:sym typeface="Helios"/>
              </a:rPr>
              <a:t>Introducción a los objetivos del proyecto</a:t>
            </a:r>
          </a:p>
        </p:txBody>
      </p:sp>
      <p:sp>
        <p:nvSpPr>
          <p:cNvPr name="TextBox 10" id="10"/>
          <p:cNvSpPr txBox="true"/>
          <p:nvPr/>
        </p:nvSpPr>
        <p:spPr>
          <a:xfrm rot="0">
            <a:off x="1030515" y="6725695"/>
            <a:ext cx="8687738" cy="62329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Helios"/>
                <a:ea typeface="Helios"/>
                <a:cs typeface="Helios"/>
                <a:sym typeface="Helios"/>
              </a:rPr>
              <a:t>Análisis y resultados del proyecto</a:t>
            </a:r>
          </a:p>
        </p:txBody>
      </p:sp>
      <p:sp>
        <p:nvSpPr>
          <p:cNvPr name="TextBox 11" id="11"/>
          <p:cNvSpPr txBox="true"/>
          <p:nvPr/>
        </p:nvSpPr>
        <p:spPr>
          <a:xfrm rot="0">
            <a:off x="1839525" y="7471667"/>
            <a:ext cx="8321858" cy="38920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Helios"/>
                <a:ea typeface="Helios"/>
                <a:cs typeface="Helios"/>
                <a:sym typeface="Helios"/>
              </a:rPr>
              <a:t>Gráficas y análisis de resultados </a:t>
            </a:r>
          </a:p>
        </p:txBody>
      </p:sp>
      <p:sp>
        <p:nvSpPr>
          <p:cNvPr name="Freeform 12" id="12"/>
          <p:cNvSpPr/>
          <p:nvPr/>
        </p:nvSpPr>
        <p:spPr>
          <a:xfrm flipH="false" flipV="false" rot="0">
            <a:off x="-1843804" y="9258300"/>
            <a:ext cx="21513919" cy="1488540"/>
          </a:xfrm>
          <a:custGeom>
            <a:avLst/>
            <a:gdLst/>
            <a:ahLst/>
            <a:cxnLst/>
            <a:rect r="r" b="b" t="t" l="l"/>
            <a:pathLst>
              <a:path h="1488540" w="21513919">
                <a:moveTo>
                  <a:pt x="0" y="0"/>
                </a:moveTo>
                <a:lnTo>
                  <a:pt x="21513919" y="0"/>
                </a:lnTo>
                <a:lnTo>
                  <a:pt x="21513919" y="1488540"/>
                </a:lnTo>
                <a:lnTo>
                  <a:pt x="0" y="1488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 REGLAS DE NEGOCIO</a:t>
            </a:r>
          </a:p>
        </p:txBody>
      </p:sp>
      <p:sp>
        <p:nvSpPr>
          <p:cNvPr name="TextBox 5" id="5"/>
          <p:cNvSpPr txBox="true"/>
          <p:nvPr/>
        </p:nvSpPr>
        <p:spPr>
          <a:xfrm rot="0">
            <a:off x="1028700" y="4572784"/>
            <a:ext cx="17259300" cy="3541733"/>
          </a:xfrm>
          <a:prstGeom prst="rect">
            <a:avLst/>
          </a:prstGeom>
        </p:spPr>
        <p:txBody>
          <a:bodyPr anchor="t" rtlCol="false" tIns="0" lIns="0" bIns="0" rIns="0">
            <a:spAutoFit/>
          </a:bodyPr>
          <a:lstStyle/>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EDAD: SUB-23 = INVERSIÓN, 24-28 = RENDIMIENTO ÓPTIMO, +29 = RETORNO CORTO.</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P</a:t>
            </a:r>
            <a:r>
              <a:rPr lang="en-US" b="true" sz="3626">
                <a:solidFill>
                  <a:srgbClr val="000000"/>
                </a:solidFill>
                <a:latin typeface="League Spartan"/>
                <a:ea typeface="League Spartan"/>
                <a:cs typeface="League Spartan"/>
                <a:sym typeface="League Spartan"/>
              </a:rPr>
              <a:t>OSICIÓN: DELANTEROS = GOLES/XG, MEDIOCAMPISTAS = XA/PASES, DEFENSAS/PORTEROS = SOLIDEZ.</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CONTRATO: RENOVAR TEMPRANO, APROVECHAR JUGADORES LIBRES, ANTICIPAR DEPRECIACIÓN.</a:t>
            </a:r>
          </a:p>
          <a:p>
            <a:pPr algn="l">
              <a:lnSpc>
                <a:spcPts val="398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LIMITACIONES</a:t>
            </a:r>
          </a:p>
        </p:txBody>
      </p:sp>
      <p:sp>
        <p:nvSpPr>
          <p:cNvPr name="TextBox 5" id="5"/>
          <p:cNvSpPr txBox="true"/>
          <p:nvPr/>
        </p:nvSpPr>
        <p:spPr>
          <a:xfrm rot="0">
            <a:off x="1028700" y="4465627"/>
            <a:ext cx="16976478" cy="3036908"/>
          </a:xfrm>
          <a:prstGeom prst="rect">
            <a:avLst/>
          </a:prstGeom>
        </p:spPr>
        <p:txBody>
          <a:bodyPr anchor="t" rtlCol="false" tIns="0" lIns="0" bIns="0" rIns="0">
            <a:spAutoFit/>
          </a:bodyPr>
          <a:lstStyle/>
          <a:p>
            <a:pPr algn="l" marL="782982" indent="-391491" lvl="1">
              <a:lnSpc>
                <a:spcPts val="3989"/>
              </a:lnSpc>
              <a:spcBef>
                <a:spcPct val="0"/>
              </a:spcBef>
              <a:buFont typeface="Arial"/>
              <a:buChar char="•"/>
            </a:pPr>
            <a:r>
              <a:rPr lang="en-US" sz="3626">
                <a:solidFill>
                  <a:srgbClr val="000000"/>
                </a:solidFill>
                <a:latin typeface="League Spartan"/>
                <a:ea typeface="League Spartan"/>
                <a:cs typeface="League Spartan"/>
                <a:sym typeface="League Spartan"/>
              </a:rPr>
              <a:t>RMSE &gt; MA</a:t>
            </a:r>
            <a:r>
              <a:rPr lang="en-US" b="true" sz="3626">
                <a:solidFill>
                  <a:srgbClr val="000000"/>
                </a:solidFill>
                <a:latin typeface="League Spartan"/>
                <a:ea typeface="League Spartan"/>
                <a:cs typeface="League Spartan"/>
                <a:sym typeface="League Spartan"/>
              </a:rPr>
              <a:t>E: PROBLEMAS CON OUTLIERS.</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R² BAJO: NO CAPTA RELACIONES NO LINEALES.</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PÉRDIDA DEL 40% DE DATOS POR NULOS.</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FALTAN VARIABLES CLAVE (LESIONES, LIDERAZGO, CONTEXTO DE MERCADO).</a:t>
            </a:r>
          </a:p>
          <a:p>
            <a:pPr algn="l">
              <a:lnSpc>
                <a:spcPts val="398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 APLICACIONES</a:t>
            </a:r>
          </a:p>
        </p:txBody>
      </p:sp>
      <p:sp>
        <p:nvSpPr>
          <p:cNvPr name="TextBox 5" id="5"/>
          <p:cNvSpPr txBox="true"/>
          <p:nvPr/>
        </p:nvSpPr>
        <p:spPr>
          <a:xfrm rot="0">
            <a:off x="1028700" y="4465627"/>
            <a:ext cx="17259300" cy="2532083"/>
          </a:xfrm>
          <a:prstGeom prst="rect">
            <a:avLst/>
          </a:prstGeom>
        </p:spPr>
        <p:txBody>
          <a:bodyPr anchor="t" rtlCol="false" tIns="0" lIns="0" bIns="0" rIns="0">
            <a:spAutoFit/>
          </a:bodyPr>
          <a:lstStyle/>
          <a:p>
            <a:pPr algn="l" marL="782982" indent="-391491" lvl="1">
              <a:lnSpc>
                <a:spcPts val="3989"/>
              </a:lnSpc>
              <a:spcBef>
                <a:spcPct val="0"/>
              </a:spcBef>
              <a:buFont typeface="Arial"/>
              <a:buChar char="•"/>
            </a:pPr>
            <a:r>
              <a:rPr lang="en-US" sz="3626">
                <a:solidFill>
                  <a:srgbClr val="000000"/>
                </a:solidFill>
                <a:latin typeface="League Spartan"/>
                <a:ea typeface="League Spartan"/>
                <a:cs typeface="League Spartan"/>
                <a:sym typeface="League Spartan"/>
              </a:rPr>
              <a:t>SCOUTING</a:t>
            </a:r>
            <a:r>
              <a:rPr lang="en-US" b="true" sz="3626">
                <a:solidFill>
                  <a:srgbClr val="000000"/>
                </a:solidFill>
                <a:latin typeface="League Spartan"/>
                <a:ea typeface="League Spartan"/>
                <a:cs typeface="League Spartan"/>
                <a:sym typeface="League Spartan"/>
              </a:rPr>
              <a:t>: FILTRAR JUGADORES, DETECTAR OPORTUNIDADES Y PRIORIZAR CASOS CON POTENCIAL.</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NEGOC</a:t>
            </a:r>
            <a:r>
              <a:rPr lang="en-US" b="true" sz="3626">
                <a:solidFill>
                  <a:srgbClr val="000000"/>
                </a:solidFill>
                <a:latin typeface="League Spartan"/>
                <a:ea typeface="League Spartan"/>
                <a:cs typeface="League Spartan"/>
                <a:sym typeface="League Spartan"/>
              </a:rPr>
              <a:t>IACIÓN: REFERENCIA DE PRECIOS, JUSTIFICACIÓN OBJETIVA DE OFERTAS, COMPARACIÓN DE OPCIONES.</a:t>
            </a:r>
          </a:p>
          <a:p>
            <a:pPr algn="l">
              <a:lnSpc>
                <a:spcPts val="398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31675" y="3865594"/>
            <a:ext cx="8406332" cy="6798621"/>
          </a:xfrm>
          <a:custGeom>
            <a:avLst/>
            <a:gdLst/>
            <a:ahLst/>
            <a:cxnLst/>
            <a:rect r="r" b="b" t="t" l="l"/>
            <a:pathLst>
              <a:path h="6798621" w="8406332">
                <a:moveTo>
                  <a:pt x="0" y="0"/>
                </a:moveTo>
                <a:lnTo>
                  <a:pt x="8406332" y="0"/>
                </a:lnTo>
                <a:lnTo>
                  <a:pt x="8406332" y="6798622"/>
                </a:lnTo>
                <a:lnTo>
                  <a:pt x="0" y="679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65235" y="79057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1B401A"/>
                </a:solidFill>
                <a:latin typeface="League Spartan"/>
                <a:ea typeface="League Spartan"/>
                <a:cs typeface="League Spartan"/>
                <a:sym typeface="League Spartan"/>
              </a:rPr>
              <a:t>Conclusiones</a:t>
            </a:r>
          </a:p>
        </p:txBody>
      </p:sp>
      <p:sp>
        <p:nvSpPr>
          <p:cNvPr name="TextBox 4" id="4"/>
          <p:cNvSpPr txBox="true"/>
          <p:nvPr/>
        </p:nvSpPr>
        <p:spPr>
          <a:xfrm rot="0">
            <a:off x="1311522" y="2791758"/>
            <a:ext cx="11410930"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 APLICACIONES</a:t>
            </a:r>
          </a:p>
        </p:txBody>
      </p:sp>
      <p:sp>
        <p:nvSpPr>
          <p:cNvPr name="TextBox 5" id="5"/>
          <p:cNvSpPr txBox="true"/>
          <p:nvPr/>
        </p:nvSpPr>
        <p:spPr>
          <a:xfrm rot="0">
            <a:off x="1028700" y="4465627"/>
            <a:ext cx="17259300" cy="4046558"/>
          </a:xfrm>
          <a:prstGeom prst="rect">
            <a:avLst/>
          </a:prstGeom>
        </p:spPr>
        <p:txBody>
          <a:bodyPr anchor="t" rtlCol="false" tIns="0" lIns="0" bIns="0" rIns="0">
            <a:spAutoFit/>
          </a:bodyPr>
          <a:lstStyle/>
          <a:p>
            <a:pPr algn="l">
              <a:lnSpc>
                <a:spcPts val="3989"/>
              </a:lnSpc>
            </a:pPr>
            <a:r>
              <a:rPr lang="en-US" sz="3626">
                <a:solidFill>
                  <a:srgbClr val="000000"/>
                </a:solidFill>
                <a:latin typeface="League Spartan"/>
                <a:ea typeface="League Spartan"/>
                <a:cs typeface="League Spartan"/>
                <a:sym typeface="League Spartan"/>
              </a:rPr>
              <a:t>E</a:t>
            </a:r>
            <a:r>
              <a:rPr lang="en-US" b="true" sz="3626">
                <a:solidFill>
                  <a:srgbClr val="000000"/>
                </a:solidFill>
                <a:latin typeface="League Spartan"/>
                <a:ea typeface="League Spartan"/>
                <a:cs typeface="League Spartan"/>
                <a:sym typeface="League Spartan"/>
              </a:rPr>
              <a:t>L MODELO ES UN PRIMER PASO SÓLIDO HACIA LA VALORACIÓN OBJETIVA DE JUGADORES:</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PREC</a:t>
            </a:r>
            <a:r>
              <a:rPr lang="en-US" b="true" sz="3626">
                <a:solidFill>
                  <a:srgbClr val="000000"/>
                </a:solidFill>
                <a:latin typeface="League Spartan"/>
                <a:ea typeface="League Spartan"/>
                <a:cs typeface="League Spartan"/>
                <a:sym typeface="League Spartan"/>
              </a:rPr>
              <a:t>ISIÓN MODERADA (R²=0.44, ERROR 15%).</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ÚTIL COMO HERRAMIENTA DE APOYO AL SCOUTING, NO COMO SISTEMA AUTÓNOMO.</a:t>
            </a:r>
          </a:p>
          <a:p>
            <a:pPr algn="l" marL="782982" indent="-391491" lvl="1">
              <a:lnSpc>
                <a:spcPts val="3989"/>
              </a:lnSpc>
              <a:spcBef>
                <a:spcPct val="0"/>
              </a:spcBef>
              <a:buFont typeface="Arial"/>
              <a:buChar char="•"/>
            </a:pPr>
            <a:r>
              <a:rPr lang="en-US" b="true" sz="3626">
                <a:solidFill>
                  <a:srgbClr val="000000"/>
                </a:solidFill>
                <a:latin typeface="League Spartan"/>
                <a:ea typeface="League Spartan"/>
                <a:cs typeface="League Spartan"/>
                <a:sym typeface="League Spartan"/>
              </a:rPr>
              <a:t>ESTABLECE UNA BASE METODOLÓGICA QUE PUEDE MEJORAR CON MÁS DATOS Y VARIABLES.</a:t>
            </a:r>
          </a:p>
          <a:p>
            <a:pPr algn="l">
              <a:lnSpc>
                <a:spcPts val="398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99659" y="3981993"/>
            <a:ext cx="12488682" cy="2471536"/>
          </a:xfrm>
          <a:prstGeom prst="rect">
            <a:avLst/>
          </a:prstGeom>
        </p:spPr>
        <p:txBody>
          <a:bodyPr anchor="t" rtlCol="false" tIns="0" lIns="0" bIns="0" rIns="0">
            <a:spAutoFit/>
          </a:bodyPr>
          <a:lstStyle/>
          <a:p>
            <a:pPr algn="ctr" marL="0" indent="0" lvl="0">
              <a:lnSpc>
                <a:spcPts val="20226"/>
              </a:lnSpc>
            </a:pPr>
            <a:r>
              <a:rPr lang="en-US" sz="14447">
                <a:solidFill>
                  <a:srgbClr val="1B401A"/>
                </a:solidFill>
                <a:latin typeface="League Spartan"/>
                <a:ea typeface="League Spartan"/>
                <a:cs typeface="League Spartan"/>
                <a:sym typeface="League Spartan"/>
              </a:rPr>
              <a:t>¡GRACIAS!</a:t>
            </a:r>
          </a:p>
        </p:txBody>
      </p:sp>
      <p:sp>
        <p:nvSpPr>
          <p:cNvPr name="Freeform 3" id="3"/>
          <p:cNvSpPr/>
          <p:nvPr/>
        </p:nvSpPr>
        <p:spPr>
          <a:xfrm flipH="false" flipV="false" rot="0">
            <a:off x="-1990885" y="9516582"/>
            <a:ext cx="22269770" cy="1540837"/>
          </a:xfrm>
          <a:custGeom>
            <a:avLst/>
            <a:gdLst/>
            <a:ahLst/>
            <a:cxnLst/>
            <a:rect r="r" b="b" t="t" l="l"/>
            <a:pathLst>
              <a:path h="1540837" w="22269770">
                <a:moveTo>
                  <a:pt x="0" y="0"/>
                </a:moveTo>
                <a:lnTo>
                  <a:pt x="22269770" y="0"/>
                </a:lnTo>
                <a:lnTo>
                  <a:pt x="22269770" y="1540836"/>
                </a:lnTo>
                <a:lnTo>
                  <a:pt x="0" y="1540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9420" y="-770418"/>
            <a:ext cx="22269770" cy="1540837"/>
          </a:xfrm>
          <a:custGeom>
            <a:avLst/>
            <a:gdLst/>
            <a:ahLst/>
            <a:cxnLst/>
            <a:rect r="r" b="b" t="t" l="l"/>
            <a:pathLst>
              <a:path h="1540837" w="22269770">
                <a:moveTo>
                  <a:pt x="0" y="0"/>
                </a:moveTo>
                <a:lnTo>
                  <a:pt x="22269770" y="0"/>
                </a:lnTo>
                <a:lnTo>
                  <a:pt x="22269770" y="1540836"/>
                </a:lnTo>
                <a:lnTo>
                  <a:pt x="0" y="1540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60514" y="1135835"/>
            <a:ext cx="12157529" cy="20745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4E6B4D"/>
                </a:solidFill>
                <a:latin typeface="League Spartan"/>
                <a:ea typeface="League Spartan"/>
                <a:cs typeface="League Spartan"/>
                <a:sym typeface="League Spartan"/>
              </a:rPr>
              <a:t>Entendimiento</a:t>
            </a:r>
          </a:p>
        </p:txBody>
      </p:sp>
      <p:sp>
        <p:nvSpPr>
          <p:cNvPr name="TextBox 3" id="3"/>
          <p:cNvSpPr txBox="true"/>
          <p:nvPr/>
        </p:nvSpPr>
        <p:spPr>
          <a:xfrm rot="0">
            <a:off x="4635864" y="2809119"/>
            <a:ext cx="10577094" cy="1013883"/>
          </a:xfrm>
          <a:prstGeom prst="rect">
            <a:avLst/>
          </a:prstGeom>
        </p:spPr>
        <p:txBody>
          <a:bodyPr anchor="t" rtlCol="false" tIns="0" lIns="0" bIns="0" rIns="0">
            <a:spAutoFit/>
          </a:bodyPr>
          <a:lstStyle/>
          <a:p>
            <a:pPr algn="l">
              <a:lnSpc>
                <a:spcPts val="8166"/>
              </a:lnSpc>
            </a:pPr>
            <a:r>
              <a:rPr lang="en-US" sz="5833">
                <a:solidFill>
                  <a:srgbClr val="3C4147"/>
                </a:solidFill>
                <a:latin typeface="Helios"/>
                <a:ea typeface="Helios"/>
                <a:cs typeface="Helios"/>
                <a:sym typeface="Helios"/>
              </a:rPr>
              <a:t>de los datos</a:t>
            </a:r>
          </a:p>
        </p:txBody>
      </p:sp>
      <p:sp>
        <p:nvSpPr>
          <p:cNvPr name="Freeform 4" id="4"/>
          <p:cNvSpPr/>
          <p:nvPr/>
        </p:nvSpPr>
        <p:spPr>
          <a:xfrm flipH="false" flipV="false" rot="0">
            <a:off x="-1843804" y="9258300"/>
            <a:ext cx="21513919" cy="1488540"/>
          </a:xfrm>
          <a:custGeom>
            <a:avLst/>
            <a:gdLst/>
            <a:ahLst/>
            <a:cxnLst/>
            <a:rect r="r" b="b" t="t" l="l"/>
            <a:pathLst>
              <a:path h="1488540" w="21513919">
                <a:moveTo>
                  <a:pt x="0" y="0"/>
                </a:moveTo>
                <a:lnTo>
                  <a:pt x="21513919" y="0"/>
                </a:lnTo>
                <a:lnTo>
                  <a:pt x="21513919" y="1488540"/>
                </a:lnTo>
                <a:lnTo>
                  <a:pt x="0" y="1488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460514" y="3949700"/>
            <a:ext cx="12157529" cy="1193800"/>
          </a:xfrm>
          <a:prstGeom prst="rect">
            <a:avLst/>
          </a:prstGeom>
        </p:spPr>
        <p:txBody>
          <a:bodyPr anchor="t" rtlCol="false" tIns="0" lIns="0" bIns="0" rIns="0">
            <a:spAutoFit/>
          </a:bodyPr>
          <a:lstStyle/>
          <a:p>
            <a:pPr algn="l" marL="0" indent="0" lvl="0">
              <a:lnSpc>
                <a:spcPts val="9799"/>
              </a:lnSpc>
              <a:spcBef>
                <a:spcPct val="0"/>
              </a:spcBef>
            </a:pPr>
            <a:r>
              <a:rPr lang="en-US" sz="6999">
                <a:solidFill>
                  <a:srgbClr val="4E6B4D"/>
                </a:solidFill>
                <a:latin typeface="League Spartan"/>
                <a:ea typeface="League Spartan"/>
                <a:cs typeface="League Spartan"/>
                <a:sym typeface="League Spartan"/>
              </a:rPr>
              <a:t>Variable objetivo</a:t>
            </a:r>
          </a:p>
        </p:txBody>
      </p:sp>
      <p:sp>
        <p:nvSpPr>
          <p:cNvPr name="TextBox 6" id="6"/>
          <p:cNvSpPr txBox="true"/>
          <p:nvPr/>
        </p:nvSpPr>
        <p:spPr>
          <a:xfrm rot="0">
            <a:off x="1435024" y="5158317"/>
            <a:ext cx="16852976" cy="4099983"/>
          </a:xfrm>
          <a:prstGeom prst="rect">
            <a:avLst/>
          </a:prstGeom>
        </p:spPr>
        <p:txBody>
          <a:bodyPr anchor="t" rtlCol="false" tIns="0" lIns="0" bIns="0" rIns="0">
            <a:spAutoFit/>
          </a:bodyPr>
          <a:lstStyle/>
          <a:p>
            <a:pPr algn="l" marL="1259420" indent="-629710" lvl="1">
              <a:lnSpc>
                <a:spcPts val="8166"/>
              </a:lnSpc>
              <a:buFont typeface="Arial"/>
              <a:buChar char="•"/>
            </a:pPr>
            <a:r>
              <a:rPr lang="en-US" sz="5833">
                <a:solidFill>
                  <a:srgbClr val="3C4147"/>
                </a:solidFill>
                <a:latin typeface="Helios"/>
                <a:ea typeface="Helios"/>
                <a:cs typeface="Helios"/>
                <a:sym typeface="Helios"/>
              </a:rPr>
              <a:t>Market Value (€): representa el precio de mercado estimado de un jugador.</a:t>
            </a:r>
          </a:p>
          <a:p>
            <a:pPr algn="l">
              <a:lnSpc>
                <a:spcPts val="8166"/>
              </a:lnSpc>
            </a:pPr>
          </a:p>
          <a:p>
            <a:pPr algn="l">
              <a:lnSpc>
                <a:spcPts val="816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044" y="8134650"/>
            <a:ext cx="19056087" cy="2691672"/>
          </a:xfrm>
          <a:custGeom>
            <a:avLst/>
            <a:gdLst/>
            <a:ahLst/>
            <a:cxnLst/>
            <a:rect r="r" b="b" t="t" l="l"/>
            <a:pathLst>
              <a:path h="2691672" w="19056087">
                <a:moveTo>
                  <a:pt x="0" y="0"/>
                </a:moveTo>
                <a:lnTo>
                  <a:pt x="19056088" y="0"/>
                </a:lnTo>
                <a:lnTo>
                  <a:pt x="19056088"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4318" y="2654989"/>
            <a:ext cx="8901655" cy="6383386"/>
          </a:xfrm>
          <a:prstGeom prst="rect">
            <a:avLst/>
          </a:prstGeom>
        </p:spPr>
        <p:txBody>
          <a:bodyPr anchor="t" rtlCol="false" tIns="0" lIns="0" bIns="0" rIns="0">
            <a:spAutoFit/>
          </a:bodyPr>
          <a:lstStyle/>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Edad: jugadores jóvenes suelen tener más valor.</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Goles: refleja capacidad ofensiva, clave en atacantes.</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xG (expected goals): calidad de tiros, mejor que npXG.</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xA (expected assists): mide generación de oportunidades.</a:t>
            </a:r>
          </a:p>
          <a:p>
            <a:pPr algn="just" marL="714755" indent="-357377" lvl="1">
              <a:lnSpc>
                <a:spcPts val="4634"/>
              </a:lnSpc>
              <a:spcBef>
                <a:spcPct val="0"/>
              </a:spcBef>
              <a:buFont typeface="Arial"/>
              <a:buChar char="•"/>
            </a:pPr>
            <a:r>
              <a:rPr lang="en-US" sz="3310">
                <a:solidFill>
                  <a:srgbClr val="3C4147"/>
                </a:solidFill>
                <a:latin typeface="Public Sans"/>
                <a:ea typeface="Public Sans"/>
                <a:cs typeface="Public Sans"/>
                <a:sym typeface="Public Sans"/>
              </a:rPr>
              <a:t>Regates exitosos: total absoluto, no porcentaje.</a:t>
            </a:r>
          </a:p>
          <a:p>
            <a:pPr algn="just" marL="0" indent="0" lvl="0">
              <a:lnSpc>
                <a:spcPts val="4634"/>
              </a:lnSpc>
              <a:spcBef>
                <a:spcPct val="0"/>
              </a:spcBef>
            </a:pPr>
          </a:p>
        </p:txBody>
      </p:sp>
      <p:sp>
        <p:nvSpPr>
          <p:cNvPr name="TextBox 4" id="4"/>
          <p:cNvSpPr txBox="true"/>
          <p:nvPr/>
        </p:nvSpPr>
        <p:spPr>
          <a:xfrm rot="0">
            <a:off x="1434318" y="1683941"/>
            <a:ext cx="11827491" cy="799013"/>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League Spartan"/>
                <a:ea typeface="League Spartan"/>
                <a:cs typeface="League Spartan"/>
                <a:sym typeface="League Spartan"/>
              </a:rPr>
              <a:t>VARIABLES OFENSIVAS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044" y="8134650"/>
            <a:ext cx="19056087" cy="2691672"/>
          </a:xfrm>
          <a:custGeom>
            <a:avLst/>
            <a:gdLst/>
            <a:ahLst/>
            <a:cxnLst/>
            <a:rect r="r" b="b" t="t" l="l"/>
            <a:pathLst>
              <a:path h="2691672" w="19056087">
                <a:moveTo>
                  <a:pt x="0" y="0"/>
                </a:moveTo>
                <a:lnTo>
                  <a:pt x="19056088" y="0"/>
                </a:lnTo>
                <a:lnTo>
                  <a:pt x="19056088"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4318" y="2654989"/>
            <a:ext cx="8901655" cy="4059286"/>
          </a:xfrm>
          <a:prstGeom prst="rect">
            <a:avLst/>
          </a:prstGeom>
        </p:spPr>
        <p:txBody>
          <a:bodyPr anchor="t" rtlCol="false" tIns="0" lIns="0" bIns="0" rIns="0">
            <a:spAutoFit/>
          </a:bodyPr>
          <a:lstStyle/>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Pases completados: métrica general y significativa.</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Pérdida</a:t>
            </a:r>
            <a:r>
              <a:rPr lang="en-US" sz="3310">
                <a:solidFill>
                  <a:srgbClr val="3C4147"/>
                </a:solidFill>
                <a:latin typeface="Public Sans"/>
                <a:ea typeface="Public Sans"/>
                <a:cs typeface="Public Sans"/>
                <a:sym typeface="Public Sans"/>
              </a:rPr>
              <a:t> de balón: a mayor número, menor valor.</a:t>
            </a:r>
          </a:p>
          <a:p>
            <a:pPr algn="just" marL="714755" indent="-357377" lvl="1">
              <a:lnSpc>
                <a:spcPts val="4634"/>
              </a:lnSpc>
              <a:spcBef>
                <a:spcPct val="0"/>
              </a:spcBef>
              <a:buFont typeface="Arial"/>
              <a:buChar char="•"/>
            </a:pPr>
            <a:r>
              <a:rPr lang="en-US" sz="3310">
                <a:solidFill>
                  <a:srgbClr val="3C4147"/>
                </a:solidFill>
                <a:latin typeface="Public Sans"/>
                <a:ea typeface="Public Sans"/>
                <a:cs typeface="Public Sans"/>
                <a:sym typeface="Public Sans"/>
              </a:rPr>
              <a:t>Malos</a:t>
            </a:r>
            <a:r>
              <a:rPr lang="en-US" sz="3310">
                <a:solidFill>
                  <a:srgbClr val="3C4147"/>
                </a:solidFill>
                <a:latin typeface="Public Sans"/>
                <a:ea typeface="Public Sans"/>
                <a:cs typeface="Public Sans"/>
                <a:sym typeface="Public Sans"/>
              </a:rPr>
              <a:t> controles: reflejan técnica individual.</a:t>
            </a:r>
          </a:p>
          <a:p>
            <a:pPr algn="just" marL="0" indent="0" lvl="0">
              <a:lnSpc>
                <a:spcPts val="4634"/>
              </a:lnSpc>
              <a:spcBef>
                <a:spcPct val="0"/>
              </a:spcBef>
            </a:pPr>
          </a:p>
        </p:txBody>
      </p:sp>
      <p:sp>
        <p:nvSpPr>
          <p:cNvPr name="TextBox 4" id="4"/>
          <p:cNvSpPr txBox="true"/>
          <p:nvPr/>
        </p:nvSpPr>
        <p:spPr>
          <a:xfrm rot="0">
            <a:off x="1434318" y="1683941"/>
            <a:ext cx="11827491" cy="799013"/>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League Spartan"/>
                <a:ea typeface="League Spartan"/>
                <a:cs typeface="League Spartan"/>
                <a:sym typeface="League Spartan"/>
              </a:rPr>
              <a:t>VARIABLES DE POSESION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044" y="8134650"/>
            <a:ext cx="19056087" cy="2691672"/>
          </a:xfrm>
          <a:custGeom>
            <a:avLst/>
            <a:gdLst/>
            <a:ahLst/>
            <a:cxnLst/>
            <a:rect r="r" b="b" t="t" l="l"/>
            <a:pathLst>
              <a:path h="2691672" w="19056087">
                <a:moveTo>
                  <a:pt x="0" y="0"/>
                </a:moveTo>
                <a:lnTo>
                  <a:pt x="19056088" y="0"/>
                </a:lnTo>
                <a:lnTo>
                  <a:pt x="19056088"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4318" y="2654989"/>
            <a:ext cx="8901655" cy="4640311"/>
          </a:xfrm>
          <a:prstGeom prst="rect">
            <a:avLst/>
          </a:prstGeom>
        </p:spPr>
        <p:txBody>
          <a:bodyPr anchor="t" rtlCol="false" tIns="0" lIns="0" bIns="0" rIns="0">
            <a:spAutoFit/>
          </a:bodyPr>
          <a:lstStyle/>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Valla no vencida: clave en defensores y porteros.</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Errores defensivos que ocasionan tiros: penalizan fuertemente.</a:t>
            </a:r>
          </a:p>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 de</a:t>
            </a:r>
            <a:r>
              <a:rPr lang="en-US" sz="3310">
                <a:solidFill>
                  <a:srgbClr val="3C4147"/>
                </a:solidFill>
                <a:latin typeface="Public Sans"/>
                <a:ea typeface="Public Sans"/>
                <a:cs typeface="Public Sans"/>
                <a:sym typeface="Public Sans"/>
              </a:rPr>
              <a:t> duelos aéreos ganados: muy relevante en defensas y delanteros.</a:t>
            </a:r>
          </a:p>
          <a:p>
            <a:pPr algn="just" marL="714755" indent="-357377" lvl="1">
              <a:lnSpc>
                <a:spcPts val="4634"/>
              </a:lnSpc>
              <a:spcBef>
                <a:spcPct val="0"/>
              </a:spcBef>
              <a:buFont typeface="Arial"/>
              <a:buChar char="•"/>
            </a:pPr>
            <a:r>
              <a:rPr lang="en-US" sz="3310">
                <a:solidFill>
                  <a:srgbClr val="3C4147"/>
                </a:solidFill>
                <a:latin typeface="Public Sans"/>
                <a:ea typeface="Public Sans"/>
                <a:cs typeface="Public Sans"/>
                <a:sym typeface="Public Sans"/>
              </a:rPr>
              <a:t>Faltas</a:t>
            </a:r>
            <a:r>
              <a:rPr lang="en-US" sz="3310">
                <a:solidFill>
                  <a:srgbClr val="3C4147"/>
                </a:solidFill>
                <a:latin typeface="Public Sans"/>
                <a:ea typeface="Public Sans"/>
                <a:cs typeface="Public Sans"/>
                <a:sym typeface="Public Sans"/>
              </a:rPr>
              <a:t> cometidas: indicador de disciplina.</a:t>
            </a:r>
          </a:p>
          <a:p>
            <a:pPr algn="just" marL="0" indent="0" lvl="0">
              <a:lnSpc>
                <a:spcPts val="4634"/>
              </a:lnSpc>
              <a:spcBef>
                <a:spcPct val="0"/>
              </a:spcBef>
            </a:pPr>
          </a:p>
        </p:txBody>
      </p:sp>
      <p:sp>
        <p:nvSpPr>
          <p:cNvPr name="TextBox 4" id="4"/>
          <p:cNvSpPr txBox="true"/>
          <p:nvPr/>
        </p:nvSpPr>
        <p:spPr>
          <a:xfrm rot="0">
            <a:off x="1434318" y="1683941"/>
            <a:ext cx="11827491" cy="799013"/>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League Spartan"/>
                <a:ea typeface="League Spartan"/>
                <a:cs typeface="League Spartan"/>
                <a:sym typeface="League Spartan"/>
              </a:rPr>
              <a:t>VARIABLES DEFENSIVAS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044" y="8134650"/>
            <a:ext cx="19056087" cy="2691672"/>
          </a:xfrm>
          <a:custGeom>
            <a:avLst/>
            <a:gdLst/>
            <a:ahLst/>
            <a:cxnLst/>
            <a:rect r="r" b="b" t="t" l="l"/>
            <a:pathLst>
              <a:path h="2691672" w="19056087">
                <a:moveTo>
                  <a:pt x="0" y="0"/>
                </a:moveTo>
                <a:lnTo>
                  <a:pt x="19056088" y="0"/>
                </a:lnTo>
                <a:lnTo>
                  <a:pt x="19056088"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4318" y="3494339"/>
            <a:ext cx="8901655" cy="4640311"/>
          </a:xfrm>
          <a:prstGeom prst="rect">
            <a:avLst/>
          </a:prstGeom>
        </p:spPr>
        <p:txBody>
          <a:bodyPr anchor="t" rtlCol="false" tIns="0" lIns="0" bIns="0" rIns="0">
            <a:spAutoFit/>
          </a:bodyPr>
          <a:lstStyle/>
          <a:p>
            <a:pPr algn="just" marL="714755" indent="-357377" lvl="1">
              <a:lnSpc>
                <a:spcPts val="4634"/>
              </a:lnSpc>
              <a:buFont typeface="Arial"/>
              <a:buChar char="•"/>
            </a:pPr>
            <a:r>
              <a:rPr lang="en-US" sz="3310">
                <a:solidFill>
                  <a:srgbClr val="3C4147"/>
                </a:solidFill>
                <a:latin typeface="Public Sans"/>
                <a:ea typeface="Public Sans"/>
                <a:cs typeface="Public Sans"/>
                <a:sym typeface="Public Sans"/>
              </a:rPr>
              <a:t>Contract date (días restantes de contrato): contratos largos aumentan valor.</a:t>
            </a:r>
          </a:p>
          <a:p>
            <a:pPr algn="just" marL="714755" indent="-357377" lvl="1">
              <a:lnSpc>
                <a:spcPts val="4634"/>
              </a:lnSpc>
              <a:spcBef>
                <a:spcPct val="0"/>
              </a:spcBef>
              <a:buFont typeface="Arial"/>
              <a:buChar char="•"/>
            </a:pPr>
            <a:r>
              <a:rPr lang="en-US" sz="3310">
                <a:solidFill>
                  <a:srgbClr val="3C4147"/>
                </a:solidFill>
                <a:latin typeface="Public Sans"/>
                <a:ea typeface="Public Sans"/>
                <a:cs typeface="Public Sans"/>
                <a:sym typeface="Public Sans"/>
              </a:rPr>
              <a:t>Posición: fundamental</a:t>
            </a:r>
            <a:r>
              <a:rPr lang="en-US" sz="3310">
                <a:solidFill>
                  <a:srgbClr val="3C4147"/>
                </a:solidFill>
                <a:latin typeface="Public Sans"/>
                <a:ea typeface="Public Sans"/>
                <a:cs typeface="Public Sans"/>
                <a:sym typeface="Public Sans"/>
              </a:rPr>
              <a:t> p</a:t>
            </a:r>
            <a:r>
              <a:rPr lang="en-US" sz="3310">
                <a:solidFill>
                  <a:srgbClr val="3C4147"/>
                </a:solidFill>
                <a:latin typeface="Public Sans"/>
                <a:ea typeface="Public Sans"/>
                <a:cs typeface="Public Sans"/>
                <a:sym typeface="Public Sans"/>
              </a:rPr>
              <a:t>orque cambia la relevancia de cada estadística (ejemplo: goles en delanteros vs. por</a:t>
            </a:r>
            <a:r>
              <a:rPr lang="en-US" sz="3310">
                <a:solidFill>
                  <a:srgbClr val="3C4147"/>
                </a:solidFill>
                <a:latin typeface="Public Sans"/>
                <a:ea typeface="Public Sans"/>
                <a:cs typeface="Public Sans"/>
                <a:sym typeface="Public Sans"/>
              </a:rPr>
              <a:t>terías</a:t>
            </a:r>
            <a:r>
              <a:rPr lang="en-US" sz="3310">
                <a:solidFill>
                  <a:srgbClr val="3C4147"/>
                </a:solidFill>
                <a:latin typeface="Public Sans"/>
                <a:ea typeface="Public Sans"/>
                <a:cs typeface="Public Sans"/>
                <a:sym typeface="Public Sans"/>
              </a:rPr>
              <a:t> imbatidas en porteros).</a:t>
            </a:r>
          </a:p>
          <a:p>
            <a:pPr algn="just" marL="0" indent="0" lvl="0">
              <a:lnSpc>
                <a:spcPts val="4634"/>
              </a:lnSpc>
              <a:spcBef>
                <a:spcPct val="0"/>
              </a:spcBef>
            </a:pPr>
          </a:p>
        </p:txBody>
      </p:sp>
      <p:sp>
        <p:nvSpPr>
          <p:cNvPr name="TextBox 4" id="4"/>
          <p:cNvSpPr txBox="true"/>
          <p:nvPr/>
        </p:nvSpPr>
        <p:spPr>
          <a:xfrm rot="0">
            <a:off x="1434318" y="1683941"/>
            <a:ext cx="13094736" cy="1580063"/>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League Spartan"/>
                <a:ea typeface="League Spartan"/>
                <a:cs typeface="League Spartan"/>
                <a:sym typeface="League Spartan"/>
              </a:rPr>
              <a:t>VARIABLES CONTRACTUALES Y CONTEXTUALES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4044" y="8134650"/>
            <a:ext cx="19056087" cy="2691672"/>
          </a:xfrm>
          <a:custGeom>
            <a:avLst/>
            <a:gdLst/>
            <a:ahLst/>
            <a:cxnLst/>
            <a:rect r="r" b="b" t="t" l="l"/>
            <a:pathLst>
              <a:path h="2691672" w="19056087">
                <a:moveTo>
                  <a:pt x="0" y="0"/>
                </a:moveTo>
                <a:lnTo>
                  <a:pt x="19056088" y="0"/>
                </a:lnTo>
                <a:lnTo>
                  <a:pt x="19056088"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0612" y="1471069"/>
            <a:ext cx="10656330" cy="8538385"/>
          </a:xfrm>
          <a:custGeom>
            <a:avLst/>
            <a:gdLst/>
            <a:ahLst/>
            <a:cxnLst/>
            <a:rect r="r" b="b" t="t" l="l"/>
            <a:pathLst>
              <a:path h="8538385" w="10656330">
                <a:moveTo>
                  <a:pt x="0" y="0"/>
                </a:moveTo>
                <a:lnTo>
                  <a:pt x="10656330" y="0"/>
                </a:lnTo>
                <a:lnTo>
                  <a:pt x="10656330" y="8538384"/>
                </a:lnTo>
                <a:lnTo>
                  <a:pt x="0" y="8538384"/>
                </a:lnTo>
                <a:lnTo>
                  <a:pt x="0" y="0"/>
                </a:lnTo>
                <a:close/>
              </a:path>
            </a:pathLst>
          </a:custGeom>
          <a:blipFill>
            <a:blip r:embed="rId4"/>
            <a:stretch>
              <a:fillRect l="0" t="0" r="0" b="0"/>
            </a:stretch>
          </a:blipFill>
        </p:spPr>
      </p:sp>
      <p:sp>
        <p:nvSpPr>
          <p:cNvPr name="TextBox 4" id="4"/>
          <p:cNvSpPr txBox="true"/>
          <p:nvPr/>
        </p:nvSpPr>
        <p:spPr>
          <a:xfrm rot="0">
            <a:off x="2596632" y="672056"/>
            <a:ext cx="13094736" cy="799013"/>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League Spartan"/>
                <a:ea typeface="League Spartan"/>
                <a:cs typeface="League Spartan"/>
                <a:sym typeface="League Spartan"/>
              </a:rPr>
              <a:t>MATRIZ DE CORRELACIÓN</a:t>
            </a:r>
          </a:p>
        </p:txBody>
      </p:sp>
      <p:sp>
        <p:nvSpPr>
          <p:cNvPr name="TextBox 5" id="5"/>
          <p:cNvSpPr txBox="true"/>
          <p:nvPr/>
        </p:nvSpPr>
        <p:spPr>
          <a:xfrm rot="0">
            <a:off x="11414742" y="3972701"/>
            <a:ext cx="6873258" cy="2359055"/>
          </a:xfrm>
          <a:prstGeom prst="rect">
            <a:avLst/>
          </a:prstGeom>
        </p:spPr>
        <p:txBody>
          <a:bodyPr anchor="t" rtlCol="false" tIns="0" lIns="0" bIns="0" rIns="0">
            <a:spAutoFit/>
          </a:bodyPr>
          <a:lstStyle/>
          <a:p>
            <a:pPr algn="ctr">
              <a:lnSpc>
                <a:spcPts val="2651"/>
              </a:lnSpc>
              <a:spcBef>
                <a:spcPct val="0"/>
              </a:spcBef>
            </a:pPr>
            <a:r>
              <a:rPr lang="en-US" sz="2501">
                <a:solidFill>
                  <a:srgbClr val="000000"/>
                </a:solidFill>
                <a:latin typeface="Public Sans"/>
                <a:ea typeface="Public Sans"/>
                <a:cs typeface="Public Sans"/>
                <a:sym typeface="Public Sans"/>
              </a:rPr>
              <a:t>PODEMOS VER QUE LA MAYORÍA DE LOS PARÁMETROS NÚMERICOS TIENEN UNA BAJA-MEDIA COLINEALIDAD ENTRE ELLOS, POR LO QUE SON AC</a:t>
            </a:r>
            <a:r>
              <a:rPr lang="en-US" sz="2501">
                <a:solidFill>
                  <a:srgbClr val="000000"/>
                </a:solidFill>
                <a:latin typeface="Public Sans"/>
                <a:ea typeface="Public Sans"/>
                <a:cs typeface="Public Sans"/>
                <a:sym typeface="Public Sans"/>
              </a:rPr>
              <a:t>EPTABLES COMO UN PRIMER ACERCAMIENTO PARA CONTRUIR EL MODELO.</a:t>
            </a:r>
          </a:p>
          <a:p>
            <a:pPr algn="ctr">
              <a:lnSpc>
                <a:spcPts val="265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43165" y="2394181"/>
            <a:ext cx="3795226" cy="512783"/>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Formato</a:t>
            </a:r>
          </a:p>
        </p:txBody>
      </p:sp>
      <p:sp>
        <p:nvSpPr>
          <p:cNvPr name="TextBox 3" id="3"/>
          <p:cNvSpPr txBox="true"/>
          <p:nvPr/>
        </p:nvSpPr>
        <p:spPr>
          <a:xfrm rot="0">
            <a:off x="7066991" y="2017456"/>
            <a:ext cx="9316015" cy="1281665"/>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Se observó que la variable objetivo, la edad, la posicion y el contract_date  no están puestos en formato numérico</a:t>
            </a:r>
          </a:p>
        </p:txBody>
      </p:sp>
      <p:sp>
        <p:nvSpPr>
          <p:cNvPr name="AutoShape 4" id="4"/>
          <p:cNvSpPr/>
          <p:nvPr/>
        </p:nvSpPr>
        <p:spPr>
          <a:xfrm rot="-5400000">
            <a:off x="2019842" y="2855248"/>
            <a:ext cx="1560533" cy="0"/>
          </a:xfrm>
          <a:prstGeom prst="line">
            <a:avLst/>
          </a:prstGeom>
          <a:ln cap="flat" w="38100">
            <a:solidFill>
              <a:srgbClr val="4E6B4D"/>
            </a:solidFill>
            <a:prstDash val="solid"/>
            <a:headEnd type="none" len="sm" w="sm"/>
            <a:tailEnd type="none" len="sm" w="sm"/>
          </a:ln>
        </p:spPr>
      </p:sp>
      <p:sp>
        <p:nvSpPr>
          <p:cNvPr name="TextBox 5" id="5"/>
          <p:cNvSpPr txBox="true"/>
          <p:nvPr/>
        </p:nvSpPr>
        <p:spPr>
          <a:xfrm rot="0">
            <a:off x="3043165" y="6559774"/>
            <a:ext cx="3795226" cy="512783"/>
          </a:xfrm>
          <a:prstGeom prst="rect">
            <a:avLst/>
          </a:prstGeom>
        </p:spPr>
        <p:txBody>
          <a:bodyPr anchor="t" rtlCol="false" tIns="0" lIns="0" bIns="0" rIns="0">
            <a:spAutoFit/>
          </a:bodyPr>
          <a:lstStyle/>
          <a:p>
            <a:pPr algn="l">
              <a:lnSpc>
                <a:spcPts val="3989"/>
              </a:lnSpc>
            </a:pPr>
            <a:r>
              <a:rPr lang="en-US" sz="3626">
                <a:solidFill>
                  <a:srgbClr val="1B401A"/>
                </a:solidFill>
                <a:latin typeface="League Spartan"/>
                <a:ea typeface="League Spartan"/>
                <a:cs typeface="League Spartan"/>
                <a:sym typeface="League Spartan"/>
              </a:rPr>
              <a:t>Nulidad</a:t>
            </a:r>
          </a:p>
        </p:txBody>
      </p:sp>
      <p:sp>
        <p:nvSpPr>
          <p:cNvPr name="TextBox 6" id="6"/>
          <p:cNvSpPr txBox="true"/>
          <p:nvPr/>
        </p:nvSpPr>
        <p:spPr>
          <a:xfrm rot="0">
            <a:off x="7066991" y="5311621"/>
            <a:ext cx="10553088" cy="2970989"/>
          </a:xfrm>
          <a:prstGeom prst="rect">
            <a:avLst/>
          </a:prstGeom>
        </p:spPr>
        <p:txBody>
          <a:bodyPr anchor="t" rtlCol="false" tIns="0" lIns="0" bIns="0" rIns="0">
            <a:spAutoFit/>
          </a:bodyPr>
          <a:lstStyle/>
          <a:p>
            <a:pPr algn="just">
              <a:lnSpc>
                <a:spcPts val="3350"/>
              </a:lnSpc>
            </a:pPr>
            <a:r>
              <a:rPr lang="en-US" sz="2888">
                <a:solidFill>
                  <a:srgbClr val="3C4147"/>
                </a:solidFill>
                <a:latin typeface="Public Sans"/>
                <a:ea typeface="Public Sans"/>
                <a:cs typeface="Public Sans"/>
                <a:sym typeface="Public Sans"/>
              </a:rPr>
              <a:t>Ahora, revisando nulidad, vemos que, respecto a las variables de interes, el market_value, el contract_date y el % de duelos aereos ganados tienen un gran número de valores nulos o ausencias. Por su parte, edad tiene también algunos nulos en sus datos. También podemos ver columnas repetidas, como por ejemplo regates exitosos y pases completados.</a:t>
            </a:r>
          </a:p>
          <a:p>
            <a:pPr algn="just">
              <a:lnSpc>
                <a:spcPts val="3350"/>
              </a:lnSpc>
            </a:pPr>
          </a:p>
        </p:txBody>
      </p:sp>
      <p:sp>
        <p:nvSpPr>
          <p:cNvPr name="AutoShape 7" id="7"/>
          <p:cNvSpPr/>
          <p:nvPr/>
        </p:nvSpPr>
        <p:spPr>
          <a:xfrm flipV="true">
            <a:off x="2819159" y="6016849"/>
            <a:ext cx="0" cy="1560533"/>
          </a:xfrm>
          <a:prstGeom prst="line">
            <a:avLst/>
          </a:prstGeom>
          <a:ln cap="flat" w="38100">
            <a:solidFill>
              <a:srgbClr val="4E6B4D"/>
            </a:solidFill>
            <a:prstDash val="solid"/>
            <a:headEnd type="none" len="sm" w="sm"/>
            <a:tailEnd type="none" len="sm" w="sm"/>
          </a:ln>
        </p:spPr>
      </p:sp>
      <p:sp>
        <p:nvSpPr>
          <p:cNvPr name="Freeform 8" id="8"/>
          <p:cNvSpPr/>
          <p:nvPr/>
        </p:nvSpPr>
        <p:spPr>
          <a:xfrm flipH="false" flipV="false" rot="5400000">
            <a:off x="-8321421" y="5175838"/>
            <a:ext cx="19056087" cy="2691672"/>
          </a:xfrm>
          <a:custGeom>
            <a:avLst/>
            <a:gdLst/>
            <a:ahLst/>
            <a:cxnLst/>
            <a:rect r="r" b="b" t="t" l="l"/>
            <a:pathLst>
              <a:path h="2691672" w="19056087">
                <a:moveTo>
                  <a:pt x="0" y="0"/>
                </a:moveTo>
                <a:lnTo>
                  <a:pt x="19056087" y="0"/>
                </a:lnTo>
                <a:lnTo>
                  <a:pt x="19056087" y="2691672"/>
                </a:lnTo>
                <a:lnTo>
                  <a:pt x="0" y="2691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246387" y="571277"/>
            <a:ext cx="3795226" cy="1017608"/>
          </a:xfrm>
          <a:prstGeom prst="rect">
            <a:avLst/>
          </a:prstGeom>
        </p:spPr>
        <p:txBody>
          <a:bodyPr anchor="t" rtlCol="false" tIns="0" lIns="0" bIns="0" rIns="0">
            <a:spAutoFit/>
          </a:bodyPr>
          <a:lstStyle/>
          <a:p>
            <a:pPr algn="ctr">
              <a:lnSpc>
                <a:spcPts val="3989"/>
              </a:lnSpc>
            </a:pPr>
            <a:r>
              <a:rPr lang="en-US" sz="3626">
                <a:solidFill>
                  <a:srgbClr val="1B401A"/>
                </a:solidFill>
                <a:latin typeface="League Spartan"/>
                <a:ea typeface="League Spartan"/>
                <a:cs typeface="League Spartan"/>
                <a:sym typeface="League Spartan"/>
              </a:rPr>
              <a:t>Preparacion de datos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DAGxr0DUUMI</dc:identifier>
  <dcterms:modified xsi:type="dcterms:W3CDTF">2011-08-01T06:04:30Z</dcterms:modified>
  <cp:revision>1</cp:revision>
  <dc:title>Presentación Para Empresa Corporativo Verde y Blanco</dc:title>
</cp:coreProperties>
</file>