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9" r:id="rId7"/>
    <p:sldId id="257" r:id="rId8"/>
    <p:sldId id="268" r:id="rId9"/>
    <p:sldId id="269" r:id="rId10"/>
    <p:sldId id="270" r:id="rId11"/>
    <p:sldId id="267" r:id="rId12"/>
    <p:sldId id="272" r:id="rId13"/>
    <p:sldId id="273" r:id="rId14"/>
    <p:sldId id="274" r:id="rId15"/>
    <p:sldId id="281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8430-3912-49D9-B9FB-E4AED7D457DD}" type="datetimeFigureOut">
              <a:rPr lang="en-GB" smtClean="0"/>
              <a:pPr/>
              <a:t>29/09/2020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14BB-BBD5-4E3B-97B6-E5CB72E3DB8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 3 LINE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5517232"/>
            <a:ext cx="3305128" cy="107737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23728" y="1484784"/>
            <a:ext cx="4536504" cy="3096344"/>
          </a:xfrm>
        </p:spPr>
        <p:txBody>
          <a:bodyPr>
            <a:noAutofit/>
          </a:bodyPr>
          <a:lstStyle/>
          <a:p>
            <a:r>
              <a:rPr lang="en-GB" sz="3600" dirty="0" smtClean="0"/>
              <a:t>Pollack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ICES </a:t>
            </a:r>
            <a:r>
              <a:rPr lang="en-GB" sz="3600" dirty="0" smtClean="0"/>
              <a:t>Area </a:t>
            </a:r>
            <a:r>
              <a:rPr lang="en-GB" sz="3600" dirty="0" smtClean="0"/>
              <a:t>8-Div9a</a:t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2800" dirty="0" smtClean="0">
                <a:solidFill>
                  <a:srgbClr val="7030A0"/>
                </a:solidFill>
              </a:rPr>
              <a:t>Paz </a:t>
            </a:r>
            <a:r>
              <a:rPr lang="en-GB" sz="2800" dirty="0" err="1" smtClean="0">
                <a:solidFill>
                  <a:srgbClr val="7030A0"/>
                </a:solidFill>
              </a:rPr>
              <a:t>Sampedro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0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b="1" dirty="0" smtClean="0"/>
          </a:p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5</a:t>
            </a:r>
          </a:p>
          <a:p>
            <a:endParaRPr lang="es-ES" sz="2400" b="1" dirty="0" smtClean="0"/>
          </a:p>
          <a:p>
            <a:r>
              <a:rPr lang="en-GB" sz="2400" dirty="0" smtClean="0"/>
              <a:t>• </a:t>
            </a:r>
            <a:r>
              <a:rPr lang="en-GB" sz="2400" dirty="0" smtClean="0"/>
              <a:t>Fix parameter to Schaefer production </a:t>
            </a:r>
            <a:r>
              <a:rPr lang="en-GB" sz="2400" dirty="0" smtClean="0"/>
              <a:t>curve (n=2)</a:t>
            </a:r>
          </a:p>
          <a:p>
            <a:r>
              <a:rPr lang="en-GB" sz="2400" dirty="0" smtClean="0"/>
              <a:t>• </a:t>
            </a:r>
            <a:r>
              <a:rPr lang="en-GB" sz="2400" dirty="0" smtClean="0"/>
              <a:t>Set priors for the </a:t>
            </a:r>
            <a:r>
              <a:rPr lang="en-GB" sz="2400" dirty="0" smtClean="0"/>
              <a:t>rate Bi/K : mean: log(0.5</a:t>
            </a:r>
            <a:r>
              <a:rPr lang="en-GB" sz="2400" dirty="0" smtClean="0"/>
              <a:t>) and </a:t>
            </a:r>
            <a:r>
              <a:rPr lang="en-GB" sz="2400" dirty="0" err="1" smtClean="0"/>
              <a:t>sd</a:t>
            </a:r>
            <a:r>
              <a:rPr lang="en-GB" sz="2400" dirty="0" smtClean="0"/>
              <a:t>: 0.2</a:t>
            </a:r>
            <a:endParaRPr lang="en-GB" sz="2400" dirty="0" smtClean="0"/>
          </a:p>
          <a:p>
            <a:endParaRPr lang="es-ES" sz="3200" dirty="0" smtClean="0"/>
          </a:p>
          <a:p>
            <a:endParaRPr lang="es-ES" sz="2400" dirty="0" smtClean="0"/>
          </a:p>
          <a:p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348880"/>
            <a:ext cx="6586220" cy="31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1886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1" dirty="0" err="1" smtClean="0"/>
              <a:t>Run</a:t>
            </a:r>
            <a:r>
              <a:rPr lang="es-ES" sz="2800" b="1" dirty="0" smtClean="0"/>
              <a:t> </a:t>
            </a:r>
            <a:r>
              <a:rPr lang="es-ES" sz="2800" b="1" dirty="0" smtClean="0"/>
              <a:t>5.</a:t>
            </a:r>
            <a:r>
              <a:rPr lang="en-GB" sz="2800" b="1" dirty="0" smtClean="0"/>
              <a:t>  ASSESSMENT RESULTS</a:t>
            </a:r>
            <a:endParaRPr lang="en-GB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848872" cy="553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869" y="620688"/>
            <a:ext cx="47529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861" y="3485753"/>
            <a:ext cx="56578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251520" y="3275692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REFERENCE POINTS</a:t>
            </a:r>
            <a:endParaRPr lang="en-GB" sz="20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251520" y="-2738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RUN </a:t>
            </a:r>
            <a:r>
              <a:rPr lang="es-ES" sz="2400" b="1" dirty="0" smtClean="0"/>
              <a:t>5. </a:t>
            </a:r>
          </a:p>
          <a:p>
            <a:r>
              <a:rPr lang="es-ES" sz="2400" b="1" dirty="0" smtClean="0"/>
              <a:t>S</a:t>
            </a:r>
            <a:r>
              <a:rPr lang="es-ES" sz="2000" b="1" dirty="0" smtClean="0"/>
              <a:t>UMMARY OF ESTIMATES</a:t>
            </a:r>
            <a:endParaRPr lang="en-GB" sz="2000" dirty="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4885" y="5171653"/>
            <a:ext cx="64674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323528" y="4725144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/>
              <a:t>STOCK STATUS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95536" y="332656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 smtClean="0"/>
              <a:t>Run</a:t>
            </a:r>
            <a:r>
              <a:rPr lang="es-ES" sz="2800" b="1" dirty="0" smtClean="0"/>
              <a:t> </a:t>
            </a:r>
            <a:r>
              <a:rPr lang="es-ES" sz="2800" b="1" dirty="0" smtClean="0"/>
              <a:t>5.</a:t>
            </a:r>
            <a:r>
              <a:rPr lang="en-GB" sz="2800" b="1" dirty="0" smtClean="0"/>
              <a:t> Convergence Checks &amp; Diagnostics</a:t>
            </a:r>
            <a:endParaRPr lang="en-GB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0900" y="1340768"/>
            <a:ext cx="578764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323528" y="1196752"/>
            <a:ext cx="3672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# Convergence</a:t>
            </a:r>
          </a:p>
          <a:p>
            <a:r>
              <a:rPr lang="en-GB" dirty="0" smtClean="0"/>
              <a:t>res_pol89aSchaefBkfrac</a:t>
            </a:r>
            <a:r>
              <a:rPr lang="en-GB" b="1" dirty="0" smtClean="0"/>
              <a:t>$opt$convergence</a:t>
            </a:r>
          </a:p>
          <a:p>
            <a:r>
              <a:rPr lang="en-GB" dirty="0" smtClean="0"/>
              <a:t>## [1] 0</a:t>
            </a:r>
          </a:p>
          <a:p>
            <a:r>
              <a:rPr lang="en-GB" i="1" dirty="0" smtClean="0"/>
              <a:t># All the </a:t>
            </a:r>
            <a:r>
              <a:rPr lang="en-GB" i="1" dirty="0" err="1" smtClean="0"/>
              <a:t>sd</a:t>
            </a:r>
            <a:r>
              <a:rPr lang="en-GB" i="1" dirty="0" smtClean="0"/>
              <a:t> were estimated</a:t>
            </a:r>
          </a:p>
          <a:p>
            <a:r>
              <a:rPr lang="en-GB" b="1" dirty="0" smtClean="0"/>
              <a:t>all(</a:t>
            </a:r>
            <a:r>
              <a:rPr lang="en-GB" b="1" dirty="0" err="1" smtClean="0"/>
              <a:t>is.finite</a:t>
            </a:r>
            <a:r>
              <a:rPr lang="en-GB" b="1" dirty="0" smtClean="0"/>
              <a:t>(res_pol89aSchaefBkfrac$sd))</a:t>
            </a:r>
          </a:p>
          <a:p>
            <a:r>
              <a:rPr lang="en-GB" dirty="0" smtClean="0"/>
              <a:t>## [1] </a:t>
            </a:r>
            <a:r>
              <a:rPr lang="en-GB" dirty="0" smtClean="0"/>
              <a:t>TRUE</a:t>
            </a:r>
          </a:p>
          <a:p>
            <a:endParaRPr lang="en-GB" dirty="0" smtClean="0"/>
          </a:p>
          <a:p>
            <a:r>
              <a:rPr lang="en-GB" i="1" dirty="0" smtClean="0"/>
              <a:t># No violation of assumptions: bias, correlation and normality:</a:t>
            </a:r>
          </a:p>
          <a:p>
            <a:r>
              <a:rPr lang="en-GB" dirty="0" smtClean="0"/>
              <a:t>res_pol89aSchaefBkfrac &lt;- </a:t>
            </a:r>
            <a:r>
              <a:rPr lang="en-GB" b="1" dirty="0" err="1" smtClean="0"/>
              <a:t>calc.osa.resid</a:t>
            </a:r>
            <a:r>
              <a:rPr lang="en-GB" b="1" dirty="0" smtClean="0"/>
              <a:t>(res_pol89aSchaefBkfrac)</a:t>
            </a:r>
          </a:p>
          <a:p>
            <a:r>
              <a:rPr lang="en-GB" b="1" dirty="0" err="1" smtClean="0"/>
              <a:t>plotspict.diagnostic</a:t>
            </a:r>
            <a:r>
              <a:rPr lang="en-GB" b="1" dirty="0" smtClean="0"/>
              <a:t>(res_pol89aSchaefBkfrac)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7326505" cy="480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67544" y="356463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</a:t>
            </a:r>
            <a:r>
              <a:rPr lang="es-ES" sz="2400" b="1" dirty="0" smtClean="0"/>
              <a:t>5.</a:t>
            </a:r>
            <a:r>
              <a:rPr lang="en-GB" sz="2400" b="1" dirty="0" smtClean="0"/>
              <a:t>  RETROSPRECTIVE </a:t>
            </a:r>
          </a:p>
          <a:p>
            <a:r>
              <a:rPr lang="es-ES" sz="2400" dirty="0" smtClean="0"/>
              <a:t>No </a:t>
            </a:r>
            <a:r>
              <a:rPr lang="es-ES" sz="2400" dirty="0" err="1" smtClean="0"/>
              <a:t>trends</a:t>
            </a:r>
            <a:r>
              <a:rPr lang="es-ES" sz="2400" dirty="0" smtClean="0"/>
              <a:t> and </a:t>
            </a:r>
            <a:r>
              <a:rPr lang="es-ES" sz="2400" dirty="0" err="1" smtClean="0"/>
              <a:t>all</a:t>
            </a:r>
            <a:r>
              <a:rPr lang="es-ES" sz="2400" dirty="0" smtClean="0"/>
              <a:t> </a:t>
            </a:r>
            <a:r>
              <a:rPr lang="es-ES" sz="2400" dirty="0" err="1" smtClean="0"/>
              <a:t>runs</a:t>
            </a:r>
            <a:r>
              <a:rPr lang="es-ES" sz="2400" dirty="0" smtClean="0"/>
              <a:t> </a:t>
            </a:r>
            <a:r>
              <a:rPr lang="es-ES" sz="2400" dirty="0" err="1" smtClean="0"/>
              <a:t>inside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confidence</a:t>
            </a:r>
            <a:r>
              <a:rPr lang="es-ES" sz="2400" dirty="0" smtClean="0"/>
              <a:t> </a:t>
            </a:r>
            <a:r>
              <a:rPr lang="es-ES" sz="2400" dirty="0" err="1" smtClean="0"/>
              <a:t>intervals</a:t>
            </a:r>
            <a:r>
              <a:rPr lang="es-ES" sz="2400" dirty="0" smtClean="0"/>
              <a:t> .</a:t>
            </a:r>
          </a:p>
          <a:p>
            <a:r>
              <a:rPr lang="es-ES" sz="2400" dirty="0" err="1" smtClean="0"/>
              <a:t>Last</a:t>
            </a:r>
            <a:r>
              <a:rPr lang="es-ES" sz="2400" dirty="0" smtClean="0"/>
              <a:t> </a:t>
            </a:r>
            <a:r>
              <a:rPr lang="es-ES" sz="2400" dirty="0" err="1" smtClean="0"/>
              <a:t>year</a:t>
            </a:r>
            <a:r>
              <a:rPr lang="es-ES" sz="2400" dirty="0" smtClean="0"/>
              <a:t> (</a:t>
            </a:r>
            <a:r>
              <a:rPr lang="es-ES" sz="2400" dirty="0" err="1" smtClean="0"/>
              <a:t>black</a:t>
            </a:r>
            <a:r>
              <a:rPr lang="es-ES" sz="2400" dirty="0" smtClean="0"/>
              <a:t>) </a:t>
            </a:r>
            <a:r>
              <a:rPr lang="es-ES" sz="2400" dirty="0" err="1" smtClean="0"/>
              <a:t>is</a:t>
            </a:r>
            <a:r>
              <a:rPr lang="es-ES" sz="2400" dirty="0" smtClean="0"/>
              <a:t> a bit </a:t>
            </a:r>
            <a:r>
              <a:rPr lang="es-ES" sz="2400" dirty="0" err="1" smtClean="0"/>
              <a:t>strange</a:t>
            </a:r>
            <a:r>
              <a:rPr lang="es-ES" sz="2400" dirty="0" smtClean="0"/>
              <a:t>.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3568" y="404664"/>
            <a:ext cx="80648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RUN 5. Checking </a:t>
            </a:r>
            <a:r>
              <a:rPr lang="en-GB" sz="2800" b="1" dirty="0" smtClean="0"/>
              <a:t>robustness to initial parameter </a:t>
            </a:r>
            <a:r>
              <a:rPr lang="en-GB" sz="2800" b="1" dirty="0" smtClean="0"/>
              <a:t>values</a:t>
            </a:r>
          </a:p>
          <a:p>
            <a:endParaRPr lang="en-GB" sz="2400" dirty="0" smtClean="0"/>
          </a:p>
          <a:p>
            <a:r>
              <a:rPr lang="en-GB" sz="2400" dirty="0" smtClean="0"/>
              <a:t>All 30 runs converged. 18 runs with the same realistic estimates; but 12 converged models with unrealistic estimates.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Two</a:t>
            </a:r>
            <a:r>
              <a:rPr lang="es-ES" sz="2400" dirty="0" smtClean="0"/>
              <a:t> optima:</a:t>
            </a:r>
            <a:endParaRPr lang="en-GB" sz="2400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1547664" y="3356992"/>
            <a:ext cx="86947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## Distance m K q </a:t>
            </a:r>
            <a:r>
              <a:rPr lang="en-GB" sz="1600" dirty="0" err="1" smtClean="0"/>
              <a:t>sdb</a:t>
            </a:r>
            <a:r>
              <a:rPr lang="en-GB" sz="1600" dirty="0" smtClean="0"/>
              <a:t> </a:t>
            </a:r>
            <a:r>
              <a:rPr lang="en-GB" sz="1600" dirty="0" err="1" smtClean="0"/>
              <a:t>sdf</a:t>
            </a:r>
            <a:r>
              <a:rPr lang="en-GB" sz="1600" dirty="0" smtClean="0"/>
              <a:t> </a:t>
            </a:r>
            <a:r>
              <a:rPr lang="en-GB" sz="1600" dirty="0" err="1" smtClean="0"/>
              <a:t>sdi</a:t>
            </a:r>
            <a:r>
              <a:rPr lang="en-GB" sz="1600" dirty="0" smtClean="0"/>
              <a:t> </a:t>
            </a:r>
            <a:r>
              <a:rPr lang="en-GB" sz="1600" dirty="0" err="1" smtClean="0"/>
              <a:t>sdc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fr-FR" sz="1600" dirty="0" smtClean="0"/>
              <a:t>## </a:t>
            </a:r>
            <a:r>
              <a:rPr lang="fr-FR" sz="1600" dirty="0" err="1" smtClean="0"/>
              <a:t>Basevec</a:t>
            </a:r>
            <a:r>
              <a:rPr lang="fr-FR" sz="1600" dirty="0" smtClean="0"/>
              <a:t> 0.00 1986.49 13526.47 0 0.08 0.09 0.22 0.09</a:t>
            </a:r>
          </a:p>
          <a:p>
            <a:r>
              <a:rPr lang="en-GB" sz="1600" dirty="0" smtClean="0"/>
              <a:t>## Trial 1 0.00 1986.49 13526.46 0 0.08 0.09 0.22 0.09</a:t>
            </a:r>
          </a:p>
          <a:p>
            <a:r>
              <a:rPr lang="en-GB" sz="1600" dirty="0" smtClean="0"/>
              <a:t>## Trial 2 0.12 1986.49 13526.59 0 0.08 0.09 0.22 0.09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## Trial 3 13108.71 3358.30 489.74 0 0.23 0.13 0.23 0.09</a:t>
            </a:r>
          </a:p>
          <a:p>
            <a:r>
              <a:rPr lang="en-GB" sz="1600" dirty="0" smtClean="0"/>
              <a:t>## Trial 4 0.03 1986.49 13526.50 0 0.08 0.09 0.22 0.09</a:t>
            </a:r>
          </a:p>
          <a:p>
            <a:r>
              <a:rPr lang="en-GB" sz="1600" dirty="0" smtClean="0"/>
              <a:t>## Trial 5 0.05 1986.49 13526.51 0 0.08 0.09 0.22 0.09</a:t>
            </a:r>
          </a:p>
          <a:p>
            <a:r>
              <a:rPr lang="en-GB" sz="1600" dirty="0" smtClean="0"/>
              <a:t>## Trial 6 0.06 1986.49 13526.53 0 0.08 0.09 0.22 0.09</a:t>
            </a:r>
          </a:p>
          <a:p>
            <a:r>
              <a:rPr lang="en-GB" sz="1600" dirty="0" smtClean="0"/>
              <a:t>## Trial 7 0.12 1986.49 13526.59 0 0.08 0.09 0.22 0.09</a:t>
            </a:r>
          </a:p>
          <a:p>
            <a:r>
              <a:rPr lang="en-GB" sz="1600" dirty="0" smtClean="0"/>
              <a:t>## Trial 8 0.00 1986.49 13526.47 0 0.08 0.09 0.22 0.09</a:t>
            </a:r>
          </a:p>
          <a:p>
            <a:r>
              <a:rPr lang="en-GB" sz="1600" dirty="0" smtClean="0">
                <a:solidFill>
                  <a:srgbClr val="FF0000"/>
                </a:solidFill>
              </a:rPr>
              <a:t>## Trial 9 13108.71 3358.30 489.74 0 0.23 0.13 0.23 </a:t>
            </a:r>
            <a:r>
              <a:rPr lang="en-GB" sz="1600" dirty="0" smtClean="0">
                <a:solidFill>
                  <a:srgbClr val="FF0000"/>
                </a:solidFill>
              </a:rPr>
              <a:t>0.09</a:t>
            </a:r>
            <a:endParaRPr lang="en-GB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2" y="1352957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RUN 5</a:t>
            </a:r>
            <a:r>
              <a:rPr lang="es-ES" sz="2400" dirty="0" smtClean="0"/>
              <a:t> (</a:t>
            </a:r>
            <a:r>
              <a:rPr lang="en-GB" sz="2400" dirty="0" smtClean="0"/>
              <a:t>fixing BMSY/K</a:t>
            </a:r>
            <a:r>
              <a:rPr lang="en-GB" sz="2400" dirty="0" smtClean="0"/>
              <a:t>= </a:t>
            </a:r>
            <a:r>
              <a:rPr lang="en-GB" sz="2400" dirty="0" smtClean="0"/>
              <a:t>0.5 </a:t>
            </a:r>
            <a:r>
              <a:rPr lang="en-GB" sz="2400" dirty="0" smtClean="0"/>
              <a:t>and uses priors for </a:t>
            </a:r>
            <a:r>
              <a:rPr lang="en-GB" sz="2400" dirty="0" smtClean="0"/>
              <a:t>B1/K):</a:t>
            </a:r>
          </a:p>
          <a:p>
            <a:endParaRPr lang="en-GB" sz="2400" b="1" dirty="0" smtClean="0"/>
          </a:p>
          <a:p>
            <a:pPr lvl="1"/>
            <a:r>
              <a:rPr lang="en-GB" sz="2400" b="1" dirty="0" smtClean="0"/>
              <a:t> Converged well </a:t>
            </a:r>
          </a:p>
          <a:p>
            <a:pPr lvl="1"/>
            <a:endParaRPr lang="en-GB" sz="2400" b="1" dirty="0" smtClean="0"/>
          </a:p>
          <a:p>
            <a:pPr lvl="1"/>
            <a:r>
              <a:rPr lang="en-GB" sz="2400" b="1" dirty="0" smtClean="0"/>
              <a:t>The output </a:t>
            </a:r>
            <a:r>
              <a:rPr lang="en-GB" sz="2400" b="1" dirty="0" smtClean="0"/>
              <a:t>estimates are </a:t>
            </a:r>
            <a:r>
              <a:rPr lang="en-GB" sz="2400" b="1" dirty="0" smtClean="0"/>
              <a:t>realistic</a:t>
            </a:r>
          </a:p>
          <a:p>
            <a:pPr>
              <a:buFontTx/>
              <a:buChar char="-"/>
            </a:pPr>
            <a:endParaRPr lang="en-GB" sz="2400" dirty="0" smtClean="0"/>
          </a:p>
          <a:p>
            <a:r>
              <a:rPr lang="en-GB" sz="2400" dirty="0" smtClean="0"/>
              <a:t>        </a:t>
            </a:r>
            <a:r>
              <a:rPr lang="en-GB" sz="2400" b="1" dirty="0" smtClean="0"/>
              <a:t>The </a:t>
            </a:r>
            <a:r>
              <a:rPr lang="en-GB" sz="2400" b="1" dirty="0" smtClean="0"/>
              <a:t>model is sensitive to </a:t>
            </a:r>
            <a:r>
              <a:rPr lang="en-GB" sz="2400" b="1" dirty="0" smtClean="0"/>
              <a:t>starting values</a:t>
            </a:r>
          </a:p>
          <a:p>
            <a:endParaRPr lang="en-GB" sz="2400" dirty="0" smtClean="0">
              <a:solidFill>
                <a:srgbClr val="FFC000"/>
              </a:solidFill>
            </a:endParaRPr>
          </a:p>
          <a:p>
            <a:endParaRPr lang="en-GB" sz="2400" dirty="0" smtClean="0"/>
          </a:p>
          <a:p>
            <a:endParaRPr lang="es-ES" sz="2400" dirty="0" smtClean="0"/>
          </a:p>
          <a:p>
            <a:r>
              <a:rPr lang="en-GB" sz="2400" dirty="0" smtClean="0"/>
              <a:t>How to </a:t>
            </a:r>
            <a:r>
              <a:rPr lang="en-GB" sz="2400" dirty="0" smtClean="0"/>
              <a:t>address the sensitivity to initial </a:t>
            </a:r>
            <a:r>
              <a:rPr lang="en-GB" sz="2400" dirty="0" smtClean="0"/>
              <a:t>values?.</a:t>
            </a:r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3 Flecha abajo"/>
          <p:cNvSpPr/>
          <p:nvPr/>
        </p:nvSpPr>
        <p:spPr>
          <a:xfrm>
            <a:off x="683568" y="3554433"/>
            <a:ext cx="288032" cy="432048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4 Flecha arriba"/>
          <p:cNvSpPr/>
          <p:nvPr/>
        </p:nvSpPr>
        <p:spPr>
          <a:xfrm>
            <a:off x="683568" y="2186281"/>
            <a:ext cx="288032" cy="36004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Flecha arriba"/>
          <p:cNvSpPr/>
          <p:nvPr/>
        </p:nvSpPr>
        <p:spPr>
          <a:xfrm>
            <a:off x="683568" y="2834353"/>
            <a:ext cx="288032" cy="360040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uadroTexto"/>
          <p:cNvSpPr txBox="1"/>
          <p:nvPr/>
        </p:nvSpPr>
        <p:spPr>
          <a:xfrm>
            <a:off x="539552" y="404664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As </a:t>
            </a:r>
            <a:r>
              <a:rPr lang="es-ES" sz="3200" dirty="0" err="1" smtClean="0"/>
              <a:t>conclusion</a:t>
            </a:r>
            <a:r>
              <a:rPr lang="es-ES" sz="3200" dirty="0" smtClean="0"/>
              <a:t>:</a:t>
            </a:r>
            <a:endParaRPr lang="en-GB" sz="3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429309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Need</a:t>
            </a:r>
            <a:r>
              <a:rPr lang="es-ES" sz="3200" dirty="0" smtClean="0"/>
              <a:t> </a:t>
            </a:r>
            <a:r>
              <a:rPr lang="es-ES" sz="3200" dirty="0" err="1" smtClean="0"/>
              <a:t>to</a:t>
            </a:r>
            <a:r>
              <a:rPr lang="es-ES" sz="3200" dirty="0" smtClean="0"/>
              <a:t> </a:t>
            </a:r>
            <a:r>
              <a:rPr lang="es-ES" sz="3200" dirty="0" err="1" smtClean="0"/>
              <a:t>solve</a:t>
            </a:r>
            <a:r>
              <a:rPr lang="es-ES" sz="3200" dirty="0" smtClean="0"/>
              <a:t>: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-216024"/>
            <a:ext cx="7380312" cy="126876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POLLACK:  Biology &amp; Exploitation</a:t>
            </a:r>
            <a:endParaRPr lang="en-GB" sz="3600" dirty="0"/>
          </a:p>
        </p:txBody>
      </p:sp>
      <p:pic>
        <p:nvPicPr>
          <p:cNvPr id="7" name="6 Imagen" descr="PerLand_ICESrect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140968"/>
            <a:ext cx="1894364" cy="2736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7 Imagen" descr="abadejo-pollachius-pollachius-2-768x5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908720"/>
            <a:ext cx="2628291" cy="175219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843808" y="985952"/>
            <a:ext cx="6552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Bentho-pelagic</a:t>
            </a:r>
            <a:r>
              <a:rPr lang="es-ES" sz="2400" dirty="0" smtClean="0"/>
              <a:t> </a:t>
            </a:r>
            <a:r>
              <a:rPr lang="es-ES" sz="2400" dirty="0" err="1" smtClean="0"/>
              <a:t>species</a:t>
            </a:r>
            <a:r>
              <a:rPr lang="es-ES" sz="2400" dirty="0" smtClean="0"/>
              <a:t>. Fam. </a:t>
            </a:r>
            <a:r>
              <a:rPr lang="es-ES" sz="2400" dirty="0" err="1" smtClean="0"/>
              <a:t>Gadidae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Bathymetric</a:t>
            </a:r>
            <a:r>
              <a:rPr lang="es-ES" sz="2400" dirty="0" smtClean="0"/>
              <a:t> </a:t>
            </a:r>
            <a:r>
              <a:rPr lang="es-ES" sz="2400" dirty="0" err="1" smtClean="0"/>
              <a:t>distribution</a:t>
            </a:r>
            <a:r>
              <a:rPr lang="es-ES" sz="2400" dirty="0" smtClean="0"/>
              <a:t>: 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coast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&gt; 200 </a:t>
            </a:r>
            <a:r>
              <a:rPr lang="es-ES" sz="2400" dirty="0" smtClean="0"/>
              <a:t>m.</a:t>
            </a:r>
            <a:endParaRPr lang="es-ES" sz="2400" dirty="0" smtClean="0"/>
          </a:p>
          <a:p>
            <a:r>
              <a:rPr lang="es-ES" sz="2400" dirty="0" err="1" smtClean="0"/>
              <a:t>Spawning</a:t>
            </a:r>
            <a:r>
              <a:rPr lang="es-ES" sz="2400" dirty="0" smtClean="0"/>
              <a:t> </a:t>
            </a:r>
            <a:r>
              <a:rPr lang="es-ES" sz="2400" dirty="0" err="1" smtClean="0"/>
              <a:t>shoals</a:t>
            </a:r>
            <a:r>
              <a:rPr lang="es-ES" sz="2400" dirty="0" smtClean="0"/>
              <a:t> 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endParaRPr lang="es-ES" sz="2400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2339752" y="3356992"/>
            <a:ext cx="63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- </a:t>
            </a:r>
            <a:r>
              <a:rPr lang="es-ES" sz="2400" dirty="0" err="1" smtClean="0"/>
              <a:t>Commercial</a:t>
            </a:r>
            <a:r>
              <a:rPr lang="es-ES" sz="2400" dirty="0" smtClean="0"/>
              <a:t> and </a:t>
            </a:r>
            <a:r>
              <a:rPr lang="es-ES" sz="2400" dirty="0" err="1" smtClean="0"/>
              <a:t>recreational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fishery</a:t>
            </a:r>
            <a:r>
              <a:rPr lang="es-ES" sz="2400" dirty="0" smtClean="0"/>
              <a:t>: No data </a:t>
            </a:r>
            <a:r>
              <a:rPr lang="es-ES" sz="2400" dirty="0" err="1" smtClean="0"/>
              <a:t>for</a:t>
            </a:r>
            <a:r>
              <a:rPr lang="es-ES" sz="2400" dirty="0" smtClean="0"/>
              <a:t> </a:t>
            </a:r>
            <a:r>
              <a:rPr lang="es-ES" sz="2400" dirty="0" err="1" smtClean="0"/>
              <a:t>recreational</a:t>
            </a:r>
            <a:r>
              <a:rPr lang="es-ES" sz="2400" dirty="0" smtClean="0"/>
              <a:t> </a:t>
            </a:r>
            <a:r>
              <a:rPr lang="es-ES" sz="2400" dirty="0" err="1" smtClean="0"/>
              <a:t>landings</a:t>
            </a:r>
            <a:r>
              <a:rPr lang="es-ES" sz="2400" dirty="0" smtClean="0"/>
              <a:t>.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 - France, </a:t>
            </a:r>
            <a:r>
              <a:rPr lang="es-ES" sz="2400" dirty="0" err="1" smtClean="0"/>
              <a:t>Spain</a:t>
            </a:r>
            <a:r>
              <a:rPr lang="es-ES" sz="2400" dirty="0" smtClean="0"/>
              <a:t> and Portugal: 80%, </a:t>
            </a:r>
            <a:r>
              <a:rPr lang="es-ES" sz="2400" dirty="0" smtClean="0"/>
              <a:t>17% </a:t>
            </a:r>
            <a:r>
              <a:rPr lang="es-ES" sz="2400" dirty="0" smtClean="0"/>
              <a:t>and </a:t>
            </a:r>
            <a:r>
              <a:rPr lang="es-ES" sz="2400" dirty="0" smtClean="0"/>
              <a:t>3%.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- </a:t>
            </a:r>
            <a:r>
              <a:rPr lang="es-ES" sz="2400" dirty="0" err="1" smtClean="0"/>
              <a:t>Gillnetters</a:t>
            </a:r>
            <a:r>
              <a:rPr lang="es-ES" sz="2400" dirty="0" smtClean="0"/>
              <a:t>, </a:t>
            </a:r>
            <a:r>
              <a:rPr lang="es-ES" sz="2400" dirty="0" err="1" smtClean="0"/>
              <a:t>longliners</a:t>
            </a:r>
            <a:r>
              <a:rPr lang="es-ES" sz="2400" dirty="0" smtClean="0"/>
              <a:t> and </a:t>
            </a:r>
            <a:r>
              <a:rPr lang="es-ES" sz="2400" dirty="0" err="1" smtClean="0"/>
              <a:t>trawlers</a:t>
            </a:r>
            <a:r>
              <a:rPr lang="es-ES" sz="2400" dirty="0" smtClean="0"/>
              <a:t>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260648"/>
            <a:ext cx="784887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ASSESSMENT</a:t>
            </a:r>
          </a:p>
          <a:p>
            <a:endParaRPr lang="es-ES" sz="2400" b="1" dirty="0" smtClean="0">
              <a:solidFill>
                <a:srgbClr val="002060"/>
              </a:solidFill>
            </a:endParaRPr>
          </a:p>
          <a:p>
            <a:r>
              <a:rPr lang="es-ES" sz="2400" b="1" dirty="0" smtClean="0">
                <a:solidFill>
                  <a:srgbClr val="002060"/>
                </a:solidFill>
              </a:rPr>
              <a:t>ICES </a:t>
            </a:r>
            <a:r>
              <a:rPr lang="es-ES" sz="2400" b="1" dirty="0" err="1" smtClean="0">
                <a:solidFill>
                  <a:srgbClr val="002060"/>
                </a:solidFill>
              </a:rPr>
              <a:t>category</a:t>
            </a:r>
            <a:r>
              <a:rPr lang="es-ES" sz="2400" b="1" dirty="0" smtClean="0">
                <a:solidFill>
                  <a:srgbClr val="002060"/>
                </a:solidFill>
              </a:rPr>
              <a:t>: </a:t>
            </a:r>
            <a:r>
              <a:rPr lang="es-ES" sz="2400" dirty="0" err="1" smtClean="0"/>
              <a:t>Pollack</a:t>
            </a:r>
            <a:r>
              <a:rPr lang="es-ES" sz="2400" dirty="0" smtClean="0"/>
              <a:t> 8.9a </a:t>
            </a:r>
            <a:r>
              <a:rPr lang="es-ES" sz="2400" dirty="0" err="1" smtClean="0"/>
              <a:t>category</a:t>
            </a:r>
            <a:r>
              <a:rPr lang="es-ES" sz="2400" dirty="0"/>
              <a:t> </a:t>
            </a:r>
            <a:r>
              <a:rPr lang="es-ES" sz="2400" dirty="0" smtClean="0"/>
              <a:t>5: </a:t>
            </a:r>
            <a:r>
              <a:rPr lang="es-ES" sz="2400" dirty="0" err="1" smtClean="0"/>
              <a:t>only</a:t>
            </a:r>
            <a:r>
              <a:rPr lang="es-ES" sz="2400" dirty="0" smtClean="0"/>
              <a:t> </a:t>
            </a:r>
            <a:r>
              <a:rPr lang="es-ES" sz="2400" dirty="0" err="1" smtClean="0"/>
              <a:t>commercial</a:t>
            </a:r>
            <a:r>
              <a:rPr lang="es-ES" sz="2400" dirty="0" smtClean="0"/>
              <a:t> </a:t>
            </a:r>
            <a:r>
              <a:rPr lang="es-ES" sz="2400" dirty="0" err="1" smtClean="0"/>
              <a:t>catches</a:t>
            </a:r>
            <a:r>
              <a:rPr lang="es-ES" sz="2400" dirty="0" smtClean="0"/>
              <a:t>. </a:t>
            </a:r>
            <a:r>
              <a:rPr lang="es-ES" sz="2400" dirty="0" err="1" smtClean="0"/>
              <a:t>Precautionary</a:t>
            </a:r>
            <a:r>
              <a:rPr lang="es-ES" sz="2400" dirty="0" smtClean="0"/>
              <a:t> </a:t>
            </a:r>
            <a:r>
              <a:rPr lang="es-ES" sz="2400" dirty="0" err="1" smtClean="0"/>
              <a:t>approach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b="1" dirty="0" smtClean="0">
                <a:solidFill>
                  <a:srgbClr val="002060"/>
                </a:solidFill>
              </a:rPr>
              <a:t>Data </a:t>
            </a:r>
            <a:r>
              <a:rPr lang="es-ES" sz="2400" b="1" dirty="0" err="1" smtClean="0">
                <a:solidFill>
                  <a:srgbClr val="002060"/>
                </a:solidFill>
              </a:rPr>
              <a:t>available</a:t>
            </a:r>
            <a:r>
              <a:rPr lang="es-ES" sz="2400" b="1" dirty="0" smtClean="0">
                <a:solidFill>
                  <a:srgbClr val="002060"/>
                </a:solidFill>
              </a:rPr>
              <a:t>: 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</a:t>
            </a:r>
            <a:r>
              <a:rPr lang="es-ES" sz="2400" dirty="0" err="1" smtClean="0"/>
              <a:t>Commercial</a:t>
            </a:r>
            <a:r>
              <a:rPr lang="es-ES" sz="2400" dirty="0" smtClean="0"/>
              <a:t> </a:t>
            </a:r>
            <a:r>
              <a:rPr lang="es-ES" sz="2400" dirty="0" err="1" smtClean="0"/>
              <a:t>landings</a:t>
            </a:r>
            <a:r>
              <a:rPr lang="es-ES" sz="2400" dirty="0" smtClean="0"/>
              <a:t> (</a:t>
            </a:r>
            <a:r>
              <a:rPr lang="es-ES" sz="2400" dirty="0" err="1" smtClean="0"/>
              <a:t>annual</a:t>
            </a:r>
            <a:r>
              <a:rPr lang="es-ES" sz="2400" dirty="0" smtClean="0"/>
              <a:t>): 1985-2018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</a:t>
            </a:r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abundance</a:t>
            </a:r>
            <a:r>
              <a:rPr lang="es-ES" sz="2400" dirty="0" smtClean="0"/>
              <a:t> </a:t>
            </a:r>
            <a:r>
              <a:rPr lang="es-ES" sz="2400" dirty="0" err="1" smtClean="0"/>
              <a:t>index</a:t>
            </a:r>
            <a:r>
              <a:rPr lang="es-ES" sz="2400" dirty="0" smtClean="0"/>
              <a:t>: </a:t>
            </a:r>
            <a:r>
              <a:rPr lang="es-ES" sz="2400" dirty="0" err="1" smtClean="0"/>
              <a:t>standardized</a:t>
            </a:r>
            <a:r>
              <a:rPr lang="es-ES" sz="2400" dirty="0" smtClean="0"/>
              <a:t> </a:t>
            </a:r>
            <a:r>
              <a:rPr lang="es-ES" sz="2400" dirty="0" err="1" smtClean="0"/>
              <a:t>commercial</a:t>
            </a:r>
            <a:r>
              <a:rPr lang="es-ES" sz="2400" dirty="0" smtClean="0"/>
              <a:t> LPUE: FR-GN&gt;90.8a.2s (2005-2018) </a:t>
            </a:r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No </a:t>
            </a:r>
            <a:r>
              <a:rPr lang="es-ES" sz="2400" dirty="0" err="1" smtClean="0"/>
              <a:t>surveys</a:t>
            </a:r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</a:t>
            </a:r>
            <a:r>
              <a:rPr lang="es-ES" sz="2400" dirty="0" err="1" smtClean="0"/>
              <a:t>Length</a:t>
            </a:r>
            <a:r>
              <a:rPr lang="es-ES" sz="2400" dirty="0" smtClean="0"/>
              <a:t> </a:t>
            </a:r>
            <a:r>
              <a:rPr lang="es-ES" sz="2400" dirty="0" err="1" smtClean="0"/>
              <a:t>Composition</a:t>
            </a:r>
            <a:r>
              <a:rPr lang="es-ES" sz="2400" dirty="0" smtClean="0"/>
              <a:t> (</a:t>
            </a:r>
            <a:r>
              <a:rPr lang="es-ES" sz="2400" dirty="0" err="1" smtClean="0"/>
              <a:t>low</a:t>
            </a:r>
            <a:r>
              <a:rPr lang="es-ES" sz="2400" dirty="0" smtClean="0"/>
              <a:t> </a:t>
            </a:r>
            <a:r>
              <a:rPr lang="es-ES" sz="2400" dirty="0" err="1" smtClean="0"/>
              <a:t>quality</a:t>
            </a:r>
            <a:r>
              <a:rPr lang="es-ES" sz="2400" dirty="0" smtClean="0"/>
              <a:t>): 2010 -2018</a:t>
            </a:r>
          </a:p>
          <a:p>
            <a:endParaRPr lang="es-ES" sz="2400" dirty="0"/>
          </a:p>
          <a:p>
            <a:r>
              <a:rPr lang="es-ES" sz="2400" b="1" dirty="0" err="1" smtClean="0">
                <a:solidFill>
                  <a:srgbClr val="002060"/>
                </a:solidFill>
              </a:rPr>
              <a:t>Objective</a:t>
            </a:r>
            <a:r>
              <a:rPr lang="es-ES" sz="2400" b="1" dirty="0" smtClean="0">
                <a:solidFill>
                  <a:srgbClr val="002060"/>
                </a:solidFill>
              </a:rPr>
              <a:t>: </a:t>
            </a:r>
            <a:r>
              <a:rPr lang="es-ES" sz="2400" dirty="0" err="1" smtClean="0"/>
              <a:t>to</a:t>
            </a:r>
            <a:r>
              <a:rPr lang="es-ES" sz="2400" dirty="0" smtClean="0"/>
              <a:t> explore </a:t>
            </a:r>
            <a:r>
              <a:rPr lang="es-ES" sz="2400" dirty="0" err="1" smtClean="0"/>
              <a:t>SPiCT</a:t>
            </a:r>
            <a:r>
              <a:rPr lang="es-ES" sz="2400" dirty="0" smtClean="0"/>
              <a:t> as a </a:t>
            </a:r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assess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stock status of pol.27.89a.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527496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5292080" y="1916832"/>
            <a:ext cx="3456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• Catch and abundance series are overlapped only for a short period of time (14 years).</a:t>
            </a:r>
          </a:p>
          <a:p>
            <a:endParaRPr lang="es-ES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• There is not contrast in catch series during 2005-2018.</a:t>
            </a:r>
          </a:p>
          <a:p>
            <a:endParaRPr lang="en-GB" sz="2400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2267744" y="4462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SPiCT</a:t>
            </a:r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INPUT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764704"/>
            <a:ext cx="78488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 1.</a:t>
            </a:r>
            <a:r>
              <a:rPr lang="en-GB" sz="2400" b="1" dirty="0" smtClean="0"/>
              <a:t> Default priors and all parameters estimated</a:t>
            </a:r>
          </a:p>
          <a:p>
            <a:r>
              <a:rPr lang="en-GB" sz="2400" dirty="0" smtClean="0"/>
              <a:t>Not converged. Model did not obtain proper convergence!</a:t>
            </a:r>
          </a:p>
          <a:p>
            <a:endParaRPr lang="en-GB" sz="2400" dirty="0" smtClean="0"/>
          </a:p>
          <a:p>
            <a:pPr>
              <a:buFont typeface="Wingdings"/>
              <a:buChar char="Ø"/>
            </a:pPr>
            <a:r>
              <a:rPr lang="en-GB" sz="2400" dirty="0" smtClean="0"/>
              <a:t>res_pol89aDefault &lt;- </a:t>
            </a:r>
            <a:r>
              <a:rPr lang="en-GB" sz="2400" dirty="0" err="1" smtClean="0"/>
              <a:t>fit.spict</a:t>
            </a:r>
            <a:r>
              <a:rPr lang="en-GB" sz="2400" dirty="0" smtClean="0"/>
              <a:t>(pol89a</a:t>
            </a:r>
            <a:r>
              <a:rPr lang="en-GB" sz="2400" dirty="0" smtClean="0"/>
              <a:t>)</a:t>
            </a:r>
          </a:p>
          <a:p>
            <a:endParaRPr lang="en-GB" sz="2400" dirty="0" smtClean="0"/>
          </a:p>
          <a:p>
            <a:r>
              <a:rPr lang="es-ES" sz="2400" dirty="0" err="1" smtClean="0">
                <a:solidFill>
                  <a:srgbClr val="FF0000"/>
                </a:solidFill>
              </a:rPr>
              <a:t>Not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enough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information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for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all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parameters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being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estimated</a:t>
            </a:r>
            <a:endParaRPr lang="en-GB" sz="2400" dirty="0" smtClean="0">
              <a:solidFill>
                <a:srgbClr val="FF0000"/>
              </a:solidFill>
            </a:endParaRPr>
          </a:p>
          <a:p>
            <a:endParaRPr lang="es-ES" sz="2400" b="1" dirty="0" smtClean="0"/>
          </a:p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2. </a:t>
            </a:r>
            <a:r>
              <a:rPr lang="en-GB" sz="2400" b="1" dirty="0" smtClean="0"/>
              <a:t>Shorten Catch series to 2005-2018, overlapping with abundance index.</a:t>
            </a:r>
          </a:p>
          <a:p>
            <a:r>
              <a:rPr lang="en-GB" sz="2400" dirty="0" smtClean="0"/>
              <a:t>	Not converged. </a:t>
            </a:r>
          </a:p>
          <a:p>
            <a:r>
              <a:rPr lang="en-GB" sz="2400" dirty="0" smtClean="0"/>
              <a:t>	Shorten series gave totally unrealistic estimates, testing different configurations: priors for Bi/K and fixing </a:t>
            </a:r>
            <a:r>
              <a:rPr lang="en-GB" sz="2400" dirty="0" smtClean="0"/>
              <a:t>B</a:t>
            </a:r>
            <a:r>
              <a:rPr lang="en-GB" sz="2400" baseline="-25000" dirty="0" smtClean="0"/>
              <a:t>MSY</a:t>
            </a:r>
            <a:r>
              <a:rPr lang="en-GB" sz="2400" dirty="0" smtClean="0"/>
              <a:t>/K=0.5</a:t>
            </a:r>
          </a:p>
          <a:p>
            <a:endParaRPr lang="es-ES" sz="2400" dirty="0" smtClean="0"/>
          </a:p>
          <a:p>
            <a:r>
              <a:rPr lang="es-ES" sz="2400" dirty="0" err="1" smtClean="0">
                <a:solidFill>
                  <a:srgbClr val="FF0000"/>
                </a:solidFill>
              </a:rPr>
              <a:t>Too</a:t>
            </a:r>
            <a:r>
              <a:rPr lang="es-ES" sz="2400" dirty="0" smtClean="0">
                <a:solidFill>
                  <a:srgbClr val="FF0000"/>
                </a:solidFill>
              </a:rPr>
              <a:t> short series, </a:t>
            </a:r>
            <a:r>
              <a:rPr lang="es-ES" sz="2400" dirty="0" err="1" smtClean="0">
                <a:solidFill>
                  <a:srgbClr val="FF0000"/>
                </a:solidFill>
              </a:rPr>
              <a:t>there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is</a:t>
            </a:r>
            <a:r>
              <a:rPr lang="es-ES" sz="2400" dirty="0" smtClean="0">
                <a:solidFill>
                  <a:srgbClr val="FF0000"/>
                </a:solidFill>
              </a:rPr>
              <a:t> no </a:t>
            </a:r>
            <a:r>
              <a:rPr lang="es-ES" sz="2400" dirty="0" err="1" smtClean="0">
                <a:solidFill>
                  <a:srgbClr val="FF0000"/>
                </a:solidFill>
              </a:rPr>
              <a:t>contrast</a:t>
            </a:r>
            <a:r>
              <a:rPr lang="es-ES" sz="2400" dirty="0" smtClean="0">
                <a:solidFill>
                  <a:srgbClr val="FF0000"/>
                </a:solidFill>
              </a:rPr>
              <a:t>.</a:t>
            </a:r>
            <a:endParaRPr lang="en-GB" sz="2400" dirty="0" smtClean="0">
              <a:solidFill>
                <a:srgbClr val="FF0000"/>
              </a:solidFill>
            </a:endParaRPr>
          </a:p>
          <a:p>
            <a:endParaRPr lang="en-GB" sz="2400" dirty="0" smtClean="0"/>
          </a:p>
          <a:p>
            <a:endParaRPr lang="en-GB" sz="2400" b="1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1052736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</a:t>
            </a:r>
            <a:r>
              <a:rPr lang="es-ES" sz="2400" b="1" dirty="0" smtClean="0"/>
              <a:t>3</a:t>
            </a:r>
            <a:r>
              <a:rPr lang="es-ES" sz="2400" b="1" dirty="0" smtClean="0"/>
              <a:t>.</a:t>
            </a:r>
            <a:r>
              <a:rPr lang="en-GB" sz="2400" b="1" dirty="0" smtClean="0"/>
              <a:t> </a:t>
            </a:r>
            <a:r>
              <a:rPr lang="en-GB" sz="2400" b="1" dirty="0" smtClean="0"/>
              <a:t>Fix parameter to Schaefer production </a:t>
            </a:r>
            <a:r>
              <a:rPr lang="en-GB" sz="2400" b="1" dirty="0" smtClean="0"/>
              <a:t>curve. </a:t>
            </a:r>
            <a:r>
              <a:rPr lang="en-GB" sz="2400" dirty="0" smtClean="0"/>
              <a:t>Symmetric productive curve (BMSY/K=0.5)</a:t>
            </a:r>
          </a:p>
          <a:p>
            <a:r>
              <a:rPr lang="en-GB" sz="2400" dirty="0" smtClean="0"/>
              <a:t>Not converged.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s-ES" sz="2400" dirty="0" smtClean="0"/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3568" y="2564904"/>
            <a:ext cx="6696744" cy="129614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1 CuadroTexto"/>
          <p:cNvSpPr txBox="1"/>
          <p:nvPr/>
        </p:nvSpPr>
        <p:spPr>
          <a:xfrm>
            <a:off x="683568" y="692696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FF0000"/>
                </a:solidFill>
              </a:rPr>
              <a:t>Pollack</a:t>
            </a:r>
            <a:r>
              <a:rPr lang="es-ES" sz="2400" dirty="0" smtClean="0">
                <a:solidFill>
                  <a:srgbClr val="FF0000"/>
                </a:solidFill>
              </a:rPr>
              <a:t> has </a:t>
            </a:r>
            <a:r>
              <a:rPr lang="es-ES" sz="2400" dirty="0" err="1" smtClean="0">
                <a:solidFill>
                  <a:srgbClr val="FF0000"/>
                </a:solidFill>
              </a:rPr>
              <a:t>been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exploited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since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years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before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smtClean="0">
                <a:solidFill>
                  <a:srgbClr val="FF0000"/>
                </a:solidFill>
              </a:rPr>
              <a:t>1986: </a:t>
            </a:r>
            <a:endParaRPr lang="en-GB" sz="2400" dirty="0" smtClean="0">
              <a:solidFill>
                <a:srgbClr val="FF0000"/>
              </a:solidFill>
            </a:endParaRPr>
          </a:p>
          <a:p>
            <a:endParaRPr lang="es-ES" sz="2400" b="1" dirty="0" smtClean="0"/>
          </a:p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4.</a:t>
            </a:r>
            <a:r>
              <a:rPr lang="en-GB" sz="2400" b="1" dirty="0" smtClean="0"/>
              <a:t> </a:t>
            </a:r>
            <a:r>
              <a:rPr lang="en-GB" sz="2400" dirty="0" smtClean="0"/>
              <a:t>Set </a:t>
            </a:r>
            <a:r>
              <a:rPr lang="en-GB" sz="2400" dirty="0" smtClean="0"/>
              <a:t>priors for the </a:t>
            </a:r>
            <a:r>
              <a:rPr lang="en-GB" sz="2400" dirty="0" smtClean="0"/>
              <a:t>rate </a:t>
            </a:r>
            <a:r>
              <a:rPr lang="en-GB" sz="2400" dirty="0" smtClean="0"/>
              <a:t>between </a:t>
            </a:r>
            <a:r>
              <a:rPr lang="en-GB" sz="2400" dirty="0" smtClean="0"/>
              <a:t>initial biomass to </a:t>
            </a:r>
            <a:r>
              <a:rPr lang="en-GB" sz="2400" dirty="0" smtClean="0"/>
              <a:t>K, mean of log(0.5) and </a:t>
            </a:r>
            <a:r>
              <a:rPr lang="en-GB" sz="2400" dirty="0" err="1" smtClean="0"/>
              <a:t>sd</a:t>
            </a:r>
            <a:r>
              <a:rPr lang="en-GB" sz="2400" dirty="0" smtClean="0"/>
              <a:t> of </a:t>
            </a:r>
            <a:r>
              <a:rPr lang="en-GB" sz="2400" dirty="0" smtClean="0"/>
              <a:t>0.2. </a:t>
            </a:r>
          </a:p>
          <a:p>
            <a:r>
              <a:rPr lang="es-ES" sz="2400" dirty="0" smtClean="0"/>
              <a:t>						</a:t>
            </a:r>
            <a:endParaRPr lang="en-GB" sz="2400" dirty="0" smtClean="0"/>
          </a:p>
          <a:p>
            <a:r>
              <a:rPr lang="en-GB" sz="2000" dirty="0" smtClean="0"/>
              <a:t>pol89aBkfrac </a:t>
            </a:r>
            <a:r>
              <a:rPr lang="en-GB" sz="2000" dirty="0" smtClean="0"/>
              <a:t>&lt;- pol89a </a:t>
            </a:r>
            <a:endParaRPr lang="en-GB" sz="2000" dirty="0" smtClean="0"/>
          </a:p>
          <a:p>
            <a:r>
              <a:rPr lang="en-GB" sz="2000" dirty="0" smtClean="0"/>
              <a:t>pol89aBkfrac$priors$logbkfrac </a:t>
            </a:r>
            <a:r>
              <a:rPr lang="en-GB" sz="2000" dirty="0" smtClean="0"/>
              <a:t>&lt;- c(log(0.5), 0.2, 1) </a:t>
            </a:r>
            <a:endParaRPr lang="en-GB" sz="2000" dirty="0" smtClean="0"/>
          </a:p>
          <a:p>
            <a:r>
              <a:rPr lang="en-GB" sz="2000" dirty="0" smtClean="0"/>
              <a:t>res_pol89aBkfrac </a:t>
            </a:r>
            <a:r>
              <a:rPr lang="en-GB" sz="2000" dirty="0" smtClean="0"/>
              <a:t>&lt;- </a:t>
            </a:r>
            <a:r>
              <a:rPr lang="en-GB" sz="2000" dirty="0" err="1" smtClean="0"/>
              <a:t>fit.spict</a:t>
            </a:r>
            <a:r>
              <a:rPr lang="en-GB" sz="2000" dirty="0" smtClean="0"/>
              <a:t>(pol89aBkfrac) </a:t>
            </a:r>
            <a:endParaRPr lang="en-GB" sz="2000" dirty="0" smtClean="0"/>
          </a:p>
          <a:p>
            <a:r>
              <a:rPr lang="en-GB" sz="2000" dirty="0" smtClean="0"/>
              <a:t>res_pol89aBkfrac</a:t>
            </a:r>
            <a:endParaRPr lang="en-GB" sz="2000" dirty="0" smtClean="0"/>
          </a:p>
          <a:p>
            <a:endParaRPr lang="en-GB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149080"/>
            <a:ext cx="66901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34" y="1196752"/>
            <a:ext cx="795228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395536" y="33265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800" b="1" dirty="0" err="1" smtClean="0"/>
              <a:t>Run</a:t>
            </a:r>
            <a:r>
              <a:rPr lang="es-ES" sz="2800" b="1" dirty="0" smtClean="0"/>
              <a:t> 4.</a:t>
            </a:r>
            <a:r>
              <a:rPr lang="en-GB" sz="2800" b="1" dirty="0" smtClean="0"/>
              <a:t> </a:t>
            </a:r>
            <a:r>
              <a:rPr lang="en-GB" sz="2800" b="1" dirty="0" smtClean="0"/>
              <a:t> ASSESSMENT RESULTS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056" y="476672"/>
            <a:ext cx="59602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755576" y="1886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4.</a:t>
            </a:r>
            <a:r>
              <a:rPr lang="en-GB" sz="2400" b="1" dirty="0" smtClean="0"/>
              <a:t> </a:t>
            </a:r>
            <a:r>
              <a:rPr lang="en-GB" sz="2400" b="1" dirty="0" smtClean="0"/>
              <a:t> DIAGNOSTICS</a:t>
            </a:r>
            <a:endParaRPr lang="en-GB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219278"/>
            <a:ext cx="7127579" cy="137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792088" y="47251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b="1" dirty="0" err="1" smtClean="0"/>
              <a:t>Run</a:t>
            </a:r>
            <a:r>
              <a:rPr lang="es-ES" sz="2400" b="1" dirty="0" smtClean="0"/>
              <a:t> 4.</a:t>
            </a:r>
            <a:r>
              <a:rPr lang="en-GB" sz="2400" b="1" dirty="0" smtClean="0"/>
              <a:t> </a:t>
            </a:r>
            <a:r>
              <a:rPr lang="en-GB" sz="2400" b="1" dirty="0" smtClean="0"/>
              <a:t> RETROSPECTIVE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826BF3074AAB4692AB4E114E6D6F65" ma:contentTypeVersion="1" ma:contentTypeDescription="Create a new document." ma:contentTypeScope="" ma:versionID="3618908f4c8b7ac634f1e43ce216c61c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8fda66a02b6b5d1f39f2000ab0f58af4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5313c0-c1e6-4122-afa9-da1ccdba405d"/>
    <TaxCatchAllLabe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9BE70F72-B39D-45B6-85FB-5DFC65E93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C09CC2-8654-425D-9DCD-3345BEC36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313c0-c1e6-4122-afa9-da1ccdba40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D00DE3-DEF2-4491-B870-7034A7E944F5}">
  <ds:schemaRefs>
    <ds:schemaRef ds:uri="http://schemas.microsoft.com/office/2006/metadata/properties"/>
    <ds:schemaRef ds:uri="http://schemas.microsoft.com/office/infopath/2007/PartnerControls"/>
    <ds:schemaRef ds:uri="4d5313c0-c1e6-4122-afa9-da1ccdba405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579</Words>
  <Application>Microsoft Office PowerPoint</Application>
  <PresentationFormat>Presentación en pantalla 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Pollack  ICES Area 8-Div9a  Paz Sampedro</vt:lpstr>
      <vt:lpstr>POLLACK:  Biology &amp; Exploitation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length-based data-limited assessments for pollack in Bay of Biscay and Atlantic Iberian Waters</dc:title>
  <dc:creator>psampedro</dc:creator>
  <cp:lastModifiedBy>psampedro</cp:lastModifiedBy>
  <cp:revision>106</cp:revision>
  <dcterms:created xsi:type="dcterms:W3CDTF">2020-05-06T09:03:20Z</dcterms:created>
  <dcterms:modified xsi:type="dcterms:W3CDTF">2020-09-29T10:18:49Z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0x01010015826BF3074AAB4692AB4E114E6D6F65</vt:lpwstr>
  </property>
</Properties>
</file>