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7F86F01-93FC-42F0-9DDA-49723464241A}" type="datetimeFigureOut">
              <a:rPr lang="lv-LV" smtClean="0"/>
              <a:t>24.02.2009.</a:t>
            </a:fld>
            <a:endParaRPr lang="lv-LV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lv-LV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D33B124-C616-4212-A198-85BA53ECDD40}" type="slidenum">
              <a:rPr lang="lv-LV" smtClean="0"/>
              <a:t>‹#›</a:t>
            </a:fld>
            <a:endParaRPr lang="lv-LV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6F01-93FC-42F0-9DDA-49723464241A}" type="datetimeFigureOut">
              <a:rPr lang="lv-LV" smtClean="0"/>
              <a:t>24.02.2009.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124-C616-4212-A198-85BA53ECDD40}" type="slidenum">
              <a:rPr lang="lv-LV" smtClean="0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6F01-93FC-42F0-9DDA-49723464241A}" type="datetimeFigureOut">
              <a:rPr lang="lv-LV" smtClean="0"/>
              <a:t>24.02.2009.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124-C616-4212-A198-85BA53ECDD40}" type="slidenum">
              <a:rPr lang="lv-LV" smtClean="0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7F86F01-93FC-42F0-9DDA-49723464241A}" type="datetimeFigureOut">
              <a:rPr lang="lv-LV" smtClean="0"/>
              <a:t>24.02.2009.</a:t>
            </a:fld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D33B124-C616-4212-A198-85BA53ECDD40}" type="slidenum">
              <a:rPr lang="lv-LV" smtClean="0"/>
              <a:t>‹#›</a:t>
            </a:fld>
            <a:endParaRPr lang="lv-LV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lv-LV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7F86F01-93FC-42F0-9DDA-49723464241A}" type="datetimeFigureOut">
              <a:rPr lang="lv-LV" smtClean="0"/>
              <a:t>24.02.2009.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lv-LV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D33B124-C616-4212-A198-85BA53ECDD40}" type="slidenum">
              <a:rPr lang="lv-LV" smtClean="0"/>
              <a:t>‹#›</a:t>
            </a:fld>
            <a:endParaRPr lang="lv-LV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6F01-93FC-42F0-9DDA-49723464241A}" type="datetimeFigureOut">
              <a:rPr lang="lv-LV" smtClean="0"/>
              <a:t>24.02.2009.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124-C616-4212-A198-85BA53ECDD40}" type="slidenum">
              <a:rPr lang="lv-LV" smtClean="0"/>
              <a:t>‹#›</a:t>
            </a:fld>
            <a:endParaRPr lang="lv-LV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6F01-93FC-42F0-9DDA-49723464241A}" type="datetimeFigureOut">
              <a:rPr lang="lv-LV" smtClean="0"/>
              <a:t>24.02.2009.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124-C616-4212-A198-85BA53ECDD40}" type="slidenum">
              <a:rPr lang="lv-LV" smtClean="0"/>
              <a:t>‹#›</a:t>
            </a:fld>
            <a:endParaRPr lang="lv-LV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F86F01-93FC-42F0-9DDA-49723464241A}" type="datetimeFigureOut">
              <a:rPr lang="lv-LV" smtClean="0"/>
              <a:t>24.02.2009.</a:t>
            </a:fld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D33B124-C616-4212-A198-85BA53ECDD40}" type="slidenum">
              <a:rPr lang="lv-LV" smtClean="0"/>
              <a:t>‹#›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lv-LV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6F01-93FC-42F0-9DDA-49723464241A}" type="datetimeFigureOut">
              <a:rPr lang="lv-LV" smtClean="0"/>
              <a:t>24.02.2009.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124-C616-4212-A198-85BA53ECDD40}" type="slidenum">
              <a:rPr lang="lv-LV" smtClean="0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7F86F01-93FC-42F0-9DDA-49723464241A}" type="datetimeFigureOut">
              <a:rPr lang="lv-LV" smtClean="0"/>
              <a:t>24.02.2009.</a:t>
            </a:fld>
            <a:endParaRPr lang="lv-LV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D33B124-C616-4212-A198-85BA53ECDD40}" type="slidenum">
              <a:rPr lang="lv-LV" smtClean="0"/>
              <a:t>‹#›</a:t>
            </a:fld>
            <a:endParaRPr lang="lv-LV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lv-LV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F86F01-93FC-42F0-9DDA-49723464241A}" type="datetimeFigureOut">
              <a:rPr lang="lv-LV" smtClean="0"/>
              <a:t>24.02.2009.</a:t>
            </a:fld>
            <a:endParaRPr lang="lv-LV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D33B124-C616-4212-A198-85BA53ECDD40}" type="slidenum">
              <a:rPr lang="lv-LV" smtClean="0"/>
              <a:t>‹#›</a:t>
            </a:fld>
            <a:endParaRPr lang="lv-LV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lv-LV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7F86F01-93FC-42F0-9DDA-49723464241A}" type="datetimeFigureOut">
              <a:rPr lang="lv-LV" smtClean="0"/>
              <a:t>24.02.2009.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lv-LV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D33B124-C616-4212-A198-85BA53ECDD40}" type="slidenum">
              <a:rPr lang="lv-LV" smtClean="0"/>
              <a:t>‹#›</a:t>
            </a:fld>
            <a:endParaRPr 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lv-LV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Prasību dokuments</a:t>
            </a:r>
            <a:endParaRPr lang="en-US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lv-LV" smtClean="0"/>
              <a:t>Ievads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lv-LV" smtClean="0"/>
              <a:t>Sistēmas modelēšana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lv-LV" smtClean="0"/>
              <a:t>Prasības sistēmai (funkcionālās, nefunkcionālās)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lv-LV" smtClean="0"/>
              <a:t>Datu vārdnīca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lv-LV" smtClean="0"/>
              <a:t>Literatūras saraksts</a:t>
            </a:r>
            <a:endParaRPr lang="en-US" smtClean="0"/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lv-LV" smtClean="0"/>
              <a:t>Pielikumi (Prasību specifikācija, aparatūras konfigurācija, prasības DB, u.tml.)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lv-LV" sz="4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Sistēmas modelēšana</a:t>
            </a:r>
            <a:r>
              <a:rPr lang="lv-LV" sz="4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lv-LV" sz="4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sz="4000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85720" y="1857364"/>
            <a:ext cx="4429156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lv-LV" sz="2800">
                <a:solidFill>
                  <a:srgbClr val="150A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Anketēšanas veidošanas un novadīšanas sistēma</a:t>
            </a:r>
            <a:endParaRPr lang="en-US" sz="2800">
              <a:solidFill>
                <a:srgbClr val="150AA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76600" y="3716338"/>
            <a:ext cx="1423988" cy="5318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lv-LV" sz="2800" b="0">
                <a:solidFill>
                  <a:srgbClr val="150AA6"/>
                </a:solidFill>
                <a:latin typeface="Eras Medium ITC" pitchFamily="34" charset="0"/>
              </a:rPr>
              <a:t>Anketa</a:t>
            </a:r>
            <a:endParaRPr lang="en-US" sz="2800" b="0">
              <a:solidFill>
                <a:srgbClr val="150AA6"/>
              </a:solidFill>
              <a:latin typeface="Eras Medium ITC" pitchFamily="34" charset="0"/>
            </a:endParaRP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5364163" y="4724400"/>
            <a:ext cx="2376487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lv-LV" sz="2800" b="0">
                <a:solidFill>
                  <a:srgbClr val="150AA6"/>
                </a:solidFill>
                <a:latin typeface="Eras Medium ITC" pitchFamily="34" charset="0"/>
              </a:rPr>
              <a:t>Anketējamais</a:t>
            </a:r>
            <a:endParaRPr lang="en-US" sz="2800" b="0">
              <a:solidFill>
                <a:srgbClr val="150AA6"/>
              </a:solidFill>
              <a:latin typeface="Eras Medium ITC" pitchFamily="34" charset="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11188" y="3579813"/>
            <a:ext cx="2663825" cy="668337"/>
            <a:chOff x="385" y="2255"/>
            <a:chExt cx="1678" cy="421"/>
          </a:xfrm>
        </p:grpSpPr>
        <p:sp>
          <p:nvSpPr>
            <p:cNvPr id="4111" name="Text Box 8"/>
            <p:cNvSpPr txBox="1">
              <a:spLocks noChangeArrowheads="1"/>
            </p:cNvSpPr>
            <p:nvPr/>
          </p:nvSpPr>
          <p:spPr bwMode="auto">
            <a:xfrm>
              <a:off x="385" y="2341"/>
              <a:ext cx="1225" cy="33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lv-LV" sz="2800" b="0">
                  <a:solidFill>
                    <a:srgbClr val="150AA6"/>
                  </a:solidFill>
                  <a:latin typeface="Eras Medium ITC" pitchFamily="34" charset="0"/>
                </a:rPr>
                <a:t>Jautājums</a:t>
              </a:r>
              <a:endParaRPr lang="en-US" sz="2800" b="0">
                <a:solidFill>
                  <a:srgbClr val="150AA6"/>
                </a:solidFill>
                <a:latin typeface="Eras Medium ITC" pitchFamily="34" charset="0"/>
              </a:endParaRPr>
            </a:p>
          </p:txBody>
        </p:sp>
        <p:sp>
          <p:nvSpPr>
            <p:cNvPr id="4112" name="Line 12"/>
            <p:cNvSpPr>
              <a:spLocks noChangeShapeType="1"/>
            </p:cNvSpPr>
            <p:nvPr/>
          </p:nvSpPr>
          <p:spPr bwMode="auto">
            <a:xfrm flipH="1">
              <a:off x="1610" y="2478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4113" name="Text Box 15"/>
            <p:cNvSpPr txBox="1">
              <a:spLocks noChangeArrowheads="1"/>
            </p:cNvSpPr>
            <p:nvPr/>
          </p:nvSpPr>
          <p:spPr bwMode="auto">
            <a:xfrm>
              <a:off x="1746" y="2255"/>
              <a:ext cx="1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lv-LV" b="0">
                  <a:latin typeface="Eras Medium ITC" pitchFamily="34" charset="0"/>
                </a:rPr>
                <a:t>1</a:t>
              </a:r>
              <a:endParaRPr lang="en-US" b="0">
                <a:latin typeface="Eras Medium ITC" pitchFamily="34" charset="0"/>
              </a:endParaRP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067175" y="2492375"/>
            <a:ext cx="2954338" cy="1223963"/>
            <a:chOff x="2562" y="1570"/>
            <a:chExt cx="1861" cy="771"/>
          </a:xfrm>
        </p:grpSpPr>
        <p:sp>
          <p:nvSpPr>
            <p:cNvPr id="4108" name="Text Box 9"/>
            <p:cNvSpPr txBox="1">
              <a:spLocks noChangeArrowheads="1"/>
            </p:cNvSpPr>
            <p:nvPr/>
          </p:nvSpPr>
          <p:spPr bwMode="auto">
            <a:xfrm>
              <a:off x="3334" y="1570"/>
              <a:ext cx="1089" cy="6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lv-LV" sz="2800" b="0">
                  <a:solidFill>
                    <a:srgbClr val="150AA6"/>
                  </a:solidFill>
                  <a:latin typeface="Eras Medium ITC" pitchFamily="34" charset="0"/>
                </a:rPr>
                <a:t>Anketas veidotājs</a:t>
              </a:r>
              <a:endParaRPr lang="en-US" sz="2800" b="0">
                <a:solidFill>
                  <a:srgbClr val="150AA6"/>
                </a:solidFill>
                <a:latin typeface="Eras Medium ITC" pitchFamily="34" charset="0"/>
              </a:endParaRPr>
            </a:p>
          </p:txBody>
        </p:sp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 flipH="1">
              <a:off x="2562" y="1842"/>
              <a:ext cx="772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4110" name="Text Box 16"/>
            <p:cNvSpPr txBox="1">
              <a:spLocks noChangeArrowheads="1"/>
            </p:cNvSpPr>
            <p:nvPr/>
          </p:nvSpPr>
          <p:spPr bwMode="auto">
            <a:xfrm>
              <a:off x="2789" y="1892"/>
              <a:ext cx="1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lv-LV" b="0">
                  <a:latin typeface="Eras Medium ITC" pitchFamily="34" charset="0"/>
                </a:rPr>
                <a:t>2</a:t>
              </a:r>
              <a:endParaRPr lang="en-US" b="0">
                <a:latin typeface="Eras Medium ITC" pitchFamily="34" charset="0"/>
              </a:endParaRP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203575" y="4011613"/>
            <a:ext cx="2736850" cy="1462087"/>
            <a:chOff x="2018" y="2527"/>
            <a:chExt cx="1724" cy="921"/>
          </a:xfrm>
        </p:grpSpPr>
        <p:sp>
          <p:nvSpPr>
            <p:cNvPr id="4105" name="Text Box 11"/>
            <p:cNvSpPr txBox="1">
              <a:spLocks noChangeArrowheads="1"/>
            </p:cNvSpPr>
            <p:nvPr/>
          </p:nvSpPr>
          <p:spPr bwMode="auto">
            <a:xfrm>
              <a:off x="2018" y="3113"/>
              <a:ext cx="897" cy="33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lv-LV" sz="2800" b="0">
                  <a:solidFill>
                    <a:srgbClr val="150AA6"/>
                  </a:solidFill>
                  <a:latin typeface="Eras Medium ITC" pitchFamily="34" charset="0"/>
                </a:rPr>
                <a:t>Atbilde</a:t>
              </a:r>
              <a:endParaRPr lang="en-US" sz="2800" b="0">
                <a:solidFill>
                  <a:srgbClr val="150AA6"/>
                </a:solidFill>
                <a:latin typeface="Eras Medium ITC" pitchFamily="34" charset="0"/>
              </a:endParaRPr>
            </a:p>
          </p:txBody>
        </p:sp>
        <p:sp>
          <p:nvSpPr>
            <p:cNvPr id="5" name="Freeform 14"/>
            <p:cNvSpPr>
              <a:spLocks/>
            </p:cNvSpPr>
            <p:nvPr/>
          </p:nvSpPr>
          <p:spPr bwMode="auto">
            <a:xfrm>
              <a:off x="2699" y="2545"/>
              <a:ext cx="1043" cy="568"/>
            </a:xfrm>
            <a:custGeom>
              <a:avLst/>
              <a:gdLst>
                <a:gd name="T0" fmla="*/ 1043 w 1043"/>
                <a:gd name="T1" fmla="*/ 431 h 568"/>
                <a:gd name="T2" fmla="*/ 272 w 1043"/>
                <a:gd name="T3" fmla="*/ 23 h 568"/>
                <a:gd name="T4" fmla="*/ 0 w 1043"/>
                <a:gd name="T5" fmla="*/ 568 h 568"/>
                <a:gd name="T6" fmla="*/ 0 60000 65536"/>
                <a:gd name="T7" fmla="*/ 0 60000 65536"/>
                <a:gd name="T8" fmla="*/ 0 60000 65536"/>
                <a:gd name="T9" fmla="*/ 0 w 1043"/>
                <a:gd name="T10" fmla="*/ 0 h 568"/>
                <a:gd name="T11" fmla="*/ 1043 w 1043"/>
                <a:gd name="T12" fmla="*/ 568 h 5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568">
                  <a:moveTo>
                    <a:pt x="1043" y="431"/>
                  </a:moveTo>
                  <a:cubicBezTo>
                    <a:pt x="744" y="215"/>
                    <a:pt x="446" y="0"/>
                    <a:pt x="272" y="23"/>
                  </a:cubicBezTo>
                  <a:cubicBezTo>
                    <a:pt x="98" y="46"/>
                    <a:pt x="49" y="307"/>
                    <a:pt x="0" y="5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4107" name="Text Box 17"/>
            <p:cNvSpPr txBox="1">
              <a:spLocks noChangeArrowheads="1"/>
            </p:cNvSpPr>
            <p:nvPr/>
          </p:nvSpPr>
          <p:spPr bwMode="auto">
            <a:xfrm>
              <a:off x="3288" y="2527"/>
              <a:ext cx="1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lv-LV" b="0">
                  <a:latin typeface="Eras Medium ITC" pitchFamily="34" charset="0"/>
                </a:rPr>
                <a:t>3</a:t>
              </a:r>
              <a:endParaRPr lang="en-US" b="0">
                <a:latin typeface="Eras Medium ITC" pitchFamily="34" charset="0"/>
              </a:endParaRPr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214282" y="1214422"/>
            <a:ext cx="8229600" cy="685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lv-LV" sz="3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Vienkāršotais sistēmas modelis (piemērs)</a:t>
            </a:r>
            <a:endParaRPr kumimoji="0" 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  <p:bldP spid="4103" grpId="0" animBg="1"/>
      <p:bldP spid="4106" grpId="0" animBg="1"/>
      <p:bldP spid="1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lv-LV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Sistēmas </a:t>
            </a:r>
            <a:r>
              <a:rPr lang="lv-LV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modelēšana (2)</a:t>
            </a:r>
            <a:endParaRPr lang="en-US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685792"/>
          </a:xfrm>
        </p:spPr>
        <p:txBody>
          <a:bodyPr/>
          <a:lstStyle/>
          <a:p>
            <a:pPr eaLnBrk="1" hangingPunct="1"/>
            <a:r>
              <a:rPr lang="lv-LV" smtClean="0"/>
              <a:t>Sistēmas </a:t>
            </a:r>
            <a:r>
              <a:rPr lang="lv-LV" smtClean="0"/>
              <a:t>apkārtnes shēma</a:t>
            </a:r>
            <a:endParaRPr lang="en-US" smtClean="0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851275" y="3644900"/>
            <a:ext cx="15128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v-LV"/>
              <a:t>Sistēma</a:t>
            </a:r>
            <a:endParaRPr 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851275" y="4005263"/>
            <a:ext cx="1512888" cy="1011237"/>
            <a:chOff x="2426" y="2523"/>
            <a:chExt cx="953" cy="637"/>
          </a:xfrm>
        </p:grpSpPr>
        <p:sp>
          <p:nvSpPr>
            <p:cNvPr id="9240" name="Text Box 6"/>
            <p:cNvSpPr txBox="1">
              <a:spLocks noChangeArrowheads="1"/>
            </p:cNvSpPr>
            <p:nvPr/>
          </p:nvSpPr>
          <p:spPr bwMode="auto">
            <a:xfrm>
              <a:off x="2426" y="2750"/>
              <a:ext cx="953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v-LV" b="0"/>
                <a:t>Lietotāja saskarne</a:t>
              </a:r>
              <a:endParaRPr lang="en-US" b="0"/>
            </a:p>
          </p:txBody>
        </p:sp>
        <p:sp>
          <p:nvSpPr>
            <p:cNvPr id="9241" name="Line 17"/>
            <p:cNvSpPr>
              <a:spLocks noChangeShapeType="1"/>
            </p:cNvSpPr>
            <p:nvPr/>
          </p:nvSpPr>
          <p:spPr bwMode="auto">
            <a:xfrm>
              <a:off x="2880" y="25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lv-LV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68313" y="5013325"/>
            <a:ext cx="7199312" cy="952500"/>
            <a:chOff x="295" y="3158"/>
            <a:chExt cx="4535" cy="600"/>
          </a:xfrm>
        </p:grpSpPr>
        <p:sp>
          <p:nvSpPr>
            <p:cNvPr id="9232" name="Text Box 7"/>
            <p:cNvSpPr txBox="1">
              <a:spLocks noChangeArrowheads="1"/>
            </p:cNvSpPr>
            <p:nvPr/>
          </p:nvSpPr>
          <p:spPr bwMode="auto">
            <a:xfrm>
              <a:off x="1292" y="3385"/>
              <a:ext cx="953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v-LV"/>
                <a:t>Klase1</a:t>
              </a:r>
              <a:endParaRPr lang="en-US"/>
            </a:p>
          </p:txBody>
        </p:sp>
        <p:sp>
          <p:nvSpPr>
            <p:cNvPr id="9233" name="Text Box 8"/>
            <p:cNvSpPr txBox="1">
              <a:spLocks noChangeArrowheads="1"/>
            </p:cNvSpPr>
            <p:nvPr/>
          </p:nvSpPr>
          <p:spPr bwMode="auto">
            <a:xfrm>
              <a:off x="2381" y="3521"/>
              <a:ext cx="953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v-LV"/>
                <a:t>Klase1</a:t>
              </a:r>
              <a:endParaRPr lang="en-US"/>
            </a:p>
          </p:txBody>
        </p:sp>
        <p:sp>
          <p:nvSpPr>
            <p:cNvPr id="9234" name="Text Box 9"/>
            <p:cNvSpPr txBox="1">
              <a:spLocks noChangeArrowheads="1"/>
            </p:cNvSpPr>
            <p:nvPr/>
          </p:nvSpPr>
          <p:spPr bwMode="auto">
            <a:xfrm>
              <a:off x="3515" y="3385"/>
              <a:ext cx="953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v-LV"/>
                <a:t>Klase1</a:t>
              </a:r>
              <a:endParaRPr lang="en-US"/>
            </a:p>
          </p:txBody>
        </p:sp>
        <p:sp>
          <p:nvSpPr>
            <p:cNvPr id="9235" name="Text Box 13"/>
            <p:cNvSpPr txBox="1">
              <a:spLocks noChangeArrowheads="1"/>
            </p:cNvSpPr>
            <p:nvPr/>
          </p:nvSpPr>
          <p:spPr bwMode="auto">
            <a:xfrm>
              <a:off x="295" y="3339"/>
              <a:ext cx="95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v-LV"/>
                <a:t>Lietotāju klases</a:t>
              </a:r>
              <a:endParaRPr lang="en-US"/>
            </a:p>
          </p:txBody>
        </p:sp>
        <p:sp>
          <p:nvSpPr>
            <p:cNvPr id="9236" name="Line 16"/>
            <p:cNvSpPr>
              <a:spLocks noChangeShapeType="1"/>
            </p:cNvSpPr>
            <p:nvPr/>
          </p:nvSpPr>
          <p:spPr bwMode="auto">
            <a:xfrm>
              <a:off x="385" y="3249"/>
              <a:ext cx="4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9237" name="Line 18"/>
            <p:cNvSpPr>
              <a:spLocks noChangeShapeType="1"/>
            </p:cNvSpPr>
            <p:nvPr/>
          </p:nvSpPr>
          <p:spPr bwMode="auto">
            <a:xfrm flipH="1">
              <a:off x="1791" y="3158"/>
              <a:ext cx="1089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9238" name="Line 19"/>
            <p:cNvSpPr>
              <a:spLocks noChangeShapeType="1"/>
            </p:cNvSpPr>
            <p:nvPr/>
          </p:nvSpPr>
          <p:spPr bwMode="auto">
            <a:xfrm>
              <a:off x="2880" y="3158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9239" name="Line 20"/>
            <p:cNvSpPr>
              <a:spLocks noChangeShapeType="1"/>
            </p:cNvSpPr>
            <p:nvPr/>
          </p:nvSpPr>
          <p:spPr bwMode="auto">
            <a:xfrm>
              <a:off x="2880" y="3158"/>
              <a:ext cx="1179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lv-LV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11188" y="2924175"/>
            <a:ext cx="7129462" cy="720725"/>
            <a:chOff x="385" y="1842"/>
            <a:chExt cx="4491" cy="454"/>
          </a:xfrm>
        </p:grpSpPr>
        <p:sp>
          <p:nvSpPr>
            <p:cNvPr id="9224" name="Text Box 10"/>
            <p:cNvSpPr txBox="1">
              <a:spLocks noChangeArrowheads="1"/>
            </p:cNvSpPr>
            <p:nvPr/>
          </p:nvSpPr>
          <p:spPr bwMode="auto">
            <a:xfrm>
              <a:off x="1610" y="1842"/>
              <a:ext cx="953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v-LV"/>
                <a:t>DB1</a:t>
              </a:r>
              <a:endParaRPr lang="en-US"/>
            </a:p>
          </p:txBody>
        </p:sp>
        <p:sp>
          <p:nvSpPr>
            <p:cNvPr id="9225" name="Text Box 11"/>
            <p:cNvSpPr txBox="1">
              <a:spLocks noChangeArrowheads="1"/>
            </p:cNvSpPr>
            <p:nvPr/>
          </p:nvSpPr>
          <p:spPr bwMode="auto">
            <a:xfrm>
              <a:off x="2653" y="1842"/>
              <a:ext cx="953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v-LV"/>
                <a:t>DB1</a:t>
              </a:r>
              <a:endParaRPr lang="en-US"/>
            </a:p>
          </p:txBody>
        </p:sp>
        <p:sp>
          <p:nvSpPr>
            <p:cNvPr id="9226" name="Text Box 12"/>
            <p:cNvSpPr txBox="1">
              <a:spLocks noChangeArrowheads="1"/>
            </p:cNvSpPr>
            <p:nvPr/>
          </p:nvSpPr>
          <p:spPr bwMode="auto">
            <a:xfrm>
              <a:off x="3742" y="1842"/>
              <a:ext cx="953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v-LV"/>
                <a:t>DB1</a:t>
              </a:r>
              <a:endParaRPr lang="en-US"/>
            </a:p>
          </p:txBody>
        </p:sp>
        <p:sp>
          <p:nvSpPr>
            <p:cNvPr id="9227" name="Text Box 14"/>
            <p:cNvSpPr txBox="1">
              <a:spLocks noChangeArrowheads="1"/>
            </p:cNvSpPr>
            <p:nvPr/>
          </p:nvSpPr>
          <p:spPr bwMode="auto">
            <a:xfrm>
              <a:off x="385" y="1842"/>
              <a:ext cx="9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v-LV"/>
                <a:t>Reģistri</a:t>
              </a:r>
              <a:endParaRPr lang="en-US"/>
            </a:p>
          </p:txBody>
        </p:sp>
        <p:sp>
          <p:nvSpPr>
            <p:cNvPr id="9228" name="Line 15"/>
            <p:cNvSpPr>
              <a:spLocks noChangeShapeType="1"/>
            </p:cNvSpPr>
            <p:nvPr/>
          </p:nvSpPr>
          <p:spPr bwMode="auto">
            <a:xfrm>
              <a:off x="431" y="2115"/>
              <a:ext cx="4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9229" name="Line 21"/>
            <p:cNvSpPr>
              <a:spLocks noChangeShapeType="1"/>
            </p:cNvSpPr>
            <p:nvPr/>
          </p:nvSpPr>
          <p:spPr bwMode="auto">
            <a:xfrm flipH="1" flipV="1">
              <a:off x="2154" y="2069"/>
              <a:ext cx="72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9230" name="Line 22"/>
            <p:cNvSpPr>
              <a:spLocks noChangeShapeType="1"/>
            </p:cNvSpPr>
            <p:nvPr/>
          </p:nvSpPr>
          <p:spPr bwMode="auto">
            <a:xfrm flipV="1">
              <a:off x="2880" y="2069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9231" name="Line 23"/>
            <p:cNvSpPr>
              <a:spLocks noChangeShapeType="1"/>
            </p:cNvSpPr>
            <p:nvPr/>
          </p:nvSpPr>
          <p:spPr bwMode="auto">
            <a:xfrm flipV="1">
              <a:off x="2880" y="2069"/>
              <a:ext cx="1179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lv-LV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  <p:bldP spid="317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lv-LV" sz="3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Sistēmas </a:t>
            </a:r>
            <a:r>
              <a:rPr lang="lv-LV" sz="3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modelēšana </a:t>
            </a:r>
            <a:r>
              <a:rPr lang="lv-LV" sz="3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(3)</a:t>
            </a:r>
            <a:endParaRPr lang="en-US" sz="3800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1036638"/>
          </a:xfrm>
        </p:spPr>
        <p:txBody>
          <a:bodyPr>
            <a:normAutofit/>
          </a:bodyPr>
          <a:lstStyle/>
          <a:p>
            <a:pPr eaLnBrk="1" hangingPunct="1"/>
            <a:r>
              <a:rPr lang="lv-LV" smtClean="0"/>
              <a:t>Viedokļu savākšana (burbuļu diagramma, hierarhiskā diagramma)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1331913" y="2708275"/>
            <a:ext cx="6335712" cy="865188"/>
            <a:chOff x="839" y="1706"/>
            <a:chExt cx="3991" cy="545"/>
          </a:xfrm>
        </p:grpSpPr>
        <p:sp>
          <p:nvSpPr>
            <p:cNvPr id="10278" name="Text Box 24"/>
            <p:cNvSpPr txBox="1">
              <a:spLocks noChangeArrowheads="1"/>
            </p:cNvSpPr>
            <p:nvPr/>
          </p:nvSpPr>
          <p:spPr bwMode="auto">
            <a:xfrm>
              <a:off x="2472" y="1706"/>
              <a:ext cx="953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v-LV"/>
                <a:t>Sistēma  </a:t>
              </a:r>
              <a:endParaRPr lang="en-US"/>
            </a:p>
          </p:txBody>
        </p:sp>
        <p:sp>
          <p:nvSpPr>
            <p:cNvPr id="10279" name="Freeform 31"/>
            <p:cNvSpPr>
              <a:spLocks/>
            </p:cNvSpPr>
            <p:nvPr/>
          </p:nvSpPr>
          <p:spPr bwMode="auto">
            <a:xfrm>
              <a:off x="839" y="2069"/>
              <a:ext cx="3991" cy="182"/>
            </a:xfrm>
            <a:custGeom>
              <a:avLst/>
              <a:gdLst>
                <a:gd name="T0" fmla="*/ 0 w 3991"/>
                <a:gd name="T1" fmla="*/ 182 h 182"/>
                <a:gd name="T2" fmla="*/ 0 w 3991"/>
                <a:gd name="T3" fmla="*/ 0 h 182"/>
                <a:gd name="T4" fmla="*/ 3991 w 3991"/>
                <a:gd name="T5" fmla="*/ 0 h 182"/>
                <a:gd name="T6" fmla="*/ 3991 w 3991"/>
                <a:gd name="T7" fmla="*/ 182 h 1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91"/>
                <a:gd name="T13" fmla="*/ 0 h 182"/>
                <a:gd name="T14" fmla="*/ 3991 w 3991"/>
                <a:gd name="T15" fmla="*/ 182 h 1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91" h="182">
                  <a:moveTo>
                    <a:pt x="0" y="182"/>
                  </a:moveTo>
                  <a:lnTo>
                    <a:pt x="0" y="0"/>
                  </a:lnTo>
                  <a:lnTo>
                    <a:pt x="3991" y="0"/>
                  </a:lnTo>
                  <a:lnTo>
                    <a:pt x="3991" y="18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10280" name="Line 32"/>
            <p:cNvSpPr>
              <a:spLocks noChangeShapeType="1"/>
            </p:cNvSpPr>
            <p:nvPr/>
          </p:nvSpPr>
          <p:spPr bwMode="auto">
            <a:xfrm>
              <a:off x="2154" y="2069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10281" name="Line 33"/>
            <p:cNvSpPr>
              <a:spLocks noChangeShapeType="1"/>
            </p:cNvSpPr>
            <p:nvPr/>
          </p:nvSpPr>
          <p:spPr bwMode="auto">
            <a:xfrm>
              <a:off x="3424" y="2069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lv-LV"/>
            </a:p>
          </p:txBody>
        </p:sp>
        <p:sp>
          <p:nvSpPr>
            <p:cNvPr id="10282" name="Line 34"/>
            <p:cNvSpPr>
              <a:spLocks noChangeShapeType="1"/>
            </p:cNvSpPr>
            <p:nvPr/>
          </p:nvSpPr>
          <p:spPr bwMode="auto">
            <a:xfrm>
              <a:off x="2925" y="193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lv-LV"/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611188" y="3573463"/>
            <a:ext cx="1512887" cy="1800225"/>
            <a:chOff x="385" y="2251"/>
            <a:chExt cx="953" cy="1134"/>
          </a:xfrm>
        </p:grpSpPr>
        <p:sp>
          <p:nvSpPr>
            <p:cNvPr id="10273" name="Text Box 27"/>
            <p:cNvSpPr txBox="1">
              <a:spLocks noChangeArrowheads="1"/>
            </p:cNvSpPr>
            <p:nvPr/>
          </p:nvSpPr>
          <p:spPr bwMode="auto">
            <a:xfrm>
              <a:off x="385" y="2251"/>
              <a:ext cx="953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v-LV"/>
                <a:t>Lietotāju  </a:t>
              </a:r>
              <a:endParaRPr lang="en-US"/>
            </a:p>
          </p:txBody>
        </p:sp>
        <p:grpSp>
          <p:nvGrpSpPr>
            <p:cNvPr id="4" name="Group 40"/>
            <p:cNvGrpSpPr>
              <a:grpSpLocks/>
            </p:cNvGrpSpPr>
            <p:nvPr/>
          </p:nvGrpSpPr>
          <p:grpSpPr bwMode="auto">
            <a:xfrm>
              <a:off x="521" y="2478"/>
              <a:ext cx="136" cy="907"/>
              <a:chOff x="521" y="2478"/>
              <a:chExt cx="136" cy="907"/>
            </a:xfrm>
          </p:grpSpPr>
          <p:sp>
            <p:nvSpPr>
              <p:cNvPr id="10275" name="Freeform 37"/>
              <p:cNvSpPr>
                <a:spLocks/>
              </p:cNvSpPr>
              <p:nvPr/>
            </p:nvSpPr>
            <p:spPr bwMode="auto">
              <a:xfrm>
                <a:off x="521" y="2478"/>
                <a:ext cx="136" cy="907"/>
              </a:xfrm>
              <a:custGeom>
                <a:avLst/>
                <a:gdLst>
                  <a:gd name="T0" fmla="*/ 0 w 136"/>
                  <a:gd name="T1" fmla="*/ 0 h 907"/>
                  <a:gd name="T2" fmla="*/ 0 w 136"/>
                  <a:gd name="T3" fmla="*/ 907 h 907"/>
                  <a:gd name="T4" fmla="*/ 136 w 136"/>
                  <a:gd name="T5" fmla="*/ 907 h 907"/>
                  <a:gd name="T6" fmla="*/ 0 60000 65536"/>
                  <a:gd name="T7" fmla="*/ 0 60000 65536"/>
                  <a:gd name="T8" fmla="*/ 0 60000 65536"/>
                  <a:gd name="T9" fmla="*/ 0 w 136"/>
                  <a:gd name="T10" fmla="*/ 0 h 907"/>
                  <a:gd name="T11" fmla="*/ 136 w 136"/>
                  <a:gd name="T12" fmla="*/ 907 h 90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" h="907">
                    <a:moveTo>
                      <a:pt x="0" y="0"/>
                    </a:moveTo>
                    <a:lnTo>
                      <a:pt x="0" y="907"/>
                    </a:lnTo>
                    <a:lnTo>
                      <a:pt x="136" y="90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lv-LV"/>
              </a:p>
            </p:txBody>
          </p:sp>
          <p:sp>
            <p:nvSpPr>
              <p:cNvPr id="10276" name="Line 38"/>
              <p:cNvSpPr>
                <a:spLocks noChangeShapeType="1"/>
              </p:cNvSpPr>
              <p:nvPr/>
            </p:nvSpPr>
            <p:spPr bwMode="auto">
              <a:xfrm>
                <a:off x="521" y="3022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lv-LV"/>
              </a:p>
            </p:txBody>
          </p:sp>
          <p:sp>
            <p:nvSpPr>
              <p:cNvPr id="10277" name="Line 39"/>
              <p:cNvSpPr>
                <a:spLocks noChangeShapeType="1"/>
              </p:cNvSpPr>
              <p:nvPr/>
            </p:nvSpPr>
            <p:spPr bwMode="auto">
              <a:xfrm>
                <a:off x="521" y="2750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lv-LV"/>
              </a:p>
            </p:txBody>
          </p:sp>
        </p:grpSp>
      </p:grp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2627313" y="3573463"/>
            <a:ext cx="1512887" cy="1800225"/>
            <a:chOff x="1655" y="2251"/>
            <a:chExt cx="953" cy="1134"/>
          </a:xfrm>
        </p:grpSpPr>
        <p:sp>
          <p:nvSpPr>
            <p:cNvPr id="10268" name="Text Box 28"/>
            <p:cNvSpPr txBox="1">
              <a:spLocks noChangeArrowheads="1"/>
            </p:cNvSpPr>
            <p:nvPr/>
          </p:nvSpPr>
          <p:spPr bwMode="auto">
            <a:xfrm>
              <a:off x="1655" y="2251"/>
              <a:ext cx="953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v-LV"/>
                <a:t>DB  </a:t>
              </a:r>
              <a:endParaRPr lang="en-US"/>
            </a:p>
          </p:txBody>
        </p:sp>
        <p:grpSp>
          <p:nvGrpSpPr>
            <p:cNvPr id="6" name="Group 41"/>
            <p:cNvGrpSpPr>
              <a:grpSpLocks/>
            </p:cNvGrpSpPr>
            <p:nvPr/>
          </p:nvGrpSpPr>
          <p:grpSpPr bwMode="auto">
            <a:xfrm>
              <a:off x="1746" y="2478"/>
              <a:ext cx="136" cy="907"/>
              <a:chOff x="521" y="2478"/>
              <a:chExt cx="136" cy="907"/>
            </a:xfrm>
          </p:grpSpPr>
          <p:sp>
            <p:nvSpPr>
              <p:cNvPr id="10270" name="Freeform 42"/>
              <p:cNvSpPr>
                <a:spLocks/>
              </p:cNvSpPr>
              <p:nvPr/>
            </p:nvSpPr>
            <p:spPr bwMode="auto">
              <a:xfrm>
                <a:off x="521" y="2478"/>
                <a:ext cx="136" cy="907"/>
              </a:xfrm>
              <a:custGeom>
                <a:avLst/>
                <a:gdLst>
                  <a:gd name="T0" fmla="*/ 0 w 136"/>
                  <a:gd name="T1" fmla="*/ 0 h 907"/>
                  <a:gd name="T2" fmla="*/ 0 w 136"/>
                  <a:gd name="T3" fmla="*/ 907 h 907"/>
                  <a:gd name="T4" fmla="*/ 136 w 136"/>
                  <a:gd name="T5" fmla="*/ 907 h 907"/>
                  <a:gd name="T6" fmla="*/ 0 60000 65536"/>
                  <a:gd name="T7" fmla="*/ 0 60000 65536"/>
                  <a:gd name="T8" fmla="*/ 0 60000 65536"/>
                  <a:gd name="T9" fmla="*/ 0 w 136"/>
                  <a:gd name="T10" fmla="*/ 0 h 907"/>
                  <a:gd name="T11" fmla="*/ 136 w 136"/>
                  <a:gd name="T12" fmla="*/ 907 h 90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" h="907">
                    <a:moveTo>
                      <a:pt x="0" y="0"/>
                    </a:moveTo>
                    <a:lnTo>
                      <a:pt x="0" y="907"/>
                    </a:lnTo>
                    <a:lnTo>
                      <a:pt x="136" y="90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lv-LV"/>
              </a:p>
            </p:txBody>
          </p:sp>
          <p:sp>
            <p:nvSpPr>
              <p:cNvPr id="10271" name="Line 43"/>
              <p:cNvSpPr>
                <a:spLocks noChangeShapeType="1"/>
              </p:cNvSpPr>
              <p:nvPr/>
            </p:nvSpPr>
            <p:spPr bwMode="auto">
              <a:xfrm>
                <a:off x="521" y="3022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lv-LV"/>
              </a:p>
            </p:txBody>
          </p:sp>
          <p:sp>
            <p:nvSpPr>
              <p:cNvPr id="10272" name="Line 44"/>
              <p:cNvSpPr>
                <a:spLocks noChangeShapeType="1"/>
              </p:cNvSpPr>
              <p:nvPr/>
            </p:nvSpPr>
            <p:spPr bwMode="auto">
              <a:xfrm>
                <a:off x="521" y="2750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lv-LV"/>
              </a:p>
            </p:txBody>
          </p:sp>
        </p:grpSp>
      </p:grp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4572000" y="3571876"/>
            <a:ext cx="1871663" cy="1871662"/>
            <a:chOff x="2880" y="2251"/>
            <a:chExt cx="1179" cy="1179"/>
          </a:xfrm>
        </p:grpSpPr>
        <p:sp>
          <p:nvSpPr>
            <p:cNvPr id="10263" name="Text Box 26"/>
            <p:cNvSpPr txBox="1">
              <a:spLocks noChangeArrowheads="1"/>
            </p:cNvSpPr>
            <p:nvPr/>
          </p:nvSpPr>
          <p:spPr bwMode="auto">
            <a:xfrm>
              <a:off x="2880" y="2251"/>
              <a:ext cx="1179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v-LV"/>
                <a:t>Nefunkcionālie  </a:t>
              </a:r>
              <a:endParaRPr lang="en-US"/>
            </a:p>
          </p:txBody>
        </p:sp>
        <p:grpSp>
          <p:nvGrpSpPr>
            <p:cNvPr id="8" name="Group 45"/>
            <p:cNvGrpSpPr>
              <a:grpSpLocks/>
            </p:cNvGrpSpPr>
            <p:nvPr/>
          </p:nvGrpSpPr>
          <p:grpSpPr bwMode="auto">
            <a:xfrm>
              <a:off x="3016" y="2523"/>
              <a:ext cx="136" cy="907"/>
              <a:chOff x="521" y="2478"/>
              <a:chExt cx="136" cy="907"/>
            </a:xfrm>
          </p:grpSpPr>
          <p:sp>
            <p:nvSpPr>
              <p:cNvPr id="10265" name="Freeform 46"/>
              <p:cNvSpPr>
                <a:spLocks/>
              </p:cNvSpPr>
              <p:nvPr/>
            </p:nvSpPr>
            <p:spPr bwMode="auto">
              <a:xfrm>
                <a:off x="521" y="2478"/>
                <a:ext cx="136" cy="907"/>
              </a:xfrm>
              <a:custGeom>
                <a:avLst/>
                <a:gdLst>
                  <a:gd name="T0" fmla="*/ 0 w 136"/>
                  <a:gd name="T1" fmla="*/ 0 h 907"/>
                  <a:gd name="T2" fmla="*/ 0 w 136"/>
                  <a:gd name="T3" fmla="*/ 907 h 907"/>
                  <a:gd name="T4" fmla="*/ 136 w 136"/>
                  <a:gd name="T5" fmla="*/ 907 h 907"/>
                  <a:gd name="T6" fmla="*/ 0 60000 65536"/>
                  <a:gd name="T7" fmla="*/ 0 60000 65536"/>
                  <a:gd name="T8" fmla="*/ 0 60000 65536"/>
                  <a:gd name="T9" fmla="*/ 0 w 136"/>
                  <a:gd name="T10" fmla="*/ 0 h 907"/>
                  <a:gd name="T11" fmla="*/ 136 w 136"/>
                  <a:gd name="T12" fmla="*/ 907 h 90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" h="907">
                    <a:moveTo>
                      <a:pt x="0" y="0"/>
                    </a:moveTo>
                    <a:lnTo>
                      <a:pt x="0" y="907"/>
                    </a:lnTo>
                    <a:lnTo>
                      <a:pt x="136" y="90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lv-LV"/>
              </a:p>
            </p:txBody>
          </p:sp>
          <p:sp>
            <p:nvSpPr>
              <p:cNvPr id="10266" name="Line 47"/>
              <p:cNvSpPr>
                <a:spLocks noChangeShapeType="1"/>
              </p:cNvSpPr>
              <p:nvPr/>
            </p:nvSpPr>
            <p:spPr bwMode="auto">
              <a:xfrm>
                <a:off x="521" y="3022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lv-LV"/>
              </a:p>
            </p:txBody>
          </p:sp>
          <p:sp>
            <p:nvSpPr>
              <p:cNvPr id="10267" name="Line 48"/>
              <p:cNvSpPr>
                <a:spLocks noChangeShapeType="1"/>
              </p:cNvSpPr>
              <p:nvPr/>
            </p:nvSpPr>
            <p:spPr bwMode="auto">
              <a:xfrm>
                <a:off x="521" y="2750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lv-LV"/>
              </a:p>
            </p:txBody>
          </p:sp>
        </p:grp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6011863" y="3573463"/>
            <a:ext cx="2449512" cy="2232025"/>
            <a:chOff x="3787" y="2251"/>
            <a:chExt cx="1543" cy="1406"/>
          </a:xfrm>
        </p:grpSpPr>
        <p:sp>
          <p:nvSpPr>
            <p:cNvPr id="10256" name="Text Box 25"/>
            <p:cNvSpPr txBox="1">
              <a:spLocks noChangeArrowheads="1"/>
            </p:cNvSpPr>
            <p:nvPr/>
          </p:nvSpPr>
          <p:spPr bwMode="auto">
            <a:xfrm>
              <a:off x="4377" y="2251"/>
              <a:ext cx="953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v-LV"/>
                <a:t>Funkcijas  </a:t>
              </a:r>
              <a:endParaRPr lang="en-US"/>
            </a:p>
          </p:txBody>
        </p:sp>
        <p:sp>
          <p:nvSpPr>
            <p:cNvPr id="10257" name="Text Box 30"/>
            <p:cNvSpPr txBox="1">
              <a:spLocks noChangeArrowheads="1"/>
            </p:cNvSpPr>
            <p:nvPr/>
          </p:nvSpPr>
          <p:spPr bwMode="auto">
            <a:xfrm>
              <a:off x="3787" y="2704"/>
              <a:ext cx="771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v-LV"/>
                <a:t>Sistēmas </a:t>
              </a:r>
              <a:endParaRPr lang="en-US"/>
            </a:p>
          </p:txBody>
        </p:sp>
        <p:sp>
          <p:nvSpPr>
            <p:cNvPr id="10258" name="Line 35"/>
            <p:cNvSpPr>
              <a:spLocks noChangeShapeType="1"/>
            </p:cNvSpPr>
            <p:nvPr/>
          </p:nvSpPr>
          <p:spPr bwMode="auto">
            <a:xfrm flipH="1">
              <a:off x="4241" y="2478"/>
              <a:ext cx="589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lv-LV"/>
            </a:p>
          </p:txBody>
        </p:sp>
        <p:grpSp>
          <p:nvGrpSpPr>
            <p:cNvPr id="10" name="Group 49"/>
            <p:cNvGrpSpPr>
              <a:grpSpLocks/>
            </p:cNvGrpSpPr>
            <p:nvPr/>
          </p:nvGrpSpPr>
          <p:grpSpPr bwMode="auto">
            <a:xfrm>
              <a:off x="3923" y="2931"/>
              <a:ext cx="136" cy="726"/>
              <a:chOff x="521" y="2478"/>
              <a:chExt cx="136" cy="907"/>
            </a:xfrm>
          </p:grpSpPr>
          <p:sp>
            <p:nvSpPr>
              <p:cNvPr id="10260" name="Freeform 50"/>
              <p:cNvSpPr>
                <a:spLocks/>
              </p:cNvSpPr>
              <p:nvPr/>
            </p:nvSpPr>
            <p:spPr bwMode="auto">
              <a:xfrm>
                <a:off x="521" y="2478"/>
                <a:ext cx="136" cy="907"/>
              </a:xfrm>
              <a:custGeom>
                <a:avLst/>
                <a:gdLst>
                  <a:gd name="T0" fmla="*/ 0 w 136"/>
                  <a:gd name="T1" fmla="*/ 0 h 907"/>
                  <a:gd name="T2" fmla="*/ 0 w 136"/>
                  <a:gd name="T3" fmla="*/ 907 h 907"/>
                  <a:gd name="T4" fmla="*/ 136 w 136"/>
                  <a:gd name="T5" fmla="*/ 907 h 907"/>
                  <a:gd name="T6" fmla="*/ 0 60000 65536"/>
                  <a:gd name="T7" fmla="*/ 0 60000 65536"/>
                  <a:gd name="T8" fmla="*/ 0 60000 65536"/>
                  <a:gd name="T9" fmla="*/ 0 w 136"/>
                  <a:gd name="T10" fmla="*/ 0 h 907"/>
                  <a:gd name="T11" fmla="*/ 136 w 136"/>
                  <a:gd name="T12" fmla="*/ 907 h 90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" h="907">
                    <a:moveTo>
                      <a:pt x="0" y="0"/>
                    </a:moveTo>
                    <a:lnTo>
                      <a:pt x="0" y="907"/>
                    </a:lnTo>
                    <a:lnTo>
                      <a:pt x="136" y="90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lv-LV"/>
              </a:p>
            </p:txBody>
          </p:sp>
          <p:sp>
            <p:nvSpPr>
              <p:cNvPr id="10261" name="Line 51"/>
              <p:cNvSpPr>
                <a:spLocks noChangeShapeType="1"/>
              </p:cNvSpPr>
              <p:nvPr/>
            </p:nvSpPr>
            <p:spPr bwMode="auto">
              <a:xfrm>
                <a:off x="521" y="3022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lv-LV"/>
              </a:p>
            </p:txBody>
          </p:sp>
          <p:sp>
            <p:nvSpPr>
              <p:cNvPr id="10262" name="Line 52"/>
              <p:cNvSpPr>
                <a:spLocks noChangeShapeType="1"/>
              </p:cNvSpPr>
              <p:nvPr/>
            </p:nvSpPr>
            <p:spPr bwMode="auto">
              <a:xfrm>
                <a:off x="521" y="2750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lv-LV"/>
              </a:p>
            </p:txBody>
          </p:sp>
        </p:grpSp>
      </p:grpSp>
      <p:grpSp>
        <p:nvGrpSpPr>
          <p:cNvPr id="11" name="Group 62"/>
          <p:cNvGrpSpPr>
            <a:grpSpLocks/>
          </p:cNvGrpSpPr>
          <p:nvPr/>
        </p:nvGrpSpPr>
        <p:grpSpPr bwMode="auto">
          <a:xfrm>
            <a:off x="7631113" y="3933825"/>
            <a:ext cx="1262062" cy="1800225"/>
            <a:chOff x="4807" y="2478"/>
            <a:chExt cx="795" cy="1134"/>
          </a:xfrm>
        </p:grpSpPr>
        <p:sp>
          <p:nvSpPr>
            <p:cNvPr id="10250" name="Text Box 29"/>
            <p:cNvSpPr txBox="1">
              <a:spLocks noChangeArrowheads="1"/>
            </p:cNvSpPr>
            <p:nvPr/>
          </p:nvSpPr>
          <p:spPr bwMode="auto">
            <a:xfrm>
              <a:off x="4807" y="2704"/>
              <a:ext cx="795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lv-LV"/>
                <a:t>Lietotāju  </a:t>
              </a:r>
              <a:endParaRPr lang="en-US"/>
            </a:p>
          </p:txBody>
        </p:sp>
        <p:sp>
          <p:nvSpPr>
            <p:cNvPr id="10251" name="Line 36"/>
            <p:cNvSpPr>
              <a:spLocks noChangeShapeType="1"/>
            </p:cNvSpPr>
            <p:nvPr/>
          </p:nvSpPr>
          <p:spPr bwMode="auto">
            <a:xfrm>
              <a:off x="4830" y="2478"/>
              <a:ext cx="409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lv-LV"/>
            </a:p>
          </p:txBody>
        </p:sp>
        <p:grpSp>
          <p:nvGrpSpPr>
            <p:cNvPr id="12" name="Group 53"/>
            <p:cNvGrpSpPr>
              <a:grpSpLocks/>
            </p:cNvGrpSpPr>
            <p:nvPr/>
          </p:nvGrpSpPr>
          <p:grpSpPr bwMode="auto">
            <a:xfrm>
              <a:off x="4967" y="2931"/>
              <a:ext cx="136" cy="681"/>
              <a:chOff x="521" y="2478"/>
              <a:chExt cx="136" cy="907"/>
            </a:xfrm>
          </p:grpSpPr>
          <p:sp>
            <p:nvSpPr>
              <p:cNvPr id="10253" name="Freeform 54"/>
              <p:cNvSpPr>
                <a:spLocks/>
              </p:cNvSpPr>
              <p:nvPr/>
            </p:nvSpPr>
            <p:spPr bwMode="auto">
              <a:xfrm>
                <a:off x="521" y="2478"/>
                <a:ext cx="136" cy="907"/>
              </a:xfrm>
              <a:custGeom>
                <a:avLst/>
                <a:gdLst>
                  <a:gd name="T0" fmla="*/ 0 w 136"/>
                  <a:gd name="T1" fmla="*/ 0 h 907"/>
                  <a:gd name="T2" fmla="*/ 0 w 136"/>
                  <a:gd name="T3" fmla="*/ 907 h 907"/>
                  <a:gd name="T4" fmla="*/ 136 w 136"/>
                  <a:gd name="T5" fmla="*/ 907 h 907"/>
                  <a:gd name="T6" fmla="*/ 0 60000 65536"/>
                  <a:gd name="T7" fmla="*/ 0 60000 65536"/>
                  <a:gd name="T8" fmla="*/ 0 60000 65536"/>
                  <a:gd name="T9" fmla="*/ 0 w 136"/>
                  <a:gd name="T10" fmla="*/ 0 h 907"/>
                  <a:gd name="T11" fmla="*/ 136 w 136"/>
                  <a:gd name="T12" fmla="*/ 907 h 90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" h="907">
                    <a:moveTo>
                      <a:pt x="0" y="0"/>
                    </a:moveTo>
                    <a:lnTo>
                      <a:pt x="0" y="907"/>
                    </a:lnTo>
                    <a:lnTo>
                      <a:pt x="136" y="90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lv-LV"/>
              </a:p>
            </p:txBody>
          </p:sp>
          <p:sp>
            <p:nvSpPr>
              <p:cNvPr id="10254" name="Line 55"/>
              <p:cNvSpPr>
                <a:spLocks noChangeShapeType="1"/>
              </p:cNvSpPr>
              <p:nvPr/>
            </p:nvSpPr>
            <p:spPr bwMode="auto">
              <a:xfrm>
                <a:off x="521" y="3022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lv-LV"/>
              </a:p>
            </p:txBody>
          </p:sp>
          <p:sp>
            <p:nvSpPr>
              <p:cNvPr id="10255" name="Line 56"/>
              <p:cNvSpPr>
                <a:spLocks noChangeShapeType="1"/>
              </p:cNvSpPr>
              <p:nvPr/>
            </p:nvSpPr>
            <p:spPr bwMode="auto">
              <a:xfrm>
                <a:off x="521" y="2750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lv-LV"/>
              </a:p>
            </p:txBody>
          </p:sp>
        </p:grpSp>
      </p:grp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1000101" y="4143380"/>
            <a:ext cx="1214446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v-LV"/>
              <a:t>Klase1</a:t>
            </a:r>
            <a:endParaRPr lang="en-US"/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1000100" y="4643446"/>
            <a:ext cx="1214446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v-LV" smtClean="0"/>
              <a:t>Klase2</a:t>
            </a:r>
            <a:endParaRPr lang="en-US"/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1000100" y="5143512"/>
            <a:ext cx="1214446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v-LV" smtClean="0"/>
              <a:t>Klase3</a:t>
            </a:r>
            <a:endParaRPr lang="en-US"/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2928926" y="4143380"/>
            <a:ext cx="128588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v-LV" smtClean="0"/>
              <a:t>Reģistrs1</a:t>
            </a:r>
            <a:endParaRPr lang="en-US"/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2928926" y="4643446"/>
            <a:ext cx="128588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v-LV" smtClean="0"/>
              <a:t>Reģistrs2</a:t>
            </a:r>
            <a:endParaRPr lang="en-US"/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2928926" y="5143512"/>
            <a:ext cx="128588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v-LV" smtClean="0"/>
              <a:t>Reģistrs3</a:t>
            </a:r>
            <a:endParaRPr lang="en-US"/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4929190" y="4286256"/>
            <a:ext cx="642942" cy="120032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v-LV" smtClean="0"/>
              <a:t>Ierobežojumi</a:t>
            </a:r>
            <a:endParaRPr lang="en-US"/>
          </a:p>
        </p:txBody>
      </p: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6357950" y="4786322"/>
            <a:ext cx="1000132" cy="120032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v-LV" smtClean="0"/>
              <a:t>Piem., datu pār-baude</a:t>
            </a:r>
            <a:endParaRPr lang="en-US"/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8001024" y="4857760"/>
            <a:ext cx="1000132" cy="92333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v-LV" smtClean="0"/>
              <a:t>Visas ies-pējas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lv-LV" sz="3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Sistēmas </a:t>
            </a:r>
            <a:r>
              <a:rPr lang="lv-LV" sz="3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modelēšana </a:t>
            </a:r>
            <a:r>
              <a:rPr lang="lv-LV" sz="3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(4)</a:t>
            </a:r>
            <a:endParaRPr lang="en-US" sz="3800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781550"/>
          </a:xfrm>
        </p:spPr>
        <p:txBody>
          <a:bodyPr>
            <a:normAutofit/>
          </a:bodyPr>
          <a:lstStyle/>
          <a:p>
            <a:pPr eaLnBrk="1" hangingPunct="1"/>
            <a:r>
              <a:rPr lang="lv-LV" smtClean="0"/>
              <a:t>Viedokļu </a:t>
            </a:r>
            <a:r>
              <a:rPr lang="lv-LV" smtClean="0"/>
              <a:t>tabulārās </a:t>
            </a:r>
            <a:r>
              <a:rPr lang="lv-LV" smtClean="0"/>
              <a:t>diagrammas</a:t>
            </a:r>
          </a:p>
          <a:p>
            <a:pPr eaLnBrk="1" hangingPunct="1">
              <a:buNone/>
            </a:pPr>
            <a:r>
              <a:rPr lang="lv-LV" smtClean="0"/>
              <a:t> </a:t>
            </a:r>
          </a:p>
          <a:p>
            <a:pPr eaLnBrk="1" hangingPunct="1">
              <a:buNone/>
            </a:pPr>
            <a:endParaRPr lang="lv-LV" smtClean="0"/>
          </a:p>
          <a:p>
            <a:pPr eaLnBrk="1" hangingPunct="1">
              <a:buNone/>
            </a:pPr>
            <a:endParaRPr lang="lv-LV" smtClean="0"/>
          </a:p>
          <a:p>
            <a:pPr eaLnBrk="1" hangingPunct="1">
              <a:buNone/>
            </a:pPr>
            <a:endParaRPr lang="lv-LV" smtClean="0"/>
          </a:p>
          <a:p>
            <a:pPr eaLnBrk="1" hangingPunct="1">
              <a:buNone/>
            </a:pPr>
            <a:endParaRPr lang="lv-LV" smtClean="0"/>
          </a:p>
          <a:p>
            <a:pPr eaLnBrk="1" hangingPunct="1">
              <a:buNone/>
            </a:pPr>
            <a:endParaRPr lang="lv-LV" smtClean="0"/>
          </a:p>
          <a:p>
            <a:pPr eaLnBrk="1" hangingPunct="1"/>
            <a:r>
              <a:rPr lang="lv-LV" smtClean="0"/>
              <a:t>Datu Plūsmu Diagrammas (DPD)</a:t>
            </a:r>
            <a:endParaRPr lang="lv-LV" smtClean="0"/>
          </a:p>
          <a:p>
            <a:pPr eaLnBrk="1" hangingPunct="1"/>
            <a:r>
              <a:rPr lang="lv-LV" smtClean="0"/>
              <a:t>E-R diagrammas</a:t>
            </a:r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8662" y="2285992"/>
          <a:ext cx="72152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048"/>
                <a:gridCol w="1443048"/>
                <a:gridCol w="1443048"/>
                <a:gridCol w="1443048"/>
                <a:gridCol w="14430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v-LV" smtClean="0"/>
                        <a:t>Avots</a:t>
                      </a:r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mtClean="0"/>
                        <a:t>Ieeja</a:t>
                      </a:r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mtClean="0"/>
                        <a:t>Darbība</a:t>
                      </a:r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mtClean="0"/>
                        <a:t>Izeja</a:t>
                      </a:r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mtClean="0"/>
                        <a:t>Norīkojuma vieta</a:t>
                      </a:r>
                      <a:endParaRPr lang="lv-LV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smtClean="0"/>
                        <a:t>No kurienes tiek ņemti ievaddati</a:t>
                      </a:r>
                    </a:p>
                    <a:p>
                      <a:r>
                        <a:rPr lang="lv-LV" sz="1400" smtClean="0"/>
                        <a:t>Piem.,</a:t>
                      </a:r>
                      <a:r>
                        <a:rPr lang="lv-LV" sz="1400" baseline="0" smtClean="0"/>
                        <a:t> Lietotājs, Reģistrs</a:t>
                      </a:r>
                      <a:endParaRPr lang="lv-LV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mtClean="0"/>
                        <a:t>Ievaddati (kādi)</a:t>
                      </a:r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mtClean="0"/>
                        <a:t>Kā tiek apstrādāti dati</a:t>
                      </a:r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mtClean="0"/>
                        <a:t>Rezultāts</a:t>
                      </a:r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mtClean="0"/>
                        <a:t>Kur tike ievietots rezultāts </a:t>
                      </a:r>
                    </a:p>
                    <a:p>
                      <a:r>
                        <a:rPr lang="lv-LV" sz="1400" smtClean="0"/>
                        <a:t>Piem., Ekrāns, Reģistrs, Printeris</a:t>
                      </a:r>
                      <a:endParaRPr lang="lv-LV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Prasības sistēmai</a:t>
            </a:r>
            <a:endParaRPr lang="lv-LV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lv-LV" smtClean="0"/>
              <a:t>Funkcionālās (Lietotāju iespējas, sagrupētas pēc lietotāju klasēm)</a:t>
            </a:r>
          </a:p>
          <a:p>
            <a:r>
              <a:rPr lang="lv-LV" smtClean="0"/>
              <a:t>Nefunkcionālās (prasības procesam, prasības produktam, ārējās)</a:t>
            </a:r>
            <a:endParaRPr lang="lv-LV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Datu vārdnīca</a:t>
            </a:r>
            <a:endParaRPr lang="lv-LV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8" y="1928802"/>
          <a:ext cx="669134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835"/>
                <a:gridCol w="1672835"/>
                <a:gridCol w="1672835"/>
                <a:gridCol w="16728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v-LV" smtClean="0"/>
                        <a:t>Mainīgais</a:t>
                      </a:r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mtClean="0"/>
                        <a:t>Apraksts</a:t>
                      </a:r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mtClean="0"/>
                        <a:t>Tips</a:t>
                      </a:r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mtClean="0"/>
                        <a:t>Izmērs</a:t>
                      </a:r>
                      <a:endParaRPr lang="lv-LV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v-LV" smtClean="0"/>
                        <a:t>Mainīgā</a:t>
                      </a:r>
                      <a:r>
                        <a:rPr lang="lv-LV" baseline="0" smtClean="0"/>
                        <a:t> nosaukums</a:t>
                      </a:r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mtClean="0"/>
                        <a:t>Izmantošanas nolūks</a:t>
                      </a:r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mtClean="0"/>
                        <a:t>Tipa nosaukums</a:t>
                      </a:r>
                      <a:endParaRPr lang="lv-L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mtClean="0"/>
                        <a:t>Izmērs</a:t>
                      </a:r>
                      <a:endParaRPr lang="lv-LV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5786" y="3214686"/>
            <a:ext cx="4714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mtClean="0"/>
              <a:t>Visiem atribūtiem, kas ir parādīti E-R diagrammā jābūt iekļautiem datu vārdnīcā. Kā arī var būt papildus mainīgie.</a:t>
            </a:r>
            <a:endParaRPr lang="lv-LV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lv-LV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Prasību specifikācija</a:t>
            </a:r>
            <a:endParaRPr lang="en-US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eaLnBrk="1" hangingPunct="1"/>
            <a:r>
              <a:rPr lang="lv-LV" smtClean="0"/>
              <a:t>PDL </a:t>
            </a:r>
          </a:p>
          <a:p>
            <a:pPr eaLnBrk="1" hangingPunct="1">
              <a:buFont typeface="Wingdings" pitchFamily="2" charset="2"/>
              <a:buNone/>
            </a:pPr>
            <a:r>
              <a:rPr lang="lv-LV" smtClean="0"/>
              <a:t>PROCEDURE nosaukums (Ieeja, Izeja)</a:t>
            </a:r>
          </a:p>
          <a:p>
            <a:pPr eaLnBrk="1" hangingPunct="1">
              <a:buFont typeface="Wingdings" pitchFamily="2" charset="2"/>
              <a:buNone/>
            </a:pPr>
            <a:r>
              <a:rPr lang="lv-LV" smtClean="0"/>
              <a:t>/* Apraksts */</a:t>
            </a:r>
          </a:p>
          <a:p>
            <a:pPr eaLnBrk="1" hangingPunct="1">
              <a:buFont typeface="Wingdings" pitchFamily="2" charset="2"/>
              <a:buNone/>
            </a:pPr>
            <a:r>
              <a:rPr lang="lv-LV" smtClean="0"/>
              <a:t>BEGIN</a:t>
            </a:r>
          </a:p>
          <a:p>
            <a:pPr eaLnBrk="1" hangingPunct="1">
              <a:buFont typeface="Wingdings" pitchFamily="2" charset="2"/>
              <a:buNone/>
            </a:pPr>
            <a:r>
              <a:rPr lang="lv-LV" smtClean="0"/>
              <a:t>Programmēšanas valodas operātori + dabīgā valoda</a:t>
            </a:r>
          </a:p>
          <a:p>
            <a:pPr eaLnBrk="1" hangingPunct="1">
              <a:buFont typeface="Wingdings" pitchFamily="2" charset="2"/>
              <a:buNone/>
            </a:pPr>
            <a:r>
              <a:rPr lang="lv-LV" smtClean="0"/>
              <a:t>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lv-LV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Prasību specifikācija (turpinājums)</a:t>
            </a:r>
            <a:endParaRPr lang="en-US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lv-LV" sz="2600" smtClean="0"/>
              <a:t>Strukturētā valoda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lv-LV" sz="2600" smtClean="0"/>
              <a:t>Funkcija		Nosaukums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lv-LV" sz="2600" smtClean="0"/>
              <a:t>Apraksts		Mērķis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lv-LV" sz="2600" smtClean="0"/>
              <a:t>Ieeja			Ievades dati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lv-LV" sz="2600" smtClean="0"/>
              <a:t>Avots			No kurienes tiek ņemti ievaddati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lv-LV" sz="2600" smtClean="0"/>
              <a:t>Izeja			Izvades dati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lv-LV" sz="2600" smtClean="0"/>
              <a:t>Norādījums		Kur tiks ievietots rezultāts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lv-LV" sz="2600" smtClean="0"/>
              <a:t>Prasības		Prasības ievaddatiem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lv-LV" sz="2600" smtClean="0"/>
              <a:t>Pirmstāvoklis	Izsaukšanas prasības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lv-LV" sz="2600" smtClean="0"/>
              <a:t>Pēcstāvoklis	Kā tiek iegūts rezultāts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lv-LV" sz="2600" smtClean="0"/>
              <a:t>Blakus_efetkti	Ja kaut kas paralēli notiek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</TotalTime>
  <Words>243</Words>
  <Application>Microsoft Office PowerPoint</Application>
  <PresentationFormat>On-screen Show (4:3)</PresentationFormat>
  <Paragraphs>102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Prasību dokuments</vt:lpstr>
      <vt:lpstr>Sistēmas modelēšana </vt:lpstr>
      <vt:lpstr>Sistēmas modelēšana (2)</vt:lpstr>
      <vt:lpstr>Sistēmas modelēšana (3)</vt:lpstr>
      <vt:lpstr>Sistēmas modelēšana (4)</vt:lpstr>
      <vt:lpstr>Prasības sistēmai</vt:lpstr>
      <vt:lpstr>Datu vārdnīca</vt:lpstr>
      <vt:lpstr>Prasību specifikācija</vt:lpstr>
      <vt:lpstr>Prasību specifikācija (turpinājums)</vt:lpstr>
    </vt:vector>
  </TitlesOfParts>
  <Company>RTU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Prasību dokuments</dc:title>
  <dc:creator>PIT</dc:creator>
  <cp:lastModifiedBy>PIT</cp:lastModifiedBy>
  <cp:revision>1</cp:revision>
  <dcterms:created xsi:type="dcterms:W3CDTF">2009-02-24T16:41:58Z</dcterms:created>
  <dcterms:modified xsi:type="dcterms:W3CDTF">2009-02-24T16:45:57Z</dcterms:modified>
</cp:coreProperties>
</file>