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5" r:id="rId3"/>
  </p:sldMasterIdLst>
  <p:notesMasterIdLst>
    <p:notesMasterId r:id="rId46"/>
  </p:notesMasterIdLst>
  <p:sldIdLst>
    <p:sldId id="258" r:id="rId4"/>
    <p:sldId id="271" r:id="rId5"/>
    <p:sldId id="256" r:id="rId6"/>
    <p:sldId id="342" r:id="rId7"/>
    <p:sldId id="311" r:id="rId8"/>
    <p:sldId id="343" r:id="rId9"/>
    <p:sldId id="344" r:id="rId10"/>
    <p:sldId id="330" r:id="rId11"/>
    <p:sldId id="331" r:id="rId12"/>
    <p:sldId id="310" r:id="rId13"/>
    <p:sldId id="332" r:id="rId14"/>
    <p:sldId id="318" r:id="rId15"/>
    <p:sldId id="312" r:id="rId16"/>
    <p:sldId id="313" r:id="rId17"/>
    <p:sldId id="314" r:id="rId18"/>
    <p:sldId id="315" r:id="rId19"/>
    <p:sldId id="316" r:id="rId20"/>
    <p:sldId id="317" r:id="rId21"/>
    <p:sldId id="322" r:id="rId22"/>
    <p:sldId id="323" r:id="rId23"/>
    <p:sldId id="319" r:id="rId24"/>
    <p:sldId id="341" r:id="rId25"/>
    <p:sldId id="320" r:id="rId26"/>
    <p:sldId id="321" r:id="rId27"/>
    <p:sldId id="325" r:id="rId28"/>
    <p:sldId id="324" r:id="rId29"/>
    <p:sldId id="326" r:id="rId30"/>
    <p:sldId id="327" r:id="rId31"/>
    <p:sldId id="328" r:id="rId32"/>
    <p:sldId id="334" r:id="rId33"/>
    <p:sldId id="345" r:id="rId34"/>
    <p:sldId id="333" r:id="rId35"/>
    <p:sldId id="339" r:id="rId36"/>
    <p:sldId id="340" r:id="rId37"/>
    <p:sldId id="329" r:id="rId38"/>
    <p:sldId id="295" r:id="rId39"/>
    <p:sldId id="335" r:id="rId40"/>
    <p:sldId id="336" r:id="rId41"/>
    <p:sldId id="337" r:id="rId42"/>
    <p:sldId id="338" r:id="rId43"/>
    <p:sldId id="346" r:id="rId44"/>
    <p:sldId id="29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8717C"/>
    <a:srgbClr val="9AACC2"/>
    <a:srgbClr val="859BB5"/>
    <a:srgbClr val="3A4351"/>
    <a:srgbClr val="74879D"/>
    <a:srgbClr val="3C4655"/>
    <a:srgbClr val="6288CC"/>
    <a:srgbClr val="294D8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3659" autoAdjust="0"/>
  </p:normalViewPr>
  <p:slideViewPr>
    <p:cSldViewPr>
      <p:cViewPr>
        <p:scale>
          <a:sx n="50" d="100"/>
          <a:sy n="50" d="100"/>
        </p:scale>
        <p:origin x="-146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22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7131DA-FB89-497C-8A9D-0C91456C43B8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74335B-8524-41C7-BF3B-B162699C86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0750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threadpool(v=VS.100).aspx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threadpool(v=VS.100).aspx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Race conditions arise in software when separate processes or threads of execution depend on some shared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979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deadlock is a situation in which two or more competing actions are waiting for the other to finish, and thus neither ever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906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starvation can be caused by creating too many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184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Optimizing code for different machine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3110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how does the task scheduler work?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When tasks are created, they are added to a global task queue.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thread pool will create a number of “worker” threads. The exact number that are created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depends on a number of factors such as the number of cores on the machine, current work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load, type of work load, and so on. The thread pool utilizes a hill-climbing algorithm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 adjusts the thread pool to use the optimum number of threads. For example, if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pool detects that many threads have an I/O bottleneck, it will create additional threads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 the work more quickly. The thread pool contains a background thread that checks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0.5 seconds to see whether any work has been completed. If no work has been done (and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more work to do), a new thread will be created to perform this work.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Each worker thread picks up tasks from the global queue and moves it onto its local queue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Each worker thread processes the tasks on its queue.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If a thread finishes all the work in its local queue, it steals work from other queues to ensure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is processed as quickly as possible. Note that tasks will steal work from the end of the 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task’s queues to minimize the chance that the task has started operating with the work already.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1650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has had support for parallel programming since version 1.0, now referred to as classic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threading, but it was hard to use and made you think too much about managing the parallel aspects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program, which detracts from focusing on what needs to be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2964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.NET Framework 4, this queue has been improved to use a lock-free algorithm that resembles the </a:t>
            </a:r>
            <a:r>
              <a:rPr lang="en-US" dirty="0" err="1" smtClean="0"/>
              <a:t>ConcurrentQueue</a:t>
            </a:r>
            <a:r>
              <a:rPr lang="en-US" dirty="0" smtClean="0"/>
              <a:t> class. Using lock-free implementation </a:t>
            </a:r>
            <a:r>
              <a:rPr lang="en-US" dirty="0" err="1" smtClean="0">
                <a:hlinkClick r:id="rId3"/>
              </a:rPr>
              <a:t>ThreadPool</a:t>
            </a:r>
            <a:r>
              <a:rPr lang="en-US" dirty="0" smtClean="0"/>
              <a:t> spends less time when it queues and de-queues work items. This performance benefit is available to all programs that use the </a:t>
            </a:r>
            <a:r>
              <a:rPr lang="en-US" dirty="0" err="1" smtClean="0">
                <a:hlinkClick r:id="rId3"/>
              </a:rPr>
              <a:t>ThreadPool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7282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.NET Framework 4 </a:t>
            </a:r>
            <a:r>
              <a:rPr lang="en-US" dirty="0" err="1" smtClean="0">
                <a:hlinkClick r:id="rId3"/>
              </a:rPr>
              <a:t>ThreadPool</a:t>
            </a:r>
            <a:r>
              <a:rPr lang="en-US" dirty="0" smtClean="0"/>
              <a:t> also features a work-stealing algorithm to help make sure that no threads are sitting idle while others still have work in their queues.</a:t>
            </a:r>
          </a:p>
          <a:p>
            <a:r>
              <a:rPr lang="en-US" dirty="0" smtClean="0"/>
              <a:t>Stealing work</a:t>
            </a:r>
            <a:r>
              <a:rPr lang="en-US" baseline="0" dirty="0" smtClean="0"/>
              <a:t> from other thread’s </a:t>
            </a:r>
            <a:r>
              <a:rPr lang="en-US" dirty="0" smtClean="0"/>
              <a:t>local queue 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057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 execution doesn’t come for free. There are overhead costs associated with setting up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managing parallel programming features. If you have only a small amount of work to perform,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overhead can outweigh the performance benefit.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41746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Don’t just assume that a parallel solution will give you better performance</a:t>
            </a:r>
            <a:r>
              <a:rPr lang="lv-LV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80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335B-8524-41C7-BF3B-B162699C86C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693988"/>
            <a:ext cx="8715436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C7263-7659-494F-8655-E4BF8A5020C1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450FC-21AB-41C2-85D9-3630E9946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96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B8860-68A1-479A-9578-5A4F338455DD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42C70-D499-44DF-AD99-ECEF7BF8B2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66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FEF27-BA63-4D0A-B382-BD76C0BC9BB5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AE4C7-2AB4-4429-9936-0F1152350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075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FDC40-491F-4978-956C-E8FFC9F7352B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C08A3-0126-41DF-8731-354ABEC71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261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ED16E-20D4-45A3-9613-DB90CA57C3F3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D8F3D-B07B-4757-A8E3-4C8C33CBA9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985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092-186A-413A-B27D-D830F4E1A8EF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5817-9DC0-469D-941E-73E8A4EC54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633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8B9E5-C3B1-46A7-8DB8-4B4A1B861D98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E14A-AE40-4B2B-9CF9-EE013D56B1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466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AF823-AD43-4BC7-A397-EE0F906F27DE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64E04-A301-4EBA-B305-2002DF042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286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349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6186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85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DCDCD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5A3D-F8F4-4639-ABFD-172C731E6922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B2512-E719-43AF-9239-C11DC112C2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564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75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30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409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209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39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398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50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FF082-51EE-4A0F-9A7E-84458B334F7D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51C2-9734-41FA-8AED-EC5F82676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465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857916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F4661-8CCC-4A19-9173-BEDCEDBBAC9E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5B6D3-785B-42E0-B7D5-9C707343B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70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570" y="142852"/>
            <a:ext cx="3357586" cy="6572296"/>
          </a:xfrm>
          <a:prstGeom prst="roundRect">
            <a:avLst>
              <a:gd name="adj" fmla="val 3367"/>
            </a:avLst>
          </a:prstGeom>
          <a:solidFill>
            <a:srgbClr val="3A4351"/>
          </a:solidFill>
          <a:ln w="19050">
            <a:solidFill>
              <a:srgbClr val="68717C"/>
            </a:solidFill>
          </a:ln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42844" y="142876"/>
            <a:ext cx="5357850" cy="6572272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19050"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04A2-474A-41D3-A842-DC370C99DBBC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83029-6CE2-426F-9198-E5474D6FD3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83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42844" y="142876"/>
            <a:ext cx="8858312" cy="6572272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19050"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017A2-7ABC-4852-8C6D-2541F459C7AF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71B1C-8CCE-49F6-9890-E97E867202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37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ictur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3857628"/>
            <a:ext cx="8858312" cy="2857520"/>
          </a:xfrm>
          <a:prstGeom prst="roundRect">
            <a:avLst>
              <a:gd name="adj" fmla="val 2900"/>
            </a:avLst>
          </a:prstGeom>
          <a:solidFill>
            <a:srgbClr val="3A4351"/>
          </a:solidFill>
          <a:ln w="19050">
            <a:solidFill>
              <a:srgbClr val="68717C"/>
            </a:solidFill>
          </a:ln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42844" y="142852"/>
            <a:ext cx="8858312" cy="3571900"/>
          </a:xfrm>
          <a:prstGeom prst="roundRect">
            <a:avLst>
              <a:gd name="adj" fmla="val 2379"/>
            </a:avLst>
          </a:prstGeom>
          <a:solidFill>
            <a:schemeClr val="bg1"/>
          </a:solidFill>
          <a:ln w="19050"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490DD-00D1-404C-B573-56CA6D027E12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E006-E5A9-4B90-AD91-BB0187A8D4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05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77A5-1F28-44DC-85C3-9F899B7AF5E7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D97D3-0594-4340-AFFF-546B9D8A99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30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870B1-E0D0-47FD-9D6D-BA3ACB61EDC8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13C3A-F247-4EC9-A1B4-97847EBD9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14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C4655"/>
            </a:gs>
            <a:gs pos="100000">
              <a:srgbClr val="74879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83400C90-FCF2-4494-846E-67BA6EA5CA60}" type="datetimeFigureOut">
              <a:rPr lang="en-US"/>
              <a:pPr>
                <a:defRPr/>
              </a:pPr>
              <a:t>10/26/2010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BC8B915E-0720-42FF-9D6B-C918D1D2D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44DFF88-D5F8-4666-8570-3CCA1EEB1222}" type="datetimeFigureOut">
              <a:rPr lang="lv-LV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2010.10.26.</a:t>
            </a:fld>
            <a:endParaRPr lang="lv-LV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lv-LV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EAB0EAB-D238-4F0E-8656-57A43E950A70}" type="slidenum">
              <a:rPr lang="lv-LV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lv-LV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2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>
            <a:spLocks noGrp="1"/>
          </p:cNvSpPr>
          <p:nvPr>
            <p:ph type="subTitle" idx="1"/>
          </p:nvPr>
        </p:nvSpPr>
        <p:spPr>
          <a:xfrm>
            <a:off x="1371600" y="5686400"/>
            <a:ext cx="6400800" cy="622920"/>
          </a:xfrm>
        </p:spPr>
        <p:txBody>
          <a:bodyPr>
            <a:normAutofit/>
          </a:bodyPr>
          <a:lstStyle/>
          <a:p>
            <a:r>
              <a:rPr lang="lv-LV" sz="1800" dirty="0" smtClean="0">
                <a:solidFill>
                  <a:srgbClr val="B6B6B6"/>
                </a:solidFill>
                <a:latin typeface="Trebuchet MS" pitchFamily="34" charset="0"/>
              </a:rPr>
              <a:t>www.dotnet.lv</a:t>
            </a:r>
            <a:endParaRPr lang="en-US" sz="1200" dirty="0">
              <a:solidFill>
                <a:srgbClr val="B6B6B6"/>
              </a:solidFill>
              <a:latin typeface="Trebuchet MS" pitchFamily="34" charset="0"/>
            </a:endParaRPr>
          </a:p>
        </p:txBody>
      </p:sp>
      <p:pic>
        <p:nvPicPr>
          <p:cNvPr id="1026" name="Picture 2" descr="http://www.zdnet.nl/zd_images/2009/52/ms_visual_studio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92796"/>
            <a:ext cx="48965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5304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Task Parallel Library (TPL</a:t>
            </a:r>
            <a:r>
              <a:rPr lang="en-US" sz="2400" dirty="0" smtClean="0"/>
              <a:t>) </a:t>
            </a:r>
            <a:r>
              <a:rPr lang="en-US" sz="2400" dirty="0"/>
              <a:t>and Concurrency and Coordination Runtime (CCR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Parallel LINQ (PLINQ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New debugging and profiling </a:t>
            </a:r>
            <a:r>
              <a:rPr lang="en-US" sz="2400" dirty="0" smtClean="0"/>
              <a:t>tools</a:t>
            </a:r>
          </a:p>
          <a:p>
            <a:endParaRPr lang="en-US" sz="2400" dirty="0"/>
          </a:p>
          <a:p>
            <a:r>
              <a:rPr lang="en-US" sz="2400" dirty="0"/>
              <a:t>Coordination data </a:t>
            </a:r>
            <a:r>
              <a:rPr lang="en-US" sz="2400" dirty="0" smtClean="0"/>
              <a:t>structures</a:t>
            </a:r>
          </a:p>
          <a:p>
            <a:endParaRPr lang="en-US" sz="2400" dirty="0"/>
          </a:p>
          <a:p>
            <a:r>
              <a:rPr lang="en-US" sz="2400" dirty="0"/>
              <a:t>Parallel Pattern Library(PPL) C++ only</a:t>
            </a:r>
          </a:p>
        </p:txBody>
      </p:sp>
    </p:spTree>
    <p:extLst>
      <p:ext uri="{BB962C8B-B14F-4D97-AF65-F5344CB8AC3E}">
        <p14:creationId xmlns:p14="http://schemas.microsoft.com/office/powerpoint/2010/main" xmlns="" val="7227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.NET Parallel Programming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81175"/>
            <a:ext cx="64008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6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dirty="0" smtClean="0"/>
              <a:t>Some </a:t>
            </a:r>
            <a:r>
              <a:rPr lang="en-US" dirty="0" smtClean="0"/>
              <a:t>of the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39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of the issues</a:t>
            </a:r>
          </a:p>
          <a:p>
            <a:endParaRPr lang="en-US" dirty="0" smtClean="0"/>
          </a:p>
          <a:p>
            <a:r>
              <a:rPr lang="en-US" sz="4000" dirty="0" smtClean="0"/>
              <a:t>Race </a:t>
            </a:r>
            <a:r>
              <a:rPr lang="en-US" sz="4000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53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of the issues</a:t>
            </a:r>
          </a:p>
          <a:p>
            <a:endParaRPr lang="en-US" dirty="0"/>
          </a:p>
          <a:p>
            <a:r>
              <a:rPr lang="en-US" sz="2400" dirty="0"/>
              <a:t>Race conditions</a:t>
            </a:r>
          </a:p>
          <a:p>
            <a:r>
              <a:rPr lang="en-US" sz="4000" dirty="0" smtClean="0"/>
              <a:t>Deadlocks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15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of the issues</a:t>
            </a:r>
          </a:p>
          <a:p>
            <a:endParaRPr lang="en-US" dirty="0"/>
          </a:p>
          <a:p>
            <a:r>
              <a:rPr lang="en-US" sz="2400" dirty="0"/>
              <a:t>Race conditions</a:t>
            </a:r>
          </a:p>
          <a:p>
            <a:r>
              <a:rPr lang="en-US" sz="2400" dirty="0"/>
              <a:t>Deadlocks</a:t>
            </a:r>
          </a:p>
          <a:p>
            <a:r>
              <a:rPr lang="en-US" sz="4000" dirty="0" smtClean="0"/>
              <a:t>Thread </a:t>
            </a:r>
            <a:r>
              <a:rPr lang="en-US" sz="4000" dirty="0"/>
              <a:t>starvation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176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of the issues</a:t>
            </a:r>
          </a:p>
          <a:p>
            <a:endParaRPr lang="en-US" dirty="0"/>
          </a:p>
          <a:p>
            <a:r>
              <a:rPr lang="en-US" sz="2400" dirty="0"/>
              <a:t>Race conditions</a:t>
            </a:r>
          </a:p>
          <a:p>
            <a:r>
              <a:rPr lang="en-US" sz="2400" dirty="0"/>
              <a:t>Deadlocks</a:t>
            </a:r>
          </a:p>
          <a:p>
            <a:r>
              <a:rPr lang="en-US" sz="2400" dirty="0"/>
              <a:t>Thread starvation</a:t>
            </a:r>
          </a:p>
          <a:p>
            <a:r>
              <a:rPr lang="en-US" sz="4000" dirty="0" smtClean="0"/>
              <a:t>Difficult </a:t>
            </a:r>
            <a:r>
              <a:rPr lang="en-US" sz="4000" dirty="0"/>
              <a:t>to code and debug</a:t>
            </a:r>
          </a:p>
        </p:txBody>
      </p:sp>
    </p:spTree>
    <p:extLst>
      <p:ext uri="{BB962C8B-B14F-4D97-AF65-F5344CB8AC3E}">
        <p14:creationId xmlns:p14="http://schemas.microsoft.com/office/powerpoint/2010/main" xmlns="" val="11012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issues</a:t>
            </a:r>
          </a:p>
          <a:p>
            <a:endParaRPr lang="en-US" dirty="0"/>
          </a:p>
          <a:p>
            <a:r>
              <a:rPr lang="en-US" sz="2400" dirty="0"/>
              <a:t>Race conditions</a:t>
            </a:r>
          </a:p>
          <a:p>
            <a:r>
              <a:rPr lang="en-US" sz="2400" dirty="0"/>
              <a:t>Deadlocks</a:t>
            </a:r>
          </a:p>
          <a:p>
            <a:r>
              <a:rPr lang="en-US" sz="2400" dirty="0"/>
              <a:t>Thread starvation</a:t>
            </a:r>
          </a:p>
          <a:p>
            <a:r>
              <a:rPr lang="en-US" sz="2400" dirty="0"/>
              <a:t>Difficult to code and debug</a:t>
            </a:r>
          </a:p>
          <a:p>
            <a:r>
              <a:rPr lang="en-US" sz="4000" dirty="0" smtClean="0"/>
              <a:t>Environmental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1200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400" dirty="0"/>
              <a:t>Crap</a:t>
            </a:r>
            <a:r>
              <a:rPr lang="en-US" dirty="0"/>
              <a:t> Code Running in Parallel is </a:t>
            </a:r>
            <a:r>
              <a:rPr lang="en-US" sz="6400" dirty="0"/>
              <a:t>Just</a:t>
            </a:r>
            <a:r>
              <a:rPr lang="en-US" sz="8800" dirty="0"/>
              <a:t> </a:t>
            </a:r>
            <a:r>
              <a:rPr lang="en-US" dirty="0"/>
              <a:t>Parallelized Crap Code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Important </a:t>
            </a:r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937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Valdis Iljuconoks</a:t>
            </a:r>
          </a:p>
          <a:p>
            <a:pPr algn="l"/>
            <a:r>
              <a:rPr lang="en-US" sz="2000" dirty="0" smtClean="0"/>
              <a:t>Software Architect</a:t>
            </a:r>
          </a:p>
          <a:p>
            <a:pPr algn="l"/>
            <a:r>
              <a:rPr lang="en-US" sz="2000" dirty="0" smtClean="0"/>
              <a:t>Nexum Insurance Technologies</a:t>
            </a:r>
          </a:p>
          <a:p>
            <a:pPr algn="l"/>
            <a:r>
              <a:rPr lang="en-US" sz="2000" dirty="0" smtClean="0"/>
              <a:t>Microsoft MVP</a:t>
            </a:r>
            <a:endParaRPr lang="en-US" sz="2000" dirty="0"/>
          </a:p>
        </p:txBody>
      </p:sp>
      <p:pic>
        <p:nvPicPr>
          <p:cNvPr id="6" name="Picture 5" descr="MVP_FullColor_For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4226024"/>
            <a:ext cx="77681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72165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</a:t>
            </a:r>
            <a:r>
              <a:rPr lang="en-US" sz="6400" dirty="0" smtClean="0"/>
              <a:t>!=</a:t>
            </a:r>
            <a:r>
              <a:rPr lang="en-US" dirty="0" smtClean="0"/>
              <a:t>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4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400" dirty="0" smtClean="0"/>
              <a:t>Single</a:t>
            </a:r>
            <a:r>
              <a:rPr lang="en-US" dirty="0" smtClean="0"/>
              <a:t> Core Machine?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52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Parallelization </a:t>
            </a:r>
            <a:r>
              <a:rPr lang="en-US" dirty="0" smtClean="0"/>
              <a:t>Features</a:t>
            </a:r>
          </a:p>
          <a:p>
            <a:r>
              <a:rPr lang="en-US" sz="6000" dirty="0" smtClean="0"/>
              <a:t>Can</a:t>
            </a:r>
            <a:r>
              <a:rPr lang="en-US" dirty="0" smtClean="0"/>
              <a:t> Slow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68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9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Parallel.For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9040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Parallel.ForEach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78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4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3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Task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67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Stack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16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Development</a:t>
            </a:r>
            <a:br>
              <a:rPr lang="en-US" dirty="0" smtClean="0"/>
            </a:br>
            <a:r>
              <a:rPr lang="en-US" dirty="0" smtClean="0"/>
              <a:t>Visual Studio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82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arallel Stacks Execution 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740245"/>
            <a:ext cx="4324350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32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Avoid</a:t>
            </a:r>
            <a:endParaRPr lang="en-US" dirty="0"/>
          </a:p>
          <a:p>
            <a:r>
              <a:rPr lang="en-US" dirty="0" err="1" smtClean="0"/>
              <a:t>Console.WriteLine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21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98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2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Stealing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5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6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260984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461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Dormant </a:t>
            </a:r>
            <a:r>
              <a:rPr lang="en-US" dirty="0"/>
              <a:t>GPUs</a:t>
            </a:r>
          </a:p>
        </p:txBody>
      </p:sp>
    </p:spTree>
    <p:extLst>
      <p:ext uri="{BB962C8B-B14F-4D97-AF65-F5344CB8AC3E}">
        <p14:creationId xmlns:p14="http://schemas.microsoft.com/office/powerpoint/2010/main" xmlns="" val="16244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 </a:t>
            </a:r>
            <a:r>
              <a:rPr lang="en-US" dirty="0"/>
              <a:t>work </a:t>
            </a:r>
            <a:r>
              <a:rPr lang="en-US" dirty="0" smtClean="0"/>
              <a:t>across</a:t>
            </a:r>
          </a:p>
          <a:p>
            <a:r>
              <a:rPr lang="en-US" sz="6000" dirty="0" smtClean="0"/>
              <a:t>multiple </a:t>
            </a:r>
            <a:r>
              <a:rPr lang="en-US" dirty="0" smtClean="0"/>
              <a:t>machines?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23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34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Pricing/licensing</a:t>
            </a:r>
          </a:p>
          <a:p>
            <a:r>
              <a:rPr lang="en-US" dirty="0" smtClean="0"/>
              <a:t>models reconsideration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00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Valdis Iljuconoks</a:t>
            </a:r>
          </a:p>
          <a:p>
            <a:pPr algn="l"/>
            <a:r>
              <a:rPr lang="en-US" sz="2000" dirty="0" smtClean="0"/>
              <a:t>Software Architect</a:t>
            </a:r>
          </a:p>
          <a:p>
            <a:pPr algn="l"/>
            <a:r>
              <a:rPr lang="en-US" sz="2000" dirty="0" smtClean="0"/>
              <a:t>Nexum Insurance Technologies</a:t>
            </a:r>
          </a:p>
          <a:p>
            <a:pPr algn="l"/>
            <a:r>
              <a:rPr lang="en-US" sz="2000" dirty="0" smtClean="0"/>
              <a:t>Microsoft MVP</a:t>
            </a:r>
            <a:endParaRPr lang="lv-LV" sz="2000" dirty="0" smtClean="0"/>
          </a:p>
          <a:p>
            <a:pPr algn="l"/>
            <a:endParaRPr lang="lv-LV" sz="2000" dirty="0"/>
          </a:p>
          <a:p>
            <a:pPr algn="l"/>
            <a:r>
              <a:rPr lang="lv-LV" sz="2000" dirty="0" err="1" smtClean="0"/>
              <a:t>valdis.iljuconoks@dotnet.lv</a:t>
            </a:r>
            <a:endParaRPr lang="lv-LV" sz="2000" dirty="0" smtClean="0"/>
          </a:p>
          <a:p>
            <a:pPr algn="l"/>
            <a:r>
              <a:rPr lang="lv-LV" sz="2000" dirty="0" smtClean="0"/>
              <a:t>http://dotnet.lv/blogs/vi</a:t>
            </a:r>
            <a:endParaRPr lang="en-US" sz="2000" dirty="0"/>
          </a:p>
        </p:txBody>
      </p:sp>
      <p:pic>
        <p:nvPicPr>
          <p:cNvPr id="6" name="Picture 5" descr="MVP_FullColor_For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4226024"/>
            <a:ext cx="77681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0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>
            <a:spLocks noGrp="1"/>
          </p:cNvSpPr>
          <p:nvPr>
            <p:ph type="subTitle" idx="1"/>
          </p:nvPr>
        </p:nvSpPr>
        <p:spPr>
          <a:xfrm>
            <a:off x="1371600" y="5686400"/>
            <a:ext cx="6400800" cy="622920"/>
          </a:xfrm>
        </p:spPr>
        <p:txBody>
          <a:bodyPr>
            <a:normAutofit/>
          </a:bodyPr>
          <a:lstStyle/>
          <a:p>
            <a:r>
              <a:rPr lang="lv-LV" sz="1800" dirty="0" smtClean="0">
                <a:solidFill>
                  <a:srgbClr val="B6B6B6"/>
                </a:solidFill>
                <a:latin typeface="Trebuchet MS" pitchFamily="34" charset="0"/>
              </a:rPr>
              <a:t>www.dotnet.lv</a:t>
            </a:r>
            <a:endParaRPr lang="en-US" sz="1200" dirty="0">
              <a:solidFill>
                <a:srgbClr val="B6B6B6"/>
              </a:solidFill>
              <a:latin typeface="Trebuchet MS" pitchFamily="34" charset="0"/>
            </a:endParaRPr>
          </a:p>
        </p:txBody>
      </p:sp>
      <p:pic>
        <p:nvPicPr>
          <p:cNvPr id="1026" name="Picture 2" descr="http://www.zdnet.nl/zd_images/2009/52/ms_visual_studio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92796"/>
            <a:ext cx="489654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169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 </a:t>
            </a:r>
            <a:r>
              <a:rPr lang="en-US" sz="6000" dirty="0"/>
              <a:t>Will</a:t>
            </a:r>
            <a:r>
              <a:rPr lang="en-US" dirty="0"/>
              <a:t> Increase Your</a:t>
            </a:r>
          </a:p>
          <a:p>
            <a:r>
              <a:rPr lang="en-US" dirty="0"/>
              <a:t>Application's Complexity</a:t>
            </a:r>
          </a:p>
        </p:txBody>
      </p:sp>
    </p:spTree>
    <p:extLst>
      <p:ext uri="{BB962C8B-B14F-4D97-AF65-F5344CB8AC3E}">
        <p14:creationId xmlns:p14="http://schemas.microsoft.com/office/powerpoint/2010/main" xmlns="" val="15899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6000" dirty="0"/>
              <a:t>key</a:t>
            </a:r>
            <a:r>
              <a:rPr lang="en-US" dirty="0"/>
              <a:t> is measurement</a:t>
            </a:r>
          </a:p>
        </p:txBody>
      </p:sp>
    </p:spTree>
    <p:extLst>
      <p:ext uri="{BB962C8B-B14F-4D97-AF65-F5344CB8AC3E}">
        <p14:creationId xmlns:p14="http://schemas.microsoft.com/office/powerpoint/2010/main" xmlns="" val="5481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9246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93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- Framework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60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Functionality in 3.5</a:t>
            </a:r>
          </a:p>
          <a:p>
            <a:r>
              <a:rPr lang="en-US" dirty="0"/>
              <a:t>with Parallel Extensions CTP</a:t>
            </a:r>
          </a:p>
        </p:txBody>
      </p:sp>
    </p:spTree>
    <p:extLst>
      <p:ext uri="{BB962C8B-B14F-4D97-AF65-F5344CB8AC3E}">
        <p14:creationId xmlns:p14="http://schemas.microsoft.com/office/powerpoint/2010/main" xmlns="" val="11662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2009-12-02T09:10:08Z</outs:dateTime>
      <outs:isPinned>true</outs:isPinned>
    </outs:relatedDate>
    <outs:relatedDate>
      <outs:type>2</outs:type>
      <outs:displayName>Created</outs:displayName>
      <outs:dateTime>2009-12-01T10:59:27Z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Valdis Iljuconoks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Valdis Iljuconoks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DE8A063B-94F1-4B81-8B5F-311A2307705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4054</TotalTime>
  <Words>685</Words>
  <Application>Microsoft Office PowerPoint</Application>
  <PresentationFormat>On-screen Show (4:3)</PresentationFormat>
  <Paragraphs>154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Template</vt:lpstr>
      <vt:lpstr>Custom Design</vt:lpstr>
      <vt:lpstr>Slide 1</vt:lpstr>
      <vt:lpstr>Slide 2</vt:lpstr>
      <vt:lpstr>Parallel Development Visual Studio 2010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 Server 2010</dc:title>
  <dc:creator>Valdis</dc:creator>
  <cp:lastModifiedBy>Programmer</cp:lastModifiedBy>
  <cp:revision>181</cp:revision>
  <dcterms:created xsi:type="dcterms:W3CDTF">2010-03-18T15:14:04Z</dcterms:created>
  <dcterms:modified xsi:type="dcterms:W3CDTF">2010-10-26T08:16:42Z</dcterms:modified>
</cp:coreProperties>
</file>