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4" r:id="rId14"/>
    <p:sldId id="275" r:id="rId15"/>
    <p:sldId id="282" r:id="rId16"/>
    <p:sldId id="271" r:id="rId17"/>
    <p:sldId id="272" r:id="rId18"/>
    <p:sldId id="273" r:id="rId19"/>
    <p:sldId id="276" r:id="rId20"/>
    <p:sldId id="277" r:id="rId21"/>
    <p:sldId id="279" r:id="rId22"/>
    <p:sldId id="280" r:id="rId23"/>
    <p:sldId id="281" r:id="rId24"/>
    <p:sldId id="284" r:id="rId25"/>
    <p:sldId id="285" r:id="rId26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9" autoAdjust="0"/>
  </p:normalViewPr>
  <p:slideViewPr>
    <p:cSldViewPr>
      <p:cViewPr>
        <p:scale>
          <a:sx n="80" d="100"/>
          <a:sy n="80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E8C36-7C9A-4E56-B590-0AD922D4CB42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29041-879D-43BE-B37B-89A43830D9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3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model captures business goals and provides overview of the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level comprises components organized in a component-based or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service-oriented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Business processes provide the bridge between business and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13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4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Mainframes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Dumb terminal - only transfers keyboard strokes to mainframe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Presentation, business logic, data access all together in a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 no client side management, easy data consistency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dicult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ClientServer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 client includes presentation and business logic, also data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access and management separated in database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independence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Cons: all tightly coupled. If DB changes everything breaks.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bandwidth required to transport data to clients.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3tier: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logic and data logic sit in the middle tier, client only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services like concurrency control, threading,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transactions, security, persistence, performance delivered by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tier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logic separated from presentation, but complexity is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 client not thin enough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3tier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Ultra-thin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No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 on the Web server - PHP, Servlet/JSP, ASP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4tier: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Ultra-thin client - zero management cost.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server not burdened with business logic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technologies can directly access business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services stronger thanks to separation of presentation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Mainframes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Dumb terminal - only transfers keyboard strokes to mainframe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Presentation, business logic, data access all together in a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 no client side management, easy data consistency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dicult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ClientServer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 client includes presentation and business logic, also data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access and management separated in database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independence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Cons: all tightly coupled. If DB changes everything breaks.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bandwidth required to transport data to clients.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3tier: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logic and data logic sit in the middle tier, client only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services like concurrency control, threading,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transactions, security, persistence, performance delivered by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tier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logic separated from presentation, but complexity is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 client not thin enough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3tier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Ultra-thin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No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 on the Web server - PHP, Servlet/JSP, ASP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4tier: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Ultra-thin client - zero management cost.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server not burdened with business logic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technologies can directly access business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endParaRPr lang="lv-LV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services stronger thanks to separation of presentation</a:t>
            </a:r>
          </a:p>
          <a:p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lv-LV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computations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20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22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23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24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9041-879D-43BE-B37B-89A43830D9A7}" type="slidenum">
              <a:rPr lang="lv-LV" smtClean="0"/>
              <a:t>25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9970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091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89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82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368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04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327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356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178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00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432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5A80DF-14D9-474F-8CA9-FE890D1AA81F}" type="datetimeFigureOut">
              <a:rPr lang="lv-LV" smtClean="0"/>
              <a:t>21.11.2010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026D1-AA26-4F1A-9322-18C7DDFF84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201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6952"/>
            <a:ext cx="8229600" cy="312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0550318"/>
              </p:ext>
            </p:extLst>
          </p:nvPr>
        </p:nvGraphicFramePr>
        <p:xfrm>
          <a:off x="0" y="0"/>
          <a:ext cx="9144000" cy="48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87472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0836695"/>
              </p:ext>
            </p:extLst>
          </p:nvPr>
        </p:nvGraphicFramePr>
        <p:xfrm>
          <a:off x="0" y="6453336"/>
          <a:ext cx="9144000" cy="47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6096000"/>
              </a:tblGrid>
              <a:tr h="476672">
                <a:tc>
                  <a:txBody>
                    <a:bodyPr/>
                    <a:lstStyle/>
                    <a:p>
                      <a:r>
                        <a:rPr lang="lv-LV" b="0" dirty="0" smtClean="0">
                          <a:solidFill>
                            <a:schemeClr val="tx1"/>
                          </a:solidFill>
                          <a:latin typeface="+mj-lt"/>
                          <a:ea typeface="Adobe Gothic Std B" pitchFamily="34" charset="-128"/>
                          <a:cs typeface="Arial" pitchFamily="34" charset="0"/>
                        </a:rPr>
                        <a:t>Ludmila </a:t>
                      </a:r>
                      <a:r>
                        <a:rPr lang="lv-LV" b="0" dirty="0" err="1" smtClean="0">
                          <a:solidFill>
                            <a:schemeClr val="tx1"/>
                          </a:solidFill>
                          <a:latin typeface="+mj-lt"/>
                          <a:ea typeface="Adobe Gothic Std B" pitchFamily="34" charset="-128"/>
                          <a:cs typeface="Arial" pitchFamily="34" charset="0"/>
                        </a:rPr>
                        <a:t>Peņicina</a:t>
                      </a:r>
                      <a:endParaRPr lang="lv-LV" b="0" dirty="0">
                        <a:solidFill>
                          <a:schemeClr val="tx1"/>
                        </a:solidFill>
                        <a:latin typeface="+mj-lt"/>
                        <a:ea typeface="Adobe Gothic Std B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b="0" dirty="0" smtClean="0">
                          <a:solidFill>
                            <a:schemeClr val="tx1"/>
                          </a:solidFill>
                          <a:latin typeface="+mj-lt"/>
                          <a:ea typeface="Adobe Gothic Std B" pitchFamily="34" charset="-128"/>
                          <a:cs typeface="Arial" pitchFamily="34" charset="0"/>
                        </a:rPr>
                        <a:t>Rīgas Tehniskā universitāte</a:t>
                      </a:r>
                      <a:endParaRPr lang="lv-LV" b="0" dirty="0">
                        <a:solidFill>
                          <a:schemeClr val="tx1"/>
                        </a:solidFill>
                        <a:latin typeface="+mj-lt"/>
                        <a:ea typeface="Adobe Gothic Std B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6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/>
          <a:p>
            <a:r>
              <a:rPr lang="lv-LV" dirty="0" smtClean="0"/>
              <a:t>Ludmila </a:t>
            </a:r>
            <a:r>
              <a:rPr lang="lv-LV" dirty="0" err="1" smtClean="0"/>
              <a:t>Peņicina</a:t>
            </a:r>
            <a:endParaRPr lang="lv-LV" dirty="0" smtClean="0"/>
          </a:p>
          <a:p>
            <a:r>
              <a:rPr lang="lv-LV" dirty="0" smtClean="0"/>
              <a:t>Rīgas Tehniskā universitāte</a:t>
            </a:r>
          </a:p>
          <a:p>
            <a:r>
              <a:rPr lang="lv-LV" sz="2000" dirty="0" smtClean="0"/>
              <a:t>Rīgā, 2010. gada 22. novembrī</a:t>
            </a:r>
            <a:endParaRPr lang="lv-LV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844824"/>
            <a:ext cx="81369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6000" dirty="0" smtClean="0">
                <a:solidFill>
                  <a:schemeClr val="tx1"/>
                </a:solidFill>
              </a:rPr>
              <a:t>Biznesa procesu vadība</a:t>
            </a:r>
            <a:endParaRPr lang="lv-LV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«Horeogrāfija - piemērs»</a:t>
            </a:r>
            <a:endParaRPr lang="lv-LV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" y="1196752"/>
            <a:ext cx="819943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6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lv-LV" dirty="0" smtClean="0"/>
              <a:t>automatizēts </a:t>
            </a:r>
            <a:r>
              <a:rPr lang="lv-LV" dirty="0" err="1" smtClean="0"/>
              <a:t>vs</a:t>
            </a:r>
            <a:r>
              <a:rPr lang="lv-LV" dirty="0" smtClean="0"/>
              <a:t> manuāls</a:t>
            </a:r>
          </a:p>
          <a:p>
            <a:pPr>
              <a:buFont typeface="Wingdings" pitchFamily="2" charset="2"/>
              <a:buChar char="§"/>
            </a:pPr>
            <a:r>
              <a:rPr lang="lv-LV" dirty="0" err="1" smtClean="0"/>
              <a:t>intra</a:t>
            </a:r>
            <a:r>
              <a:rPr lang="lv-LV" dirty="0" smtClean="0"/>
              <a:t> </a:t>
            </a:r>
            <a:r>
              <a:rPr lang="lv-LV" dirty="0" err="1" smtClean="0"/>
              <a:t>vs</a:t>
            </a:r>
            <a:r>
              <a:rPr lang="lv-LV" dirty="0" smtClean="0"/>
              <a:t> </a:t>
            </a:r>
            <a:r>
              <a:rPr lang="lv-LV" dirty="0" err="1" smtClean="0"/>
              <a:t>inter</a:t>
            </a:r>
            <a:endParaRPr lang="lv-LV" dirty="0" smtClean="0"/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operacionālais </a:t>
            </a:r>
            <a:r>
              <a:rPr lang="lv-LV" dirty="0" err="1" smtClean="0"/>
              <a:t>vs</a:t>
            </a:r>
            <a:r>
              <a:rPr lang="lv-LV" dirty="0" smtClean="0"/>
              <a:t> atbalsta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abstraktais </a:t>
            </a:r>
            <a:r>
              <a:rPr lang="lv-LV" dirty="0" err="1" smtClean="0"/>
              <a:t>vs</a:t>
            </a:r>
            <a:r>
              <a:rPr lang="lv-LV" dirty="0" smtClean="0"/>
              <a:t> izpildāmais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izpildīšanas biežums </a:t>
            </a:r>
            <a:r>
              <a:rPr lang="lv-LV" dirty="0" err="1" smtClean="0"/>
              <a:t>vs</a:t>
            </a:r>
            <a:r>
              <a:rPr lang="lv-LV" dirty="0" smtClean="0"/>
              <a:t> elastīgums</a:t>
            </a:r>
          </a:p>
          <a:p>
            <a:pPr>
              <a:buFont typeface="Wingdings" pitchFamily="2" charset="2"/>
              <a:buChar char="§"/>
            </a:pPr>
            <a:r>
              <a:rPr lang="lv-LV" dirty="0" err="1" smtClean="0"/>
              <a:t>ad</a:t>
            </a:r>
            <a:r>
              <a:rPr lang="lv-LV" dirty="0" smtClean="0"/>
              <a:t> </a:t>
            </a:r>
            <a:r>
              <a:rPr lang="lv-LV" dirty="0" err="1" smtClean="0"/>
              <a:t>hoc</a:t>
            </a:r>
            <a:r>
              <a:rPr lang="lv-LV" dirty="0" smtClean="0"/>
              <a:t> </a:t>
            </a:r>
            <a:r>
              <a:rPr lang="lv-LV" dirty="0" err="1" smtClean="0"/>
              <a:t>vs</a:t>
            </a:r>
            <a:r>
              <a:rPr lang="lv-LV" dirty="0" smtClean="0"/>
              <a:t> formalizācija</a:t>
            </a:r>
          </a:p>
          <a:p>
            <a:pPr>
              <a:buFont typeface="Wingdings" pitchFamily="2" charset="2"/>
              <a:buChar char="§"/>
            </a:pPr>
            <a:endParaRPr lang="lv-LV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Citas BP </a:t>
            </a:r>
            <a:r>
              <a:rPr lang="lv-LV" sz="3200" dirty="0" smtClean="0"/>
              <a:t>raksturojumi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7091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BP dzīves cikls</a:t>
            </a:r>
            <a:endParaRPr lang="lv-LV" sz="32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2" y="1484784"/>
            <a:ext cx="7178675" cy="4525963"/>
          </a:xfrm>
        </p:spPr>
      </p:pic>
    </p:spTree>
    <p:extLst>
      <p:ext uri="{BB962C8B-B14F-4D97-AF65-F5344CB8AC3E}">
        <p14:creationId xmlns:p14="http://schemas.microsoft.com/office/powerpoint/2010/main" val="37091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Kā BPV nodrošina biznesa un IT integrāciju?</a:t>
            </a:r>
            <a:endParaRPr lang="lv-LV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1700808"/>
            <a:ext cx="8820472" cy="365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4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lv-LV" dirty="0" smtClean="0"/>
              <a:t>BP apraksta organizācijas procesus dažādos detalizācijas līmeņos</a:t>
            </a:r>
          </a:p>
          <a:p>
            <a:r>
              <a:rPr lang="lv-LV" dirty="0" smtClean="0"/>
              <a:t>Lai izpildītu BP, to ir nepieciešams definēt noteiktā detalizācijas līmenī</a:t>
            </a:r>
          </a:p>
          <a:p>
            <a:r>
              <a:rPr lang="lv-LV" dirty="0"/>
              <a:t>D</a:t>
            </a:r>
            <a:r>
              <a:rPr lang="lv-LV" dirty="0" smtClean="0"/>
              <a:t>arba plūsma ir detalizēts BP – katra darbība tiek definēta un papildināta ar detaļām noteikta lietojuma kontekstā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Biznesa procesi un darba plūsmas 	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17540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lv-LV" dirty="0" smtClean="0"/>
              <a:t>B2B  procesi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Biznesa procesi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Darba plūsmas lietotāju līmenī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Darba plūsmas sistēmu līmenī</a:t>
            </a:r>
          </a:p>
          <a:p>
            <a:pPr>
              <a:buFont typeface="Wingdings" pitchFamily="2" charset="2"/>
              <a:buChar char="§"/>
            </a:pPr>
            <a:endParaRPr lang="lv-LV" dirty="0" smtClean="0"/>
          </a:p>
          <a:p>
            <a:pPr>
              <a:buFont typeface="Wingdings" pitchFamily="2" charset="2"/>
              <a:buChar char="§"/>
            </a:pPr>
            <a:endParaRPr lang="lv-LV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BP konceptuālie slāņi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1325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Arhitektūras komponentes: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prezentācijas slānis (GUI)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biznesa loģika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datu slānis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servisi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Arhitektūras tipi: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1 rindas – lieldatori (</a:t>
            </a:r>
            <a:r>
              <a:rPr lang="lv-LV" i="1" dirty="0" err="1" smtClean="0"/>
              <a:t>single</a:t>
            </a:r>
            <a:r>
              <a:rPr lang="lv-LV" i="1" dirty="0" smtClean="0"/>
              <a:t> </a:t>
            </a:r>
            <a:r>
              <a:rPr lang="lv-LV" i="1" dirty="0" err="1" smtClean="0"/>
              <a:t>tier</a:t>
            </a:r>
            <a:r>
              <a:rPr lang="lv-LV" i="1" dirty="0" smtClean="0"/>
              <a:t>, </a:t>
            </a:r>
            <a:r>
              <a:rPr lang="lv-LV" i="1" dirty="0" err="1" smtClean="0"/>
              <a:t>mainframe</a:t>
            </a:r>
            <a:r>
              <a:rPr lang="lv-LV" dirty="0" smtClean="0"/>
              <a:t>)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2 rindu – klients, serveris (</a:t>
            </a:r>
            <a:r>
              <a:rPr lang="lv-LV" i="1" dirty="0" err="1" smtClean="0"/>
              <a:t>Two</a:t>
            </a:r>
            <a:r>
              <a:rPr lang="lv-LV" i="1" dirty="0" smtClean="0"/>
              <a:t> </a:t>
            </a:r>
            <a:r>
              <a:rPr lang="lv-LV" i="1" dirty="0" err="1" smtClean="0"/>
              <a:t>tiers</a:t>
            </a:r>
            <a:r>
              <a:rPr lang="lv-LV" i="1" dirty="0" smtClean="0"/>
              <a:t> - </a:t>
            </a:r>
            <a:r>
              <a:rPr lang="lv-LV" i="1" dirty="0" err="1" smtClean="0"/>
              <a:t>Client-server,</a:t>
            </a:r>
            <a:r>
              <a:rPr lang="lv-LV" i="1" dirty="0" smtClean="0"/>
              <a:t> «</a:t>
            </a:r>
            <a:r>
              <a:rPr lang="lv-LV" i="1" dirty="0" err="1" smtClean="0"/>
              <a:t>fat</a:t>
            </a:r>
            <a:r>
              <a:rPr lang="lv-LV" i="1" dirty="0"/>
              <a:t> </a:t>
            </a:r>
            <a:r>
              <a:rPr lang="lv-LV" i="1" dirty="0" err="1" smtClean="0"/>
              <a:t>client</a:t>
            </a:r>
            <a:r>
              <a:rPr lang="lv-LV" i="1" dirty="0" smtClean="0"/>
              <a:t>»</a:t>
            </a:r>
            <a:r>
              <a:rPr lang="lv-LV" dirty="0" smtClean="0"/>
              <a:t>)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3 rindu – attālās procedūras izsaukumi (</a:t>
            </a:r>
            <a:r>
              <a:rPr lang="lv-LV" i="1" dirty="0" err="1" smtClean="0"/>
              <a:t>Three</a:t>
            </a:r>
            <a:r>
              <a:rPr lang="lv-LV" i="1" dirty="0" smtClean="0"/>
              <a:t> </a:t>
            </a:r>
            <a:r>
              <a:rPr lang="lv-LV" i="1" dirty="0" err="1" smtClean="0"/>
              <a:t>tiers</a:t>
            </a:r>
            <a:r>
              <a:rPr lang="lv-LV" i="1" dirty="0" smtClean="0"/>
              <a:t>, «</a:t>
            </a:r>
            <a:r>
              <a:rPr lang="lv-LV" i="1" dirty="0" err="1" smtClean="0"/>
              <a:t>thin</a:t>
            </a:r>
            <a:r>
              <a:rPr lang="lv-LV" i="1" dirty="0" smtClean="0"/>
              <a:t> </a:t>
            </a:r>
            <a:r>
              <a:rPr lang="lv-LV" i="1" dirty="0" err="1" smtClean="0"/>
              <a:t>client</a:t>
            </a:r>
            <a:r>
              <a:rPr lang="lv-LV" i="1" dirty="0" smtClean="0"/>
              <a:t>»</a:t>
            </a:r>
            <a:r>
              <a:rPr lang="lv-LV" dirty="0" smtClean="0"/>
              <a:t>)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3 rindu – tīmekļa bāzēta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4 rindu – tīmekļa + objektu bāzēta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IS arhitektūras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28121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???</a:t>
            </a:r>
            <a:endParaRPr lang="lv-LV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48" y="1481059"/>
            <a:ext cx="39322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1059"/>
            <a:ext cx="391519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3960440" cy="169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59140"/>
            <a:ext cx="4197377" cy="217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1.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4752020" y="1421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2.</a:t>
            </a:r>
            <a:endParaRPr lang="lv-LV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9442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3.</a:t>
            </a:r>
            <a:endParaRPr lang="lv-LV" dirty="0"/>
          </a:p>
        </p:txBody>
      </p:sp>
      <p:sp>
        <p:nvSpPr>
          <p:cNvPr id="12" name="TextBox 11"/>
          <p:cNvSpPr txBox="1"/>
          <p:nvPr/>
        </p:nvSpPr>
        <p:spPr>
          <a:xfrm>
            <a:off x="4632548" y="38591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4.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63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SOA</a:t>
            </a:r>
            <a:endParaRPr lang="lv-LV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340768"/>
            <a:ext cx="872331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lv-LV" dirty="0" smtClean="0"/>
              <a:t>BPMN 1.2 (</a:t>
            </a:r>
            <a:r>
              <a:rPr lang="lv-LV" dirty="0" err="1" smtClean="0"/>
              <a:t>Business</a:t>
            </a:r>
            <a:r>
              <a:rPr lang="lv-LV" dirty="0" smtClean="0"/>
              <a:t> Process </a:t>
            </a:r>
            <a:r>
              <a:rPr lang="lv-LV" dirty="0" err="1" smtClean="0"/>
              <a:t>Model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Notation</a:t>
            </a:r>
            <a:r>
              <a:rPr lang="lv-LV" dirty="0" smtClean="0"/>
              <a:t>): grafiska notācija BP modelēšanai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BPEL 2.0 (</a:t>
            </a:r>
            <a:r>
              <a:rPr lang="lv-LV" dirty="0" err="1" smtClean="0"/>
              <a:t>Business</a:t>
            </a:r>
            <a:r>
              <a:rPr lang="lv-LV" dirty="0" smtClean="0"/>
              <a:t> Process </a:t>
            </a:r>
            <a:r>
              <a:rPr lang="lv-LV" dirty="0" err="1" smtClean="0"/>
              <a:t>Execution</a:t>
            </a:r>
            <a:r>
              <a:rPr lang="lv-LV" dirty="0" smtClean="0"/>
              <a:t> </a:t>
            </a:r>
            <a:r>
              <a:rPr lang="lv-LV" dirty="0" err="1" smtClean="0"/>
              <a:t>Language</a:t>
            </a:r>
            <a:r>
              <a:rPr lang="lv-LV" dirty="0" smtClean="0"/>
              <a:t>): biznesa procesu izpildīšanai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XPDL 2.0 – (XML Process </a:t>
            </a:r>
            <a:r>
              <a:rPr lang="lv-LV" dirty="0" err="1" smtClean="0"/>
              <a:t>Definition</a:t>
            </a:r>
            <a:r>
              <a:rPr lang="lv-LV" dirty="0" smtClean="0"/>
              <a:t> </a:t>
            </a:r>
            <a:r>
              <a:rPr lang="lv-LV" dirty="0" err="1" smtClean="0"/>
              <a:t>Language</a:t>
            </a:r>
            <a:r>
              <a:rPr lang="lv-LV" dirty="0" smtClean="0"/>
              <a:t>) biznesa procesu definīciju apmaiņai starp rīkiem</a:t>
            </a:r>
          </a:p>
          <a:p>
            <a:pPr marL="0" indent="0">
              <a:buNone/>
            </a:pPr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BPV standarti 	</a:t>
            </a:r>
            <a:endParaRPr lang="lv-LV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581128"/>
            <a:ext cx="78867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Saturs</a:t>
            </a:r>
            <a:endParaRPr lang="lv-LV" sz="3200" dirty="0"/>
          </a:p>
        </p:txBody>
      </p:sp>
      <p:sp>
        <p:nvSpPr>
          <p:cNvPr id="5" name="Rectangle 4"/>
          <p:cNvSpPr/>
          <p:nvPr/>
        </p:nvSpPr>
        <p:spPr>
          <a:xfrm>
            <a:off x="179512" y="2005525"/>
            <a:ext cx="4283968" cy="2580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lv-LV" sz="3200" b="1" dirty="0" smtClean="0">
                <a:solidFill>
                  <a:schemeClr val="tx1"/>
                </a:solidFill>
              </a:rPr>
              <a:t>I daļa – Ievads biznesa procesu vadībā:</a:t>
            </a:r>
          </a:p>
          <a:p>
            <a:pPr algn="just"/>
            <a:endParaRPr lang="lv-LV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lv-LV" sz="2400" dirty="0" smtClean="0">
                <a:solidFill>
                  <a:schemeClr val="tx1"/>
                </a:solidFill>
              </a:rPr>
              <a:t>Motivācija, mērķi, BP īpašības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2400" dirty="0" smtClean="0">
                <a:solidFill>
                  <a:schemeClr val="tx1"/>
                </a:solidFill>
              </a:rPr>
              <a:t>Informācijas sistēmu arhitektūras</a:t>
            </a:r>
          </a:p>
          <a:p>
            <a:pPr algn="just"/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2005525"/>
            <a:ext cx="4283968" cy="2580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lv-LV" sz="3200" b="1" dirty="0" smtClean="0">
                <a:solidFill>
                  <a:schemeClr val="tx1"/>
                </a:solidFill>
              </a:rPr>
              <a:t>II daļa – BPV rīka demonstrācija:</a:t>
            </a:r>
          </a:p>
          <a:p>
            <a:endParaRPr lang="lv-LV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lv-LV" sz="2400" dirty="0" err="1" smtClean="0">
                <a:solidFill>
                  <a:schemeClr val="tx1"/>
                </a:solidFill>
              </a:rPr>
              <a:t>Intalio</a:t>
            </a:r>
            <a:r>
              <a:rPr lang="lv-LV" sz="2400" dirty="0" smtClean="0">
                <a:solidFill>
                  <a:schemeClr val="tx1"/>
                </a:solidFill>
              </a:rPr>
              <a:t> rīka apraksts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2400" dirty="0" err="1" smtClean="0">
                <a:solidFill>
                  <a:schemeClr val="tx1"/>
                </a:solidFill>
              </a:rPr>
              <a:t>Intalio</a:t>
            </a:r>
            <a:r>
              <a:rPr lang="lv-LV" sz="2400" dirty="0" smtClean="0">
                <a:solidFill>
                  <a:schemeClr val="tx1"/>
                </a:solidFill>
              </a:rPr>
              <a:t> rīka demonstrācija</a:t>
            </a:r>
          </a:p>
          <a:p>
            <a:pPr algn="just"/>
            <a:endParaRPr lang="lv-LV" dirty="0">
              <a:solidFill>
                <a:schemeClr val="tx1"/>
              </a:solidFill>
            </a:endParaRPr>
          </a:p>
          <a:p>
            <a:pPr algn="just"/>
            <a:endParaRPr lang="lv-LV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Vienota izpratne  			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Lietotāju kopienas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Industrijas labākā prakse 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Rīku savietojamība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Kāpēc ir vajadzīgi standarti?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6913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5536" y="2437480"/>
            <a:ext cx="8424936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 smtClean="0">
                <a:solidFill>
                  <a:schemeClr val="tx1"/>
                </a:solidFill>
              </a:rPr>
              <a:t>II daļa</a:t>
            </a:r>
            <a:endParaRPr lang="lv-LV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536" y="3248980"/>
            <a:ext cx="8424936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b="1" dirty="0" smtClean="0">
                <a:solidFill>
                  <a:schemeClr val="tx1"/>
                </a:solidFill>
              </a:rPr>
              <a:t>BPV RĪKA DEMONSTRĀCIJA</a:t>
            </a:r>
            <a:endParaRPr lang="lv-LV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17195"/>
              </p:ext>
            </p:extLst>
          </p:nvPr>
        </p:nvGraphicFramePr>
        <p:xfrm>
          <a:off x="0" y="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lv-LV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Definīcijas,</a:t>
                      </a:r>
                      <a:r>
                        <a:rPr lang="lv-LV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mērķi, uzdevumi</a:t>
                      </a:r>
                    </a:p>
                    <a:p>
                      <a:endParaRPr lang="lv-LV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107504" y="26064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4" name="Oval 33"/>
          <p:cNvSpPr/>
          <p:nvPr/>
        </p:nvSpPr>
        <p:spPr>
          <a:xfrm>
            <a:off x="184782" y="26064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5" name="Oval 34"/>
          <p:cNvSpPr/>
          <p:nvPr/>
        </p:nvSpPr>
        <p:spPr>
          <a:xfrm>
            <a:off x="256790" y="26064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6" name="Oval 35"/>
          <p:cNvSpPr/>
          <p:nvPr/>
        </p:nvSpPr>
        <p:spPr>
          <a:xfrm>
            <a:off x="328798" y="26064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7" name="Oval 36"/>
          <p:cNvSpPr/>
          <p:nvPr/>
        </p:nvSpPr>
        <p:spPr>
          <a:xfrm>
            <a:off x="402026" y="26064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727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Rīku veidi: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teksta dokuments        - procesa apraksts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VISIO </a:t>
            </a:r>
            <a:r>
              <a:rPr lang="lv-LV" dirty="0" err="1" smtClean="0"/>
              <a:t>stencili</a:t>
            </a:r>
            <a:r>
              <a:rPr lang="lv-LV" dirty="0" smtClean="0"/>
              <a:t>         - iespējams izveidot pašam 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BPD zīmēšanas rīks         - notācijas atbalsts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BP modelēšanas rīks         - elementu atribūti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BP vadības sistēma          - modelēšana, implementēšana, monitorings, optimizēšana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endParaRPr lang="lv-LV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BPV rīki</a:t>
            </a:r>
            <a:endParaRPr lang="lv-LV" sz="3200" dirty="0"/>
          </a:p>
        </p:txBody>
      </p:sp>
      <p:pic>
        <p:nvPicPr>
          <p:cNvPr id="5" name="Picture 1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6" y="1700808"/>
            <a:ext cx="3413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tenci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929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penci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625127"/>
            <a:ext cx="3571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modelin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05" y="45005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 descr="optimizati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57" y="52897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err="1" smtClean="0"/>
              <a:t>Intalio|BPMS</a:t>
            </a:r>
            <a:r>
              <a:rPr lang="lv-LV" dirty="0" smtClean="0"/>
              <a:t> ir brīvpieejas atvērtā koda biznesa procesu platforma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Platformas pamatā ir </a:t>
            </a:r>
            <a:r>
              <a:rPr lang="lv-LV" dirty="0" err="1" smtClean="0"/>
              <a:t>Eclipse</a:t>
            </a:r>
            <a:r>
              <a:rPr lang="lv-LV" dirty="0" smtClean="0"/>
              <a:t> BPMN modelēšanas rīks un BPEL dzinis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Platforma = </a:t>
            </a:r>
            <a:r>
              <a:rPr lang="lv-LV" dirty="0" err="1" smtClean="0"/>
              <a:t>Intalio|Designer</a:t>
            </a:r>
            <a:r>
              <a:rPr lang="lv-LV" dirty="0" smtClean="0"/>
              <a:t> +</a:t>
            </a:r>
            <a:r>
              <a:rPr lang="lv-LV" dirty="0" err="1" smtClean="0"/>
              <a:t>Intalio|Server</a:t>
            </a:r>
            <a:endParaRPr lang="lv-LV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Platforma atbalsta pilnu biznesa procesa dzīvesciklu, kā arī piedāvā korporatīvo portālu – vidi ar ērtu GUI biznesa procesu vadībai un izpildīšanai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INTALIO rīks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3647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lv-LV" dirty="0" smtClean="0"/>
              <a:t>BPMN (</a:t>
            </a:r>
            <a:r>
              <a:rPr lang="en-US" dirty="0" smtClean="0"/>
              <a:t>Business Process Modeling Notation</a:t>
            </a:r>
            <a:r>
              <a:rPr lang="lv-LV" dirty="0" smtClean="0"/>
              <a:t>)</a:t>
            </a:r>
            <a:r>
              <a:rPr lang="en-US" dirty="0" smtClean="0"/>
              <a:t> – </a:t>
            </a:r>
            <a:r>
              <a:rPr lang="lv-LV" dirty="0" smtClean="0"/>
              <a:t>grafiska notācija BP modelēšanai – atvieglo sadarbību starp biznesu un IT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BPEL 2.0</a:t>
            </a:r>
            <a:r>
              <a:rPr lang="lv-LV" dirty="0" smtClean="0"/>
              <a:t> (</a:t>
            </a:r>
            <a:r>
              <a:rPr lang="en-US" dirty="0" smtClean="0"/>
              <a:t>Business Process Execution Language</a:t>
            </a:r>
            <a:r>
              <a:rPr lang="lv-LV" dirty="0" smtClean="0"/>
              <a:t>):</a:t>
            </a:r>
          </a:p>
          <a:p>
            <a:pPr lvl="1">
              <a:buFont typeface="Wingdings" pitchFamily="2" charset="2"/>
              <a:buChar char="§"/>
            </a:pPr>
            <a:r>
              <a:rPr lang="lv-LV" dirty="0" err="1" smtClean="0"/>
              <a:t>Intalio</a:t>
            </a:r>
            <a:r>
              <a:rPr lang="lv-LV" dirty="0" smtClean="0"/>
              <a:t> </a:t>
            </a:r>
            <a:r>
              <a:rPr lang="lv-LV" dirty="0" err="1" smtClean="0"/>
              <a:t>Designer</a:t>
            </a:r>
            <a:r>
              <a:rPr lang="lv-LV" dirty="0" smtClean="0"/>
              <a:t> ģenerē BPEL 2.0, ko izpilda </a:t>
            </a:r>
            <a:r>
              <a:rPr lang="lv-LV" dirty="0" err="1" smtClean="0"/>
              <a:t>Intalio</a:t>
            </a:r>
            <a:r>
              <a:rPr lang="lv-LV" dirty="0" smtClean="0"/>
              <a:t> Server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BPEL4People</a:t>
            </a:r>
            <a:r>
              <a:rPr lang="lv-LV" dirty="0" smtClean="0"/>
              <a:t> </a:t>
            </a:r>
            <a:r>
              <a:rPr lang="en-US" dirty="0" smtClean="0"/>
              <a:t>– </a:t>
            </a:r>
            <a:r>
              <a:rPr lang="lv-LV" dirty="0" smtClean="0"/>
              <a:t>atvasināta BPEL versija, kas atbalsta cilvēku darba plūsmu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WSDL (Web </a:t>
            </a:r>
            <a:r>
              <a:rPr lang="lv-LV" dirty="0" err="1" smtClean="0"/>
              <a:t>Services</a:t>
            </a:r>
            <a:r>
              <a:rPr lang="lv-LV" dirty="0" smtClean="0"/>
              <a:t> </a:t>
            </a:r>
            <a:r>
              <a:rPr lang="lv-LV" dirty="0" err="1" smtClean="0"/>
              <a:t>Description</a:t>
            </a:r>
            <a:r>
              <a:rPr lang="lv-LV" dirty="0" smtClean="0"/>
              <a:t> </a:t>
            </a:r>
            <a:r>
              <a:rPr lang="lv-LV" dirty="0" err="1" smtClean="0"/>
              <a:t>Language</a:t>
            </a:r>
            <a:r>
              <a:rPr lang="lv-LV" dirty="0" smtClean="0"/>
              <a:t>):</a:t>
            </a:r>
          </a:p>
          <a:p>
            <a:pPr lvl="1">
              <a:buFont typeface="Wingdings" pitchFamily="2" charset="2"/>
              <a:buChar char="§"/>
            </a:pPr>
            <a:r>
              <a:rPr lang="lv-LV" dirty="0" err="1" smtClean="0"/>
              <a:t>Intalio</a:t>
            </a:r>
            <a:r>
              <a:rPr lang="lv-LV" dirty="0" smtClean="0"/>
              <a:t> ļauj integrēt BP </a:t>
            </a:r>
            <a:r>
              <a:rPr lang="lv-LV" dirty="0" err="1" smtClean="0"/>
              <a:t>web</a:t>
            </a:r>
            <a:r>
              <a:rPr lang="lv-LV" dirty="0" smtClean="0"/>
              <a:t> servisu</a:t>
            </a:r>
          </a:p>
          <a:p>
            <a:pPr>
              <a:buFont typeface="Wingdings" pitchFamily="2" charset="2"/>
              <a:buChar char="§"/>
            </a:pPr>
            <a:r>
              <a:rPr lang="lv-LV" dirty="0" err="1" smtClean="0"/>
              <a:t>Ajax</a:t>
            </a:r>
            <a:r>
              <a:rPr lang="en-US" dirty="0" smtClean="0"/>
              <a:t>Forms –</a:t>
            </a:r>
            <a:r>
              <a:rPr lang="lv-LV" dirty="0" smtClean="0"/>
              <a:t> HTML formu aizstāšana </a:t>
            </a:r>
            <a:r>
              <a:rPr lang="en-US" dirty="0" smtClean="0"/>
              <a:t>Web 2.0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INTALIO rīka standarti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1184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INTALIO rīka demonstrācija</a:t>
            </a:r>
            <a:endParaRPr lang="lv-LV" sz="32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8276" y="1196752"/>
            <a:ext cx="4707448" cy="489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5536" y="2437480"/>
            <a:ext cx="8424936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 smtClean="0">
                <a:solidFill>
                  <a:schemeClr val="tx1"/>
                </a:solidFill>
              </a:rPr>
              <a:t>I daļa</a:t>
            </a:r>
            <a:endParaRPr lang="lv-LV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536" y="3248980"/>
            <a:ext cx="8424936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b="1" dirty="0" smtClean="0">
                <a:solidFill>
                  <a:schemeClr val="tx1"/>
                </a:solidFill>
              </a:rPr>
              <a:t>IEVADS BIZNESA PROCESU VADĪBĀ</a:t>
            </a:r>
            <a:endParaRPr lang="lv-LV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17945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endParaRPr lang="lv-LV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8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Produkcijas ražošana, realizācija un pakalpojumu sniegšana ir darbību secība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Darbības var būt manuālas, daļēji automatizētas vai pilnībā automatizētas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Piegādes laiks samazinās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Svarīgu lomu spēlē IT: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sz="1800" dirty="0" smtClean="0"/>
              <a:t>piegādes procesi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sz="1800" dirty="0" smtClean="0"/>
              <a:t>monitorings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sz="1800" dirty="0" smtClean="0"/>
              <a:t>ātrums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Motivācija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27667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Organizāciju IS evolūcija: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līdz 90. </a:t>
            </a:r>
            <a:r>
              <a:rPr lang="lv-LV" dirty="0" err="1" smtClean="0"/>
              <a:t>g</a:t>
            </a:r>
            <a:r>
              <a:rPr lang="lv-LV" dirty="0" smtClean="0"/>
              <a:t>. – </a:t>
            </a:r>
            <a:r>
              <a:rPr lang="en-US" dirty="0" smtClean="0"/>
              <a:t>CSCW (</a:t>
            </a:r>
            <a:r>
              <a:rPr lang="en-US" i="1" dirty="0" smtClean="0"/>
              <a:t>Computer Supported Collaborative Work) </a:t>
            </a:r>
            <a:r>
              <a:rPr lang="lv-LV" dirty="0" smtClean="0"/>
              <a:t>sistēmas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90. gadi – BPV sistēmas</a:t>
            </a:r>
            <a:endParaRPr lang="lv-LV" i="1" dirty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BPV mērķi: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BP organizē darbības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BPV ļauj saprast kā funkcionē organizācija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veicina labāku vadību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nodrošina nepārtrauktu uzlabošanu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BPV evolūcija un mērķi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5821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Biznesa process – darbību secība, kuras rezultātā tiek radīta vērtība klientam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BPV – metodes un procesi BP analīzei, projektēšanai, izpildīšanai, konfigurācijai – pilnīgs atbalsts BP dzīvesciklam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BPV sistēma – BP izpildīšana, balstoties uz BP modeli</a:t>
            </a:r>
          </a:p>
          <a:p>
            <a:pPr marL="0" indent="0">
              <a:buNone/>
            </a:pPr>
            <a:r>
              <a:rPr lang="lv-LV" sz="2000" dirty="0" smtClean="0"/>
              <a:t>Aizgūts no </a:t>
            </a:r>
            <a:r>
              <a:rPr lang="en-US" sz="2000" i="1" dirty="0"/>
              <a:t>Mathias </a:t>
            </a:r>
            <a:r>
              <a:rPr lang="en-US" sz="2000" i="1" dirty="0" err="1"/>
              <a:t>Weske</a:t>
            </a:r>
            <a:r>
              <a:rPr lang="en-US" sz="2000" i="1" dirty="0"/>
              <a:t>, </a:t>
            </a:r>
            <a:r>
              <a:rPr lang="lv-LV" sz="2000" i="1" dirty="0" smtClean="0"/>
              <a:t>«</a:t>
            </a:r>
            <a:r>
              <a:rPr lang="en-US" sz="2000" i="1" dirty="0" smtClean="0"/>
              <a:t>Business </a:t>
            </a:r>
            <a:r>
              <a:rPr lang="en-US" sz="2000" i="1" dirty="0"/>
              <a:t>Process </a:t>
            </a:r>
            <a:r>
              <a:rPr lang="en-US" sz="2000" i="1" dirty="0" smtClean="0"/>
              <a:t>Management:</a:t>
            </a:r>
            <a:r>
              <a:rPr lang="lv-LV" sz="2000" i="1" dirty="0" smtClean="0"/>
              <a:t> </a:t>
            </a:r>
            <a:r>
              <a:rPr lang="lv-LV" sz="2000" i="1" dirty="0" err="1" smtClean="0"/>
              <a:t>Concepts</a:t>
            </a:r>
            <a:r>
              <a:rPr lang="lv-LV" sz="2000" i="1" dirty="0"/>
              <a:t>, </a:t>
            </a:r>
            <a:r>
              <a:rPr lang="lv-LV" sz="2000" i="1" dirty="0" err="1"/>
              <a:t>Languages</a:t>
            </a:r>
            <a:r>
              <a:rPr lang="lv-LV" sz="2000" i="1" dirty="0"/>
              <a:t>, </a:t>
            </a:r>
            <a:r>
              <a:rPr lang="lv-LV" sz="2000" i="1" dirty="0" err="1" smtClean="0"/>
              <a:t>Architectures</a:t>
            </a:r>
            <a:r>
              <a:rPr lang="lv-LV" sz="2000" i="1" dirty="0" smtClean="0"/>
              <a:t>», </a:t>
            </a:r>
            <a:r>
              <a:rPr lang="lv-LV" sz="2000" i="1" dirty="0"/>
              <a:t>2007</a:t>
            </a:r>
            <a:endParaRPr lang="lv-LV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Biznesa process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2977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Biznesa process - piemērs</a:t>
            </a:r>
            <a:endParaRPr lang="lv-LV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" y="1340766"/>
            <a:ext cx="858996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lv-LV" dirty="0" smtClean="0"/>
              <a:t>BP modelis ir plāns, pēc kura darbībām ir jāizpildās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BP modelis definē izpildīšanas ierobežojumus procesu instancēm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BP instancei ir stāvoklis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Kad BP modelis tiek inicializēts – rodas BP instance</a:t>
            </a:r>
          </a:p>
          <a:p>
            <a:pPr>
              <a:buFont typeface="Wingdings" pitchFamily="2" charset="2"/>
              <a:buChar char="§"/>
            </a:pPr>
            <a:r>
              <a:rPr lang="lv-LV" dirty="0" smtClean="0"/>
              <a:t>BP instance ir procesa darbību izpildīšanās konkrēts gadījums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Biznesa procesa modeļi un instances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27687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BP izpildās organizācijas iekšējā vidē 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Organizācijām ir nepieciešams komunicēt ar ārējo vidi: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ziņojumu apmaiņa (B2B)</a:t>
            </a:r>
          </a:p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Calibri" pitchFamily="34" charset="0"/>
              <a:buChar char="›"/>
            </a:pPr>
            <a:r>
              <a:rPr lang="lv-LV" dirty="0" smtClean="0"/>
              <a:t>preču piegāde (B2C)</a:t>
            </a:r>
            <a:endParaRPr lang="lv-LV" i="1" dirty="0" smtClean="0"/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Sadarbības procesi = procesu horeogrāfija (līdzīgi kā dejotāji izpilda kopā dejas soļus)</a:t>
            </a:r>
          </a:p>
          <a:p>
            <a:pPr>
              <a:buClr>
                <a:schemeClr val="tx2">
                  <a:lumMod val="75000"/>
                </a:schemeClr>
              </a:buClr>
              <a:buSzPct val="80000"/>
              <a:buFont typeface="Wingdings" pitchFamily="2" charset="2"/>
              <a:buChar char="§"/>
            </a:pPr>
            <a:r>
              <a:rPr lang="lv-LV" dirty="0" smtClean="0"/>
              <a:t>Katra organizācija ir autonoma – nav centrālā aģenta, kas koordinētu procesu horeogrāfiju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3200" dirty="0" smtClean="0"/>
              <a:t>«Horeogrāfija»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879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1180</Words>
  <Application>Microsoft Office PowerPoint</Application>
  <PresentationFormat>On-screen Show (4:3)</PresentationFormat>
  <Paragraphs>228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Ludmila</cp:lastModifiedBy>
  <cp:revision>50</cp:revision>
  <dcterms:created xsi:type="dcterms:W3CDTF">2010-11-20T13:53:57Z</dcterms:created>
  <dcterms:modified xsi:type="dcterms:W3CDTF">2010-11-21T17:55:25Z</dcterms:modified>
</cp:coreProperties>
</file>