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68"/>
  </p:notesMasterIdLst>
  <p:handoutMasterIdLst>
    <p:handoutMasterId r:id="rId69"/>
  </p:handoutMasterIdLst>
  <p:sldIdLst>
    <p:sldId id="256" r:id="rId6"/>
    <p:sldId id="287" r:id="rId7"/>
    <p:sldId id="274" r:id="rId8"/>
    <p:sldId id="276" r:id="rId9"/>
    <p:sldId id="277" r:id="rId10"/>
    <p:sldId id="278" r:id="rId11"/>
    <p:sldId id="291" r:id="rId12"/>
    <p:sldId id="308" r:id="rId13"/>
    <p:sldId id="271" r:id="rId14"/>
    <p:sldId id="272" r:id="rId15"/>
    <p:sldId id="279" r:id="rId16"/>
    <p:sldId id="310" r:id="rId17"/>
    <p:sldId id="289" r:id="rId18"/>
    <p:sldId id="309" r:id="rId19"/>
    <p:sldId id="280" r:id="rId20"/>
    <p:sldId id="269" r:id="rId21"/>
    <p:sldId id="270" r:id="rId22"/>
    <p:sldId id="288" r:id="rId23"/>
    <p:sldId id="328" r:id="rId24"/>
    <p:sldId id="337" r:id="rId25"/>
    <p:sldId id="335" r:id="rId26"/>
    <p:sldId id="336" r:id="rId27"/>
    <p:sldId id="312" r:id="rId28"/>
    <p:sldId id="313" r:id="rId29"/>
    <p:sldId id="314" r:id="rId30"/>
    <p:sldId id="311" r:id="rId31"/>
    <p:sldId id="316" r:id="rId32"/>
    <p:sldId id="315" r:id="rId33"/>
    <p:sldId id="323" r:id="rId34"/>
    <p:sldId id="317" r:id="rId35"/>
    <p:sldId id="320" r:id="rId36"/>
    <p:sldId id="341" r:id="rId37"/>
    <p:sldId id="295" r:id="rId38"/>
    <p:sldId id="292" r:id="rId39"/>
    <p:sldId id="293" r:id="rId40"/>
    <p:sldId id="294" r:id="rId41"/>
    <p:sldId id="345" r:id="rId42"/>
    <p:sldId id="296" r:id="rId43"/>
    <p:sldId id="297" r:id="rId44"/>
    <p:sldId id="298" r:id="rId45"/>
    <p:sldId id="299" r:id="rId46"/>
    <p:sldId id="346" r:id="rId47"/>
    <p:sldId id="342" r:id="rId48"/>
    <p:sldId id="343" r:id="rId49"/>
    <p:sldId id="344" r:id="rId50"/>
    <p:sldId id="302" r:id="rId51"/>
    <p:sldId id="303" r:id="rId52"/>
    <p:sldId id="322" r:id="rId53"/>
    <p:sldId id="304" r:id="rId54"/>
    <p:sldId id="305" r:id="rId55"/>
    <p:sldId id="351" r:id="rId56"/>
    <p:sldId id="352" r:id="rId57"/>
    <p:sldId id="338" r:id="rId58"/>
    <p:sldId id="339" r:id="rId59"/>
    <p:sldId id="340" r:id="rId60"/>
    <p:sldId id="301" r:id="rId61"/>
    <p:sldId id="347" r:id="rId62"/>
    <p:sldId id="348" r:id="rId63"/>
    <p:sldId id="349" r:id="rId64"/>
    <p:sldId id="353" r:id="rId65"/>
    <p:sldId id="350" r:id="rId66"/>
    <p:sldId id="26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FF"/>
    <a:srgbClr val="F6FA5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324" autoAdjust="0"/>
  </p:normalViewPr>
  <p:slideViewPr>
    <p:cSldViewPr>
      <p:cViewPr>
        <p:scale>
          <a:sx n="68" d="100"/>
          <a:sy n="68" d="100"/>
        </p:scale>
        <p:origin x="-1116" y="-144"/>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9/20/2010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D38DB2-8A0F-491C-8360-13CC8EEFBE45}" type="datetimeFigureOut">
              <a:rPr lang="lv-LV" smtClean="0"/>
              <a:pPr/>
              <a:t>2010.09.20.</a:t>
            </a:fld>
            <a:endParaRPr lang="lv-LV"/>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4A3A4C-B7F3-400D-9376-E104ECE7AD2B}" type="slidenum">
              <a:rPr lang="lv-LV" smtClean="0"/>
              <a:pPr/>
              <a:t>‹#›</a:t>
            </a:fld>
            <a:endParaRPr lang="lv-LV"/>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Heuristic</a:t>
            </a:r>
            <a:r>
              <a:rPr lang="en-US" dirty="0" smtClean="0"/>
              <a:t> </a:t>
            </a:r>
            <a:r>
              <a:rPr lang="en-US" dirty="0" smtClean="0"/>
              <a:t>is </a:t>
            </a:r>
            <a:r>
              <a:rPr lang="en-US" dirty="0" smtClean="0"/>
              <a:t>an adjective for experience-based techniques that help in problem solving, learning and discovery. A heuristic method is used to come to a solution rapidly that is hoped to be close to the best possible answer, or 'optimal solution'. A heuristic is a "rule of thumb", an educated guess, an intuitive judgment or simply common sense. A heuristic is a general way of solving a problem. Heuristics as a noun is another name for heuristic methods.</a:t>
            </a:r>
            <a:endParaRPr lang="lv-LV" dirty="0" smtClean="0"/>
          </a:p>
          <a:p>
            <a:endParaRPr lang="lv-LV" dirty="0" smtClean="0"/>
          </a:p>
          <a:p>
            <a:r>
              <a:rPr lang="en-US" dirty="0" smtClean="0"/>
              <a:t>Each </a:t>
            </a:r>
            <a:r>
              <a:rPr lang="en-US" b="1" dirty="0" smtClean="0"/>
              <a:t>algorithm </a:t>
            </a:r>
            <a:r>
              <a:rPr lang="en-US" dirty="0" smtClean="0"/>
              <a:t>is a list of well-defined instructions for completing a task. </a:t>
            </a:r>
            <a:endParaRPr lang="lv-LV" dirty="0"/>
          </a:p>
        </p:txBody>
      </p:sp>
      <p:sp>
        <p:nvSpPr>
          <p:cNvPr id="4" name="Slide Number Placeholder 3"/>
          <p:cNvSpPr>
            <a:spLocks noGrp="1"/>
          </p:cNvSpPr>
          <p:nvPr>
            <p:ph type="sldNum" sz="quarter" idx="10"/>
          </p:nvPr>
        </p:nvSpPr>
        <p:spPr/>
        <p:txBody>
          <a:bodyPr/>
          <a:lstStyle/>
          <a:p>
            <a:fld id="{B44A3A4C-B7F3-400D-9376-E104ECE7AD2B}" type="slidenum">
              <a:rPr lang="lv-LV" smtClean="0"/>
              <a:pPr/>
              <a:t>9</a:t>
            </a:fld>
            <a:endParaRPr lang="lv-LV"/>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lv-LV" dirty="0"/>
          </a:p>
        </p:txBody>
      </p:sp>
      <p:sp>
        <p:nvSpPr>
          <p:cNvPr id="4" name="Slide Number Placeholder 3"/>
          <p:cNvSpPr>
            <a:spLocks noGrp="1"/>
          </p:cNvSpPr>
          <p:nvPr>
            <p:ph type="sldNum" sz="quarter" idx="10"/>
          </p:nvPr>
        </p:nvSpPr>
        <p:spPr/>
        <p:txBody>
          <a:bodyPr/>
          <a:lstStyle/>
          <a:p>
            <a:fld id="{B44A3A4C-B7F3-400D-9376-E104ECE7AD2B}" type="slidenum">
              <a:rPr lang="lv-LV" smtClean="0"/>
              <a:pPr/>
              <a:t>16</a:t>
            </a:fld>
            <a:endParaRPr lang="lv-LV"/>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lv-LV" dirty="0"/>
          </a:p>
        </p:txBody>
      </p:sp>
      <p:sp>
        <p:nvSpPr>
          <p:cNvPr id="4" name="Slide Number Placeholder 3"/>
          <p:cNvSpPr>
            <a:spLocks noGrp="1"/>
          </p:cNvSpPr>
          <p:nvPr>
            <p:ph type="sldNum" sz="quarter" idx="10"/>
          </p:nvPr>
        </p:nvSpPr>
        <p:spPr/>
        <p:txBody>
          <a:bodyPr/>
          <a:lstStyle/>
          <a:p>
            <a:fld id="{B44A3A4C-B7F3-400D-9376-E104ECE7AD2B}" type="slidenum">
              <a:rPr lang="lv-LV" smtClean="0"/>
              <a:pPr/>
              <a:t>23</a:t>
            </a:fld>
            <a:endParaRPr lang="lv-LV"/>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EFBD131-1D27-47D9-8AAC-37704EC2D88B}" type="slidenum">
              <a:rPr lang="en-US" smtClean="0"/>
              <a:pPr/>
              <a:t>33</a:t>
            </a:fld>
            <a:endParaRPr lang="en-US" smtClean="0"/>
          </a:p>
        </p:txBody>
      </p:sp>
      <p:sp>
        <p:nvSpPr>
          <p:cNvPr id="38915" name="Rectangle 2"/>
          <p:cNvSpPr>
            <a:spLocks noGrp="1" noChangeArrowheads="1"/>
          </p:cNvSpPr>
          <p:nvPr>
            <p:ph type="body" idx="1"/>
          </p:nvPr>
        </p:nvSpPr>
        <p:spPr>
          <a:xfrm>
            <a:off x="914400" y="4344988"/>
            <a:ext cx="5029200" cy="3849687"/>
          </a:xfrm>
          <a:noFill/>
          <a:ln/>
        </p:spPr>
        <p:txBody>
          <a:bodyPr lIns="92075" tIns="46038" rIns="92075" bIns="46038"/>
          <a:lstStyle/>
          <a:p>
            <a:pPr eaLnBrk="1" hangingPunct="1"/>
            <a:r>
              <a:rPr lang="en-US" dirty="0" smtClean="0"/>
              <a:t>System goals are application specific goals that </a:t>
            </a:r>
            <a:r>
              <a:rPr lang="en-US" i="1" dirty="0" smtClean="0"/>
              <a:t>must </a:t>
            </a:r>
            <a:r>
              <a:rPr lang="en-US" dirty="0" smtClean="0"/>
              <a:t>be achieved by the composite system</a:t>
            </a:r>
            <a:endParaRPr lang="lv-LV" dirty="0" smtClean="0"/>
          </a:p>
          <a:p>
            <a:pPr eaLnBrk="1" hangingPunct="1"/>
            <a:endParaRPr lang="lv-LV" dirty="0" smtClean="0"/>
          </a:p>
          <a:p>
            <a:pPr eaLnBrk="1" hangingPunct="1"/>
            <a:r>
              <a:rPr lang="en-US" dirty="0" err="1" smtClean="0"/>
              <a:t>KAOS</a:t>
            </a:r>
            <a:r>
              <a:rPr lang="en-US" dirty="0" smtClean="0"/>
              <a:t> distinguishes between private and system goals [</a:t>
            </a:r>
            <a:r>
              <a:rPr lang="en-US" dirty="0" err="1" smtClean="0"/>
              <a:t>Dardenne</a:t>
            </a:r>
            <a:r>
              <a:rPr lang="en-US" dirty="0" smtClean="0"/>
              <a:t> et al 1993</a:t>
            </a:r>
            <a:r>
              <a:rPr lang="en-US" dirty="0" smtClean="0"/>
              <a:t>]:</a:t>
            </a:r>
            <a:r>
              <a:rPr lang="lv-LV" dirty="0" smtClean="0"/>
              <a:t> </a:t>
            </a:r>
            <a:r>
              <a:rPr lang="en-US" dirty="0" smtClean="0"/>
              <a:t>private </a:t>
            </a:r>
            <a:r>
              <a:rPr lang="en-US" dirty="0" smtClean="0"/>
              <a:t>goals are goals of individual </a:t>
            </a:r>
            <a:r>
              <a:rPr lang="en-US" dirty="0" smtClean="0"/>
              <a:t>agents</a:t>
            </a:r>
            <a:r>
              <a:rPr lang="lv-LV" dirty="0" smtClean="0"/>
              <a:t>, </a:t>
            </a:r>
            <a:r>
              <a:rPr lang="en-US" dirty="0" smtClean="0"/>
              <a:t>system </a:t>
            </a:r>
            <a:r>
              <a:rPr lang="en-US" dirty="0" smtClean="0"/>
              <a:t>goals are the goals of the system as whole</a:t>
            </a:r>
            <a:r>
              <a:rPr lang="en-US" dirty="0" smtClean="0"/>
              <a:t>.</a:t>
            </a:r>
            <a:endParaRPr lang="lv-LV" dirty="0" smtClean="0"/>
          </a:p>
          <a:p>
            <a:pPr eaLnBrk="1" hangingPunct="1"/>
            <a:endParaRPr lang="en-US" dirty="0" smtClean="0"/>
          </a:p>
          <a:p>
            <a:pPr eaLnBrk="1" hangingPunct="1"/>
            <a:r>
              <a:rPr lang="en-US" dirty="0" smtClean="0"/>
              <a:t>Cooper distinguishes between personal, corporate, practical, and false goals [Cooper 1996]: </a:t>
            </a:r>
            <a:r>
              <a:rPr lang="lv-LV" dirty="0" smtClean="0"/>
              <a:t> </a:t>
            </a:r>
            <a:r>
              <a:rPr lang="en-US" dirty="0" smtClean="0"/>
              <a:t>personal </a:t>
            </a:r>
            <a:r>
              <a:rPr lang="en-US" dirty="0" smtClean="0"/>
              <a:t>goals are goals of individual users which are connected with their self esteem and the interest they see in the system they use </a:t>
            </a:r>
            <a:r>
              <a:rPr lang="en-US" dirty="0" smtClean="0"/>
              <a:t>corporate </a:t>
            </a:r>
            <a:r>
              <a:rPr lang="en-US" dirty="0" smtClean="0"/>
              <a:t>goals are goals of the organization as a whole</a:t>
            </a:r>
          </a:p>
          <a:p>
            <a:pPr eaLnBrk="1" hangingPunct="1"/>
            <a:r>
              <a:rPr lang="en-US" dirty="0" smtClean="0"/>
              <a:t>practical goals are goals that individual users need to achieve to satisfy corporate goals </a:t>
            </a:r>
            <a:r>
              <a:rPr lang="en-US" dirty="0" smtClean="0"/>
              <a:t>false </a:t>
            </a:r>
            <a:r>
              <a:rPr lang="en-US" dirty="0" smtClean="0"/>
              <a:t>goals are goals that are imposed on users by the system and are part of the goal that the developers of the system need to satisfy </a:t>
            </a:r>
            <a:endParaRPr lang="lv-LV" dirty="0" smtClean="0"/>
          </a:p>
          <a:p>
            <a:pPr eaLnBrk="1" hangingPunct="1"/>
            <a:endParaRPr lang="en-US" dirty="0" smtClean="0"/>
          </a:p>
          <a:p>
            <a:pPr eaLnBrk="1" hangingPunct="1"/>
            <a:r>
              <a:rPr lang="en-US" dirty="0" smtClean="0"/>
              <a:t>Pohl and </a:t>
            </a:r>
            <a:r>
              <a:rPr lang="en-US" dirty="0" err="1" smtClean="0"/>
              <a:t>Haumer</a:t>
            </a:r>
            <a:r>
              <a:rPr lang="en-US" dirty="0" smtClean="0"/>
              <a:t> distinguish between business and personal goals [Pohl &amp; </a:t>
            </a:r>
            <a:r>
              <a:rPr lang="en-US" dirty="0" err="1" smtClean="0"/>
              <a:t>Haumer</a:t>
            </a:r>
            <a:r>
              <a:rPr lang="en-US" dirty="0" smtClean="0"/>
              <a:t> 1997</a:t>
            </a:r>
            <a:r>
              <a:rPr lang="en-US" dirty="0" smtClean="0"/>
              <a:t>].</a:t>
            </a:r>
            <a:r>
              <a:rPr lang="lv-LV" dirty="0" smtClean="0"/>
              <a:t> </a:t>
            </a:r>
            <a:r>
              <a:rPr lang="en-US" dirty="0" smtClean="0"/>
              <a:t>Private </a:t>
            </a:r>
            <a:r>
              <a:rPr lang="en-US" dirty="0" smtClean="0"/>
              <a:t>goals are agent specific goals that</a:t>
            </a:r>
            <a:r>
              <a:rPr lang="en-US" i="1" dirty="0" smtClean="0"/>
              <a:t> might</a:t>
            </a:r>
            <a:r>
              <a:rPr lang="en-US" dirty="0" smtClean="0"/>
              <a:t> be achieved by the composite system</a:t>
            </a:r>
          </a:p>
        </p:txBody>
      </p:sp>
      <p:sp>
        <p:nvSpPr>
          <p:cNvPr id="38916" name="Rectangle 3"/>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D10E8D1-3AAC-411F-A01E-C00F5F94FC12}" type="slidenum">
              <a:rPr lang="en-US" smtClean="0"/>
              <a:pPr/>
              <a:t>34</a:t>
            </a:fld>
            <a:endParaRPr lang="en-US" smtClean="0"/>
          </a:p>
        </p:txBody>
      </p:sp>
      <p:sp>
        <p:nvSpPr>
          <p:cNvPr id="36867" name="Rectangle 2"/>
          <p:cNvSpPr>
            <a:spLocks noGrp="1" noRot="1" noChangeAspect="1" noChangeArrowheads="1" noTextEdit="1"/>
          </p:cNvSpPr>
          <p:nvPr>
            <p:ph type="sldImg"/>
          </p:nvPr>
        </p:nvSpPr>
        <p:spPr>
          <a:xfrm>
            <a:off x="1298575" y="800100"/>
            <a:ext cx="4260850" cy="3195638"/>
          </a:xfrm>
          <a:ln w="12700" cap="flat">
            <a:solidFill>
              <a:schemeClr val="tx1"/>
            </a:solidFill>
          </a:ln>
        </p:spPr>
      </p:sp>
      <p:sp>
        <p:nvSpPr>
          <p:cNvPr id="36868" name="Rectangle 3"/>
          <p:cNvSpPr>
            <a:spLocks noGrp="1" noChangeArrowheads="1"/>
          </p:cNvSpPr>
          <p:nvPr>
            <p:ph type="body" idx="1"/>
          </p:nvPr>
        </p:nvSpPr>
        <p:spPr>
          <a:xfrm>
            <a:off x="914400" y="4344988"/>
            <a:ext cx="5029200" cy="3849687"/>
          </a:xfrm>
          <a:noFill/>
          <a:ln/>
        </p:spPr>
        <p:txBody>
          <a:bodyPr lIns="92075" tIns="46038" rIns="92075" bIns="46038"/>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F4ED066-6F15-4FAB-9C74-08783B4A4133}" type="slidenum">
              <a:rPr lang="en-US" smtClean="0"/>
              <a:pPr/>
              <a:t>36</a:t>
            </a:fld>
            <a:endParaRPr lang="en-US" smtClean="0"/>
          </a:p>
        </p:txBody>
      </p:sp>
      <p:sp>
        <p:nvSpPr>
          <p:cNvPr id="37891" name="Rectangle 2"/>
          <p:cNvSpPr>
            <a:spLocks noGrp="1" noRot="1" noChangeAspect="1" noChangeArrowheads="1" noTextEdit="1"/>
          </p:cNvSpPr>
          <p:nvPr>
            <p:ph type="sldImg"/>
          </p:nvPr>
        </p:nvSpPr>
        <p:spPr>
          <a:xfrm>
            <a:off x="1298575" y="800100"/>
            <a:ext cx="4260850" cy="3195638"/>
          </a:xfrm>
          <a:ln w="12700" cap="flat">
            <a:solidFill>
              <a:schemeClr val="tx1"/>
            </a:solidFill>
          </a:ln>
        </p:spPr>
      </p:sp>
      <p:sp>
        <p:nvSpPr>
          <p:cNvPr id="37892" name="Rectangle 3"/>
          <p:cNvSpPr>
            <a:spLocks noGrp="1" noChangeArrowheads="1"/>
          </p:cNvSpPr>
          <p:nvPr>
            <p:ph type="body" idx="1"/>
          </p:nvPr>
        </p:nvSpPr>
        <p:spPr>
          <a:xfrm>
            <a:off x="914400" y="4344988"/>
            <a:ext cx="5029200" cy="3849687"/>
          </a:xfrm>
          <a:noFill/>
          <a:ln/>
        </p:spPr>
        <p:txBody>
          <a:bodyPr lIns="92075" tIns="46038" rIns="92075" bIns="46038"/>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3F73E36-29E5-44F1-A955-76DE96ADB020}" type="slidenum">
              <a:rPr lang="en-US" smtClean="0"/>
              <a:pPr/>
              <a:t>46</a:t>
            </a:fld>
            <a:endParaRPr lang="en-US" smtClean="0"/>
          </a:p>
        </p:txBody>
      </p:sp>
      <p:sp>
        <p:nvSpPr>
          <p:cNvPr id="39939" name="Rectangle 2"/>
          <p:cNvSpPr>
            <a:spLocks noGrp="1" noChangeArrowheads="1"/>
          </p:cNvSpPr>
          <p:nvPr>
            <p:ph type="body" idx="1"/>
          </p:nvPr>
        </p:nvSpPr>
        <p:spPr>
          <a:xfrm>
            <a:off x="914400" y="4346575"/>
            <a:ext cx="5029200" cy="3849688"/>
          </a:xfrm>
          <a:noFill/>
          <a:ln/>
        </p:spPr>
        <p:txBody>
          <a:bodyPr lIns="90488" tIns="44450" rIns="90488" bIns="44450"/>
          <a:lstStyle/>
          <a:p>
            <a:pPr eaLnBrk="1" hangingPunct="1"/>
            <a:endParaRPr lang="en-US" smtClean="0"/>
          </a:p>
        </p:txBody>
      </p:sp>
      <p:sp>
        <p:nvSpPr>
          <p:cNvPr id="39940" name="Rectangle 3"/>
          <p:cNvSpPr>
            <a:spLocks noGrp="1" noRot="1" noChangeAspect="1" noChangeArrowheads="1" noTextEdit="1"/>
          </p:cNvSpPr>
          <p:nvPr>
            <p:ph type="sldImg"/>
          </p:nvPr>
        </p:nvSpPr>
        <p:spPr>
          <a:xfrm>
            <a:off x="1298575" y="801688"/>
            <a:ext cx="4260850" cy="3195637"/>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lv-LV" dirty="0"/>
          </a:p>
        </p:txBody>
      </p:sp>
      <p:sp>
        <p:nvSpPr>
          <p:cNvPr id="4" name="Slide Number Placeholder 3"/>
          <p:cNvSpPr>
            <a:spLocks noGrp="1"/>
          </p:cNvSpPr>
          <p:nvPr>
            <p:ph type="sldNum" sz="quarter" idx="10"/>
          </p:nvPr>
        </p:nvSpPr>
        <p:spPr/>
        <p:txBody>
          <a:bodyPr/>
          <a:lstStyle/>
          <a:p>
            <a:fld id="{B44A3A4C-B7F3-400D-9376-E104ECE7AD2B}" type="slidenum">
              <a:rPr lang="lv-LV" smtClean="0"/>
              <a:pPr/>
              <a:t>61</a:t>
            </a:fld>
            <a:endParaRPr lang="lv-LV"/>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5" name="Rectangle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rot="10800000">
            <a:off x="0" y="4520045"/>
            <a:ext cx="2057400" cy="2337955"/>
            <a:chOff x="7467600" y="0"/>
            <a:chExt cx="1676400" cy="1905000"/>
          </a:xfrm>
        </p:grpSpPr>
        <p:sp>
          <p:nvSpPr>
            <p:cNvPr id="16" name="Teardrop 15"/>
            <p:cNvSpPr/>
            <p:nvPr userDrawn="1"/>
          </p:nvSpPr>
          <p:spPr>
            <a:xfrm>
              <a:off x="7620000" y="381000"/>
              <a:ext cx="1524000" cy="1524000"/>
            </a:xfrm>
            <a:prstGeom prst="teardrop">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userDrawn="1"/>
          </p:nvSpPr>
          <p:spPr>
            <a:xfrm>
              <a:off x="7467600" y="0"/>
              <a:ext cx="1143000" cy="114300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userDrawn="1"/>
          </p:nvSpPr>
          <p:spPr>
            <a:xfrm>
              <a:off x="7772400" y="0"/>
              <a:ext cx="1371600" cy="13716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userDrawn="1"/>
        </p:nvGrpSpPr>
        <p:grpSpPr>
          <a:xfrm>
            <a:off x="6781801" y="3975905"/>
            <a:ext cx="2033178" cy="2590798"/>
            <a:chOff x="5123427" y="2586247"/>
            <a:chExt cx="3113140" cy="3966952"/>
          </a:xfrm>
        </p:grpSpPr>
        <p:sp>
          <p:nvSpPr>
            <p:cNvPr id="1034" name="Freeform 10"/>
            <p:cNvSpPr>
              <a:spLocks/>
            </p:cNvSpPr>
            <p:nvPr userDrawn="1"/>
          </p:nvSpPr>
          <p:spPr bwMode="auto">
            <a:xfrm>
              <a:off x="5123427" y="2633869"/>
              <a:ext cx="1201172" cy="3890755"/>
            </a:xfrm>
            <a:custGeom>
              <a:avLst/>
              <a:gdLst/>
              <a:ahLst/>
              <a:cxnLst>
                <a:cxn ang="0">
                  <a:pos x="272" y="264"/>
                </a:cxn>
                <a:cxn ang="0">
                  <a:pos x="256" y="324"/>
                </a:cxn>
                <a:cxn ang="0">
                  <a:pos x="252" y="382"/>
                </a:cxn>
                <a:cxn ang="0">
                  <a:pos x="248" y="446"/>
                </a:cxn>
                <a:cxn ang="0">
                  <a:pos x="254" y="478"/>
                </a:cxn>
                <a:cxn ang="0">
                  <a:pos x="254" y="530"/>
                </a:cxn>
                <a:cxn ang="0">
                  <a:pos x="234" y="606"/>
                </a:cxn>
                <a:cxn ang="0">
                  <a:pos x="208" y="746"/>
                </a:cxn>
                <a:cxn ang="0">
                  <a:pos x="206" y="814"/>
                </a:cxn>
                <a:cxn ang="0">
                  <a:pos x="198" y="830"/>
                </a:cxn>
                <a:cxn ang="0">
                  <a:pos x="208" y="844"/>
                </a:cxn>
                <a:cxn ang="0">
                  <a:pos x="240" y="860"/>
                </a:cxn>
                <a:cxn ang="0">
                  <a:pos x="240" y="876"/>
                </a:cxn>
                <a:cxn ang="0">
                  <a:pos x="234" y="882"/>
                </a:cxn>
                <a:cxn ang="0">
                  <a:pos x="212" y="888"/>
                </a:cxn>
                <a:cxn ang="0">
                  <a:pos x="194" y="882"/>
                </a:cxn>
                <a:cxn ang="0">
                  <a:pos x="164" y="872"/>
                </a:cxn>
                <a:cxn ang="0">
                  <a:pos x="152" y="884"/>
                </a:cxn>
                <a:cxn ang="0">
                  <a:pos x="120" y="894"/>
                </a:cxn>
                <a:cxn ang="0">
                  <a:pos x="92" y="886"/>
                </a:cxn>
                <a:cxn ang="0">
                  <a:pos x="86" y="880"/>
                </a:cxn>
                <a:cxn ang="0">
                  <a:pos x="84" y="852"/>
                </a:cxn>
                <a:cxn ang="0">
                  <a:pos x="70" y="842"/>
                </a:cxn>
                <a:cxn ang="0">
                  <a:pos x="72" y="814"/>
                </a:cxn>
                <a:cxn ang="0">
                  <a:pos x="60" y="766"/>
                </a:cxn>
                <a:cxn ang="0">
                  <a:pos x="52" y="694"/>
                </a:cxn>
                <a:cxn ang="0">
                  <a:pos x="50" y="626"/>
                </a:cxn>
                <a:cxn ang="0">
                  <a:pos x="50" y="500"/>
                </a:cxn>
                <a:cxn ang="0">
                  <a:pos x="42" y="432"/>
                </a:cxn>
                <a:cxn ang="0">
                  <a:pos x="36" y="422"/>
                </a:cxn>
                <a:cxn ang="0">
                  <a:pos x="42" y="414"/>
                </a:cxn>
                <a:cxn ang="0">
                  <a:pos x="36" y="406"/>
                </a:cxn>
                <a:cxn ang="0">
                  <a:pos x="24" y="392"/>
                </a:cxn>
                <a:cxn ang="0">
                  <a:pos x="12" y="366"/>
                </a:cxn>
                <a:cxn ang="0">
                  <a:pos x="4" y="338"/>
                </a:cxn>
                <a:cxn ang="0">
                  <a:pos x="4" y="272"/>
                </a:cxn>
                <a:cxn ang="0">
                  <a:pos x="30" y="186"/>
                </a:cxn>
                <a:cxn ang="0">
                  <a:pos x="66" y="142"/>
                </a:cxn>
                <a:cxn ang="0">
                  <a:pos x="114" y="128"/>
                </a:cxn>
                <a:cxn ang="0">
                  <a:pos x="128" y="126"/>
                </a:cxn>
                <a:cxn ang="0">
                  <a:pos x="142" y="128"/>
                </a:cxn>
                <a:cxn ang="0">
                  <a:pos x="152" y="100"/>
                </a:cxn>
                <a:cxn ang="0">
                  <a:pos x="146" y="88"/>
                </a:cxn>
                <a:cxn ang="0">
                  <a:pos x="146" y="72"/>
                </a:cxn>
                <a:cxn ang="0">
                  <a:pos x="152" y="60"/>
                </a:cxn>
                <a:cxn ang="0">
                  <a:pos x="144" y="42"/>
                </a:cxn>
                <a:cxn ang="0">
                  <a:pos x="146" y="34"/>
                </a:cxn>
                <a:cxn ang="0">
                  <a:pos x="168" y="8"/>
                </a:cxn>
                <a:cxn ang="0">
                  <a:pos x="186" y="4"/>
                </a:cxn>
                <a:cxn ang="0">
                  <a:pos x="192" y="2"/>
                </a:cxn>
                <a:cxn ang="0">
                  <a:pos x="220" y="6"/>
                </a:cxn>
                <a:cxn ang="0">
                  <a:pos x="232" y="16"/>
                </a:cxn>
                <a:cxn ang="0">
                  <a:pos x="248" y="38"/>
                </a:cxn>
                <a:cxn ang="0">
                  <a:pos x="250" y="64"/>
                </a:cxn>
                <a:cxn ang="0">
                  <a:pos x="240" y="70"/>
                </a:cxn>
                <a:cxn ang="0">
                  <a:pos x="232" y="88"/>
                </a:cxn>
                <a:cxn ang="0">
                  <a:pos x="214" y="128"/>
                </a:cxn>
                <a:cxn ang="0">
                  <a:pos x="220" y="150"/>
                </a:cxn>
                <a:cxn ang="0">
                  <a:pos x="256" y="172"/>
                </a:cxn>
                <a:cxn ang="0">
                  <a:pos x="276" y="216"/>
                </a:cxn>
              </a:cxnLst>
              <a:rect l="0" t="0" r="r" b="b"/>
              <a:pathLst>
                <a:path w="276" h="894">
                  <a:moveTo>
                    <a:pt x="276" y="216"/>
                  </a:moveTo>
                  <a:lnTo>
                    <a:pt x="276" y="216"/>
                  </a:lnTo>
                  <a:lnTo>
                    <a:pt x="272" y="264"/>
                  </a:lnTo>
                  <a:lnTo>
                    <a:pt x="272" y="264"/>
                  </a:lnTo>
                  <a:lnTo>
                    <a:pt x="256" y="324"/>
                  </a:lnTo>
                  <a:lnTo>
                    <a:pt x="256" y="324"/>
                  </a:lnTo>
                  <a:lnTo>
                    <a:pt x="252" y="346"/>
                  </a:lnTo>
                  <a:lnTo>
                    <a:pt x="252" y="382"/>
                  </a:lnTo>
                  <a:lnTo>
                    <a:pt x="252" y="382"/>
                  </a:lnTo>
                  <a:lnTo>
                    <a:pt x="252" y="406"/>
                  </a:lnTo>
                  <a:lnTo>
                    <a:pt x="252" y="426"/>
                  </a:lnTo>
                  <a:lnTo>
                    <a:pt x="248" y="446"/>
                  </a:lnTo>
                  <a:lnTo>
                    <a:pt x="248" y="446"/>
                  </a:lnTo>
                  <a:lnTo>
                    <a:pt x="254" y="478"/>
                  </a:lnTo>
                  <a:lnTo>
                    <a:pt x="254" y="478"/>
                  </a:lnTo>
                  <a:lnTo>
                    <a:pt x="256" y="506"/>
                  </a:lnTo>
                  <a:lnTo>
                    <a:pt x="254" y="530"/>
                  </a:lnTo>
                  <a:lnTo>
                    <a:pt x="254" y="530"/>
                  </a:lnTo>
                  <a:lnTo>
                    <a:pt x="240" y="584"/>
                  </a:lnTo>
                  <a:lnTo>
                    <a:pt x="240" y="584"/>
                  </a:lnTo>
                  <a:lnTo>
                    <a:pt x="234" y="606"/>
                  </a:lnTo>
                  <a:lnTo>
                    <a:pt x="224" y="658"/>
                  </a:lnTo>
                  <a:lnTo>
                    <a:pt x="224" y="658"/>
                  </a:lnTo>
                  <a:lnTo>
                    <a:pt x="208" y="746"/>
                  </a:lnTo>
                  <a:lnTo>
                    <a:pt x="208" y="746"/>
                  </a:lnTo>
                  <a:lnTo>
                    <a:pt x="206" y="772"/>
                  </a:lnTo>
                  <a:lnTo>
                    <a:pt x="206" y="814"/>
                  </a:lnTo>
                  <a:lnTo>
                    <a:pt x="196" y="822"/>
                  </a:lnTo>
                  <a:lnTo>
                    <a:pt x="196" y="822"/>
                  </a:lnTo>
                  <a:lnTo>
                    <a:pt x="198" y="830"/>
                  </a:lnTo>
                  <a:lnTo>
                    <a:pt x="200" y="836"/>
                  </a:lnTo>
                  <a:lnTo>
                    <a:pt x="200" y="836"/>
                  </a:lnTo>
                  <a:lnTo>
                    <a:pt x="208" y="844"/>
                  </a:lnTo>
                  <a:lnTo>
                    <a:pt x="218" y="852"/>
                  </a:lnTo>
                  <a:lnTo>
                    <a:pt x="218" y="852"/>
                  </a:lnTo>
                  <a:lnTo>
                    <a:pt x="240" y="860"/>
                  </a:lnTo>
                  <a:lnTo>
                    <a:pt x="240" y="860"/>
                  </a:lnTo>
                  <a:lnTo>
                    <a:pt x="242" y="868"/>
                  </a:lnTo>
                  <a:lnTo>
                    <a:pt x="240" y="876"/>
                  </a:lnTo>
                  <a:lnTo>
                    <a:pt x="240" y="876"/>
                  </a:lnTo>
                  <a:lnTo>
                    <a:pt x="238" y="880"/>
                  </a:lnTo>
                  <a:lnTo>
                    <a:pt x="234" y="882"/>
                  </a:lnTo>
                  <a:lnTo>
                    <a:pt x="220" y="886"/>
                  </a:lnTo>
                  <a:lnTo>
                    <a:pt x="220" y="886"/>
                  </a:lnTo>
                  <a:lnTo>
                    <a:pt x="212" y="888"/>
                  </a:lnTo>
                  <a:lnTo>
                    <a:pt x="204" y="886"/>
                  </a:lnTo>
                  <a:lnTo>
                    <a:pt x="204" y="886"/>
                  </a:lnTo>
                  <a:lnTo>
                    <a:pt x="194" y="882"/>
                  </a:lnTo>
                  <a:lnTo>
                    <a:pt x="184" y="880"/>
                  </a:lnTo>
                  <a:lnTo>
                    <a:pt x="184" y="880"/>
                  </a:lnTo>
                  <a:lnTo>
                    <a:pt x="164" y="872"/>
                  </a:lnTo>
                  <a:lnTo>
                    <a:pt x="164" y="872"/>
                  </a:lnTo>
                  <a:lnTo>
                    <a:pt x="152" y="870"/>
                  </a:lnTo>
                  <a:lnTo>
                    <a:pt x="152" y="884"/>
                  </a:lnTo>
                  <a:lnTo>
                    <a:pt x="148" y="894"/>
                  </a:lnTo>
                  <a:lnTo>
                    <a:pt x="148" y="894"/>
                  </a:lnTo>
                  <a:lnTo>
                    <a:pt x="120" y="894"/>
                  </a:lnTo>
                  <a:lnTo>
                    <a:pt x="120" y="894"/>
                  </a:lnTo>
                  <a:lnTo>
                    <a:pt x="108" y="892"/>
                  </a:lnTo>
                  <a:lnTo>
                    <a:pt x="92" y="886"/>
                  </a:lnTo>
                  <a:lnTo>
                    <a:pt x="92" y="886"/>
                  </a:lnTo>
                  <a:lnTo>
                    <a:pt x="88" y="884"/>
                  </a:lnTo>
                  <a:lnTo>
                    <a:pt x="86" y="880"/>
                  </a:lnTo>
                  <a:lnTo>
                    <a:pt x="84" y="874"/>
                  </a:lnTo>
                  <a:lnTo>
                    <a:pt x="84" y="866"/>
                  </a:lnTo>
                  <a:lnTo>
                    <a:pt x="84" y="852"/>
                  </a:lnTo>
                  <a:lnTo>
                    <a:pt x="84" y="852"/>
                  </a:lnTo>
                  <a:lnTo>
                    <a:pt x="74" y="848"/>
                  </a:lnTo>
                  <a:lnTo>
                    <a:pt x="70" y="842"/>
                  </a:lnTo>
                  <a:lnTo>
                    <a:pt x="70" y="842"/>
                  </a:lnTo>
                  <a:lnTo>
                    <a:pt x="72" y="838"/>
                  </a:lnTo>
                  <a:lnTo>
                    <a:pt x="72" y="814"/>
                  </a:lnTo>
                  <a:lnTo>
                    <a:pt x="72" y="814"/>
                  </a:lnTo>
                  <a:lnTo>
                    <a:pt x="60" y="766"/>
                  </a:lnTo>
                  <a:lnTo>
                    <a:pt x="60" y="766"/>
                  </a:lnTo>
                  <a:lnTo>
                    <a:pt x="56" y="754"/>
                  </a:lnTo>
                  <a:lnTo>
                    <a:pt x="54" y="738"/>
                  </a:lnTo>
                  <a:lnTo>
                    <a:pt x="52" y="694"/>
                  </a:lnTo>
                  <a:lnTo>
                    <a:pt x="52" y="694"/>
                  </a:lnTo>
                  <a:lnTo>
                    <a:pt x="50" y="626"/>
                  </a:lnTo>
                  <a:lnTo>
                    <a:pt x="50" y="626"/>
                  </a:lnTo>
                  <a:lnTo>
                    <a:pt x="50" y="538"/>
                  </a:lnTo>
                  <a:lnTo>
                    <a:pt x="50" y="538"/>
                  </a:lnTo>
                  <a:lnTo>
                    <a:pt x="50" y="500"/>
                  </a:lnTo>
                  <a:lnTo>
                    <a:pt x="56" y="448"/>
                  </a:lnTo>
                  <a:lnTo>
                    <a:pt x="56" y="448"/>
                  </a:lnTo>
                  <a:lnTo>
                    <a:pt x="42" y="432"/>
                  </a:lnTo>
                  <a:lnTo>
                    <a:pt x="42" y="432"/>
                  </a:lnTo>
                  <a:lnTo>
                    <a:pt x="38" y="424"/>
                  </a:lnTo>
                  <a:lnTo>
                    <a:pt x="36" y="422"/>
                  </a:lnTo>
                  <a:lnTo>
                    <a:pt x="38" y="418"/>
                  </a:lnTo>
                  <a:lnTo>
                    <a:pt x="38" y="418"/>
                  </a:lnTo>
                  <a:lnTo>
                    <a:pt x="42" y="414"/>
                  </a:lnTo>
                  <a:lnTo>
                    <a:pt x="42" y="414"/>
                  </a:lnTo>
                  <a:lnTo>
                    <a:pt x="40" y="410"/>
                  </a:lnTo>
                  <a:lnTo>
                    <a:pt x="36" y="406"/>
                  </a:lnTo>
                  <a:lnTo>
                    <a:pt x="36" y="406"/>
                  </a:lnTo>
                  <a:lnTo>
                    <a:pt x="24" y="392"/>
                  </a:lnTo>
                  <a:lnTo>
                    <a:pt x="24" y="392"/>
                  </a:lnTo>
                  <a:lnTo>
                    <a:pt x="18" y="382"/>
                  </a:lnTo>
                  <a:lnTo>
                    <a:pt x="12" y="366"/>
                  </a:lnTo>
                  <a:lnTo>
                    <a:pt x="12" y="366"/>
                  </a:lnTo>
                  <a:lnTo>
                    <a:pt x="12" y="350"/>
                  </a:lnTo>
                  <a:lnTo>
                    <a:pt x="12" y="350"/>
                  </a:lnTo>
                  <a:lnTo>
                    <a:pt x="4" y="338"/>
                  </a:lnTo>
                  <a:lnTo>
                    <a:pt x="0" y="322"/>
                  </a:lnTo>
                  <a:lnTo>
                    <a:pt x="4" y="272"/>
                  </a:lnTo>
                  <a:lnTo>
                    <a:pt x="4" y="272"/>
                  </a:lnTo>
                  <a:lnTo>
                    <a:pt x="22" y="208"/>
                  </a:lnTo>
                  <a:lnTo>
                    <a:pt x="22" y="208"/>
                  </a:lnTo>
                  <a:lnTo>
                    <a:pt x="30" y="186"/>
                  </a:lnTo>
                  <a:lnTo>
                    <a:pt x="40" y="168"/>
                  </a:lnTo>
                  <a:lnTo>
                    <a:pt x="52" y="154"/>
                  </a:lnTo>
                  <a:lnTo>
                    <a:pt x="66" y="142"/>
                  </a:lnTo>
                  <a:lnTo>
                    <a:pt x="66" y="142"/>
                  </a:lnTo>
                  <a:lnTo>
                    <a:pt x="86" y="138"/>
                  </a:lnTo>
                  <a:lnTo>
                    <a:pt x="114" y="128"/>
                  </a:lnTo>
                  <a:lnTo>
                    <a:pt x="114" y="128"/>
                  </a:lnTo>
                  <a:lnTo>
                    <a:pt x="120" y="126"/>
                  </a:lnTo>
                  <a:lnTo>
                    <a:pt x="128" y="126"/>
                  </a:lnTo>
                  <a:lnTo>
                    <a:pt x="134" y="126"/>
                  </a:lnTo>
                  <a:lnTo>
                    <a:pt x="142" y="128"/>
                  </a:lnTo>
                  <a:lnTo>
                    <a:pt x="142" y="128"/>
                  </a:lnTo>
                  <a:lnTo>
                    <a:pt x="150" y="108"/>
                  </a:lnTo>
                  <a:lnTo>
                    <a:pt x="150" y="108"/>
                  </a:lnTo>
                  <a:lnTo>
                    <a:pt x="152" y="100"/>
                  </a:lnTo>
                  <a:lnTo>
                    <a:pt x="150" y="92"/>
                  </a:lnTo>
                  <a:lnTo>
                    <a:pt x="150" y="92"/>
                  </a:lnTo>
                  <a:lnTo>
                    <a:pt x="146" y="88"/>
                  </a:lnTo>
                  <a:lnTo>
                    <a:pt x="146" y="82"/>
                  </a:lnTo>
                  <a:lnTo>
                    <a:pt x="146" y="82"/>
                  </a:lnTo>
                  <a:lnTo>
                    <a:pt x="146" y="72"/>
                  </a:lnTo>
                  <a:lnTo>
                    <a:pt x="148" y="64"/>
                  </a:lnTo>
                  <a:lnTo>
                    <a:pt x="148" y="64"/>
                  </a:lnTo>
                  <a:lnTo>
                    <a:pt x="152" y="60"/>
                  </a:lnTo>
                  <a:lnTo>
                    <a:pt x="152" y="60"/>
                  </a:lnTo>
                  <a:lnTo>
                    <a:pt x="146" y="50"/>
                  </a:lnTo>
                  <a:lnTo>
                    <a:pt x="144" y="42"/>
                  </a:lnTo>
                  <a:lnTo>
                    <a:pt x="144" y="42"/>
                  </a:lnTo>
                  <a:lnTo>
                    <a:pt x="144" y="38"/>
                  </a:lnTo>
                  <a:lnTo>
                    <a:pt x="146" y="34"/>
                  </a:lnTo>
                  <a:lnTo>
                    <a:pt x="152" y="26"/>
                  </a:lnTo>
                  <a:lnTo>
                    <a:pt x="152" y="26"/>
                  </a:lnTo>
                  <a:lnTo>
                    <a:pt x="168" y="8"/>
                  </a:lnTo>
                  <a:lnTo>
                    <a:pt x="168" y="8"/>
                  </a:lnTo>
                  <a:lnTo>
                    <a:pt x="178" y="4"/>
                  </a:lnTo>
                  <a:lnTo>
                    <a:pt x="186" y="4"/>
                  </a:lnTo>
                  <a:lnTo>
                    <a:pt x="186" y="4"/>
                  </a:lnTo>
                  <a:lnTo>
                    <a:pt x="190" y="4"/>
                  </a:lnTo>
                  <a:lnTo>
                    <a:pt x="192" y="2"/>
                  </a:lnTo>
                  <a:lnTo>
                    <a:pt x="200" y="0"/>
                  </a:lnTo>
                  <a:lnTo>
                    <a:pt x="200" y="0"/>
                  </a:lnTo>
                  <a:lnTo>
                    <a:pt x="220" y="6"/>
                  </a:lnTo>
                  <a:lnTo>
                    <a:pt x="220" y="6"/>
                  </a:lnTo>
                  <a:lnTo>
                    <a:pt x="226" y="8"/>
                  </a:lnTo>
                  <a:lnTo>
                    <a:pt x="232" y="16"/>
                  </a:lnTo>
                  <a:lnTo>
                    <a:pt x="240" y="26"/>
                  </a:lnTo>
                  <a:lnTo>
                    <a:pt x="248" y="38"/>
                  </a:lnTo>
                  <a:lnTo>
                    <a:pt x="248" y="38"/>
                  </a:lnTo>
                  <a:lnTo>
                    <a:pt x="250" y="48"/>
                  </a:lnTo>
                  <a:lnTo>
                    <a:pt x="252" y="56"/>
                  </a:lnTo>
                  <a:lnTo>
                    <a:pt x="250" y="64"/>
                  </a:lnTo>
                  <a:lnTo>
                    <a:pt x="244" y="68"/>
                  </a:lnTo>
                  <a:lnTo>
                    <a:pt x="244" y="68"/>
                  </a:lnTo>
                  <a:lnTo>
                    <a:pt x="240" y="70"/>
                  </a:lnTo>
                  <a:lnTo>
                    <a:pt x="238" y="72"/>
                  </a:lnTo>
                  <a:lnTo>
                    <a:pt x="232" y="88"/>
                  </a:lnTo>
                  <a:lnTo>
                    <a:pt x="232" y="88"/>
                  </a:lnTo>
                  <a:lnTo>
                    <a:pt x="232" y="98"/>
                  </a:lnTo>
                  <a:lnTo>
                    <a:pt x="230" y="110"/>
                  </a:lnTo>
                  <a:lnTo>
                    <a:pt x="214" y="128"/>
                  </a:lnTo>
                  <a:lnTo>
                    <a:pt x="214" y="128"/>
                  </a:lnTo>
                  <a:lnTo>
                    <a:pt x="208" y="140"/>
                  </a:lnTo>
                  <a:lnTo>
                    <a:pt x="220" y="150"/>
                  </a:lnTo>
                  <a:lnTo>
                    <a:pt x="220" y="150"/>
                  </a:lnTo>
                  <a:lnTo>
                    <a:pt x="256" y="172"/>
                  </a:lnTo>
                  <a:lnTo>
                    <a:pt x="256" y="172"/>
                  </a:lnTo>
                  <a:lnTo>
                    <a:pt x="272" y="192"/>
                  </a:lnTo>
                  <a:lnTo>
                    <a:pt x="272" y="192"/>
                  </a:lnTo>
                  <a:lnTo>
                    <a:pt x="276" y="216"/>
                  </a:lnTo>
                  <a:lnTo>
                    <a:pt x="276" y="216"/>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6705599" y="2586247"/>
              <a:ext cx="1096722" cy="3890753"/>
            </a:xfrm>
            <a:custGeom>
              <a:avLst/>
              <a:gdLst/>
              <a:ahLst/>
              <a:cxnLst>
                <a:cxn ang="0">
                  <a:pos x="252" y="290"/>
                </a:cxn>
                <a:cxn ang="0">
                  <a:pos x="236" y="342"/>
                </a:cxn>
                <a:cxn ang="0">
                  <a:pos x="230" y="392"/>
                </a:cxn>
                <a:cxn ang="0">
                  <a:pos x="232" y="444"/>
                </a:cxn>
                <a:cxn ang="0">
                  <a:pos x="232" y="484"/>
                </a:cxn>
                <a:cxn ang="0">
                  <a:pos x="216" y="588"/>
                </a:cxn>
                <a:cxn ang="0">
                  <a:pos x="212" y="646"/>
                </a:cxn>
                <a:cxn ang="0">
                  <a:pos x="220" y="722"/>
                </a:cxn>
                <a:cxn ang="0">
                  <a:pos x="222" y="794"/>
                </a:cxn>
                <a:cxn ang="0">
                  <a:pos x="212" y="836"/>
                </a:cxn>
                <a:cxn ang="0">
                  <a:pos x="222" y="866"/>
                </a:cxn>
                <a:cxn ang="0">
                  <a:pos x="220" y="888"/>
                </a:cxn>
                <a:cxn ang="0">
                  <a:pos x="208" y="894"/>
                </a:cxn>
                <a:cxn ang="0">
                  <a:pos x="182" y="890"/>
                </a:cxn>
                <a:cxn ang="0">
                  <a:pos x="176" y="850"/>
                </a:cxn>
                <a:cxn ang="0">
                  <a:pos x="158" y="828"/>
                </a:cxn>
                <a:cxn ang="0">
                  <a:pos x="154" y="728"/>
                </a:cxn>
                <a:cxn ang="0">
                  <a:pos x="150" y="706"/>
                </a:cxn>
                <a:cxn ang="0">
                  <a:pos x="120" y="540"/>
                </a:cxn>
                <a:cxn ang="0">
                  <a:pos x="108" y="686"/>
                </a:cxn>
                <a:cxn ang="0">
                  <a:pos x="108" y="820"/>
                </a:cxn>
                <a:cxn ang="0">
                  <a:pos x="80" y="866"/>
                </a:cxn>
                <a:cxn ang="0">
                  <a:pos x="66" y="882"/>
                </a:cxn>
                <a:cxn ang="0">
                  <a:pos x="22" y="884"/>
                </a:cxn>
                <a:cxn ang="0">
                  <a:pos x="12" y="878"/>
                </a:cxn>
                <a:cxn ang="0">
                  <a:pos x="26" y="862"/>
                </a:cxn>
                <a:cxn ang="0">
                  <a:pos x="50" y="810"/>
                </a:cxn>
                <a:cxn ang="0">
                  <a:pos x="48" y="778"/>
                </a:cxn>
                <a:cxn ang="0">
                  <a:pos x="52" y="734"/>
                </a:cxn>
                <a:cxn ang="0">
                  <a:pos x="48" y="712"/>
                </a:cxn>
                <a:cxn ang="0">
                  <a:pos x="52" y="628"/>
                </a:cxn>
                <a:cxn ang="0">
                  <a:pos x="46" y="598"/>
                </a:cxn>
                <a:cxn ang="0">
                  <a:pos x="22" y="478"/>
                </a:cxn>
                <a:cxn ang="0">
                  <a:pos x="22" y="358"/>
                </a:cxn>
                <a:cxn ang="0">
                  <a:pos x="0" y="276"/>
                </a:cxn>
                <a:cxn ang="0">
                  <a:pos x="4" y="244"/>
                </a:cxn>
                <a:cxn ang="0">
                  <a:pos x="18" y="198"/>
                </a:cxn>
                <a:cxn ang="0">
                  <a:pos x="22" y="166"/>
                </a:cxn>
                <a:cxn ang="0">
                  <a:pos x="34" y="152"/>
                </a:cxn>
                <a:cxn ang="0">
                  <a:pos x="68" y="142"/>
                </a:cxn>
                <a:cxn ang="0">
                  <a:pos x="100" y="124"/>
                </a:cxn>
                <a:cxn ang="0">
                  <a:pos x="104" y="92"/>
                </a:cxn>
                <a:cxn ang="0">
                  <a:pos x="100" y="78"/>
                </a:cxn>
                <a:cxn ang="0">
                  <a:pos x="94" y="48"/>
                </a:cxn>
                <a:cxn ang="0">
                  <a:pos x="106" y="12"/>
                </a:cxn>
                <a:cxn ang="0">
                  <a:pos x="134" y="0"/>
                </a:cxn>
                <a:cxn ang="0">
                  <a:pos x="156" y="4"/>
                </a:cxn>
                <a:cxn ang="0">
                  <a:pos x="172" y="14"/>
                </a:cxn>
                <a:cxn ang="0">
                  <a:pos x="178" y="26"/>
                </a:cxn>
                <a:cxn ang="0">
                  <a:pos x="174" y="48"/>
                </a:cxn>
                <a:cxn ang="0">
                  <a:pos x="172" y="76"/>
                </a:cxn>
                <a:cxn ang="0">
                  <a:pos x="166" y="110"/>
                </a:cxn>
                <a:cxn ang="0">
                  <a:pos x="182" y="128"/>
                </a:cxn>
                <a:cxn ang="0">
                  <a:pos x="216" y="148"/>
                </a:cxn>
                <a:cxn ang="0">
                  <a:pos x="244" y="166"/>
                </a:cxn>
              </a:cxnLst>
              <a:rect l="0" t="0" r="r" b="b"/>
              <a:pathLst>
                <a:path w="252" h="894">
                  <a:moveTo>
                    <a:pt x="252" y="262"/>
                  </a:moveTo>
                  <a:lnTo>
                    <a:pt x="252" y="262"/>
                  </a:lnTo>
                  <a:lnTo>
                    <a:pt x="252" y="290"/>
                  </a:lnTo>
                  <a:lnTo>
                    <a:pt x="250" y="310"/>
                  </a:lnTo>
                  <a:lnTo>
                    <a:pt x="250" y="310"/>
                  </a:lnTo>
                  <a:lnTo>
                    <a:pt x="236" y="342"/>
                  </a:lnTo>
                  <a:lnTo>
                    <a:pt x="236" y="342"/>
                  </a:lnTo>
                  <a:lnTo>
                    <a:pt x="228" y="360"/>
                  </a:lnTo>
                  <a:lnTo>
                    <a:pt x="230" y="392"/>
                  </a:lnTo>
                  <a:lnTo>
                    <a:pt x="230" y="392"/>
                  </a:lnTo>
                  <a:lnTo>
                    <a:pt x="232" y="444"/>
                  </a:lnTo>
                  <a:lnTo>
                    <a:pt x="232" y="444"/>
                  </a:lnTo>
                  <a:lnTo>
                    <a:pt x="234" y="456"/>
                  </a:lnTo>
                  <a:lnTo>
                    <a:pt x="238" y="478"/>
                  </a:lnTo>
                  <a:lnTo>
                    <a:pt x="232" y="484"/>
                  </a:lnTo>
                  <a:lnTo>
                    <a:pt x="222" y="490"/>
                  </a:lnTo>
                  <a:lnTo>
                    <a:pt x="222" y="490"/>
                  </a:lnTo>
                  <a:lnTo>
                    <a:pt x="216" y="588"/>
                  </a:lnTo>
                  <a:lnTo>
                    <a:pt x="216" y="588"/>
                  </a:lnTo>
                  <a:lnTo>
                    <a:pt x="212" y="646"/>
                  </a:lnTo>
                  <a:lnTo>
                    <a:pt x="212" y="646"/>
                  </a:lnTo>
                  <a:lnTo>
                    <a:pt x="218" y="694"/>
                  </a:lnTo>
                  <a:lnTo>
                    <a:pt x="220" y="722"/>
                  </a:lnTo>
                  <a:lnTo>
                    <a:pt x="220" y="722"/>
                  </a:lnTo>
                  <a:lnTo>
                    <a:pt x="222" y="770"/>
                  </a:lnTo>
                  <a:lnTo>
                    <a:pt x="222" y="794"/>
                  </a:lnTo>
                  <a:lnTo>
                    <a:pt x="222" y="794"/>
                  </a:lnTo>
                  <a:lnTo>
                    <a:pt x="224" y="828"/>
                  </a:lnTo>
                  <a:lnTo>
                    <a:pt x="212" y="836"/>
                  </a:lnTo>
                  <a:lnTo>
                    <a:pt x="212" y="836"/>
                  </a:lnTo>
                  <a:lnTo>
                    <a:pt x="220" y="856"/>
                  </a:lnTo>
                  <a:lnTo>
                    <a:pt x="220" y="856"/>
                  </a:lnTo>
                  <a:lnTo>
                    <a:pt x="222" y="866"/>
                  </a:lnTo>
                  <a:lnTo>
                    <a:pt x="222" y="884"/>
                  </a:lnTo>
                  <a:lnTo>
                    <a:pt x="222" y="884"/>
                  </a:lnTo>
                  <a:lnTo>
                    <a:pt x="220" y="888"/>
                  </a:lnTo>
                  <a:lnTo>
                    <a:pt x="218" y="892"/>
                  </a:lnTo>
                  <a:lnTo>
                    <a:pt x="214" y="892"/>
                  </a:lnTo>
                  <a:lnTo>
                    <a:pt x="208" y="894"/>
                  </a:lnTo>
                  <a:lnTo>
                    <a:pt x="208" y="894"/>
                  </a:lnTo>
                  <a:lnTo>
                    <a:pt x="196" y="892"/>
                  </a:lnTo>
                  <a:lnTo>
                    <a:pt x="182" y="890"/>
                  </a:lnTo>
                  <a:lnTo>
                    <a:pt x="182" y="890"/>
                  </a:lnTo>
                  <a:lnTo>
                    <a:pt x="176" y="876"/>
                  </a:lnTo>
                  <a:lnTo>
                    <a:pt x="176" y="850"/>
                  </a:lnTo>
                  <a:lnTo>
                    <a:pt x="176" y="850"/>
                  </a:lnTo>
                  <a:lnTo>
                    <a:pt x="174" y="836"/>
                  </a:lnTo>
                  <a:lnTo>
                    <a:pt x="158" y="828"/>
                  </a:lnTo>
                  <a:lnTo>
                    <a:pt x="158" y="746"/>
                  </a:lnTo>
                  <a:lnTo>
                    <a:pt x="158" y="746"/>
                  </a:lnTo>
                  <a:lnTo>
                    <a:pt x="154" y="728"/>
                  </a:lnTo>
                  <a:lnTo>
                    <a:pt x="154" y="728"/>
                  </a:lnTo>
                  <a:lnTo>
                    <a:pt x="150" y="706"/>
                  </a:lnTo>
                  <a:lnTo>
                    <a:pt x="150" y="706"/>
                  </a:lnTo>
                  <a:lnTo>
                    <a:pt x="146" y="648"/>
                  </a:lnTo>
                  <a:lnTo>
                    <a:pt x="134" y="586"/>
                  </a:lnTo>
                  <a:lnTo>
                    <a:pt x="120" y="540"/>
                  </a:lnTo>
                  <a:lnTo>
                    <a:pt x="108" y="652"/>
                  </a:lnTo>
                  <a:lnTo>
                    <a:pt x="108" y="652"/>
                  </a:lnTo>
                  <a:lnTo>
                    <a:pt x="108" y="686"/>
                  </a:lnTo>
                  <a:lnTo>
                    <a:pt x="108" y="686"/>
                  </a:lnTo>
                  <a:lnTo>
                    <a:pt x="106" y="768"/>
                  </a:lnTo>
                  <a:lnTo>
                    <a:pt x="108" y="820"/>
                  </a:lnTo>
                  <a:lnTo>
                    <a:pt x="100" y="830"/>
                  </a:lnTo>
                  <a:lnTo>
                    <a:pt x="100" y="860"/>
                  </a:lnTo>
                  <a:lnTo>
                    <a:pt x="80" y="866"/>
                  </a:lnTo>
                  <a:lnTo>
                    <a:pt x="70" y="868"/>
                  </a:lnTo>
                  <a:lnTo>
                    <a:pt x="66" y="882"/>
                  </a:lnTo>
                  <a:lnTo>
                    <a:pt x="66" y="882"/>
                  </a:lnTo>
                  <a:lnTo>
                    <a:pt x="42" y="884"/>
                  </a:lnTo>
                  <a:lnTo>
                    <a:pt x="42" y="884"/>
                  </a:lnTo>
                  <a:lnTo>
                    <a:pt x="22" y="884"/>
                  </a:lnTo>
                  <a:lnTo>
                    <a:pt x="16" y="882"/>
                  </a:lnTo>
                  <a:lnTo>
                    <a:pt x="12" y="878"/>
                  </a:lnTo>
                  <a:lnTo>
                    <a:pt x="12" y="878"/>
                  </a:lnTo>
                  <a:lnTo>
                    <a:pt x="10" y="874"/>
                  </a:lnTo>
                  <a:lnTo>
                    <a:pt x="12" y="868"/>
                  </a:lnTo>
                  <a:lnTo>
                    <a:pt x="26" y="862"/>
                  </a:lnTo>
                  <a:lnTo>
                    <a:pt x="52" y="824"/>
                  </a:lnTo>
                  <a:lnTo>
                    <a:pt x="50" y="810"/>
                  </a:lnTo>
                  <a:lnTo>
                    <a:pt x="50" y="810"/>
                  </a:lnTo>
                  <a:lnTo>
                    <a:pt x="48" y="792"/>
                  </a:lnTo>
                  <a:lnTo>
                    <a:pt x="48" y="778"/>
                  </a:lnTo>
                  <a:lnTo>
                    <a:pt x="48" y="778"/>
                  </a:lnTo>
                  <a:lnTo>
                    <a:pt x="48" y="754"/>
                  </a:lnTo>
                  <a:lnTo>
                    <a:pt x="48" y="754"/>
                  </a:lnTo>
                  <a:lnTo>
                    <a:pt x="52" y="734"/>
                  </a:lnTo>
                  <a:lnTo>
                    <a:pt x="52" y="734"/>
                  </a:lnTo>
                  <a:lnTo>
                    <a:pt x="48" y="712"/>
                  </a:lnTo>
                  <a:lnTo>
                    <a:pt x="48" y="712"/>
                  </a:lnTo>
                  <a:lnTo>
                    <a:pt x="48" y="684"/>
                  </a:lnTo>
                  <a:lnTo>
                    <a:pt x="48" y="684"/>
                  </a:lnTo>
                  <a:lnTo>
                    <a:pt x="52" y="628"/>
                  </a:lnTo>
                  <a:lnTo>
                    <a:pt x="52" y="628"/>
                  </a:lnTo>
                  <a:lnTo>
                    <a:pt x="48" y="614"/>
                  </a:lnTo>
                  <a:lnTo>
                    <a:pt x="46" y="598"/>
                  </a:lnTo>
                  <a:lnTo>
                    <a:pt x="46" y="598"/>
                  </a:lnTo>
                  <a:lnTo>
                    <a:pt x="40" y="484"/>
                  </a:lnTo>
                  <a:lnTo>
                    <a:pt x="22" y="478"/>
                  </a:lnTo>
                  <a:lnTo>
                    <a:pt x="28" y="372"/>
                  </a:lnTo>
                  <a:lnTo>
                    <a:pt x="22" y="358"/>
                  </a:lnTo>
                  <a:lnTo>
                    <a:pt x="22" y="358"/>
                  </a:lnTo>
                  <a:lnTo>
                    <a:pt x="8" y="312"/>
                  </a:lnTo>
                  <a:lnTo>
                    <a:pt x="8" y="312"/>
                  </a:lnTo>
                  <a:lnTo>
                    <a:pt x="0" y="276"/>
                  </a:lnTo>
                  <a:lnTo>
                    <a:pt x="0" y="276"/>
                  </a:lnTo>
                  <a:lnTo>
                    <a:pt x="2" y="254"/>
                  </a:lnTo>
                  <a:lnTo>
                    <a:pt x="4" y="244"/>
                  </a:lnTo>
                  <a:lnTo>
                    <a:pt x="8" y="236"/>
                  </a:lnTo>
                  <a:lnTo>
                    <a:pt x="8" y="236"/>
                  </a:lnTo>
                  <a:lnTo>
                    <a:pt x="18" y="198"/>
                  </a:lnTo>
                  <a:lnTo>
                    <a:pt x="18" y="198"/>
                  </a:lnTo>
                  <a:lnTo>
                    <a:pt x="22" y="166"/>
                  </a:lnTo>
                  <a:lnTo>
                    <a:pt x="22" y="166"/>
                  </a:lnTo>
                  <a:lnTo>
                    <a:pt x="26" y="162"/>
                  </a:lnTo>
                  <a:lnTo>
                    <a:pt x="34" y="152"/>
                  </a:lnTo>
                  <a:lnTo>
                    <a:pt x="34" y="152"/>
                  </a:lnTo>
                  <a:lnTo>
                    <a:pt x="40" y="148"/>
                  </a:lnTo>
                  <a:lnTo>
                    <a:pt x="46" y="146"/>
                  </a:lnTo>
                  <a:lnTo>
                    <a:pt x="68" y="142"/>
                  </a:lnTo>
                  <a:lnTo>
                    <a:pt x="68" y="142"/>
                  </a:lnTo>
                  <a:lnTo>
                    <a:pt x="80" y="138"/>
                  </a:lnTo>
                  <a:lnTo>
                    <a:pt x="100" y="124"/>
                  </a:lnTo>
                  <a:lnTo>
                    <a:pt x="104" y="110"/>
                  </a:lnTo>
                  <a:lnTo>
                    <a:pt x="104" y="110"/>
                  </a:lnTo>
                  <a:lnTo>
                    <a:pt x="104" y="92"/>
                  </a:lnTo>
                  <a:lnTo>
                    <a:pt x="104" y="92"/>
                  </a:lnTo>
                  <a:lnTo>
                    <a:pt x="100" y="78"/>
                  </a:lnTo>
                  <a:lnTo>
                    <a:pt x="100" y="78"/>
                  </a:lnTo>
                  <a:lnTo>
                    <a:pt x="94" y="54"/>
                  </a:lnTo>
                  <a:lnTo>
                    <a:pt x="94" y="54"/>
                  </a:lnTo>
                  <a:lnTo>
                    <a:pt x="94" y="48"/>
                  </a:lnTo>
                  <a:lnTo>
                    <a:pt x="94" y="42"/>
                  </a:lnTo>
                  <a:lnTo>
                    <a:pt x="100" y="24"/>
                  </a:lnTo>
                  <a:lnTo>
                    <a:pt x="106" y="12"/>
                  </a:lnTo>
                  <a:lnTo>
                    <a:pt x="106" y="12"/>
                  </a:lnTo>
                  <a:lnTo>
                    <a:pt x="122" y="4"/>
                  </a:lnTo>
                  <a:lnTo>
                    <a:pt x="134" y="0"/>
                  </a:lnTo>
                  <a:lnTo>
                    <a:pt x="134" y="0"/>
                  </a:lnTo>
                  <a:lnTo>
                    <a:pt x="146" y="0"/>
                  </a:lnTo>
                  <a:lnTo>
                    <a:pt x="156" y="4"/>
                  </a:lnTo>
                  <a:lnTo>
                    <a:pt x="164" y="8"/>
                  </a:lnTo>
                  <a:lnTo>
                    <a:pt x="172" y="14"/>
                  </a:lnTo>
                  <a:lnTo>
                    <a:pt x="172" y="14"/>
                  </a:lnTo>
                  <a:lnTo>
                    <a:pt x="176" y="18"/>
                  </a:lnTo>
                  <a:lnTo>
                    <a:pt x="178" y="22"/>
                  </a:lnTo>
                  <a:lnTo>
                    <a:pt x="178" y="26"/>
                  </a:lnTo>
                  <a:lnTo>
                    <a:pt x="178" y="30"/>
                  </a:lnTo>
                  <a:lnTo>
                    <a:pt x="178" y="30"/>
                  </a:lnTo>
                  <a:lnTo>
                    <a:pt x="174" y="48"/>
                  </a:lnTo>
                  <a:lnTo>
                    <a:pt x="174" y="48"/>
                  </a:lnTo>
                  <a:lnTo>
                    <a:pt x="172" y="76"/>
                  </a:lnTo>
                  <a:lnTo>
                    <a:pt x="172" y="76"/>
                  </a:lnTo>
                  <a:lnTo>
                    <a:pt x="168" y="98"/>
                  </a:lnTo>
                  <a:lnTo>
                    <a:pt x="166" y="110"/>
                  </a:lnTo>
                  <a:lnTo>
                    <a:pt x="166" y="110"/>
                  </a:lnTo>
                  <a:lnTo>
                    <a:pt x="174" y="122"/>
                  </a:lnTo>
                  <a:lnTo>
                    <a:pt x="178" y="126"/>
                  </a:lnTo>
                  <a:lnTo>
                    <a:pt x="182" y="128"/>
                  </a:lnTo>
                  <a:lnTo>
                    <a:pt x="182" y="128"/>
                  </a:lnTo>
                  <a:lnTo>
                    <a:pt x="196" y="138"/>
                  </a:lnTo>
                  <a:lnTo>
                    <a:pt x="216" y="148"/>
                  </a:lnTo>
                  <a:lnTo>
                    <a:pt x="216" y="148"/>
                  </a:lnTo>
                  <a:lnTo>
                    <a:pt x="224" y="154"/>
                  </a:lnTo>
                  <a:lnTo>
                    <a:pt x="244" y="166"/>
                  </a:lnTo>
                  <a:lnTo>
                    <a:pt x="252" y="216"/>
                  </a:lnTo>
                  <a:lnTo>
                    <a:pt x="252" y="262"/>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auto">
            <a:xfrm>
              <a:off x="5966634" y="2908500"/>
              <a:ext cx="1541046" cy="3644699"/>
            </a:xfrm>
            <a:custGeom>
              <a:avLst/>
              <a:gdLst/>
              <a:ahLst/>
              <a:cxnLst>
                <a:cxn ang="0">
                  <a:pos x="60" y="20"/>
                </a:cxn>
                <a:cxn ang="0">
                  <a:pos x="86" y="0"/>
                </a:cxn>
                <a:cxn ang="0">
                  <a:pos x="126" y="10"/>
                </a:cxn>
                <a:cxn ang="0">
                  <a:pos x="152" y="46"/>
                </a:cxn>
                <a:cxn ang="0">
                  <a:pos x="150" y="72"/>
                </a:cxn>
                <a:cxn ang="0">
                  <a:pos x="132" y="88"/>
                </a:cxn>
                <a:cxn ang="0">
                  <a:pos x="130" y="100"/>
                </a:cxn>
                <a:cxn ang="0">
                  <a:pos x="100" y="136"/>
                </a:cxn>
                <a:cxn ang="0">
                  <a:pos x="106" y="146"/>
                </a:cxn>
                <a:cxn ang="0">
                  <a:pos x="120" y="150"/>
                </a:cxn>
                <a:cxn ang="0">
                  <a:pos x="146" y="194"/>
                </a:cxn>
                <a:cxn ang="0">
                  <a:pos x="170" y="264"/>
                </a:cxn>
                <a:cxn ang="0">
                  <a:pos x="196" y="354"/>
                </a:cxn>
                <a:cxn ang="0">
                  <a:pos x="304" y="556"/>
                </a:cxn>
                <a:cxn ang="0">
                  <a:pos x="320" y="618"/>
                </a:cxn>
                <a:cxn ang="0">
                  <a:pos x="314" y="696"/>
                </a:cxn>
                <a:cxn ang="0">
                  <a:pos x="314" y="784"/>
                </a:cxn>
                <a:cxn ang="0">
                  <a:pos x="318" y="806"/>
                </a:cxn>
                <a:cxn ang="0">
                  <a:pos x="372" y="850"/>
                </a:cxn>
                <a:cxn ang="0">
                  <a:pos x="378" y="856"/>
                </a:cxn>
                <a:cxn ang="0">
                  <a:pos x="344" y="876"/>
                </a:cxn>
                <a:cxn ang="0">
                  <a:pos x="280" y="870"/>
                </a:cxn>
                <a:cxn ang="0">
                  <a:pos x="254" y="864"/>
                </a:cxn>
                <a:cxn ang="0">
                  <a:pos x="248" y="838"/>
                </a:cxn>
                <a:cxn ang="0">
                  <a:pos x="254" y="818"/>
                </a:cxn>
                <a:cxn ang="0">
                  <a:pos x="260" y="766"/>
                </a:cxn>
                <a:cxn ang="0">
                  <a:pos x="264" y="640"/>
                </a:cxn>
                <a:cxn ang="0">
                  <a:pos x="254" y="606"/>
                </a:cxn>
                <a:cxn ang="0">
                  <a:pos x="232" y="608"/>
                </a:cxn>
                <a:cxn ang="0">
                  <a:pos x="126" y="672"/>
                </a:cxn>
                <a:cxn ang="0">
                  <a:pos x="124" y="790"/>
                </a:cxn>
                <a:cxn ang="0">
                  <a:pos x="134" y="830"/>
                </a:cxn>
                <a:cxn ang="0">
                  <a:pos x="162" y="880"/>
                </a:cxn>
                <a:cxn ang="0">
                  <a:pos x="144" y="894"/>
                </a:cxn>
                <a:cxn ang="0">
                  <a:pos x="102" y="892"/>
                </a:cxn>
                <a:cxn ang="0">
                  <a:pos x="76" y="880"/>
                </a:cxn>
                <a:cxn ang="0">
                  <a:pos x="70" y="868"/>
                </a:cxn>
                <a:cxn ang="0">
                  <a:pos x="76" y="830"/>
                </a:cxn>
                <a:cxn ang="0">
                  <a:pos x="68" y="722"/>
                </a:cxn>
                <a:cxn ang="0">
                  <a:pos x="66" y="632"/>
                </a:cxn>
                <a:cxn ang="0">
                  <a:pos x="56" y="614"/>
                </a:cxn>
                <a:cxn ang="0">
                  <a:pos x="60" y="572"/>
                </a:cxn>
                <a:cxn ang="0">
                  <a:pos x="58" y="484"/>
                </a:cxn>
                <a:cxn ang="0">
                  <a:pos x="6" y="374"/>
                </a:cxn>
                <a:cxn ang="0">
                  <a:pos x="4" y="178"/>
                </a:cxn>
                <a:cxn ang="0">
                  <a:pos x="10" y="150"/>
                </a:cxn>
                <a:cxn ang="0">
                  <a:pos x="18" y="114"/>
                </a:cxn>
                <a:cxn ang="0">
                  <a:pos x="28" y="94"/>
                </a:cxn>
                <a:cxn ang="0">
                  <a:pos x="38" y="80"/>
                </a:cxn>
                <a:cxn ang="0">
                  <a:pos x="44" y="50"/>
                </a:cxn>
                <a:cxn ang="0">
                  <a:pos x="38" y="284"/>
                </a:cxn>
                <a:cxn ang="0">
                  <a:pos x="42" y="370"/>
                </a:cxn>
                <a:cxn ang="0">
                  <a:pos x="54" y="422"/>
                </a:cxn>
                <a:cxn ang="0">
                  <a:pos x="70" y="390"/>
                </a:cxn>
                <a:cxn ang="0">
                  <a:pos x="74" y="340"/>
                </a:cxn>
                <a:cxn ang="0">
                  <a:pos x="50" y="262"/>
                </a:cxn>
                <a:cxn ang="0">
                  <a:pos x="44" y="242"/>
                </a:cxn>
                <a:cxn ang="0">
                  <a:pos x="38" y="266"/>
                </a:cxn>
              </a:cxnLst>
              <a:rect l="0" t="0" r="r" b="b"/>
              <a:pathLst>
                <a:path w="378" h="894">
                  <a:moveTo>
                    <a:pt x="46" y="44"/>
                  </a:moveTo>
                  <a:lnTo>
                    <a:pt x="46" y="44"/>
                  </a:lnTo>
                  <a:lnTo>
                    <a:pt x="60" y="20"/>
                  </a:lnTo>
                  <a:lnTo>
                    <a:pt x="60" y="20"/>
                  </a:lnTo>
                  <a:lnTo>
                    <a:pt x="64" y="14"/>
                  </a:lnTo>
                  <a:lnTo>
                    <a:pt x="70" y="8"/>
                  </a:lnTo>
                  <a:lnTo>
                    <a:pt x="78" y="4"/>
                  </a:lnTo>
                  <a:lnTo>
                    <a:pt x="86" y="0"/>
                  </a:lnTo>
                  <a:lnTo>
                    <a:pt x="86" y="0"/>
                  </a:lnTo>
                  <a:lnTo>
                    <a:pt x="102" y="2"/>
                  </a:lnTo>
                  <a:lnTo>
                    <a:pt x="116" y="6"/>
                  </a:lnTo>
                  <a:lnTo>
                    <a:pt x="126" y="10"/>
                  </a:lnTo>
                  <a:lnTo>
                    <a:pt x="136" y="18"/>
                  </a:lnTo>
                  <a:lnTo>
                    <a:pt x="144" y="26"/>
                  </a:lnTo>
                  <a:lnTo>
                    <a:pt x="148" y="34"/>
                  </a:lnTo>
                  <a:lnTo>
                    <a:pt x="152" y="46"/>
                  </a:lnTo>
                  <a:lnTo>
                    <a:pt x="152" y="58"/>
                  </a:lnTo>
                  <a:lnTo>
                    <a:pt x="152" y="58"/>
                  </a:lnTo>
                  <a:lnTo>
                    <a:pt x="152" y="66"/>
                  </a:lnTo>
                  <a:lnTo>
                    <a:pt x="150" y="72"/>
                  </a:lnTo>
                  <a:lnTo>
                    <a:pt x="146" y="76"/>
                  </a:lnTo>
                  <a:lnTo>
                    <a:pt x="142" y="80"/>
                  </a:lnTo>
                  <a:lnTo>
                    <a:pt x="142" y="80"/>
                  </a:lnTo>
                  <a:lnTo>
                    <a:pt x="132" y="88"/>
                  </a:lnTo>
                  <a:lnTo>
                    <a:pt x="132" y="88"/>
                  </a:lnTo>
                  <a:lnTo>
                    <a:pt x="134" y="92"/>
                  </a:lnTo>
                  <a:lnTo>
                    <a:pt x="134" y="92"/>
                  </a:lnTo>
                  <a:lnTo>
                    <a:pt x="130" y="100"/>
                  </a:lnTo>
                  <a:lnTo>
                    <a:pt x="124" y="108"/>
                  </a:lnTo>
                  <a:lnTo>
                    <a:pt x="114" y="120"/>
                  </a:lnTo>
                  <a:lnTo>
                    <a:pt x="100" y="130"/>
                  </a:lnTo>
                  <a:lnTo>
                    <a:pt x="100" y="136"/>
                  </a:lnTo>
                  <a:lnTo>
                    <a:pt x="100" y="136"/>
                  </a:lnTo>
                  <a:lnTo>
                    <a:pt x="100" y="140"/>
                  </a:lnTo>
                  <a:lnTo>
                    <a:pt x="102" y="144"/>
                  </a:lnTo>
                  <a:lnTo>
                    <a:pt x="106" y="146"/>
                  </a:lnTo>
                  <a:lnTo>
                    <a:pt x="110" y="148"/>
                  </a:lnTo>
                  <a:lnTo>
                    <a:pt x="110" y="148"/>
                  </a:lnTo>
                  <a:lnTo>
                    <a:pt x="116" y="148"/>
                  </a:lnTo>
                  <a:lnTo>
                    <a:pt x="120" y="150"/>
                  </a:lnTo>
                  <a:lnTo>
                    <a:pt x="124" y="154"/>
                  </a:lnTo>
                  <a:lnTo>
                    <a:pt x="126" y="158"/>
                  </a:lnTo>
                  <a:lnTo>
                    <a:pt x="126" y="158"/>
                  </a:lnTo>
                  <a:lnTo>
                    <a:pt x="146" y="194"/>
                  </a:lnTo>
                  <a:lnTo>
                    <a:pt x="154" y="204"/>
                  </a:lnTo>
                  <a:lnTo>
                    <a:pt x="162" y="210"/>
                  </a:lnTo>
                  <a:lnTo>
                    <a:pt x="162" y="210"/>
                  </a:lnTo>
                  <a:lnTo>
                    <a:pt x="170" y="264"/>
                  </a:lnTo>
                  <a:lnTo>
                    <a:pt x="174" y="302"/>
                  </a:lnTo>
                  <a:lnTo>
                    <a:pt x="174" y="302"/>
                  </a:lnTo>
                  <a:lnTo>
                    <a:pt x="182" y="324"/>
                  </a:lnTo>
                  <a:lnTo>
                    <a:pt x="196" y="354"/>
                  </a:lnTo>
                  <a:lnTo>
                    <a:pt x="240" y="442"/>
                  </a:lnTo>
                  <a:lnTo>
                    <a:pt x="240" y="442"/>
                  </a:lnTo>
                  <a:lnTo>
                    <a:pt x="286" y="528"/>
                  </a:lnTo>
                  <a:lnTo>
                    <a:pt x="304" y="556"/>
                  </a:lnTo>
                  <a:lnTo>
                    <a:pt x="316" y="578"/>
                  </a:lnTo>
                  <a:lnTo>
                    <a:pt x="316" y="578"/>
                  </a:lnTo>
                  <a:lnTo>
                    <a:pt x="320" y="596"/>
                  </a:lnTo>
                  <a:lnTo>
                    <a:pt x="320" y="618"/>
                  </a:lnTo>
                  <a:lnTo>
                    <a:pt x="320" y="618"/>
                  </a:lnTo>
                  <a:lnTo>
                    <a:pt x="318" y="648"/>
                  </a:lnTo>
                  <a:lnTo>
                    <a:pt x="314" y="696"/>
                  </a:lnTo>
                  <a:lnTo>
                    <a:pt x="314" y="696"/>
                  </a:lnTo>
                  <a:lnTo>
                    <a:pt x="312" y="740"/>
                  </a:lnTo>
                  <a:lnTo>
                    <a:pt x="312" y="772"/>
                  </a:lnTo>
                  <a:lnTo>
                    <a:pt x="312" y="784"/>
                  </a:lnTo>
                  <a:lnTo>
                    <a:pt x="314" y="784"/>
                  </a:lnTo>
                  <a:lnTo>
                    <a:pt x="314" y="784"/>
                  </a:lnTo>
                  <a:lnTo>
                    <a:pt x="316" y="796"/>
                  </a:lnTo>
                  <a:lnTo>
                    <a:pt x="318" y="806"/>
                  </a:lnTo>
                  <a:lnTo>
                    <a:pt x="318" y="806"/>
                  </a:lnTo>
                  <a:lnTo>
                    <a:pt x="326" y="822"/>
                  </a:lnTo>
                  <a:lnTo>
                    <a:pt x="338" y="836"/>
                  </a:lnTo>
                  <a:lnTo>
                    <a:pt x="354" y="844"/>
                  </a:lnTo>
                  <a:lnTo>
                    <a:pt x="372" y="850"/>
                  </a:lnTo>
                  <a:lnTo>
                    <a:pt x="372" y="850"/>
                  </a:lnTo>
                  <a:lnTo>
                    <a:pt x="376" y="852"/>
                  </a:lnTo>
                  <a:lnTo>
                    <a:pt x="378" y="856"/>
                  </a:lnTo>
                  <a:lnTo>
                    <a:pt x="378" y="856"/>
                  </a:lnTo>
                  <a:lnTo>
                    <a:pt x="376" y="866"/>
                  </a:lnTo>
                  <a:lnTo>
                    <a:pt x="370" y="872"/>
                  </a:lnTo>
                  <a:lnTo>
                    <a:pt x="358" y="874"/>
                  </a:lnTo>
                  <a:lnTo>
                    <a:pt x="344" y="876"/>
                  </a:lnTo>
                  <a:lnTo>
                    <a:pt x="344" y="876"/>
                  </a:lnTo>
                  <a:lnTo>
                    <a:pt x="312" y="872"/>
                  </a:lnTo>
                  <a:lnTo>
                    <a:pt x="312" y="872"/>
                  </a:lnTo>
                  <a:lnTo>
                    <a:pt x="280" y="870"/>
                  </a:lnTo>
                  <a:lnTo>
                    <a:pt x="280" y="870"/>
                  </a:lnTo>
                  <a:lnTo>
                    <a:pt x="268" y="870"/>
                  </a:lnTo>
                  <a:lnTo>
                    <a:pt x="260" y="868"/>
                  </a:lnTo>
                  <a:lnTo>
                    <a:pt x="254" y="864"/>
                  </a:lnTo>
                  <a:lnTo>
                    <a:pt x="252" y="858"/>
                  </a:lnTo>
                  <a:lnTo>
                    <a:pt x="252" y="858"/>
                  </a:lnTo>
                  <a:lnTo>
                    <a:pt x="250" y="852"/>
                  </a:lnTo>
                  <a:lnTo>
                    <a:pt x="248" y="838"/>
                  </a:lnTo>
                  <a:lnTo>
                    <a:pt x="248" y="838"/>
                  </a:lnTo>
                  <a:lnTo>
                    <a:pt x="250" y="828"/>
                  </a:lnTo>
                  <a:lnTo>
                    <a:pt x="254" y="818"/>
                  </a:lnTo>
                  <a:lnTo>
                    <a:pt x="254" y="818"/>
                  </a:lnTo>
                  <a:lnTo>
                    <a:pt x="260" y="804"/>
                  </a:lnTo>
                  <a:lnTo>
                    <a:pt x="260" y="804"/>
                  </a:lnTo>
                  <a:lnTo>
                    <a:pt x="260" y="766"/>
                  </a:lnTo>
                  <a:lnTo>
                    <a:pt x="260" y="766"/>
                  </a:lnTo>
                  <a:lnTo>
                    <a:pt x="262" y="702"/>
                  </a:lnTo>
                  <a:lnTo>
                    <a:pt x="262" y="702"/>
                  </a:lnTo>
                  <a:lnTo>
                    <a:pt x="264" y="640"/>
                  </a:lnTo>
                  <a:lnTo>
                    <a:pt x="264" y="640"/>
                  </a:lnTo>
                  <a:lnTo>
                    <a:pt x="262" y="624"/>
                  </a:lnTo>
                  <a:lnTo>
                    <a:pt x="258" y="610"/>
                  </a:lnTo>
                  <a:lnTo>
                    <a:pt x="258" y="610"/>
                  </a:lnTo>
                  <a:lnTo>
                    <a:pt x="254" y="606"/>
                  </a:lnTo>
                  <a:lnTo>
                    <a:pt x="246" y="606"/>
                  </a:lnTo>
                  <a:lnTo>
                    <a:pt x="246" y="606"/>
                  </a:lnTo>
                  <a:lnTo>
                    <a:pt x="232" y="608"/>
                  </a:lnTo>
                  <a:lnTo>
                    <a:pt x="232" y="608"/>
                  </a:lnTo>
                  <a:lnTo>
                    <a:pt x="136" y="628"/>
                  </a:lnTo>
                  <a:lnTo>
                    <a:pt x="136" y="628"/>
                  </a:lnTo>
                  <a:lnTo>
                    <a:pt x="130" y="648"/>
                  </a:lnTo>
                  <a:lnTo>
                    <a:pt x="126" y="672"/>
                  </a:lnTo>
                  <a:lnTo>
                    <a:pt x="124" y="702"/>
                  </a:lnTo>
                  <a:lnTo>
                    <a:pt x="124" y="736"/>
                  </a:lnTo>
                  <a:lnTo>
                    <a:pt x="124" y="736"/>
                  </a:lnTo>
                  <a:lnTo>
                    <a:pt x="124" y="790"/>
                  </a:lnTo>
                  <a:lnTo>
                    <a:pt x="124" y="790"/>
                  </a:lnTo>
                  <a:lnTo>
                    <a:pt x="126" y="806"/>
                  </a:lnTo>
                  <a:lnTo>
                    <a:pt x="130" y="818"/>
                  </a:lnTo>
                  <a:lnTo>
                    <a:pt x="134" y="830"/>
                  </a:lnTo>
                  <a:lnTo>
                    <a:pt x="140" y="840"/>
                  </a:lnTo>
                  <a:lnTo>
                    <a:pt x="140" y="840"/>
                  </a:lnTo>
                  <a:lnTo>
                    <a:pt x="152" y="860"/>
                  </a:lnTo>
                  <a:lnTo>
                    <a:pt x="162" y="880"/>
                  </a:lnTo>
                  <a:lnTo>
                    <a:pt x="162" y="880"/>
                  </a:lnTo>
                  <a:lnTo>
                    <a:pt x="160" y="886"/>
                  </a:lnTo>
                  <a:lnTo>
                    <a:pt x="154" y="892"/>
                  </a:lnTo>
                  <a:lnTo>
                    <a:pt x="144" y="894"/>
                  </a:lnTo>
                  <a:lnTo>
                    <a:pt x="132" y="894"/>
                  </a:lnTo>
                  <a:lnTo>
                    <a:pt x="132" y="894"/>
                  </a:lnTo>
                  <a:lnTo>
                    <a:pt x="116" y="894"/>
                  </a:lnTo>
                  <a:lnTo>
                    <a:pt x="102" y="892"/>
                  </a:lnTo>
                  <a:lnTo>
                    <a:pt x="90" y="888"/>
                  </a:lnTo>
                  <a:lnTo>
                    <a:pt x="80" y="882"/>
                  </a:lnTo>
                  <a:lnTo>
                    <a:pt x="80" y="882"/>
                  </a:lnTo>
                  <a:lnTo>
                    <a:pt x="76" y="880"/>
                  </a:lnTo>
                  <a:lnTo>
                    <a:pt x="74" y="876"/>
                  </a:lnTo>
                  <a:lnTo>
                    <a:pt x="72" y="872"/>
                  </a:lnTo>
                  <a:lnTo>
                    <a:pt x="70" y="868"/>
                  </a:lnTo>
                  <a:lnTo>
                    <a:pt x="70" y="868"/>
                  </a:lnTo>
                  <a:lnTo>
                    <a:pt x="74" y="848"/>
                  </a:lnTo>
                  <a:lnTo>
                    <a:pt x="74" y="848"/>
                  </a:lnTo>
                  <a:lnTo>
                    <a:pt x="76" y="830"/>
                  </a:lnTo>
                  <a:lnTo>
                    <a:pt x="76" y="830"/>
                  </a:lnTo>
                  <a:lnTo>
                    <a:pt x="72" y="776"/>
                  </a:lnTo>
                  <a:lnTo>
                    <a:pt x="72" y="776"/>
                  </a:lnTo>
                  <a:lnTo>
                    <a:pt x="68" y="722"/>
                  </a:lnTo>
                  <a:lnTo>
                    <a:pt x="68" y="722"/>
                  </a:lnTo>
                  <a:lnTo>
                    <a:pt x="70" y="676"/>
                  </a:lnTo>
                  <a:lnTo>
                    <a:pt x="74" y="632"/>
                  </a:lnTo>
                  <a:lnTo>
                    <a:pt x="74" y="632"/>
                  </a:lnTo>
                  <a:lnTo>
                    <a:pt x="66" y="632"/>
                  </a:lnTo>
                  <a:lnTo>
                    <a:pt x="60" y="628"/>
                  </a:lnTo>
                  <a:lnTo>
                    <a:pt x="56" y="622"/>
                  </a:lnTo>
                  <a:lnTo>
                    <a:pt x="56" y="614"/>
                  </a:lnTo>
                  <a:lnTo>
                    <a:pt x="56" y="614"/>
                  </a:lnTo>
                  <a:lnTo>
                    <a:pt x="58" y="594"/>
                  </a:lnTo>
                  <a:lnTo>
                    <a:pt x="58" y="594"/>
                  </a:lnTo>
                  <a:lnTo>
                    <a:pt x="60" y="572"/>
                  </a:lnTo>
                  <a:lnTo>
                    <a:pt x="60" y="572"/>
                  </a:lnTo>
                  <a:lnTo>
                    <a:pt x="58" y="528"/>
                  </a:lnTo>
                  <a:lnTo>
                    <a:pt x="58" y="528"/>
                  </a:lnTo>
                  <a:lnTo>
                    <a:pt x="58" y="484"/>
                  </a:lnTo>
                  <a:lnTo>
                    <a:pt x="58" y="484"/>
                  </a:lnTo>
                  <a:lnTo>
                    <a:pt x="46" y="462"/>
                  </a:lnTo>
                  <a:lnTo>
                    <a:pt x="24" y="418"/>
                  </a:lnTo>
                  <a:lnTo>
                    <a:pt x="24" y="418"/>
                  </a:lnTo>
                  <a:lnTo>
                    <a:pt x="6" y="374"/>
                  </a:lnTo>
                  <a:lnTo>
                    <a:pt x="0" y="356"/>
                  </a:lnTo>
                  <a:lnTo>
                    <a:pt x="0" y="184"/>
                  </a:lnTo>
                  <a:lnTo>
                    <a:pt x="0" y="184"/>
                  </a:lnTo>
                  <a:lnTo>
                    <a:pt x="4" y="178"/>
                  </a:lnTo>
                  <a:lnTo>
                    <a:pt x="6" y="170"/>
                  </a:lnTo>
                  <a:lnTo>
                    <a:pt x="8" y="160"/>
                  </a:lnTo>
                  <a:lnTo>
                    <a:pt x="10" y="150"/>
                  </a:lnTo>
                  <a:lnTo>
                    <a:pt x="10" y="150"/>
                  </a:lnTo>
                  <a:lnTo>
                    <a:pt x="10" y="140"/>
                  </a:lnTo>
                  <a:lnTo>
                    <a:pt x="12" y="130"/>
                  </a:lnTo>
                  <a:lnTo>
                    <a:pt x="14" y="120"/>
                  </a:lnTo>
                  <a:lnTo>
                    <a:pt x="18" y="114"/>
                  </a:lnTo>
                  <a:lnTo>
                    <a:pt x="18" y="114"/>
                  </a:lnTo>
                  <a:lnTo>
                    <a:pt x="24" y="102"/>
                  </a:lnTo>
                  <a:lnTo>
                    <a:pt x="28" y="94"/>
                  </a:lnTo>
                  <a:lnTo>
                    <a:pt x="28" y="94"/>
                  </a:lnTo>
                  <a:lnTo>
                    <a:pt x="28" y="88"/>
                  </a:lnTo>
                  <a:lnTo>
                    <a:pt x="30" y="84"/>
                  </a:lnTo>
                  <a:lnTo>
                    <a:pt x="34" y="80"/>
                  </a:lnTo>
                  <a:lnTo>
                    <a:pt x="38" y="80"/>
                  </a:lnTo>
                  <a:lnTo>
                    <a:pt x="40" y="78"/>
                  </a:lnTo>
                  <a:lnTo>
                    <a:pt x="40" y="78"/>
                  </a:lnTo>
                  <a:lnTo>
                    <a:pt x="42" y="58"/>
                  </a:lnTo>
                  <a:lnTo>
                    <a:pt x="44" y="50"/>
                  </a:lnTo>
                  <a:lnTo>
                    <a:pt x="46" y="44"/>
                  </a:lnTo>
                  <a:lnTo>
                    <a:pt x="46" y="44"/>
                  </a:lnTo>
                  <a:close/>
                  <a:moveTo>
                    <a:pt x="38" y="284"/>
                  </a:moveTo>
                  <a:lnTo>
                    <a:pt x="38" y="284"/>
                  </a:lnTo>
                  <a:lnTo>
                    <a:pt x="36" y="302"/>
                  </a:lnTo>
                  <a:lnTo>
                    <a:pt x="36" y="302"/>
                  </a:lnTo>
                  <a:lnTo>
                    <a:pt x="38" y="332"/>
                  </a:lnTo>
                  <a:lnTo>
                    <a:pt x="42" y="370"/>
                  </a:lnTo>
                  <a:lnTo>
                    <a:pt x="42" y="370"/>
                  </a:lnTo>
                  <a:lnTo>
                    <a:pt x="46" y="392"/>
                  </a:lnTo>
                  <a:lnTo>
                    <a:pt x="48" y="410"/>
                  </a:lnTo>
                  <a:lnTo>
                    <a:pt x="54" y="422"/>
                  </a:lnTo>
                  <a:lnTo>
                    <a:pt x="58" y="428"/>
                  </a:lnTo>
                  <a:lnTo>
                    <a:pt x="58" y="428"/>
                  </a:lnTo>
                  <a:lnTo>
                    <a:pt x="64" y="410"/>
                  </a:lnTo>
                  <a:lnTo>
                    <a:pt x="70" y="390"/>
                  </a:lnTo>
                  <a:lnTo>
                    <a:pt x="74" y="368"/>
                  </a:lnTo>
                  <a:lnTo>
                    <a:pt x="74" y="346"/>
                  </a:lnTo>
                  <a:lnTo>
                    <a:pt x="74" y="340"/>
                  </a:lnTo>
                  <a:lnTo>
                    <a:pt x="74" y="340"/>
                  </a:lnTo>
                  <a:lnTo>
                    <a:pt x="66" y="328"/>
                  </a:lnTo>
                  <a:lnTo>
                    <a:pt x="60" y="312"/>
                  </a:lnTo>
                  <a:lnTo>
                    <a:pt x="54" y="290"/>
                  </a:lnTo>
                  <a:lnTo>
                    <a:pt x="50" y="262"/>
                  </a:lnTo>
                  <a:lnTo>
                    <a:pt x="50" y="262"/>
                  </a:lnTo>
                  <a:lnTo>
                    <a:pt x="48" y="248"/>
                  </a:lnTo>
                  <a:lnTo>
                    <a:pt x="46" y="244"/>
                  </a:lnTo>
                  <a:lnTo>
                    <a:pt x="44" y="242"/>
                  </a:lnTo>
                  <a:lnTo>
                    <a:pt x="44" y="242"/>
                  </a:lnTo>
                  <a:lnTo>
                    <a:pt x="42" y="258"/>
                  </a:lnTo>
                  <a:lnTo>
                    <a:pt x="38" y="266"/>
                  </a:lnTo>
                  <a:lnTo>
                    <a:pt x="38" y="266"/>
                  </a:lnTo>
                  <a:lnTo>
                    <a:pt x="38" y="284"/>
                  </a:lnTo>
                  <a:lnTo>
                    <a:pt x="38" y="284"/>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auto">
            <a:xfrm>
              <a:off x="7364125" y="2879927"/>
              <a:ext cx="872442" cy="3644697"/>
            </a:xfrm>
            <a:custGeom>
              <a:avLst/>
              <a:gdLst/>
              <a:ahLst/>
              <a:cxnLst>
                <a:cxn ang="0">
                  <a:pos x="210" y="154"/>
                </a:cxn>
                <a:cxn ang="0">
                  <a:pos x="200" y="164"/>
                </a:cxn>
                <a:cxn ang="0">
                  <a:pos x="210" y="168"/>
                </a:cxn>
                <a:cxn ang="0">
                  <a:pos x="204" y="210"/>
                </a:cxn>
                <a:cxn ang="0">
                  <a:pos x="210" y="310"/>
                </a:cxn>
                <a:cxn ang="0">
                  <a:pos x="204" y="322"/>
                </a:cxn>
                <a:cxn ang="0">
                  <a:pos x="200" y="394"/>
                </a:cxn>
                <a:cxn ang="0">
                  <a:pos x="192" y="422"/>
                </a:cxn>
                <a:cxn ang="0">
                  <a:pos x="200" y="470"/>
                </a:cxn>
                <a:cxn ang="0">
                  <a:pos x="180" y="492"/>
                </a:cxn>
                <a:cxn ang="0">
                  <a:pos x="168" y="554"/>
                </a:cxn>
                <a:cxn ang="0">
                  <a:pos x="166" y="650"/>
                </a:cxn>
                <a:cxn ang="0">
                  <a:pos x="170" y="798"/>
                </a:cxn>
                <a:cxn ang="0">
                  <a:pos x="182" y="834"/>
                </a:cxn>
                <a:cxn ang="0">
                  <a:pos x="170" y="874"/>
                </a:cxn>
                <a:cxn ang="0">
                  <a:pos x="164" y="872"/>
                </a:cxn>
                <a:cxn ang="0">
                  <a:pos x="160" y="862"/>
                </a:cxn>
                <a:cxn ang="0">
                  <a:pos x="146" y="894"/>
                </a:cxn>
                <a:cxn ang="0">
                  <a:pos x="138" y="876"/>
                </a:cxn>
                <a:cxn ang="0">
                  <a:pos x="130" y="864"/>
                </a:cxn>
                <a:cxn ang="0">
                  <a:pos x="106" y="892"/>
                </a:cxn>
                <a:cxn ang="0">
                  <a:pos x="78" y="894"/>
                </a:cxn>
                <a:cxn ang="0">
                  <a:pos x="66" y="878"/>
                </a:cxn>
                <a:cxn ang="0">
                  <a:pos x="82" y="872"/>
                </a:cxn>
                <a:cxn ang="0">
                  <a:pos x="94" y="850"/>
                </a:cxn>
                <a:cxn ang="0">
                  <a:pos x="98" y="820"/>
                </a:cxn>
                <a:cxn ang="0">
                  <a:pos x="82" y="738"/>
                </a:cxn>
                <a:cxn ang="0">
                  <a:pos x="72" y="666"/>
                </a:cxn>
                <a:cxn ang="0">
                  <a:pos x="42" y="526"/>
                </a:cxn>
                <a:cxn ang="0">
                  <a:pos x="28" y="486"/>
                </a:cxn>
                <a:cxn ang="0">
                  <a:pos x="4" y="456"/>
                </a:cxn>
                <a:cxn ang="0">
                  <a:pos x="0" y="404"/>
                </a:cxn>
                <a:cxn ang="0">
                  <a:pos x="30" y="310"/>
                </a:cxn>
                <a:cxn ang="0">
                  <a:pos x="32" y="278"/>
                </a:cxn>
                <a:cxn ang="0">
                  <a:pos x="40" y="248"/>
                </a:cxn>
                <a:cxn ang="0">
                  <a:pos x="32" y="226"/>
                </a:cxn>
                <a:cxn ang="0">
                  <a:pos x="50" y="198"/>
                </a:cxn>
                <a:cxn ang="0">
                  <a:pos x="54" y="180"/>
                </a:cxn>
                <a:cxn ang="0">
                  <a:pos x="44" y="146"/>
                </a:cxn>
                <a:cxn ang="0">
                  <a:pos x="34" y="96"/>
                </a:cxn>
                <a:cxn ang="0">
                  <a:pos x="24" y="50"/>
                </a:cxn>
                <a:cxn ang="0">
                  <a:pos x="54" y="16"/>
                </a:cxn>
                <a:cxn ang="0">
                  <a:pos x="74" y="6"/>
                </a:cxn>
                <a:cxn ang="0">
                  <a:pos x="102" y="0"/>
                </a:cxn>
                <a:cxn ang="0">
                  <a:pos x="124" y="12"/>
                </a:cxn>
                <a:cxn ang="0">
                  <a:pos x="156" y="52"/>
                </a:cxn>
                <a:cxn ang="0">
                  <a:pos x="166" y="84"/>
                </a:cxn>
                <a:cxn ang="0">
                  <a:pos x="178" y="118"/>
                </a:cxn>
                <a:cxn ang="0">
                  <a:pos x="192" y="140"/>
                </a:cxn>
                <a:cxn ang="0">
                  <a:pos x="206" y="146"/>
                </a:cxn>
                <a:cxn ang="0">
                  <a:pos x="146" y="770"/>
                </a:cxn>
                <a:cxn ang="0">
                  <a:pos x="132" y="710"/>
                </a:cxn>
                <a:cxn ang="0">
                  <a:pos x="126" y="734"/>
                </a:cxn>
                <a:cxn ang="0">
                  <a:pos x="128" y="788"/>
                </a:cxn>
                <a:cxn ang="0">
                  <a:pos x="140" y="810"/>
                </a:cxn>
                <a:cxn ang="0">
                  <a:pos x="146" y="780"/>
                </a:cxn>
                <a:cxn ang="0">
                  <a:pos x="176" y="324"/>
                </a:cxn>
                <a:cxn ang="0">
                  <a:pos x="166" y="262"/>
                </a:cxn>
                <a:cxn ang="0">
                  <a:pos x="142" y="304"/>
                </a:cxn>
                <a:cxn ang="0">
                  <a:pos x="138" y="318"/>
                </a:cxn>
                <a:cxn ang="0">
                  <a:pos x="140" y="338"/>
                </a:cxn>
                <a:cxn ang="0">
                  <a:pos x="172" y="380"/>
                </a:cxn>
                <a:cxn ang="0">
                  <a:pos x="176" y="324"/>
                </a:cxn>
              </a:cxnLst>
              <a:rect l="0" t="0" r="r" b="b"/>
              <a:pathLst>
                <a:path w="214" h="894">
                  <a:moveTo>
                    <a:pt x="214" y="148"/>
                  </a:moveTo>
                  <a:lnTo>
                    <a:pt x="214" y="148"/>
                  </a:lnTo>
                  <a:lnTo>
                    <a:pt x="210" y="154"/>
                  </a:lnTo>
                  <a:lnTo>
                    <a:pt x="210" y="154"/>
                  </a:lnTo>
                  <a:lnTo>
                    <a:pt x="204" y="158"/>
                  </a:lnTo>
                  <a:lnTo>
                    <a:pt x="204" y="158"/>
                  </a:lnTo>
                  <a:lnTo>
                    <a:pt x="200" y="162"/>
                  </a:lnTo>
                  <a:lnTo>
                    <a:pt x="200" y="164"/>
                  </a:lnTo>
                  <a:lnTo>
                    <a:pt x="200" y="164"/>
                  </a:lnTo>
                  <a:lnTo>
                    <a:pt x="202" y="166"/>
                  </a:lnTo>
                  <a:lnTo>
                    <a:pt x="210" y="168"/>
                  </a:lnTo>
                  <a:lnTo>
                    <a:pt x="210" y="168"/>
                  </a:lnTo>
                  <a:lnTo>
                    <a:pt x="200" y="180"/>
                  </a:lnTo>
                  <a:lnTo>
                    <a:pt x="200" y="180"/>
                  </a:lnTo>
                  <a:lnTo>
                    <a:pt x="202" y="194"/>
                  </a:lnTo>
                  <a:lnTo>
                    <a:pt x="204" y="210"/>
                  </a:lnTo>
                  <a:lnTo>
                    <a:pt x="204" y="210"/>
                  </a:lnTo>
                  <a:lnTo>
                    <a:pt x="208" y="260"/>
                  </a:lnTo>
                  <a:lnTo>
                    <a:pt x="208" y="260"/>
                  </a:lnTo>
                  <a:lnTo>
                    <a:pt x="210" y="310"/>
                  </a:lnTo>
                  <a:lnTo>
                    <a:pt x="210" y="310"/>
                  </a:lnTo>
                  <a:lnTo>
                    <a:pt x="208" y="316"/>
                  </a:lnTo>
                  <a:lnTo>
                    <a:pt x="204" y="322"/>
                  </a:lnTo>
                  <a:lnTo>
                    <a:pt x="204" y="322"/>
                  </a:lnTo>
                  <a:lnTo>
                    <a:pt x="204" y="366"/>
                  </a:lnTo>
                  <a:lnTo>
                    <a:pt x="204" y="366"/>
                  </a:lnTo>
                  <a:lnTo>
                    <a:pt x="202" y="382"/>
                  </a:lnTo>
                  <a:lnTo>
                    <a:pt x="200" y="394"/>
                  </a:lnTo>
                  <a:lnTo>
                    <a:pt x="196" y="404"/>
                  </a:lnTo>
                  <a:lnTo>
                    <a:pt x="192" y="410"/>
                  </a:lnTo>
                  <a:lnTo>
                    <a:pt x="192" y="410"/>
                  </a:lnTo>
                  <a:lnTo>
                    <a:pt x="192" y="422"/>
                  </a:lnTo>
                  <a:lnTo>
                    <a:pt x="192" y="422"/>
                  </a:lnTo>
                  <a:lnTo>
                    <a:pt x="198" y="446"/>
                  </a:lnTo>
                  <a:lnTo>
                    <a:pt x="200" y="448"/>
                  </a:lnTo>
                  <a:lnTo>
                    <a:pt x="200" y="470"/>
                  </a:lnTo>
                  <a:lnTo>
                    <a:pt x="200" y="470"/>
                  </a:lnTo>
                  <a:lnTo>
                    <a:pt x="194" y="480"/>
                  </a:lnTo>
                  <a:lnTo>
                    <a:pt x="188" y="486"/>
                  </a:lnTo>
                  <a:lnTo>
                    <a:pt x="180" y="492"/>
                  </a:lnTo>
                  <a:lnTo>
                    <a:pt x="170" y="496"/>
                  </a:lnTo>
                  <a:lnTo>
                    <a:pt x="170" y="496"/>
                  </a:lnTo>
                  <a:lnTo>
                    <a:pt x="168" y="554"/>
                  </a:lnTo>
                  <a:lnTo>
                    <a:pt x="168" y="554"/>
                  </a:lnTo>
                  <a:lnTo>
                    <a:pt x="164" y="612"/>
                  </a:lnTo>
                  <a:lnTo>
                    <a:pt x="164" y="612"/>
                  </a:lnTo>
                  <a:lnTo>
                    <a:pt x="166" y="650"/>
                  </a:lnTo>
                  <a:lnTo>
                    <a:pt x="166" y="650"/>
                  </a:lnTo>
                  <a:lnTo>
                    <a:pt x="168" y="688"/>
                  </a:lnTo>
                  <a:lnTo>
                    <a:pt x="168" y="688"/>
                  </a:lnTo>
                  <a:lnTo>
                    <a:pt x="168" y="734"/>
                  </a:lnTo>
                  <a:lnTo>
                    <a:pt x="170" y="798"/>
                  </a:lnTo>
                  <a:lnTo>
                    <a:pt x="172" y="800"/>
                  </a:lnTo>
                  <a:lnTo>
                    <a:pt x="172" y="800"/>
                  </a:lnTo>
                  <a:lnTo>
                    <a:pt x="182" y="834"/>
                  </a:lnTo>
                  <a:lnTo>
                    <a:pt x="182" y="834"/>
                  </a:lnTo>
                  <a:lnTo>
                    <a:pt x="174" y="852"/>
                  </a:lnTo>
                  <a:lnTo>
                    <a:pt x="170" y="868"/>
                  </a:lnTo>
                  <a:lnTo>
                    <a:pt x="170" y="868"/>
                  </a:lnTo>
                  <a:lnTo>
                    <a:pt x="170" y="874"/>
                  </a:lnTo>
                  <a:lnTo>
                    <a:pt x="168" y="876"/>
                  </a:lnTo>
                  <a:lnTo>
                    <a:pt x="168" y="876"/>
                  </a:lnTo>
                  <a:lnTo>
                    <a:pt x="166" y="874"/>
                  </a:lnTo>
                  <a:lnTo>
                    <a:pt x="164" y="872"/>
                  </a:lnTo>
                  <a:lnTo>
                    <a:pt x="164" y="872"/>
                  </a:lnTo>
                  <a:lnTo>
                    <a:pt x="164" y="866"/>
                  </a:lnTo>
                  <a:lnTo>
                    <a:pt x="160" y="862"/>
                  </a:lnTo>
                  <a:lnTo>
                    <a:pt x="160" y="862"/>
                  </a:lnTo>
                  <a:lnTo>
                    <a:pt x="146" y="870"/>
                  </a:lnTo>
                  <a:lnTo>
                    <a:pt x="146" y="872"/>
                  </a:lnTo>
                  <a:lnTo>
                    <a:pt x="146" y="894"/>
                  </a:lnTo>
                  <a:lnTo>
                    <a:pt x="146" y="894"/>
                  </a:lnTo>
                  <a:lnTo>
                    <a:pt x="140" y="894"/>
                  </a:lnTo>
                  <a:lnTo>
                    <a:pt x="138" y="890"/>
                  </a:lnTo>
                  <a:lnTo>
                    <a:pt x="138" y="890"/>
                  </a:lnTo>
                  <a:lnTo>
                    <a:pt x="138" y="876"/>
                  </a:lnTo>
                  <a:lnTo>
                    <a:pt x="138" y="876"/>
                  </a:lnTo>
                  <a:lnTo>
                    <a:pt x="136" y="868"/>
                  </a:lnTo>
                  <a:lnTo>
                    <a:pt x="130" y="864"/>
                  </a:lnTo>
                  <a:lnTo>
                    <a:pt x="130" y="864"/>
                  </a:lnTo>
                  <a:lnTo>
                    <a:pt x="118" y="880"/>
                  </a:lnTo>
                  <a:lnTo>
                    <a:pt x="118" y="880"/>
                  </a:lnTo>
                  <a:lnTo>
                    <a:pt x="112" y="886"/>
                  </a:lnTo>
                  <a:lnTo>
                    <a:pt x="106" y="892"/>
                  </a:lnTo>
                  <a:lnTo>
                    <a:pt x="98" y="894"/>
                  </a:lnTo>
                  <a:lnTo>
                    <a:pt x="90" y="894"/>
                  </a:lnTo>
                  <a:lnTo>
                    <a:pt x="90" y="894"/>
                  </a:lnTo>
                  <a:lnTo>
                    <a:pt x="78" y="894"/>
                  </a:lnTo>
                  <a:lnTo>
                    <a:pt x="70" y="888"/>
                  </a:lnTo>
                  <a:lnTo>
                    <a:pt x="66" y="882"/>
                  </a:lnTo>
                  <a:lnTo>
                    <a:pt x="66" y="882"/>
                  </a:lnTo>
                  <a:lnTo>
                    <a:pt x="66" y="878"/>
                  </a:lnTo>
                  <a:lnTo>
                    <a:pt x="66" y="878"/>
                  </a:lnTo>
                  <a:lnTo>
                    <a:pt x="70" y="874"/>
                  </a:lnTo>
                  <a:lnTo>
                    <a:pt x="70" y="874"/>
                  </a:lnTo>
                  <a:lnTo>
                    <a:pt x="82" y="872"/>
                  </a:lnTo>
                  <a:lnTo>
                    <a:pt x="82" y="872"/>
                  </a:lnTo>
                  <a:lnTo>
                    <a:pt x="86" y="870"/>
                  </a:lnTo>
                  <a:lnTo>
                    <a:pt x="88" y="866"/>
                  </a:lnTo>
                  <a:lnTo>
                    <a:pt x="94" y="850"/>
                  </a:lnTo>
                  <a:lnTo>
                    <a:pt x="94" y="850"/>
                  </a:lnTo>
                  <a:lnTo>
                    <a:pt x="98" y="834"/>
                  </a:lnTo>
                  <a:lnTo>
                    <a:pt x="98" y="820"/>
                  </a:lnTo>
                  <a:lnTo>
                    <a:pt x="98" y="820"/>
                  </a:lnTo>
                  <a:lnTo>
                    <a:pt x="98" y="802"/>
                  </a:lnTo>
                  <a:lnTo>
                    <a:pt x="94" y="782"/>
                  </a:lnTo>
                  <a:lnTo>
                    <a:pt x="90" y="762"/>
                  </a:lnTo>
                  <a:lnTo>
                    <a:pt x="82" y="738"/>
                  </a:lnTo>
                  <a:lnTo>
                    <a:pt x="82" y="738"/>
                  </a:lnTo>
                  <a:lnTo>
                    <a:pt x="78" y="708"/>
                  </a:lnTo>
                  <a:lnTo>
                    <a:pt x="72" y="666"/>
                  </a:lnTo>
                  <a:lnTo>
                    <a:pt x="72" y="666"/>
                  </a:lnTo>
                  <a:lnTo>
                    <a:pt x="50" y="588"/>
                  </a:lnTo>
                  <a:lnTo>
                    <a:pt x="50" y="588"/>
                  </a:lnTo>
                  <a:lnTo>
                    <a:pt x="46" y="562"/>
                  </a:lnTo>
                  <a:lnTo>
                    <a:pt x="42" y="526"/>
                  </a:lnTo>
                  <a:lnTo>
                    <a:pt x="42" y="526"/>
                  </a:lnTo>
                  <a:lnTo>
                    <a:pt x="30" y="488"/>
                  </a:lnTo>
                  <a:lnTo>
                    <a:pt x="28" y="486"/>
                  </a:lnTo>
                  <a:lnTo>
                    <a:pt x="28" y="486"/>
                  </a:lnTo>
                  <a:lnTo>
                    <a:pt x="14" y="484"/>
                  </a:lnTo>
                  <a:lnTo>
                    <a:pt x="14" y="484"/>
                  </a:lnTo>
                  <a:lnTo>
                    <a:pt x="8" y="472"/>
                  </a:lnTo>
                  <a:lnTo>
                    <a:pt x="4" y="456"/>
                  </a:lnTo>
                  <a:lnTo>
                    <a:pt x="2" y="438"/>
                  </a:lnTo>
                  <a:lnTo>
                    <a:pt x="0" y="418"/>
                  </a:lnTo>
                  <a:lnTo>
                    <a:pt x="0" y="404"/>
                  </a:lnTo>
                  <a:lnTo>
                    <a:pt x="0" y="404"/>
                  </a:lnTo>
                  <a:lnTo>
                    <a:pt x="16" y="358"/>
                  </a:lnTo>
                  <a:lnTo>
                    <a:pt x="16" y="358"/>
                  </a:lnTo>
                  <a:lnTo>
                    <a:pt x="30" y="310"/>
                  </a:lnTo>
                  <a:lnTo>
                    <a:pt x="30" y="310"/>
                  </a:lnTo>
                  <a:lnTo>
                    <a:pt x="32" y="300"/>
                  </a:lnTo>
                  <a:lnTo>
                    <a:pt x="32" y="300"/>
                  </a:lnTo>
                  <a:lnTo>
                    <a:pt x="32" y="278"/>
                  </a:lnTo>
                  <a:lnTo>
                    <a:pt x="32" y="278"/>
                  </a:lnTo>
                  <a:lnTo>
                    <a:pt x="32" y="270"/>
                  </a:lnTo>
                  <a:lnTo>
                    <a:pt x="36" y="262"/>
                  </a:lnTo>
                  <a:lnTo>
                    <a:pt x="36" y="262"/>
                  </a:lnTo>
                  <a:lnTo>
                    <a:pt x="40" y="248"/>
                  </a:lnTo>
                  <a:lnTo>
                    <a:pt x="40" y="248"/>
                  </a:lnTo>
                  <a:lnTo>
                    <a:pt x="32" y="232"/>
                  </a:lnTo>
                  <a:lnTo>
                    <a:pt x="32" y="226"/>
                  </a:lnTo>
                  <a:lnTo>
                    <a:pt x="32" y="226"/>
                  </a:lnTo>
                  <a:lnTo>
                    <a:pt x="32" y="216"/>
                  </a:lnTo>
                  <a:lnTo>
                    <a:pt x="36" y="208"/>
                  </a:lnTo>
                  <a:lnTo>
                    <a:pt x="42" y="202"/>
                  </a:lnTo>
                  <a:lnTo>
                    <a:pt x="50" y="198"/>
                  </a:lnTo>
                  <a:lnTo>
                    <a:pt x="50" y="198"/>
                  </a:lnTo>
                  <a:lnTo>
                    <a:pt x="52" y="190"/>
                  </a:lnTo>
                  <a:lnTo>
                    <a:pt x="54" y="180"/>
                  </a:lnTo>
                  <a:lnTo>
                    <a:pt x="54" y="180"/>
                  </a:lnTo>
                  <a:lnTo>
                    <a:pt x="52" y="170"/>
                  </a:lnTo>
                  <a:lnTo>
                    <a:pt x="48" y="158"/>
                  </a:lnTo>
                  <a:lnTo>
                    <a:pt x="48" y="158"/>
                  </a:lnTo>
                  <a:lnTo>
                    <a:pt x="44" y="146"/>
                  </a:lnTo>
                  <a:lnTo>
                    <a:pt x="42" y="136"/>
                  </a:lnTo>
                  <a:lnTo>
                    <a:pt x="42" y="136"/>
                  </a:lnTo>
                  <a:lnTo>
                    <a:pt x="40" y="118"/>
                  </a:lnTo>
                  <a:lnTo>
                    <a:pt x="34" y="96"/>
                  </a:lnTo>
                  <a:lnTo>
                    <a:pt x="34" y="96"/>
                  </a:lnTo>
                  <a:lnTo>
                    <a:pt x="26" y="76"/>
                  </a:lnTo>
                  <a:lnTo>
                    <a:pt x="24" y="54"/>
                  </a:lnTo>
                  <a:lnTo>
                    <a:pt x="24" y="50"/>
                  </a:lnTo>
                  <a:lnTo>
                    <a:pt x="24" y="50"/>
                  </a:lnTo>
                  <a:lnTo>
                    <a:pt x="32" y="38"/>
                  </a:lnTo>
                  <a:lnTo>
                    <a:pt x="42" y="26"/>
                  </a:lnTo>
                  <a:lnTo>
                    <a:pt x="54" y="16"/>
                  </a:lnTo>
                  <a:lnTo>
                    <a:pt x="66" y="8"/>
                  </a:lnTo>
                  <a:lnTo>
                    <a:pt x="66" y="6"/>
                  </a:lnTo>
                  <a:lnTo>
                    <a:pt x="66" y="6"/>
                  </a:lnTo>
                  <a:lnTo>
                    <a:pt x="74" y="6"/>
                  </a:lnTo>
                  <a:lnTo>
                    <a:pt x="84" y="4"/>
                  </a:lnTo>
                  <a:lnTo>
                    <a:pt x="84" y="4"/>
                  </a:lnTo>
                  <a:lnTo>
                    <a:pt x="94" y="0"/>
                  </a:lnTo>
                  <a:lnTo>
                    <a:pt x="102" y="0"/>
                  </a:lnTo>
                  <a:lnTo>
                    <a:pt x="108" y="0"/>
                  </a:lnTo>
                  <a:lnTo>
                    <a:pt x="108" y="0"/>
                  </a:lnTo>
                  <a:lnTo>
                    <a:pt x="116" y="6"/>
                  </a:lnTo>
                  <a:lnTo>
                    <a:pt x="124" y="12"/>
                  </a:lnTo>
                  <a:lnTo>
                    <a:pt x="134" y="22"/>
                  </a:lnTo>
                  <a:lnTo>
                    <a:pt x="142" y="34"/>
                  </a:lnTo>
                  <a:lnTo>
                    <a:pt x="142" y="34"/>
                  </a:lnTo>
                  <a:lnTo>
                    <a:pt x="156" y="52"/>
                  </a:lnTo>
                  <a:lnTo>
                    <a:pt x="156" y="52"/>
                  </a:lnTo>
                  <a:lnTo>
                    <a:pt x="162" y="64"/>
                  </a:lnTo>
                  <a:lnTo>
                    <a:pt x="166" y="84"/>
                  </a:lnTo>
                  <a:lnTo>
                    <a:pt x="166" y="84"/>
                  </a:lnTo>
                  <a:lnTo>
                    <a:pt x="170" y="104"/>
                  </a:lnTo>
                  <a:lnTo>
                    <a:pt x="174" y="112"/>
                  </a:lnTo>
                  <a:lnTo>
                    <a:pt x="178" y="118"/>
                  </a:lnTo>
                  <a:lnTo>
                    <a:pt x="178" y="118"/>
                  </a:lnTo>
                  <a:lnTo>
                    <a:pt x="196" y="132"/>
                  </a:lnTo>
                  <a:lnTo>
                    <a:pt x="196" y="132"/>
                  </a:lnTo>
                  <a:lnTo>
                    <a:pt x="192" y="138"/>
                  </a:lnTo>
                  <a:lnTo>
                    <a:pt x="192" y="140"/>
                  </a:lnTo>
                  <a:lnTo>
                    <a:pt x="192" y="140"/>
                  </a:lnTo>
                  <a:lnTo>
                    <a:pt x="198" y="144"/>
                  </a:lnTo>
                  <a:lnTo>
                    <a:pt x="206" y="146"/>
                  </a:lnTo>
                  <a:lnTo>
                    <a:pt x="206" y="146"/>
                  </a:lnTo>
                  <a:lnTo>
                    <a:pt x="214" y="148"/>
                  </a:lnTo>
                  <a:lnTo>
                    <a:pt x="214" y="148"/>
                  </a:lnTo>
                  <a:close/>
                  <a:moveTo>
                    <a:pt x="146" y="770"/>
                  </a:moveTo>
                  <a:lnTo>
                    <a:pt x="146" y="770"/>
                  </a:lnTo>
                  <a:lnTo>
                    <a:pt x="146" y="754"/>
                  </a:lnTo>
                  <a:lnTo>
                    <a:pt x="142" y="738"/>
                  </a:lnTo>
                  <a:lnTo>
                    <a:pt x="138" y="722"/>
                  </a:lnTo>
                  <a:lnTo>
                    <a:pt x="132" y="710"/>
                  </a:lnTo>
                  <a:lnTo>
                    <a:pt x="132" y="710"/>
                  </a:lnTo>
                  <a:lnTo>
                    <a:pt x="128" y="720"/>
                  </a:lnTo>
                  <a:lnTo>
                    <a:pt x="128" y="734"/>
                  </a:lnTo>
                  <a:lnTo>
                    <a:pt x="126" y="734"/>
                  </a:lnTo>
                  <a:lnTo>
                    <a:pt x="126" y="734"/>
                  </a:lnTo>
                  <a:lnTo>
                    <a:pt x="126" y="774"/>
                  </a:lnTo>
                  <a:lnTo>
                    <a:pt x="126" y="774"/>
                  </a:lnTo>
                  <a:lnTo>
                    <a:pt x="128" y="788"/>
                  </a:lnTo>
                  <a:lnTo>
                    <a:pt x="130" y="798"/>
                  </a:lnTo>
                  <a:lnTo>
                    <a:pt x="134" y="806"/>
                  </a:lnTo>
                  <a:lnTo>
                    <a:pt x="138" y="810"/>
                  </a:lnTo>
                  <a:lnTo>
                    <a:pt x="140" y="810"/>
                  </a:lnTo>
                  <a:lnTo>
                    <a:pt x="140" y="810"/>
                  </a:lnTo>
                  <a:lnTo>
                    <a:pt x="142" y="788"/>
                  </a:lnTo>
                  <a:lnTo>
                    <a:pt x="142" y="788"/>
                  </a:lnTo>
                  <a:lnTo>
                    <a:pt x="146" y="780"/>
                  </a:lnTo>
                  <a:lnTo>
                    <a:pt x="146" y="770"/>
                  </a:lnTo>
                  <a:lnTo>
                    <a:pt x="146" y="770"/>
                  </a:lnTo>
                  <a:close/>
                  <a:moveTo>
                    <a:pt x="176" y="324"/>
                  </a:moveTo>
                  <a:lnTo>
                    <a:pt x="176" y="324"/>
                  </a:lnTo>
                  <a:lnTo>
                    <a:pt x="174" y="302"/>
                  </a:lnTo>
                  <a:lnTo>
                    <a:pt x="174" y="284"/>
                  </a:lnTo>
                  <a:lnTo>
                    <a:pt x="170" y="270"/>
                  </a:lnTo>
                  <a:lnTo>
                    <a:pt x="166" y="262"/>
                  </a:lnTo>
                  <a:lnTo>
                    <a:pt x="164" y="264"/>
                  </a:lnTo>
                  <a:lnTo>
                    <a:pt x="164" y="264"/>
                  </a:lnTo>
                  <a:lnTo>
                    <a:pt x="156" y="282"/>
                  </a:lnTo>
                  <a:lnTo>
                    <a:pt x="142" y="304"/>
                  </a:lnTo>
                  <a:lnTo>
                    <a:pt x="140" y="306"/>
                  </a:lnTo>
                  <a:lnTo>
                    <a:pt x="140" y="306"/>
                  </a:lnTo>
                  <a:lnTo>
                    <a:pt x="140" y="314"/>
                  </a:lnTo>
                  <a:lnTo>
                    <a:pt x="138" y="318"/>
                  </a:lnTo>
                  <a:lnTo>
                    <a:pt x="138" y="326"/>
                  </a:lnTo>
                  <a:lnTo>
                    <a:pt x="138" y="326"/>
                  </a:lnTo>
                  <a:lnTo>
                    <a:pt x="138" y="330"/>
                  </a:lnTo>
                  <a:lnTo>
                    <a:pt x="140" y="338"/>
                  </a:lnTo>
                  <a:lnTo>
                    <a:pt x="150" y="354"/>
                  </a:lnTo>
                  <a:lnTo>
                    <a:pt x="150" y="354"/>
                  </a:lnTo>
                  <a:lnTo>
                    <a:pt x="170" y="382"/>
                  </a:lnTo>
                  <a:lnTo>
                    <a:pt x="172" y="380"/>
                  </a:lnTo>
                  <a:lnTo>
                    <a:pt x="172" y="380"/>
                  </a:lnTo>
                  <a:lnTo>
                    <a:pt x="174" y="350"/>
                  </a:lnTo>
                  <a:lnTo>
                    <a:pt x="176" y="324"/>
                  </a:lnTo>
                  <a:lnTo>
                    <a:pt x="176" y="324"/>
                  </a:lnTo>
                  <a:close/>
                </a:path>
              </a:pathLst>
            </a:custGeom>
            <a:solidFill>
              <a:schemeClr val="accent1">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1" name="Group 67"/>
          <p:cNvGrpSpPr>
            <a:grpSpLocks noChangeAspect="1"/>
          </p:cNvGrpSpPr>
          <p:nvPr userDrawn="1"/>
        </p:nvGrpSpPr>
        <p:grpSpPr bwMode="auto">
          <a:xfrm flipH="1" flipV="1">
            <a:off x="152398" y="152400"/>
            <a:ext cx="1600202" cy="1033671"/>
            <a:chOff x="2497" y="1995"/>
            <a:chExt cx="805" cy="520"/>
          </a:xfrm>
          <a:solidFill>
            <a:schemeClr val="accent2">
              <a:lumMod val="20000"/>
              <a:lumOff val="80000"/>
            </a:schemeClr>
          </a:solidFill>
        </p:grpSpPr>
        <p:sp>
          <p:nvSpPr>
            <p:cNvPr id="1093"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userDrawn="1">
            <p:ph type="ctrTitle"/>
          </p:nvPr>
        </p:nvSpPr>
        <p:spPr>
          <a:xfrm>
            <a:off x="685800" y="1143000"/>
            <a:ext cx="7772400" cy="646331"/>
          </a:xfrm>
        </p:spPr>
        <p:txBody>
          <a:bodyPr>
            <a:normAutofit/>
          </a:bodyPr>
          <a:lstStyle>
            <a:lvl1pPr algn="ctr">
              <a:defRPr sz="3600">
                <a:solidFill>
                  <a:schemeClr val="accent2">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ct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p:txBody>
          <a:bodyPr/>
          <a:lstStyle/>
          <a:p>
            <a:fld id="{BB21C901-2FB9-41AC-8830-5428473CA5B7}" type="datetime1">
              <a:rPr lang="en-US" smtClean="0"/>
              <a:pPr/>
              <a:t>9/20/2010</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BEC53-49CB-4D79-9DCD-476C7AE04CDC}"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D27A5-E24E-4FD0-9712-2B84287A455F}"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6D7DA8-5FF4-4075-941C-BD6BE79E537F}"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96801-00F9-4E0B-8A0B-7FBE84EB4150}"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2D6A43-F4D8-4FBF-92F0-D95851F908CB}"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855311-2458-4D8C-8F31-6835ED12DC87}" type="datetime1">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F3B17D-4DB1-409F-89EF-5CEC5B99A057}" type="datetime1">
              <a:rPr lang="en-US" smtClean="0"/>
              <a:pPr/>
              <a:t>9/20/2010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E6C6D3-4A71-4A2D-A4E7-330EE0F2DA74}" type="datetime1">
              <a:rPr lang="en-US" smtClean="0"/>
              <a:pPr/>
              <a:t>9/20/2010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20956-3A7A-4AF0-8CB2-DA011609832E}" type="datetime1">
              <a:rPr lang="en-US" smtClean="0"/>
              <a:pPr/>
              <a:t>9/20/2010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05BDF-CF88-4886-9503-C052252B2542}" type="datetime1">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D3F40-943D-414C-8C1F-7ABE0FF51A45}"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439FF-4910-4249-BB32-5BFE10CBF487}" type="datetime1">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20BA1-15B3-4720-A53F-D3248340A9D2}"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0FF7D-EC7B-432B-B5A9-048952706ECE}"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4333A4-1D82-4AD8-851F-0E4E1CF75D18}" type="datetime1">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389B68-CFB5-4DDF-A7B8-03BB155D4CC8}" type="datetime1">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0C329-49C6-40DD-A3E7-0222E296EE0D}" type="datetime1">
              <a:rPr lang="en-US" smtClean="0"/>
              <a:pPr/>
              <a:t>9/20/2010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EF528-CC55-4D90-A2A3-C99DC8F7E15A}" type="datetime1">
              <a:rPr lang="en-US" smtClean="0"/>
              <a:pPr/>
              <a:t>9/20/2010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2C214-5446-4122-8B01-DCD29703D70E}" type="datetime1">
              <a:rPr lang="en-US" smtClean="0"/>
              <a:pPr/>
              <a:t>9/20/2010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090F6-FA0E-4C66-B01B-46A8C1B45189}" type="datetime1">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08408-4F73-4CEB-AF5D-BA164F98CCF4}" type="datetime1">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0" y="0"/>
            <a:ext cx="9144000" cy="6858000"/>
            <a:chOff x="0" y="0"/>
            <a:chExt cx="9144000" cy="6858000"/>
          </a:xfrm>
        </p:grpSpPr>
        <p:sp>
          <p:nvSpPr>
            <p:cNvPr id="33" name="Rectangle 3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7"/>
            <p:cNvGrpSpPr>
              <a:grpSpLocks noChangeAspect="1"/>
            </p:cNvGrpSpPr>
            <p:nvPr userDrawn="1"/>
          </p:nvGrpSpPr>
          <p:grpSpPr bwMode="auto">
            <a:xfrm flipH="1" flipV="1">
              <a:off x="152398" y="152400"/>
              <a:ext cx="1066802" cy="689114"/>
              <a:chOff x="2497" y="1995"/>
              <a:chExt cx="805" cy="520"/>
            </a:xfrm>
            <a:solidFill>
              <a:schemeClr val="accent2">
                <a:lumMod val="20000"/>
                <a:lumOff val="80000"/>
              </a:schemeClr>
            </a:solidFill>
          </p:grpSpPr>
          <p:sp>
            <p:nvSpPr>
              <p:cNvPr id="8"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29"/>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DB861-5487-447E-BA27-A825034A1DC2}" type="datetime1">
              <a:rPr lang="en-US" smtClean="0"/>
              <a:pPr/>
              <a:t>9/20/2010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36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3B065-FCED-45CD-99DD-946EAAF3C20B}" type="datetime1">
              <a:rPr lang="en-US" smtClean="0"/>
              <a:pPr/>
              <a:t>9/20/2010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www.businessballs.com/swotanalysisfreetemplate.htm" TargetMode="External"/><Relationship Id="rId13" Type="http://schemas.openxmlformats.org/officeDocument/2006/relationships/hyperlink" Target="http://www.enquirewithin.co.nz/HINTS/skills2.htm" TargetMode="External"/><Relationship Id="rId3" Type="http://schemas.openxmlformats.org/officeDocument/2006/relationships/hyperlink" Target="http://edtech.ced.appstate.edu/class/isd/modules/mod_4/#background" TargetMode="External"/><Relationship Id="rId7" Type="http://schemas.openxmlformats.org/officeDocument/2006/relationships/hyperlink" Target="http://www.mindtools.com/pages/main/newMN_TMC.htm" TargetMode="External"/><Relationship Id="rId12" Type="http://schemas.openxmlformats.org/officeDocument/2006/relationships/hyperlink" Target="http://www.repgrid.com/pcp/" TargetMode="External"/><Relationship Id="rId2" Type="http://schemas.openxmlformats.org/officeDocument/2006/relationships/hyperlink" Target="http://www2.info.ucl.ac.be/research/projects/AVL/ReqEng.html" TargetMode="External"/><Relationship Id="rId1" Type="http://schemas.openxmlformats.org/officeDocument/2006/relationships/slideLayout" Target="../slideLayouts/slideLayout2.xml"/><Relationship Id="rId6" Type="http://schemas.openxmlformats.org/officeDocument/2006/relationships/hyperlink" Target="http://www.popcenter.org/Library/ConferencePapers2004/InteractiveProblemAnalysis_Eck.pdf" TargetMode="External"/><Relationship Id="rId11" Type="http://schemas.openxmlformats.org/officeDocument/2006/relationships/hyperlink" Target="http://www.skymark.com/resources/tools/cause.asp" TargetMode="External"/><Relationship Id="rId5" Type="http://schemas.openxmlformats.org/officeDocument/2006/relationships/hyperlink" Target="http://www.ausaid.gov.au/ausguide/ausguidelines/1-2-1.cfm" TargetMode="External"/><Relationship Id="rId10" Type="http://schemas.openxmlformats.org/officeDocument/2006/relationships/hyperlink" Target="http://www.isixsigma.com/library/content/c020610a.asp" TargetMode="External"/><Relationship Id="rId4" Type="http://schemas.openxmlformats.org/officeDocument/2006/relationships/hyperlink" Target="http://www.softwarestudio.org/classes/lectures/ProblemAnalysis.pdf" TargetMode="External"/><Relationship Id="rId9" Type="http://schemas.openxmlformats.org/officeDocument/2006/relationships/hyperlink" Target="http://www.uta.fi/opiskelu/opetuksen_tuki/bolognan_prosessi/SWOT_Leuven.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www.headinjury.com/goalset.htm" TargetMode="External"/><Relationship Id="rId2" Type="http://schemas.openxmlformats.org/officeDocument/2006/relationships/hyperlink" Target="http://www.headinjury.com/goalquest.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headinjury.com/goalset.htm" TargetMode="External"/><Relationship Id="rId2" Type="http://schemas.openxmlformats.org/officeDocument/2006/relationships/hyperlink" Target="http://www.headinjury.com/goalquest.ht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businessballs.com/swotanalysisfreetemplate.htm" TargetMode="External"/><Relationship Id="rId2" Type="http://schemas.openxmlformats.org/officeDocument/2006/relationships/hyperlink" Target="http://www.mindtools.com/pages/article/worksheets/SWOTAnalysisWorksheet.pdf" TargetMode="External"/><Relationship Id="rId1" Type="http://schemas.openxmlformats.org/officeDocument/2006/relationships/slideLayout" Target="../slideLayouts/slideLayout2.xml"/><Relationship Id="rId6" Type="http://schemas.openxmlformats.org/officeDocument/2006/relationships/hyperlink" Target="http://www.isixsigma.com/index.php?option=com_k2&amp;view=item&amp;id=1416:the-cause-and-effect-aka-fishbone-diagram&amp;Itemid=200" TargetMode="External"/><Relationship Id="rId5" Type="http://schemas.openxmlformats.org/officeDocument/2006/relationships/hyperlink" Target="http://blog.mindjet.com/2009/03/3-free-fishbone-diagram-templates" TargetMode="External"/><Relationship Id="rId4" Type="http://schemas.openxmlformats.org/officeDocument/2006/relationships/hyperlink" Target="http://www.brighthub.com/office/project-management/articles/6179.aspx"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lv-LV" sz="4800" dirty="0" smtClean="0"/>
              <a:t>Mērķu un problēmu analīze</a:t>
            </a:r>
            <a:endParaRPr lang="en-US" sz="4800" dirty="0"/>
          </a:p>
        </p:txBody>
      </p:sp>
      <p:sp>
        <p:nvSpPr>
          <p:cNvPr id="3" name="Subtitle 2"/>
          <p:cNvSpPr>
            <a:spLocks noGrp="1"/>
          </p:cNvSpPr>
          <p:nvPr>
            <p:ph type="subTitle" idx="1"/>
          </p:nvPr>
        </p:nvSpPr>
        <p:spPr/>
        <p:txBody>
          <a:bodyPr>
            <a:noAutofit/>
          </a:bodyPr>
          <a:lstStyle/>
          <a:p>
            <a:r>
              <a:rPr lang="lv-LV" sz="2800" dirty="0" smtClean="0"/>
              <a:t>3. tēma</a:t>
            </a:r>
          </a:p>
          <a:p>
            <a:endParaRPr lang="en-US" sz="2800" dirty="0"/>
          </a:p>
        </p:txBody>
      </p:sp>
      <p:sp>
        <p:nvSpPr>
          <p:cNvPr id="4" name="TextBox 3"/>
          <p:cNvSpPr txBox="1"/>
          <p:nvPr/>
        </p:nvSpPr>
        <p:spPr>
          <a:xfrm>
            <a:off x="5508104" y="2564904"/>
            <a:ext cx="3024336" cy="646331"/>
          </a:xfrm>
          <a:prstGeom prst="rect">
            <a:avLst/>
          </a:prstGeom>
          <a:noFill/>
        </p:spPr>
        <p:txBody>
          <a:bodyPr wrap="square" rtlCol="0">
            <a:spAutoFit/>
          </a:bodyPr>
          <a:lstStyle/>
          <a:p>
            <a:r>
              <a:rPr lang="lv-LV" i="1" dirty="0" smtClean="0"/>
              <a:t>Ligita </a:t>
            </a:r>
            <a:r>
              <a:rPr lang="lv-LV" i="1" dirty="0" err="1" smtClean="0"/>
              <a:t>Bušinska</a:t>
            </a:r>
            <a:endParaRPr lang="lv-LV" i="1" dirty="0" smtClean="0"/>
          </a:p>
          <a:p>
            <a:r>
              <a:rPr lang="lv-LV" i="1" dirty="0" err="1" smtClean="0"/>
              <a:t>ligita.businska@cs.rtu.lv</a:t>
            </a:r>
            <a:endParaRPr lang="lv-LV"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827584" y="304800"/>
            <a:ext cx="7325816" cy="1143000"/>
          </a:xfrm>
          <a:noFill/>
        </p:spPr>
        <p:txBody>
          <a:bodyPr lIns="90488" tIns="44450" rIns="90488" bIns="44450">
            <a:normAutofit fontScale="90000"/>
          </a:bodyPr>
          <a:lstStyle/>
          <a:p>
            <a:r>
              <a:rPr lang="lv-LV" sz="4000" dirty="0" smtClean="0"/>
              <a:t>Problēmu risināšanas metodes: Atšķirību samazināšana</a:t>
            </a:r>
            <a:endParaRPr lang="en-US" sz="4000" dirty="0" smtClean="0"/>
          </a:p>
        </p:txBody>
      </p:sp>
      <p:sp>
        <p:nvSpPr>
          <p:cNvPr id="18441" name="Rectangle 6"/>
          <p:cNvSpPr>
            <a:spLocks noChangeArrowheads="1"/>
          </p:cNvSpPr>
          <p:nvPr/>
        </p:nvSpPr>
        <p:spPr bwMode="auto">
          <a:xfrm>
            <a:off x="3871987" y="2486169"/>
            <a:ext cx="1298433" cy="366767"/>
          </a:xfrm>
          <a:prstGeom prst="rect">
            <a:avLst/>
          </a:prstGeom>
          <a:noFill/>
          <a:ln w="12700">
            <a:noFill/>
            <a:miter lim="800000"/>
            <a:headEnd/>
            <a:tailEnd/>
          </a:ln>
        </p:spPr>
        <p:txBody>
          <a:bodyPr wrap="none" lIns="90488" tIns="44450" rIns="90488" bIns="44450">
            <a:spAutoFit/>
          </a:bodyPr>
          <a:lstStyle/>
          <a:p>
            <a:pPr algn="ctr" eaLnBrk="0" hangingPunct="0"/>
            <a:r>
              <a:rPr lang="lv-LV" b="1" dirty="0" smtClean="0">
                <a:latin typeface="BaltArial" charset="0"/>
              </a:rPr>
              <a:t>Atšķirības</a:t>
            </a:r>
            <a:endParaRPr lang="en-US" b="1" dirty="0">
              <a:latin typeface="BaltArial" charset="0"/>
            </a:endParaRPr>
          </a:p>
        </p:txBody>
      </p:sp>
      <p:sp>
        <p:nvSpPr>
          <p:cNvPr id="18444" name="Rectangle 9"/>
          <p:cNvSpPr>
            <a:spLocks noChangeArrowheads="1"/>
          </p:cNvSpPr>
          <p:nvPr/>
        </p:nvSpPr>
        <p:spPr bwMode="auto">
          <a:xfrm>
            <a:off x="2483768" y="3645024"/>
            <a:ext cx="1631858" cy="366767"/>
          </a:xfrm>
          <a:prstGeom prst="rect">
            <a:avLst/>
          </a:prstGeom>
          <a:noFill/>
          <a:ln w="12700">
            <a:noFill/>
            <a:miter lim="800000"/>
            <a:headEnd/>
            <a:tailEnd/>
          </a:ln>
        </p:spPr>
        <p:txBody>
          <a:bodyPr wrap="none" lIns="90488" tIns="44450" rIns="90488" bIns="44450">
            <a:spAutoFit/>
          </a:bodyPr>
          <a:lstStyle/>
          <a:p>
            <a:pPr eaLnBrk="0" hangingPunct="0"/>
            <a:r>
              <a:rPr lang="lv-LV" b="1" dirty="0" smtClean="0">
                <a:latin typeface="BaltArial" charset="0"/>
              </a:rPr>
              <a:t>Nav atšķirību</a:t>
            </a:r>
            <a:endParaRPr lang="en-US" b="1" dirty="0">
              <a:latin typeface="BaltArial" charset="0"/>
            </a:endParaRPr>
          </a:p>
        </p:txBody>
      </p:sp>
      <p:sp>
        <p:nvSpPr>
          <p:cNvPr id="18446" name="Rectangle 11"/>
          <p:cNvSpPr>
            <a:spLocks noChangeArrowheads="1"/>
          </p:cNvSpPr>
          <p:nvPr/>
        </p:nvSpPr>
        <p:spPr bwMode="auto">
          <a:xfrm>
            <a:off x="5940152" y="4293096"/>
            <a:ext cx="1542090" cy="366767"/>
          </a:xfrm>
          <a:prstGeom prst="rect">
            <a:avLst/>
          </a:prstGeom>
          <a:noFill/>
          <a:ln w="12700">
            <a:noFill/>
            <a:miter lim="800000"/>
            <a:headEnd/>
            <a:tailEnd/>
          </a:ln>
        </p:spPr>
        <p:txBody>
          <a:bodyPr wrap="none" lIns="90488" tIns="44450" rIns="90488" bIns="44450">
            <a:spAutoFit/>
          </a:bodyPr>
          <a:lstStyle/>
          <a:p>
            <a:pPr eaLnBrk="0" hangingPunct="0"/>
            <a:r>
              <a:rPr lang="lv-LV" b="1" dirty="0" smtClean="0">
                <a:latin typeface="BaltArial" charset="0"/>
              </a:rPr>
              <a:t>NEVEIKSME</a:t>
            </a:r>
            <a:endParaRPr lang="en-US" b="1" dirty="0">
              <a:latin typeface="BaltArial" charset="0"/>
            </a:endParaRPr>
          </a:p>
        </p:txBody>
      </p:sp>
      <p:sp>
        <p:nvSpPr>
          <p:cNvPr id="18447" name="Rectangle 12"/>
          <p:cNvSpPr>
            <a:spLocks noChangeArrowheads="1"/>
          </p:cNvSpPr>
          <p:nvPr/>
        </p:nvSpPr>
        <p:spPr bwMode="auto">
          <a:xfrm>
            <a:off x="1619672" y="4293096"/>
            <a:ext cx="1221489" cy="366767"/>
          </a:xfrm>
          <a:prstGeom prst="rect">
            <a:avLst/>
          </a:prstGeom>
          <a:noFill/>
          <a:ln w="12700">
            <a:noFill/>
            <a:miter lim="800000"/>
            <a:headEnd/>
            <a:tailEnd/>
          </a:ln>
        </p:spPr>
        <p:txBody>
          <a:bodyPr wrap="none" lIns="90488" tIns="44450" rIns="90488" bIns="44450">
            <a:spAutoFit/>
          </a:bodyPr>
          <a:lstStyle/>
          <a:p>
            <a:pPr eaLnBrk="0" hangingPunct="0"/>
            <a:r>
              <a:rPr lang="lv-LV" b="1" dirty="0" smtClean="0">
                <a:latin typeface="BaltArial" charset="0"/>
              </a:rPr>
              <a:t>VEIKSME</a:t>
            </a:r>
            <a:endParaRPr lang="en-US" b="1" dirty="0">
              <a:latin typeface="BaltArial" charset="0"/>
            </a:endParaRPr>
          </a:p>
        </p:txBody>
      </p:sp>
      <p:sp>
        <p:nvSpPr>
          <p:cNvPr id="18452" name="Rectangle 17"/>
          <p:cNvSpPr>
            <a:spLocks noChangeArrowheads="1"/>
          </p:cNvSpPr>
          <p:nvPr/>
        </p:nvSpPr>
        <p:spPr bwMode="auto">
          <a:xfrm>
            <a:off x="4098925" y="1406049"/>
            <a:ext cx="2417291" cy="366767"/>
          </a:xfrm>
          <a:prstGeom prst="rect">
            <a:avLst/>
          </a:prstGeom>
          <a:noFill/>
          <a:ln w="12700">
            <a:noFill/>
            <a:miter lim="800000"/>
            <a:headEnd/>
            <a:tailEnd/>
          </a:ln>
        </p:spPr>
        <p:txBody>
          <a:bodyPr wrap="square" lIns="90488" tIns="44450" rIns="90488" bIns="44450">
            <a:spAutoFit/>
          </a:bodyPr>
          <a:lstStyle/>
          <a:p>
            <a:pPr eaLnBrk="0" hangingPunct="0"/>
            <a:r>
              <a:rPr lang="lv-LV" b="1" dirty="0" smtClean="0">
                <a:latin typeface="BaltArial" charset="0"/>
              </a:rPr>
              <a:t>Sekmīgi</a:t>
            </a:r>
            <a:endParaRPr lang="en-US" b="1" dirty="0">
              <a:latin typeface="BaltArial" charset="0"/>
            </a:endParaRPr>
          </a:p>
        </p:txBody>
      </p:sp>
      <p:sp>
        <p:nvSpPr>
          <p:cNvPr id="18453" name="Rectangle 18"/>
          <p:cNvSpPr>
            <a:spLocks noChangeArrowheads="1"/>
          </p:cNvSpPr>
          <p:nvPr/>
        </p:nvSpPr>
        <p:spPr bwMode="auto">
          <a:xfrm>
            <a:off x="467544" y="4797152"/>
            <a:ext cx="8136904" cy="920765"/>
          </a:xfrm>
          <a:prstGeom prst="rect">
            <a:avLst/>
          </a:prstGeom>
          <a:solidFill>
            <a:schemeClr val="bg2">
              <a:lumMod val="20000"/>
              <a:lumOff val="80000"/>
            </a:schemeClr>
          </a:solidFill>
          <a:ln w="12700">
            <a:noFill/>
            <a:miter lim="800000"/>
            <a:headEnd/>
            <a:tailEnd/>
          </a:ln>
        </p:spPr>
        <p:txBody>
          <a:bodyPr wrap="square" lIns="90488" tIns="44450" rIns="90488" bIns="44450">
            <a:spAutoFit/>
          </a:bodyPr>
          <a:lstStyle/>
          <a:p>
            <a:pPr marL="185738" indent="-185738" eaLnBrk="0" hangingPunct="0">
              <a:buFont typeface="Arial" pitchFamily="34" charset="0"/>
              <a:buChar char="•"/>
            </a:pPr>
            <a:r>
              <a:rPr lang="lv-LV" dirty="0" smtClean="0">
                <a:latin typeface="Arial" pitchFamily="34" charset="0"/>
                <a:cs typeface="Arial" pitchFamily="34" charset="0"/>
              </a:rPr>
              <a:t>Metode ir tuvredzīga, jo tiek novērtēts tikai nākošais solis, neredzot kopējo plānu</a:t>
            </a:r>
          </a:p>
          <a:p>
            <a:pPr marL="185738" indent="-185738" eaLnBrk="0" hangingPunct="0">
              <a:buFont typeface="Arial" pitchFamily="34" charset="0"/>
              <a:buChar char="•"/>
            </a:pPr>
            <a:r>
              <a:rPr lang="lv-LV" dirty="0" smtClean="0">
                <a:latin typeface="Arial" pitchFamily="34" charset="0"/>
                <a:cs typeface="Arial" pitchFamily="34" charset="0"/>
              </a:rPr>
              <a:t>Dažās situācijās pareizais risinājums ietver sevī līdzību noliegšanu</a:t>
            </a:r>
            <a:endParaRPr lang="en-US" dirty="0">
              <a:latin typeface="Arial" pitchFamily="34" charset="0"/>
              <a:cs typeface="Arial" pitchFamily="34" charset="0"/>
            </a:endParaRPr>
          </a:p>
        </p:txBody>
      </p:sp>
      <p:sp>
        <p:nvSpPr>
          <p:cNvPr id="25" name="Rectangle 24"/>
          <p:cNvSpPr/>
          <p:nvPr/>
        </p:nvSpPr>
        <p:spPr>
          <a:xfrm>
            <a:off x="1043608" y="2060848"/>
            <a:ext cx="273630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lv-LV" b="1" dirty="0" smtClean="0">
                <a:latin typeface="BaltArial" charset="0"/>
              </a:rPr>
              <a:t>Salīdzināt patreizējo stāvokli ar mērķu stāvokli, lai atrastu atšķirības</a:t>
            </a:r>
          </a:p>
          <a:p>
            <a:pPr algn="ctr" eaLnBrk="0" hangingPunct="0"/>
            <a:r>
              <a:rPr lang="lv-LV" b="1" dirty="0" smtClean="0">
                <a:latin typeface="BaltArial" charset="0"/>
              </a:rPr>
              <a:t>(</a:t>
            </a:r>
            <a:r>
              <a:rPr lang="lv-LV" b="1" i="1" dirty="0" smtClean="0">
                <a:latin typeface="BaltArial" charset="0"/>
              </a:rPr>
              <a:t>metrikas</a:t>
            </a:r>
            <a:r>
              <a:rPr lang="lv-LV" b="1" dirty="0" smtClean="0">
                <a:latin typeface="BaltArial" charset="0"/>
              </a:rPr>
              <a:t>)</a:t>
            </a:r>
            <a:endParaRPr lang="en-US" b="1" dirty="0">
              <a:latin typeface="BaltArial" charset="0"/>
            </a:endParaRPr>
          </a:p>
        </p:txBody>
      </p:sp>
      <p:sp>
        <p:nvSpPr>
          <p:cNvPr id="26" name="Rectangle 25"/>
          <p:cNvSpPr/>
          <p:nvPr/>
        </p:nvSpPr>
        <p:spPr>
          <a:xfrm>
            <a:off x="5364088" y="2060848"/>
            <a:ext cx="223224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lv-LV" b="1" dirty="0" smtClean="0">
                <a:latin typeface="BaltArial" charset="0"/>
              </a:rPr>
              <a:t>Novērst atšķirības</a:t>
            </a:r>
            <a:endParaRPr lang="en-US" b="1" dirty="0">
              <a:latin typeface="BaltArial" charset="0"/>
            </a:endParaRPr>
          </a:p>
        </p:txBody>
      </p:sp>
      <p:cxnSp>
        <p:nvCxnSpPr>
          <p:cNvPr id="45" name="Straight Arrow Connector 44"/>
          <p:cNvCxnSpPr>
            <a:stCxn id="25" idx="3"/>
            <a:endCxn id="26" idx="1"/>
          </p:cNvCxnSpPr>
          <p:nvPr/>
        </p:nvCxnSpPr>
        <p:spPr>
          <a:xfrm>
            <a:off x="3779912" y="2816932"/>
            <a:ext cx="15841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5" idx="2"/>
          </p:cNvCxnSpPr>
          <p:nvPr/>
        </p:nvCxnSpPr>
        <p:spPr>
          <a:xfrm rot="5400000">
            <a:off x="2051720" y="3933056"/>
            <a:ext cx="7200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6156970" y="3860254"/>
            <a:ext cx="7200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26" idx="3"/>
            <a:endCxn id="25" idx="0"/>
          </p:cNvCxnSpPr>
          <p:nvPr/>
        </p:nvCxnSpPr>
        <p:spPr>
          <a:xfrm flipH="1" flipV="1">
            <a:off x="2411760" y="2060848"/>
            <a:ext cx="5184576" cy="756084"/>
          </a:xfrm>
          <a:prstGeom prst="bentConnector4">
            <a:avLst>
              <a:gd name="adj1" fmla="val -4409"/>
              <a:gd name="adj2" fmla="val 144944"/>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8"/>
          <p:cNvSpPr>
            <a:spLocks noChangeArrowheads="1"/>
          </p:cNvSpPr>
          <p:nvPr/>
        </p:nvSpPr>
        <p:spPr bwMode="auto">
          <a:xfrm>
            <a:off x="179512" y="6021288"/>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sp>
        <p:nvSpPr>
          <p:cNvPr id="17" name="Slide Number Placeholder 16"/>
          <p:cNvSpPr>
            <a:spLocks noGrp="1"/>
          </p:cNvSpPr>
          <p:nvPr>
            <p:ph type="sldNum" sz="quarter" idx="12"/>
          </p:nvPr>
        </p:nvSpPr>
        <p:spPr/>
        <p:txBody>
          <a:bodyPr/>
          <a:lstStyle/>
          <a:p>
            <a:fld id="{6ECF81E8-6DE5-4C92-89BE-5D6CD56A8BF1}"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p:spPr>
        <p:txBody>
          <a:bodyPr/>
          <a:lstStyle/>
          <a:p>
            <a:fld id="{D0CE38B6-E650-48D7-A593-DC09C2C8F125}" type="slidenum">
              <a:rPr lang="en-US"/>
              <a:pPr/>
              <a:t>11</a:t>
            </a:fld>
            <a:endParaRPr lang="en-US"/>
          </a:p>
        </p:txBody>
      </p:sp>
      <p:sp>
        <p:nvSpPr>
          <p:cNvPr id="19461" name="Rectangle 2"/>
          <p:cNvSpPr>
            <a:spLocks noGrp="1" noChangeArrowheads="1"/>
          </p:cNvSpPr>
          <p:nvPr>
            <p:ph type="title"/>
          </p:nvPr>
        </p:nvSpPr>
        <p:spPr>
          <a:xfrm>
            <a:off x="827584" y="274638"/>
            <a:ext cx="7859216" cy="1143000"/>
          </a:xfrm>
          <a:noFill/>
        </p:spPr>
        <p:txBody>
          <a:bodyPr lIns="90488" tIns="44450" rIns="90488" bIns="44450">
            <a:noAutofit/>
          </a:bodyPr>
          <a:lstStyle/>
          <a:p>
            <a:r>
              <a:rPr lang="lv-LV" dirty="0" smtClean="0"/>
              <a:t>Problēmu risināšanas metodes: </a:t>
            </a:r>
            <a:br>
              <a:rPr lang="lv-LV" dirty="0" smtClean="0"/>
            </a:br>
            <a:r>
              <a:rPr lang="lv-LV" dirty="0" smtClean="0"/>
              <a:t>Mērķu un līdzekļu analīze (1)</a:t>
            </a:r>
            <a:endParaRPr lang="en-US" dirty="0" smtClean="0"/>
          </a:p>
        </p:txBody>
      </p:sp>
      <p:sp>
        <p:nvSpPr>
          <p:cNvPr id="19465" name="Line 6"/>
          <p:cNvSpPr>
            <a:spLocks noChangeShapeType="1"/>
          </p:cNvSpPr>
          <p:nvPr/>
        </p:nvSpPr>
        <p:spPr bwMode="auto">
          <a:xfrm>
            <a:off x="1447800" y="3560539"/>
            <a:ext cx="0" cy="685800"/>
          </a:xfrm>
          <a:prstGeom prst="line">
            <a:avLst/>
          </a:prstGeom>
          <a:noFill/>
          <a:ln w="12700">
            <a:solidFill>
              <a:schemeClr val="tx1"/>
            </a:solidFill>
            <a:round/>
            <a:headEnd/>
            <a:tailEnd type="triangle" w="med" len="med"/>
          </a:ln>
        </p:spPr>
        <p:txBody>
          <a:bodyPr/>
          <a:lstStyle/>
          <a:p>
            <a:endParaRPr lang="lv-LV"/>
          </a:p>
        </p:txBody>
      </p:sp>
      <p:sp>
        <p:nvSpPr>
          <p:cNvPr id="19466" name="Line 7"/>
          <p:cNvSpPr>
            <a:spLocks noChangeShapeType="1"/>
          </p:cNvSpPr>
          <p:nvPr/>
        </p:nvSpPr>
        <p:spPr bwMode="auto">
          <a:xfrm>
            <a:off x="4724400" y="3636739"/>
            <a:ext cx="0" cy="685800"/>
          </a:xfrm>
          <a:prstGeom prst="line">
            <a:avLst/>
          </a:prstGeom>
          <a:noFill/>
          <a:ln w="12700">
            <a:solidFill>
              <a:schemeClr val="tx1"/>
            </a:solidFill>
            <a:round/>
            <a:headEnd/>
            <a:tailEnd type="triangle" w="med" len="med"/>
          </a:ln>
        </p:spPr>
        <p:txBody>
          <a:bodyPr/>
          <a:lstStyle/>
          <a:p>
            <a:endParaRPr lang="lv-LV"/>
          </a:p>
        </p:txBody>
      </p:sp>
      <p:sp>
        <p:nvSpPr>
          <p:cNvPr id="19467" name="Line 8"/>
          <p:cNvSpPr>
            <a:spLocks noChangeShapeType="1"/>
          </p:cNvSpPr>
          <p:nvPr/>
        </p:nvSpPr>
        <p:spPr bwMode="auto">
          <a:xfrm>
            <a:off x="5943600" y="3027139"/>
            <a:ext cx="914400" cy="0"/>
          </a:xfrm>
          <a:prstGeom prst="line">
            <a:avLst/>
          </a:prstGeom>
          <a:noFill/>
          <a:ln w="12700">
            <a:solidFill>
              <a:schemeClr val="tx1"/>
            </a:solidFill>
            <a:round/>
            <a:headEnd/>
            <a:tailEnd type="triangle" w="med" len="med"/>
          </a:ln>
        </p:spPr>
        <p:txBody>
          <a:bodyPr/>
          <a:lstStyle/>
          <a:p>
            <a:endParaRPr lang="lv-LV"/>
          </a:p>
        </p:txBody>
      </p:sp>
      <p:sp>
        <p:nvSpPr>
          <p:cNvPr id="19468" name="Line 9"/>
          <p:cNvSpPr>
            <a:spLocks noChangeShapeType="1"/>
          </p:cNvSpPr>
          <p:nvPr/>
        </p:nvSpPr>
        <p:spPr bwMode="auto">
          <a:xfrm>
            <a:off x="2590800" y="3027139"/>
            <a:ext cx="914400" cy="0"/>
          </a:xfrm>
          <a:prstGeom prst="line">
            <a:avLst/>
          </a:prstGeom>
          <a:noFill/>
          <a:ln w="12700">
            <a:solidFill>
              <a:schemeClr val="tx1"/>
            </a:solidFill>
            <a:round/>
            <a:headEnd/>
            <a:tailEnd/>
          </a:ln>
        </p:spPr>
        <p:txBody>
          <a:bodyPr/>
          <a:lstStyle/>
          <a:p>
            <a:endParaRPr lang="lv-LV"/>
          </a:p>
        </p:txBody>
      </p:sp>
      <p:sp>
        <p:nvSpPr>
          <p:cNvPr id="19469" name="Line 10"/>
          <p:cNvSpPr>
            <a:spLocks noChangeShapeType="1"/>
          </p:cNvSpPr>
          <p:nvPr/>
        </p:nvSpPr>
        <p:spPr bwMode="auto">
          <a:xfrm>
            <a:off x="1447800" y="1503139"/>
            <a:ext cx="0" cy="914400"/>
          </a:xfrm>
          <a:prstGeom prst="line">
            <a:avLst/>
          </a:prstGeom>
          <a:noFill/>
          <a:ln w="12700">
            <a:solidFill>
              <a:schemeClr val="tx1"/>
            </a:solidFill>
            <a:round/>
            <a:headEnd/>
            <a:tailEnd type="triangle" w="med" len="med"/>
          </a:ln>
        </p:spPr>
        <p:txBody>
          <a:bodyPr/>
          <a:lstStyle/>
          <a:p>
            <a:endParaRPr lang="lv-LV"/>
          </a:p>
        </p:txBody>
      </p:sp>
      <p:sp>
        <p:nvSpPr>
          <p:cNvPr id="19470" name="Line 11"/>
          <p:cNvSpPr>
            <a:spLocks noChangeShapeType="1"/>
          </p:cNvSpPr>
          <p:nvPr/>
        </p:nvSpPr>
        <p:spPr bwMode="auto">
          <a:xfrm>
            <a:off x="1447800" y="1503139"/>
            <a:ext cx="7315200" cy="0"/>
          </a:xfrm>
          <a:prstGeom prst="line">
            <a:avLst/>
          </a:prstGeom>
          <a:noFill/>
          <a:ln w="12700">
            <a:solidFill>
              <a:schemeClr val="tx1"/>
            </a:solidFill>
            <a:round/>
            <a:headEnd/>
            <a:tailEnd/>
          </a:ln>
        </p:spPr>
        <p:txBody>
          <a:bodyPr/>
          <a:lstStyle/>
          <a:p>
            <a:endParaRPr lang="lv-LV"/>
          </a:p>
        </p:txBody>
      </p:sp>
      <p:sp>
        <p:nvSpPr>
          <p:cNvPr id="19471" name="Line 12"/>
          <p:cNvSpPr>
            <a:spLocks noChangeShapeType="1"/>
          </p:cNvSpPr>
          <p:nvPr/>
        </p:nvSpPr>
        <p:spPr bwMode="auto">
          <a:xfrm>
            <a:off x="8763000" y="1503139"/>
            <a:ext cx="0" cy="1447800"/>
          </a:xfrm>
          <a:prstGeom prst="line">
            <a:avLst/>
          </a:prstGeom>
          <a:noFill/>
          <a:ln w="12700">
            <a:solidFill>
              <a:schemeClr val="tx1"/>
            </a:solidFill>
            <a:round/>
            <a:headEnd/>
            <a:tailEnd/>
          </a:ln>
        </p:spPr>
        <p:txBody>
          <a:bodyPr/>
          <a:lstStyle/>
          <a:p>
            <a:endParaRPr lang="lv-LV"/>
          </a:p>
        </p:txBody>
      </p:sp>
      <p:sp>
        <p:nvSpPr>
          <p:cNvPr id="19472" name="Line 13"/>
          <p:cNvSpPr>
            <a:spLocks noChangeShapeType="1"/>
          </p:cNvSpPr>
          <p:nvPr/>
        </p:nvSpPr>
        <p:spPr bwMode="auto">
          <a:xfrm flipH="1">
            <a:off x="8534400" y="2950939"/>
            <a:ext cx="228600" cy="0"/>
          </a:xfrm>
          <a:prstGeom prst="line">
            <a:avLst/>
          </a:prstGeom>
          <a:noFill/>
          <a:ln w="12700">
            <a:solidFill>
              <a:schemeClr val="tx1"/>
            </a:solidFill>
            <a:round/>
            <a:headEnd/>
            <a:tailEnd/>
          </a:ln>
        </p:spPr>
        <p:txBody>
          <a:bodyPr/>
          <a:lstStyle/>
          <a:p>
            <a:endParaRPr lang="lv-LV"/>
          </a:p>
        </p:txBody>
      </p:sp>
      <p:sp>
        <p:nvSpPr>
          <p:cNvPr id="19476" name="Rectangle 17"/>
          <p:cNvSpPr>
            <a:spLocks noChangeArrowheads="1"/>
          </p:cNvSpPr>
          <p:nvPr/>
        </p:nvSpPr>
        <p:spPr bwMode="auto">
          <a:xfrm>
            <a:off x="2483768" y="2492896"/>
            <a:ext cx="1098059"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BaltArial" charset="0"/>
              </a:rPr>
              <a:t>Operators</a:t>
            </a:r>
          </a:p>
          <a:p>
            <a:pPr algn="ctr" eaLnBrk="0" hangingPunct="0"/>
            <a:r>
              <a:rPr lang="lv-LV" sz="1400" b="1" dirty="0" smtClean="0">
                <a:latin typeface="BaltArial" charset="0"/>
              </a:rPr>
              <a:t> sameklēts</a:t>
            </a:r>
            <a:endParaRPr lang="en-US" sz="1400" b="1" dirty="0">
              <a:latin typeface="BaltArial" charset="0"/>
            </a:endParaRPr>
          </a:p>
        </p:txBody>
      </p:sp>
      <p:sp>
        <p:nvSpPr>
          <p:cNvPr id="19477" name="Rectangle 18"/>
          <p:cNvSpPr>
            <a:spLocks noChangeArrowheads="1"/>
          </p:cNvSpPr>
          <p:nvPr/>
        </p:nvSpPr>
        <p:spPr bwMode="auto">
          <a:xfrm>
            <a:off x="5724128" y="2523083"/>
            <a:ext cx="1386207" cy="520655"/>
          </a:xfrm>
          <a:prstGeom prst="rect">
            <a:avLst/>
          </a:prstGeom>
          <a:noFill/>
          <a:ln w="12700">
            <a:noFill/>
            <a:miter lim="800000"/>
            <a:headEnd/>
            <a:tailEnd/>
          </a:ln>
        </p:spPr>
        <p:txBody>
          <a:bodyPr wrap="square" lIns="90488" tIns="44450" rIns="90488" bIns="44450">
            <a:spAutoFit/>
          </a:bodyPr>
          <a:lstStyle/>
          <a:p>
            <a:pPr algn="ctr" eaLnBrk="0" hangingPunct="0"/>
            <a:r>
              <a:rPr lang="lv-LV" sz="1400" b="1" dirty="0" smtClean="0">
                <a:latin typeface="BaltArial" charset="0"/>
              </a:rPr>
              <a:t>Atšķirība</a:t>
            </a:r>
          </a:p>
          <a:p>
            <a:pPr algn="ctr" eaLnBrk="0" hangingPunct="0"/>
            <a:r>
              <a:rPr lang="lv-LV" sz="1400" b="1" dirty="0" smtClean="0">
                <a:latin typeface="BaltArial" charset="0"/>
              </a:rPr>
              <a:t>noteikta</a:t>
            </a:r>
            <a:endParaRPr lang="en-US" sz="1400" b="1" dirty="0">
              <a:latin typeface="BaltArial" charset="0"/>
            </a:endParaRPr>
          </a:p>
        </p:txBody>
      </p:sp>
      <p:sp>
        <p:nvSpPr>
          <p:cNvPr id="19478" name="Rectangle 19"/>
          <p:cNvSpPr>
            <a:spLocks noChangeArrowheads="1"/>
          </p:cNvSpPr>
          <p:nvPr/>
        </p:nvSpPr>
        <p:spPr bwMode="auto">
          <a:xfrm>
            <a:off x="5927725" y="1730152"/>
            <a:ext cx="1129990" cy="335989"/>
          </a:xfrm>
          <a:prstGeom prst="rect">
            <a:avLst/>
          </a:prstGeom>
          <a:noFill/>
          <a:ln w="12700">
            <a:noFill/>
            <a:miter lim="800000"/>
            <a:headEnd/>
            <a:tailEnd/>
          </a:ln>
        </p:spPr>
        <p:txBody>
          <a:bodyPr wrap="none" lIns="90488" tIns="44450" rIns="90488" bIns="44450">
            <a:spAutoFit/>
          </a:bodyPr>
          <a:lstStyle/>
          <a:p>
            <a:pPr eaLnBrk="0" hangingPunct="0"/>
            <a:r>
              <a:rPr lang="lv-LV" sz="1600" b="1" dirty="0" smtClean="0">
                <a:latin typeface="BaltArial" charset="0"/>
              </a:rPr>
              <a:t>Veiksmīgi</a:t>
            </a:r>
            <a:endParaRPr lang="en-US" sz="1600" b="1" dirty="0">
              <a:latin typeface="BaltArial" charset="0"/>
            </a:endParaRPr>
          </a:p>
        </p:txBody>
      </p:sp>
      <p:sp>
        <p:nvSpPr>
          <p:cNvPr id="19479" name="Rectangle 20"/>
          <p:cNvSpPr>
            <a:spLocks noChangeArrowheads="1"/>
          </p:cNvSpPr>
          <p:nvPr/>
        </p:nvSpPr>
        <p:spPr bwMode="auto">
          <a:xfrm>
            <a:off x="7451725" y="1196752"/>
            <a:ext cx="1380187" cy="335989"/>
          </a:xfrm>
          <a:prstGeom prst="rect">
            <a:avLst/>
          </a:prstGeom>
          <a:noFill/>
          <a:ln w="12700">
            <a:noFill/>
            <a:miter lim="800000"/>
            <a:headEnd/>
            <a:tailEnd/>
          </a:ln>
        </p:spPr>
        <p:txBody>
          <a:bodyPr wrap="none" lIns="90488" tIns="44450" rIns="90488" bIns="44450">
            <a:spAutoFit/>
          </a:bodyPr>
          <a:lstStyle/>
          <a:p>
            <a:pPr eaLnBrk="0" hangingPunct="0"/>
            <a:r>
              <a:rPr lang="lv-LV" sz="1600" b="1" dirty="0" smtClean="0">
                <a:latin typeface="BaltArial" charset="0"/>
              </a:rPr>
              <a:t>Neveiksmīgi</a:t>
            </a:r>
            <a:endParaRPr lang="en-US" sz="1600" b="1" dirty="0">
              <a:latin typeface="BaltArial" charset="0"/>
            </a:endParaRPr>
          </a:p>
        </p:txBody>
      </p:sp>
      <p:sp>
        <p:nvSpPr>
          <p:cNvPr id="19480" name="Rectangle 21"/>
          <p:cNvSpPr>
            <a:spLocks noChangeArrowheads="1"/>
          </p:cNvSpPr>
          <p:nvPr/>
        </p:nvSpPr>
        <p:spPr bwMode="auto">
          <a:xfrm>
            <a:off x="1403648" y="3501008"/>
            <a:ext cx="1266373" cy="582211"/>
          </a:xfrm>
          <a:prstGeom prst="rect">
            <a:avLst/>
          </a:prstGeom>
          <a:noFill/>
          <a:ln w="12700">
            <a:noFill/>
            <a:miter lim="800000"/>
            <a:headEnd/>
            <a:tailEnd/>
          </a:ln>
        </p:spPr>
        <p:txBody>
          <a:bodyPr wrap="none" lIns="90488" tIns="44450" rIns="90488" bIns="44450">
            <a:spAutoFit/>
          </a:bodyPr>
          <a:lstStyle/>
          <a:p>
            <a:pPr eaLnBrk="0" hangingPunct="0"/>
            <a:r>
              <a:rPr lang="lv-LV" sz="1600" b="1" dirty="0" smtClean="0">
                <a:latin typeface="BaltArial" charset="0"/>
              </a:rPr>
              <a:t>Operators </a:t>
            </a:r>
          </a:p>
          <a:p>
            <a:pPr eaLnBrk="0" hangingPunct="0"/>
            <a:r>
              <a:rPr lang="lv-LV" sz="1600" b="1" dirty="0" smtClean="0">
                <a:latin typeface="BaltArial" charset="0"/>
              </a:rPr>
              <a:t>nav atrasts</a:t>
            </a:r>
            <a:endParaRPr lang="en-US" sz="1600" b="1" dirty="0">
              <a:latin typeface="BaltArial" charset="0"/>
            </a:endParaRPr>
          </a:p>
        </p:txBody>
      </p:sp>
      <p:sp>
        <p:nvSpPr>
          <p:cNvPr id="19481" name="Rectangle 22"/>
          <p:cNvSpPr>
            <a:spLocks noChangeArrowheads="1"/>
          </p:cNvSpPr>
          <p:nvPr/>
        </p:nvSpPr>
        <p:spPr bwMode="auto">
          <a:xfrm>
            <a:off x="4716016" y="3717032"/>
            <a:ext cx="1482779" cy="335989"/>
          </a:xfrm>
          <a:prstGeom prst="rect">
            <a:avLst/>
          </a:prstGeom>
          <a:noFill/>
          <a:ln w="12700">
            <a:noFill/>
            <a:miter lim="800000"/>
            <a:headEnd/>
            <a:tailEnd/>
          </a:ln>
        </p:spPr>
        <p:txBody>
          <a:bodyPr wrap="none" lIns="90488" tIns="44450" rIns="90488" bIns="44450">
            <a:spAutoFit/>
          </a:bodyPr>
          <a:lstStyle/>
          <a:p>
            <a:pPr eaLnBrk="0" hangingPunct="0"/>
            <a:r>
              <a:rPr lang="lv-LV" sz="1600" b="1" dirty="0" smtClean="0">
                <a:latin typeface="BaltArial" charset="0"/>
              </a:rPr>
              <a:t>Atšķirību nav</a:t>
            </a:r>
            <a:endParaRPr lang="en-US" sz="1600" b="1" dirty="0">
              <a:latin typeface="BaltArial" charset="0"/>
            </a:endParaRPr>
          </a:p>
        </p:txBody>
      </p:sp>
      <p:sp>
        <p:nvSpPr>
          <p:cNvPr id="19482" name="Rectangle 23"/>
          <p:cNvSpPr>
            <a:spLocks noChangeArrowheads="1"/>
          </p:cNvSpPr>
          <p:nvPr/>
        </p:nvSpPr>
        <p:spPr bwMode="auto">
          <a:xfrm>
            <a:off x="3635896" y="4323283"/>
            <a:ext cx="2585389" cy="335989"/>
          </a:xfrm>
          <a:prstGeom prst="rect">
            <a:avLst/>
          </a:prstGeom>
          <a:noFill/>
          <a:ln w="12700">
            <a:noFill/>
            <a:miter lim="800000"/>
            <a:headEnd/>
            <a:tailEnd/>
          </a:ln>
        </p:spPr>
        <p:txBody>
          <a:bodyPr wrap="none" lIns="90488" tIns="44450" rIns="90488" bIns="44450">
            <a:spAutoFit/>
          </a:bodyPr>
          <a:lstStyle/>
          <a:p>
            <a:pPr eaLnBrk="0" hangingPunct="0"/>
            <a:r>
              <a:rPr lang="lv-LV" sz="1600" b="1" dirty="0" smtClean="0">
                <a:latin typeface="BaltArial" charset="0"/>
              </a:rPr>
              <a:t>PIELIETOT OPERATORU</a:t>
            </a:r>
            <a:endParaRPr lang="en-US" sz="1600" b="1" dirty="0">
              <a:latin typeface="BaltArial" charset="0"/>
            </a:endParaRPr>
          </a:p>
        </p:txBody>
      </p:sp>
      <p:sp>
        <p:nvSpPr>
          <p:cNvPr id="19483" name="Rectangle 24"/>
          <p:cNvSpPr>
            <a:spLocks noChangeArrowheads="1"/>
          </p:cNvSpPr>
          <p:nvPr/>
        </p:nvSpPr>
        <p:spPr bwMode="auto">
          <a:xfrm>
            <a:off x="395536" y="4908327"/>
            <a:ext cx="8208911" cy="643766"/>
          </a:xfrm>
          <a:prstGeom prst="rect">
            <a:avLst/>
          </a:prstGeom>
          <a:solidFill>
            <a:schemeClr val="bg2">
              <a:lumMod val="20000"/>
              <a:lumOff val="80000"/>
            </a:schemeClr>
          </a:solidFill>
          <a:ln w="12700">
            <a:noFill/>
            <a:miter lim="800000"/>
            <a:headEnd/>
            <a:tailEnd/>
          </a:ln>
        </p:spPr>
        <p:txBody>
          <a:bodyPr wrap="square" lIns="90488" tIns="44450" rIns="90488" bIns="44450">
            <a:spAutoFit/>
          </a:bodyPr>
          <a:lstStyle/>
          <a:p>
            <a:pPr eaLnBrk="0" hangingPunct="0"/>
            <a:r>
              <a:rPr lang="lv-LV" dirty="0" smtClean="0">
                <a:latin typeface="Arial" pitchFamily="34" charset="0"/>
                <a:cs typeface="Arial" pitchFamily="34" charset="0"/>
              </a:rPr>
              <a:t>Mēģiniet novērst “sarežģītas” atšķirības, pat ja tas izraisīs jaunu atšķirību atklāšanu, kas ir mazāk sarežģītas</a:t>
            </a:r>
            <a:endParaRPr lang="en-US" dirty="0">
              <a:latin typeface="Arial" pitchFamily="34" charset="0"/>
              <a:cs typeface="Arial" pitchFamily="34" charset="0"/>
            </a:endParaRPr>
          </a:p>
        </p:txBody>
      </p:sp>
      <p:sp>
        <p:nvSpPr>
          <p:cNvPr id="29" name="Rectangle 28"/>
          <p:cNvSpPr/>
          <p:nvPr/>
        </p:nvSpPr>
        <p:spPr>
          <a:xfrm>
            <a:off x="395536" y="2451075"/>
            <a:ext cx="21602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b="1" dirty="0" smtClean="0"/>
              <a:t>Meklēt operatoru, kas var novērst atšķirību</a:t>
            </a:r>
            <a:endParaRPr lang="lv-LV" b="1" dirty="0"/>
          </a:p>
        </p:txBody>
      </p:sp>
      <p:sp>
        <p:nvSpPr>
          <p:cNvPr id="30" name="Rectangle 29"/>
          <p:cNvSpPr/>
          <p:nvPr/>
        </p:nvSpPr>
        <p:spPr>
          <a:xfrm>
            <a:off x="3563888" y="2276872"/>
            <a:ext cx="2376264" cy="147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b="1" dirty="0" smtClean="0"/>
              <a:t>Uzstādiet operatora  nosacījumus atbilstoši tekošajām stāvoklim, lai </a:t>
            </a:r>
            <a:r>
              <a:rPr lang="lv-LV" b="1" u="sng" dirty="0" smtClean="0"/>
              <a:t>atrastu vissvarīgāko atšķirību</a:t>
            </a:r>
            <a:endParaRPr lang="lv-LV" b="1" u="sng" dirty="0"/>
          </a:p>
        </p:txBody>
      </p:sp>
      <p:sp>
        <p:nvSpPr>
          <p:cNvPr id="31" name="Rectangle 30"/>
          <p:cNvSpPr/>
          <p:nvPr/>
        </p:nvSpPr>
        <p:spPr>
          <a:xfrm>
            <a:off x="6876256" y="2276873"/>
            <a:ext cx="172819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b="1" dirty="0" err="1" smtClean="0"/>
              <a:t>Apakšmērķis</a:t>
            </a:r>
            <a:r>
              <a:rPr lang="lv-LV" b="1" dirty="0" smtClean="0"/>
              <a:t>:</a:t>
            </a:r>
          </a:p>
          <a:p>
            <a:pPr algn="ctr"/>
            <a:r>
              <a:rPr lang="lv-LV" b="1" dirty="0" smtClean="0"/>
              <a:t>novērst atšķirības</a:t>
            </a:r>
            <a:endParaRPr lang="lv-LV" b="1" dirty="0"/>
          </a:p>
        </p:txBody>
      </p:sp>
      <p:sp>
        <p:nvSpPr>
          <p:cNvPr id="32" name="Rectangle 8"/>
          <p:cNvSpPr>
            <a:spLocks noChangeArrowheads="1"/>
          </p:cNvSpPr>
          <p:nvPr/>
        </p:nvSpPr>
        <p:spPr bwMode="auto">
          <a:xfrm>
            <a:off x="179512" y="6021288"/>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sp>
        <p:nvSpPr>
          <p:cNvPr id="27" name="Rectangle 11"/>
          <p:cNvSpPr>
            <a:spLocks noChangeArrowheads="1"/>
          </p:cNvSpPr>
          <p:nvPr/>
        </p:nvSpPr>
        <p:spPr bwMode="auto">
          <a:xfrm>
            <a:off x="755576" y="4221088"/>
            <a:ext cx="1542090" cy="366767"/>
          </a:xfrm>
          <a:prstGeom prst="rect">
            <a:avLst/>
          </a:prstGeom>
          <a:noFill/>
          <a:ln w="12700">
            <a:noFill/>
            <a:miter lim="800000"/>
            <a:headEnd/>
            <a:tailEnd/>
          </a:ln>
        </p:spPr>
        <p:txBody>
          <a:bodyPr wrap="none" lIns="90488" tIns="44450" rIns="90488" bIns="44450">
            <a:spAutoFit/>
          </a:bodyPr>
          <a:lstStyle/>
          <a:p>
            <a:pPr eaLnBrk="0" hangingPunct="0"/>
            <a:r>
              <a:rPr lang="lv-LV" b="1" dirty="0" smtClean="0">
                <a:latin typeface="BaltArial" charset="0"/>
              </a:rPr>
              <a:t>NEVEIKSME</a:t>
            </a:r>
            <a:endParaRPr lang="en-US" b="1" dirty="0">
              <a:latin typeface="BaltArial" charset="0"/>
            </a:endParaRPr>
          </a:p>
        </p:txBody>
      </p:sp>
      <p:cxnSp>
        <p:nvCxnSpPr>
          <p:cNvPr id="33" name="Elbow Connector 32"/>
          <p:cNvCxnSpPr>
            <a:stCxn id="31" idx="0"/>
            <a:endCxn id="30" idx="0"/>
          </p:cNvCxnSpPr>
          <p:nvPr/>
        </p:nvCxnSpPr>
        <p:spPr>
          <a:xfrm rot="16200000" flipV="1">
            <a:off x="6246186" y="782707"/>
            <a:ext cx="1" cy="2988332"/>
          </a:xfrm>
          <a:prstGeom prst="bentConnector3">
            <a:avLst>
              <a:gd name="adj1" fmla="val 22860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noAutofit/>
          </a:bodyPr>
          <a:lstStyle/>
          <a:p>
            <a:r>
              <a:rPr lang="lv-LV" dirty="0" smtClean="0"/>
              <a:t>Problēmu risināšanas metodes: </a:t>
            </a:r>
            <a:br>
              <a:rPr lang="lv-LV" dirty="0" smtClean="0"/>
            </a:br>
            <a:r>
              <a:rPr lang="lv-LV" dirty="0" smtClean="0"/>
              <a:t>Mērķu un līdzekļu analīze (2)</a:t>
            </a:r>
            <a:endParaRPr lang="lv-LV" dirty="0"/>
          </a:p>
        </p:txBody>
      </p:sp>
      <p:sp>
        <p:nvSpPr>
          <p:cNvPr id="3" name="Content Placeholder 2"/>
          <p:cNvSpPr>
            <a:spLocks noGrp="1"/>
          </p:cNvSpPr>
          <p:nvPr>
            <p:ph idx="1"/>
          </p:nvPr>
        </p:nvSpPr>
        <p:spPr>
          <a:xfrm>
            <a:off x="144016" y="1412776"/>
            <a:ext cx="8820472" cy="2160240"/>
          </a:xfrm>
        </p:spPr>
        <p:txBody>
          <a:bodyPr>
            <a:noAutofit/>
          </a:bodyPr>
          <a:lstStyle/>
          <a:p>
            <a:pPr marL="0" indent="0">
              <a:buNone/>
            </a:pPr>
            <a:r>
              <a:rPr lang="lv-LV" sz="1600" dirty="0" smtClean="0">
                <a:solidFill>
                  <a:schemeClr val="tx1"/>
                </a:solidFill>
                <a:latin typeface="Comic Sans MS" pitchFamily="66" charset="0"/>
              </a:rPr>
              <a:t>Esmu izsalcis un vēlos, lai mans vēders būtu pilns. Starpība starp vēlamo un esošo ir tukšais vēders. Nomainīt vēdera stāvokli uz vēlamo var ēdiens. Taču man nav nekāda ēdiena. </a:t>
            </a:r>
          </a:p>
          <a:p>
            <a:pPr marL="0" indent="0">
              <a:buNone/>
            </a:pPr>
            <a:r>
              <a:rPr lang="lv-LV" sz="1600" dirty="0" smtClean="0">
                <a:solidFill>
                  <a:schemeClr val="tx1"/>
                </a:solidFill>
                <a:latin typeface="Comic Sans MS" pitchFamily="66" charset="0"/>
              </a:rPr>
              <a:t>Man ir jāiegādājas ēdiens. Starpība starp vēlamo un esošo ir ēdiena neesamība. Nomainīt uz vēlamo stāvokli, varētu ēdiena meklēšana, nopirkšana, audzēšana, medības.</a:t>
            </a:r>
          </a:p>
          <a:p>
            <a:pPr marL="0" indent="0">
              <a:buNone/>
            </a:pPr>
            <a:r>
              <a:rPr lang="lv-LV" sz="1600" dirty="0" smtClean="0">
                <a:solidFill>
                  <a:schemeClr val="tx1"/>
                </a:solidFill>
                <a:latin typeface="Comic Sans MS" pitchFamily="66" charset="0"/>
              </a:rPr>
              <a:t>Meklēju ēdienu, bet apkārt neko nevaru sameklēt.  Nolēmu iegādāties ēdienu, taču  priekš tā  ir vajadzīga nauda. Bet man nav naudas. Kā es to varētu dabūt? Izņemt no bankas automāta, pārdot kaut ko. Utt....</a:t>
            </a:r>
          </a:p>
          <a:p>
            <a:endParaRPr lang="lv-LV" sz="1200" dirty="0" smtClean="0">
              <a:solidFill>
                <a:schemeClr val="tx1"/>
              </a:solidFill>
            </a:endParaRPr>
          </a:p>
          <a:p>
            <a:pPr>
              <a:buNone/>
            </a:pPr>
            <a:endParaRPr lang="en-US" sz="1100" dirty="0" smtClean="0">
              <a:solidFill>
                <a:schemeClr val="tx1"/>
              </a:solidFill>
            </a:endParaRPr>
          </a:p>
        </p:txBody>
      </p:sp>
      <p:sp>
        <p:nvSpPr>
          <p:cNvPr id="5" name="Rectangle 4"/>
          <p:cNvSpPr/>
          <p:nvPr/>
        </p:nvSpPr>
        <p:spPr>
          <a:xfrm>
            <a:off x="251520" y="3356992"/>
            <a:ext cx="8568952" cy="3416320"/>
          </a:xfrm>
          <a:prstGeom prst="rect">
            <a:avLst/>
          </a:prstGeom>
          <a:solidFill>
            <a:schemeClr val="accent1">
              <a:lumMod val="20000"/>
              <a:lumOff val="80000"/>
            </a:schemeClr>
          </a:solidFill>
        </p:spPr>
        <p:txBody>
          <a:bodyPr wrap="square">
            <a:spAutoFit/>
          </a:bodyPr>
          <a:lstStyle/>
          <a:p>
            <a:pPr>
              <a:buNone/>
            </a:pPr>
            <a:r>
              <a:rPr lang="lv-LV" sz="1200" dirty="0" err="1" smtClean="0"/>
              <a:t>Pseido</a:t>
            </a:r>
            <a:r>
              <a:rPr lang="lv-LV" sz="1200" dirty="0" smtClean="0"/>
              <a:t> kodā: </a:t>
            </a:r>
          </a:p>
          <a:p>
            <a:pPr>
              <a:buNone/>
            </a:pPr>
            <a:r>
              <a:rPr lang="lv-LV" sz="1200" dirty="0" smtClean="0"/>
              <a:t>Transformēt tekošo stāvoklī uz mērķu stāvokli.</a:t>
            </a:r>
            <a:endParaRPr lang="en-US" sz="1200" dirty="0" smtClean="0"/>
          </a:p>
          <a:p>
            <a:pPr>
              <a:buNone/>
            </a:pPr>
            <a:r>
              <a:rPr lang="lv-LV" sz="1200" dirty="0" smtClean="0"/>
              <a:t>	Salīdzināt tekošo stāvokli ar mērķu stāvokli, lai atrastu vissvarīgāko atšķirību.</a:t>
            </a:r>
            <a:r>
              <a:rPr lang="en-US" sz="1200" dirty="0" smtClean="0"/>
              <a:t> </a:t>
            </a:r>
          </a:p>
          <a:p>
            <a:pPr>
              <a:buNone/>
            </a:pPr>
            <a:r>
              <a:rPr lang="lv-LV" sz="1200" dirty="0" smtClean="0"/>
              <a:t>	(</a:t>
            </a:r>
            <a:r>
              <a:rPr lang="lv-LV" sz="1200" dirty="0" err="1" smtClean="0"/>
              <a:t>WHILE</a:t>
            </a:r>
            <a:r>
              <a:rPr lang="lv-LV" sz="1200" dirty="0" smtClean="0"/>
              <a:t>) Kamēr atšķirība starp tekošo un vēlamo stāvokli pastāv. </a:t>
            </a:r>
            <a:endParaRPr lang="en-US" sz="1200" dirty="0" smtClean="0"/>
          </a:p>
          <a:p>
            <a:pPr>
              <a:buNone/>
            </a:pPr>
            <a:r>
              <a:rPr lang="lv-LV" sz="1200" dirty="0" smtClean="0"/>
              <a:t>		</a:t>
            </a:r>
            <a:r>
              <a:rPr lang="lv-LV" sz="1200" dirty="0" err="1" smtClean="0"/>
              <a:t>Apakšmērķis</a:t>
            </a:r>
            <a:r>
              <a:rPr lang="lv-LV" sz="1200" dirty="0" smtClean="0"/>
              <a:t>: Novērst atšķirību. </a:t>
            </a:r>
            <a:r>
              <a:rPr lang="en-US" sz="1200" dirty="0" smtClean="0"/>
              <a:t> </a:t>
            </a:r>
          </a:p>
          <a:p>
            <a:pPr>
              <a:buNone/>
            </a:pPr>
            <a:r>
              <a:rPr lang="lv-LV" sz="1200" dirty="0" smtClean="0"/>
              <a:t>		Ja neizpildās, tad iziet (</a:t>
            </a:r>
            <a:r>
              <a:rPr lang="lv-LV" sz="1200" dirty="0" err="1" smtClean="0"/>
              <a:t>EXIT</a:t>
            </a:r>
            <a:r>
              <a:rPr lang="lv-LV" sz="1200" dirty="0" smtClean="0"/>
              <a:t>): Neveiksme (</a:t>
            </a:r>
            <a:r>
              <a:rPr lang="lv-LV" sz="1200" dirty="0" err="1" smtClean="0"/>
              <a:t>Failure</a:t>
            </a:r>
            <a:r>
              <a:rPr lang="lv-LV" sz="1200" dirty="0" smtClean="0"/>
              <a:t>).</a:t>
            </a:r>
            <a:r>
              <a:rPr lang="en-US" sz="1200" dirty="0" smtClean="0"/>
              <a:t> </a:t>
            </a:r>
          </a:p>
          <a:p>
            <a:pPr>
              <a:buNone/>
            </a:pPr>
            <a:r>
              <a:rPr lang="lv-LV" sz="1200" dirty="0" smtClean="0"/>
              <a:t>		Salīdzināt tekošo un vēlamo stāvokli, lai atrastu vissvarīgāko atšķirību</a:t>
            </a:r>
            <a:endParaRPr lang="en-US" sz="1200" dirty="0" smtClean="0"/>
          </a:p>
          <a:p>
            <a:pPr>
              <a:buNone/>
            </a:pPr>
            <a:r>
              <a:rPr lang="lv-LV" sz="1200" dirty="0" smtClean="0"/>
              <a:t>	(</a:t>
            </a:r>
            <a:r>
              <a:rPr lang="lv-LV" sz="1200" dirty="0" err="1" smtClean="0"/>
              <a:t>EXIT</a:t>
            </a:r>
            <a:r>
              <a:rPr lang="lv-LV" sz="1200" dirty="0" smtClean="0"/>
              <a:t>) Izeja: Veiksme (</a:t>
            </a:r>
            <a:r>
              <a:rPr lang="lv-LV" sz="1200" dirty="0" err="1" smtClean="0"/>
              <a:t>Success</a:t>
            </a:r>
            <a:r>
              <a:rPr lang="lv-LV" sz="1200" dirty="0" smtClean="0"/>
              <a:t>).</a:t>
            </a:r>
            <a:endParaRPr lang="en-US" sz="1200" dirty="0" smtClean="0"/>
          </a:p>
          <a:p>
            <a:pPr>
              <a:buNone/>
            </a:pPr>
            <a:r>
              <a:rPr lang="lv-LV" sz="1200" dirty="0" smtClean="0"/>
              <a:t>Lai novērstu atšķirības. </a:t>
            </a:r>
            <a:endParaRPr lang="en-US" sz="1200" dirty="0" smtClean="0"/>
          </a:p>
          <a:p>
            <a:pPr>
              <a:buNone/>
            </a:pPr>
            <a:r>
              <a:rPr lang="lv-LV" sz="1200" dirty="0" smtClean="0"/>
              <a:t>	Kamēr (</a:t>
            </a:r>
            <a:r>
              <a:rPr lang="lv-LV" sz="1200" dirty="0" err="1" smtClean="0"/>
              <a:t>WHILE</a:t>
            </a:r>
            <a:r>
              <a:rPr lang="lv-LV" sz="1200" dirty="0" smtClean="0"/>
              <a:t>) ir operatori, kurus vajag pētīt un ir nenovērstas atšķirības. </a:t>
            </a:r>
            <a:endParaRPr lang="en-US" sz="1200" dirty="0" smtClean="0"/>
          </a:p>
          <a:p>
            <a:pPr>
              <a:buNone/>
            </a:pPr>
            <a:r>
              <a:rPr lang="lv-LV" sz="1200" dirty="0" smtClean="0"/>
              <a:t>		Meklēt pēc operatora, kas varētu novērst atšķirības.</a:t>
            </a:r>
          </a:p>
          <a:p>
            <a:pPr>
              <a:buNone/>
            </a:pPr>
            <a:r>
              <a:rPr lang="lv-LV" sz="1200" dirty="0" smtClean="0"/>
              <a:t>		Ja operators netika atrasts, tad iziet (</a:t>
            </a:r>
            <a:r>
              <a:rPr lang="lv-LV" sz="1200" dirty="0" err="1" smtClean="0"/>
              <a:t>EXIT</a:t>
            </a:r>
            <a:r>
              <a:rPr lang="lv-LV" sz="1200" dirty="0" smtClean="0"/>
              <a:t>): Neveiksme (</a:t>
            </a:r>
            <a:r>
              <a:rPr lang="lv-LV" sz="1200" dirty="0" err="1" smtClean="0"/>
              <a:t>Failure</a:t>
            </a:r>
            <a:r>
              <a:rPr lang="lv-LV" sz="1200" dirty="0" smtClean="0"/>
              <a:t>).</a:t>
            </a:r>
            <a:r>
              <a:rPr lang="en-US" sz="1200" dirty="0" smtClean="0"/>
              <a:t> </a:t>
            </a:r>
            <a:endParaRPr lang="lv-LV" sz="1200" dirty="0" smtClean="0"/>
          </a:p>
          <a:p>
            <a:pPr>
              <a:buNone/>
            </a:pPr>
            <a:r>
              <a:rPr lang="lv-LV" sz="1200" dirty="0" smtClean="0"/>
              <a:t>		Kamēr (</a:t>
            </a:r>
            <a:r>
              <a:rPr lang="lv-LV" sz="1200" dirty="0" err="1" smtClean="0"/>
              <a:t>WHILE</a:t>
            </a:r>
            <a:r>
              <a:rPr lang="lv-LV" sz="1200" dirty="0" smtClean="0"/>
              <a:t>) veiksmīgi darīt.</a:t>
            </a:r>
          </a:p>
          <a:p>
            <a:pPr>
              <a:buNone/>
            </a:pPr>
            <a:r>
              <a:rPr lang="lv-LV" sz="1200" dirty="0" smtClean="0"/>
              <a:t>			Salīdzināt operatora nosacījumus ar tekošo stāvokli, lai atrastu vissvarīgāko atšķirību.</a:t>
            </a:r>
          </a:p>
          <a:p>
            <a:pPr>
              <a:buNone/>
            </a:pPr>
            <a:r>
              <a:rPr lang="lv-LV" sz="1200" dirty="0" smtClean="0"/>
              <a:t>			Ja (</a:t>
            </a:r>
            <a:r>
              <a:rPr lang="lv-LV" sz="1200" dirty="0" err="1" smtClean="0"/>
              <a:t>IF</a:t>
            </a:r>
            <a:r>
              <a:rPr lang="lv-LV" sz="1200" dirty="0" smtClean="0"/>
              <a:t>) atšķirība ir atrasta, tad (</a:t>
            </a:r>
            <a:r>
              <a:rPr lang="lv-LV" sz="1200" dirty="0" err="1" smtClean="0"/>
              <a:t>THEN</a:t>
            </a:r>
            <a:r>
              <a:rPr lang="lv-LV" sz="1200" dirty="0" smtClean="0"/>
              <a:t>)</a:t>
            </a:r>
          </a:p>
          <a:p>
            <a:pPr>
              <a:buNone/>
            </a:pPr>
            <a:r>
              <a:rPr lang="lv-LV" sz="1200" dirty="0" smtClean="0"/>
              <a:t>				Novērst atšķirību</a:t>
            </a:r>
          </a:p>
          <a:p>
            <a:pPr>
              <a:buNone/>
            </a:pPr>
            <a:r>
              <a:rPr lang="lv-LV" sz="1200" dirty="0" smtClean="0"/>
              <a:t>			Pretēji (</a:t>
            </a:r>
            <a:r>
              <a:rPr lang="lv-LV" sz="1200" dirty="0" err="1" smtClean="0"/>
              <a:t>ELSE</a:t>
            </a:r>
            <a:r>
              <a:rPr lang="lv-LV" sz="1200" dirty="0" smtClean="0"/>
              <a:t>)  </a:t>
            </a:r>
          </a:p>
          <a:p>
            <a:pPr>
              <a:buNone/>
            </a:pPr>
            <a:r>
              <a:rPr lang="lv-LV" sz="1200" dirty="0" smtClean="0"/>
              <a:t>				Iziet (</a:t>
            </a:r>
            <a:r>
              <a:rPr lang="lv-LV" sz="1200" dirty="0" err="1" smtClean="0"/>
              <a:t>EXIT</a:t>
            </a:r>
            <a:r>
              <a:rPr lang="lv-LV" sz="1200" dirty="0" smtClean="0"/>
              <a:t>): pielietot operatoru</a:t>
            </a:r>
            <a:endParaRPr lang="lv-LV" sz="1200"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755576" y="274638"/>
            <a:ext cx="7931224" cy="1143000"/>
          </a:xfrm>
          <a:noFill/>
        </p:spPr>
        <p:txBody>
          <a:bodyPr lIns="90488" tIns="44450" rIns="90488" bIns="44450">
            <a:noAutofit/>
          </a:bodyPr>
          <a:lstStyle/>
          <a:p>
            <a:r>
              <a:rPr lang="lv-LV" dirty="0" smtClean="0"/>
              <a:t>Problēmu risināšanas metodes: </a:t>
            </a:r>
            <a:br>
              <a:rPr lang="lv-LV" dirty="0" smtClean="0"/>
            </a:br>
            <a:r>
              <a:rPr lang="lv-LV" dirty="0" smtClean="0"/>
              <a:t>Inversā analīze</a:t>
            </a:r>
            <a:endParaRPr lang="en-US" dirty="0" smtClean="0"/>
          </a:p>
        </p:txBody>
      </p:sp>
      <p:sp>
        <p:nvSpPr>
          <p:cNvPr id="20487" name="Rectangle 4"/>
          <p:cNvSpPr>
            <a:spLocks noChangeArrowheads="1"/>
          </p:cNvSpPr>
          <p:nvPr/>
        </p:nvSpPr>
        <p:spPr bwMode="auto">
          <a:xfrm>
            <a:off x="1492394" y="1698625"/>
            <a:ext cx="1941238"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 kāpnes un </a:t>
            </a:r>
          </a:p>
          <a:p>
            <a:pPr algn="ctr" eaLnBrk="0" hangingPunct="0"/>
            <a:r>
              <a:rPr lang="lv-LV" sz="1400" b="1" dirty="0" smtClean="0">
                <a:latin typeface="Arial" pitchFamily="34" charset="0"/>
                <a:cs typeface="Arial" pitchFamily="34" charset="0"/>
              </a:rPr>
              <a:t>griestus zaļā krāsā</a:t>
            </a:r>
            <a:endParaRPr lang="en-US" sz="1400" b="1" dirty="0">
              <a:latin typeface="Arial" pitchFamily="34" charset="0"/>
              <a:cs typeface="Arial" pitchFamily="34" charset="0"/>
            </a:endParaRPr>
          </a:p>
        </p:txBody>
      </p:sp>
      <p:sp>
        <p:nvSpPr>
          <p:cNvPr id="20488" name="Rectangle 5"/>
          <p:cNvSpPr>
            <a:spLocks noChangeArrowheads="1"/>
          </p:cNvSpPr>
          <p:nvPr/>
        </p:nvSpPr>
        <p:spPr bwMode="auto">
          <a:xfrm>
            <a:off x="374738" y="2613025"/>
            <a:ext cx="1623843"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 kāpnes</a:t>
            </a:r>
          </a:p>
          <a:p>
            <a:pPr algn="ctr" eaLnBrk="0" hangingPunct="0"/>
            <a:r>
              <a:rPr lang="lv-LV" sz="1400" b="1" dirty="0" smtClean="0">
                <a:latin typeface="Arial" pitchFamily="34" charset="0"/>
                <a:cs typeface="Arial" pitchFamily="34" charset="0"/>
              </a:rPr>
              <a:t> zaļā krāsā</a:t>
            </a:r>
            <a:endParaRPr lang="en-US" sz="1400" b="1" dirty="0">
              <a:latin typeface="Arial" pitchFamily="34" charset="0"/>
              <a:cs typeface="Arial" pitchFamily="34" charset="0"/>
            </a:endParaRPr>
          </a:p>
        </p:txBody>
      </p:sp>
      <p:sp>
        <p:nvSpPr>
          <p:cNvPr id="20489" name="Rectangle 6"/>
          <p:cNvSpPr>
            <a:spLocks noChangeArrowheads="1"/>
          </p:cNvSpPr>
          <p:nvPr/>
        </p:nvSpPr>
        <p:spPr bwMode="auto">
          <a:xfrm>
            <a:off x="2716705" y="2613025"/>
            <a:ext cx="1703994"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 griestus</a:t>
            </a:r>
          </a:p>
          <a:p>
            <a:pPr algn="ctr" eaLnBrk="0" hangingPunct="0"/>
            <a:r>
              <a:rPr lang="lv-LV" sz="1400" b="1" dirty="0" smtClean="0">
                <a:latin typeface="Arial" pitchFamily="34" charset="0"/>
                <a:cs typeface="Arial" pitchFamily="34" charset="0"/>
              </a:rPr>
              <a:t> zaļā krāsā</a:t>
            </a:r>
            <a:endParaRPr lang="en-US" sz="1400" b="1" dirty="0">
              <a:latin typeface="Arial" pitchFamily="34" charset="0"/>
              <a:cs typeface="Arial" pitchFamily="34" charset="0"/>
            </a:endParaRPr>
          </a:p>
        </p:txBody>
      </p:sp>
      <p:sp>
        <p:nvSpPr>
          <p:cNvPr id="20490" name="Rectangle 7"/>
          <p:cNvSpPr>
            <a:spLocks noChangeArrowheads="1"/>
          </p:cNvSpPr>
          <p:nvPr/>
        </p:nvSpPr>
        <p:spPr bwMode="auto">
          <a:xfrm>
            <a:off x="-20426" y="3603625"/>
            <a:ext cx="1106073"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Iegādāties </a:t>
            </a:r>
          </a:p>
          <a:p>
            <a:pPr algn="ctr" eaLnBrk="0" hangingPunct="0"/>
            <a:r>
              <a:rPr lang="lv-LV" sz="1400" b="1" dirty="0" smtClean="0">
                <a:latin typeface="Arial" pitchFamily="34" charset="0"/>
                <a:cs typeface="Arial" pitchFamily="34" charset="0"/>
              </a:rPr>
              <a:t>zāļo krāsu</a:t>
            </a:r>
            <a:endParaRPr lang="en-US" sz="1400" b="1" dirty="0">
              <a:latin typeface="Arial" pitchFamily="34" charset="0"/>
              <a:cs typeface="Arial" pitchFamily="34" charset="0"/>
            </a:endParaRPr>
          </a:p>
        </p:txBody>
      </p:sp>
      <p:sp>
        <p:nvSpPr>
          <p:cNvPr id="20491" name="Rectangle 8"/>
          <p:cNvSpPr>
            <a:spLocks noChangeArrowheads="1"/>
          </p:cNvSpPr>
          <p:nvPr/>
        </p:nvSpPr>
        <p:spPr bwMode="auto">
          <a:xfrm>
            <a:off x="1579770" y="3527425"/>
            <a:ext cx="1106073"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Iegādāties </a:t>
            </a:r>
          </a:p>
          <a:p>
            <a:pPr algn="ctr" eaLnBrk="0" hangingPunct="0"/>
            <a:r>
              <a:rPr lang="lv-LV" sz="1400" b="1" dirty="0" smtClean="0">
                <a:latin typeface="Arial" pitchFamily="34" charset="0"/>
                <a:cs typeface="Arial" pitchFamily="34" charset="0"/>
              </a:rPr>
              <a:t>zāļo krāsu</a:t>
            </a:r>
            <a:endParaRPr lang="en-US" sz="1400" b="1" dirty="0">
              <a:latin typeface="Arial" pitchFamily="34" charset="0"/>
              <a:cs typeface="Arial" pitchFamily="34" charset="0"/>
            </a:endParaRPr>
          </a:p>
        </p:txBody>
      </p:sp>
      <p:sp>
        <p:nvSpPr>
          <p:cNvPr id="20492" name="Rectangle 9"/>
          <p:cNvSpPr>
            <a:spLocks noChangeArrowheads="1"/>
          </p:cNvSpPr>
          <p:nvPr/>
        </p:nvSpPr>
        <p:spPr bwMode="auto">
          <a:xfrm>
            <a:off x="561310" y="4286250"/>
            <a:ext cx="958597" cy="520655"/>
          </a:xfrm>
          <a:prstGeom prst="rect">
            <a:avLst/>
          </a:prstGeom>
          <a:noFill/>
          <a:ln w="12700">
            <a:solidFill>
              <a:schemeClr val="bg1"/>
            </a:solid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a:t>
            </a:r>
          </a:p>
          <a:p>
            <a:pPr algn="ctr" eaLnBrk="0" hangingPunct="0"/>
            <a:r>
              <a:rPr lang="lv-LV" sz="1400" b="1" dirty="0" smtClean="0">
                <a:latin typeface="Arial" pitchFamily="34" charset="0"/>
                <a:cs typeface="Arial" pitchFamily="34" charset="0"/>
              </a:rPr>
              <a:t> kāpnes</a:t>
            </a:r>
            <a:endParaRPr lang="en-US" sz="1400" b="1" dirty="0">
              <a:latin typeface="Arial" pitchFamily="34" charset="0"/>
              <a:cs typeface="Arial" pitchFamily="34" charset="0"/>
            </a:endParaRPr>
          </a:p>
        </p:txBody>
      </p:sp>
      <p:sp>
        <p:nvSpPr>
          <p:cNvPr id="20493" name="Rectangle 10"/>
          <p:cNvSpPr>
            <a:spLocks noChangeArrowheads="1"/>
          </p:cNvSpPr>
          <p:nvPr/>
        </p:nvSpPr>
        <p:spPr bwMode="auto">
          <a:xfrm>
            <a:off x="2105349" y="4362450"/>
            <a:ext cx="918522" cy="520655"/>
          </a:xfrm>
          <a:prstGeom prst="rect">
            <a:avLst/>
          </a:prstGeom>
          <a:noFill/>
          <a:ln w="12700">
            <a:solidFill>
              <a:schemeClr val="bg1"/>
            </a:solid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Izmantot</a:t>
            </a:r>
          </a:p>
          <a:p>
            <a:pPr algn="ctr" eaLnBrk="0" hangingPunct="0"/>
            <a:r>
              <a:rPr lang="lv-LV" sz="1400" b="1" dirty="0" smtClean="0">
                <a:latin typeface="Arial" pitchFamily="34" charset="0"/>
                <a:cs typeface="Arial" pitchFamily="34" charset="0"/>
              </a:rPr>
              <a:t> kāpnes</a:t>
            </a:r>
            <a:endParaRPr lang="en-US" sz="1400" b="1" dirty="0">
              <a:latin typeface="Arial" pitchFamily="34" charset="0"/>
              <a:cs typeface="Arial" pitchFamily="34" charset="0"/>
            </a:endParaRPr>
          </a:p>
        </p:txBody>
      </p:sp>
      <p:sp>
        <p:nvSpPr>
          <p:cNvPr id="20494" name="Rectangle 11"/>
          <p:cNvSpPr>
            <a:spLocks noChangeArrowheads="1"/>
          </p:cNvSpPr>
          <p:nvPr/>
        </p:nvSpPr>
        <p:spPr bwMode="auto">
          <a:xfrm>
            <a:off x="2999709" y="4822825"/>
            <a:ext cx="958597"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a:t>
            </a:r>
          </a:p>
          <a:p>
            <a:pPr algn="ctr" eaLnBrk="0" hangingPunct="0"/>
            <a:r>
              <a:rPr lang="lv-LV" sz="1400" b="1" dirty="0" smtClean="0">
                <a:latin typeface="Arial" pitchFamily="34" charset="0"/>
                <a:cs typeface="Arial" pitchFamily="34" charset="0"/>
              </a:rPr>
              <a:t>griestus</a:t>
            </a:r>
            <a:endParaRPr lang="en-US" sz="1400" b="1" dirty="0">
              <a:latin typeface="Arial" pitchFamily="34" charset="0"/>
              <a:cs typeface="Arial" pitchFamily="34" charset="0"/>
            </a:endParaRPr>
          </a:p>
        </p:txBody>
      </p:sp>
      <p:sp>
        <p:nvSpPr>
          <p:cNvPr id="20495" name="Line 12"/>
          <p:cNvSpPr>
            <a:spLocks noChangeShapeType="1"/>
          </p:cNvSpPr>
          <p:nvPr/>
        </p:nvSpPr>
        <p:spPr bwMode="auto">
          <a:xfrm flipH="1">
            <a:off x="1524000" y="2209800"/>
            <a:ext cx="457200" cy="3048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496" name="Line 13"/>
          <p:cNvSpPr>
            <a:spLocks noChangeShapeType="1"/>
          </p:cNvSpPr>
          <p:nvPr/>
        </p:nvSpPr>
        <p:spPr bwMode="auto">
          <a:xfrm>
            <a:off x="2819400" y="2286000"/>
            <a:ext cx="304800" cy="3048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497" name="Line 14"/>
          <p:cNvSpPr>
            <a:spLocks noChangeShapeType="1"/>
          </p:cNvSpPr>
          <p:nvPr/>
        </p:nvSpPr>
        <p:spPr bwMode="auto">
          <a:xfrm flipH="1">
            <a:off x="685800" y="3200400"/>
            <a:ext cx="304800" cy="3810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498" name="Line 15"/>
          <p:cNvSpPr>
            <a:spLocks noChangeShapeType="1"/>
          </p:cNvSpPr>
          <p:nvPr/>
        </p:nvSpPr>
        <p:spPr bwMode="auto">
          <a:xfrm>
            <a:off x="1143000" y="3200400"/>
            <a:ext cx="0" cy="9906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499" name="Line 16"/>
          <p:cNvSpPr>
            <a:spLocks noChangeShapeType="1"/>
          </p:cNvSpPr>
          <p:nvPr/>
        </p:nvSpPr>
        <p:spPr bwMode="auto">
          <a:xfrm flipH="1">
            <a:off x="2362200" y="3048000"/>
            <a:ext cx="685800" cy="4572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00" name="Line 17"/>
          <p:cNvSpPr>
            <a:spLocks noChangeShapeType="1"/>
          </p:cNvSpPr>
          <p:nvPr/>
        </p:nvSpPr>
        <p:spPr bwMode="auto">
          <a:xfrm flipH="1">
            <a:off x="2667000" y="3200400"/>
            <a:ext cx="609600" cy="9906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01" name="Line 18"/>
          <p:cNvSpPr>
            <a:spLocks noChangeShapeType="1"/>
          </p:cNvSpPr>
          <p:nvPr/>
        </p:nvSpPr>
        <p:spPr bwMode="auto">
          <a:xfrm>
            <a:off x="3505200" y="3200400"/>
            <a:ext cx="0" cy="16002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02" name="Freeform 19"/>
          <p:cNvSpPr>
            <a:spLocks/>
          </p:cNvSpPr>
          <p:nvPr/>
        </p:nvSpPr>
        <p:spPr bwMode="auto">
          <a:xfrm>
            <a:off x="4191000" y="3276600"/>
            <a:ext cx="534988" cy="458788"/>
          </a:xfrm>
          <a:custGeom>
            <a:avLst/>
            <a:gdLst>
              <a:gd name="T0" fmla="*/ 0 w 337"/>
              <a:gd name="T1" fmla="*/ 152400 h 289"/>
              <a:gd name="T2" fmla="*/ 304800 w 337"/>
              <a:gd name="T3" fmla="*/ 152400 h 289"/>
              <a:gd name="T4" fmla="*/ 304800 w 337"/>
              <a:gd name="T5" fmla="*/ 0 h 289"/>
              <a:gd name="T6" fmla="*/ 533400 w 337"/>
              <a:gd name="T7" fmla="*/ 228600 h 289"/>
              <a:gd name="T8" fmla="*/ 304800 w 337"/>
              <a:gd name="T9" fmla="*/ 457200 h 289"/>
              <a:gd name="T10" fmla="*/ 304800 w 337"/>
              <a:gd name="T11" fmla="*/ 304800 h 289"/>
              <a:gd name="T12" fmla="*/ 0 w 337"/>
              <a:gd name="T13" fmla="*/ 304800 h 289"/>
              <a:gd name="T14" fmla="*/ 0 60000 65536"/>
              <a:gd name="T15" fmla="*/ 0 60000 65536"/>
              <a:gd name="T16" fmla="*/ 0 60000 65536"/>
              <a:gd name="T17" fmla="*/ 0 60000 65536"/>
              <a:gd name="T18" fmla="*/ 0 60000 65536"/>
              <a:gd name="T19" fmla="*/ 0 60000 65536"/>
              <a:gd name="T20" fmla="*/ 0 60000 65536"/>
              <a:gd name="T21" fmla="*/ 0 w 337"/>
              <a:gd name="T22" fmla="*/ 0 h 289"/>
              <a:gd name="T23" fmla="*/ 337 w 337"/>
              <a:gd name="T24" fmla="*/ 289 h 2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7" h="289">
                <a:moveTo>
                  <a:pt x="0" y="96"/>
                </a:moveTo>
                <a:lnTo>
                  <a:pt x="192" y="96"/>
                </a:lnTo>
                <a:lnTo>
                  <a:pt x="192" y="0"/>
                </a:lnTo>
                <a:lnTo>
                  <a:pt x="336" y="144"/>
                </a:lnTo>
                <a:lnTo>
                  <a:pt x="192" y="288"/>
                </a:lnTo>
                <a:lnTo>
                  <a:pt x="192" y="192"/>
                </a:lnTo>
                <a:lnTo>
                  <a:pt x="0" y="192"/>
                </a:lnTo>
              </a:path>
            </a:pathLst>
          </a:custGeom>
          <a:noFill/>
          <a:ln w="12700" cap="rnd" cmpd="sng">
            <a:solidFill>
              <a:schemeClr val="tx1"/>
            </a:solidFill>
            <a:prstDash val="solid"/>
            <a:round/>
            <a:headEnd type="none" w="med" len="med"/>
            <a:tailEnd type="none" w="med" len="med"/>
          </a:ln>
        </p:spPr>
        <p:txBody>
          <a:bodyPr/>
          <a:lstStyle/>
          <a:p>
            <a:endParaRPr lang="lv-LV">
              <a:latin typeface="Arial" pitchFamily="34" charset="0"/>
              <a:cs typeface="Arial" pitchFamily="34" charset="0"/>
            </a:endParaRPr>
          </a:p>
        </p:txBody>
      </p:sp>
      <p:sp>
        <p:nvSpPr>
          <p:cNvPr id="20503" name="Rectangle 20"/>
          <p:cNvSpPr>
            <a:spLocks noChangeArrowheads="1"/>
          </p:cNvSpPr>
          <p:nvPr/>
        </p:nvSpPr>
        <p:spPr bwMode="auto">
          <a:xfrm>
            <a:off x="6140588" y="1698625"/>
            <a:ext cx="1941238"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 kāpnes un </a:t>
            </a:r>
          </a:p>
          <a:p>
            <a:pPr algn="ctr" eaLnBrk="0" hangingPunct="0"/>
            <a:r>
              <a:rPr lang="lv-LV" sz="1400" b="1" dirty="0" smtClean="0">
                <a:latin typeface="Arial" pitchFamily="34" charset="0"/>
                <a:cs typeface="Arial" pitchFamily="34" charset="0"/>
              </a:rPr>
              <a:t>griestus zaļā krāsā</a:t>
            </a:r>
            <a:endParaRPr lang="en-US" sz="1400" b="1" dirty="0">
              <a:latin typeface="Arial" pitchFamily="34" charset="0"/>
              <a:cs typeface="Arial" pitchFamily="34" charset="0"/>
            </a:endParaRPr>
          </a:p>
        </p:txBody>
      </p:sp>
      <p:sp>
        <p:nvSpPr>
          <p:cNvPr id="20504" name="Rectangle 21"/>
          <p:cNvSpPr>
            <a:spLocks noChangeArrowheads="1"/>
          </p:cNvSpPr>
          <p:nvPr/>
        </p:nvSpPr>
        <p:spPr bwMode="auto">
          <a:xfrm>
            <a:off x="4946735" y="2613025"/>
            <a:ext cx="1623843" cy="736099"/>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 kāpnes</a:t>
            </a:r>
          </a:p>
          <a:p>
            <a:pPr algn="ctr" eaLnBrk="0" hangingPunct="0"/>
            <a:r>
              <a:rPr lang="lv-LV" sz="1400" b="1" dirty="0" smtClean="0">
                <a:latin typeface="Arial" pitchFamily="34" charset="0"/>
                <a:cs typeface="Arial" pitchFamily="34" charset="0"/>
              </a:rPr>
              <a:t> zaļā krāsā</a:t>
            </a:r>
            <a:endParaRPr lang="en-US" sz="1400" b="1" dirty="0" smtClean="0">
              <a:latin typeface="Arial" pitchFamily="34" charset="0"/>
              <a:cs typeface="Arial" pitchFamily="34" charset="0"/>
            </a:endParaRPr>
          </a:p>
          <a:p>
            <a:pPr algn="ctr" eaLnBrk="0" hangingPunct="0"/>
            <a:endParaRPr lang="en-US" sz="1400" b="1" dirty="0">
              <a:latin typeface="Arial" pitchFamily="34" charset="0"/>
              <a:cs typeface="Arial" pitchFamily="34" charset="0"/>
            </a:endParaRPr>
          </a:p>
        </p:txBody>
      </p:sp>
      <p:sp>
        <p:nvSpPr>
          <p:cNvPr id="20505" name="Rectangle 22"/>
          <p:cNvSpPr>
            <a:spLocks noChangeArrowheads="1"/>
          </p:cNvSpPr>
          <p:nvPr/>
        </p:nvSpPr>
        <p:spPr bwMode="auto">
          <a:xfrm>
            <a:off x="7288703" y="2613025"/>
            <a:ext cx="1703994"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 griestus</a:t>
            </a:r>
          </a:p>
          <a:p>
            <a:pPr algn="ctr" eaLnBrk="0" hangingPunct="0"/>
            <a:r>
              <a:rPr lang="lv-LV" sz="1400" b="1" dirty="0" smtClean="0">
                <a:latin typeface="Arial" pitchFamily="34" charset="0"/>
                <a:cs typeface="Arial" pitchFamily="34" charset="0"/>
              </a:rPr>
              <a:t> zaļā krāsā</a:t>
            </a:r>
            <a:endParaRPr lang="en-US" sz="1400" b="1" dirty="0">
              <a:latin typeface="Arial" pitchFamily="34" charset="0"/>
              <a:cs typeface="Arial" pitchFamily="34" charset="0"/>
            </a:endParaRPr>
          </a:p>
        </p:txBody>
      </p:sp>
      <p:sp>
        <p:nvSpPr>
          <p:cNvPr id="20506" name="Rectangle 23"/>
          <p:cNvSpPr>
            <a:spLocks noChangeArrowheads="1"/>
          </p:cNvSpPr>
          <p:nvPr/>
        </p:nvSpPr>
        <p:spPr bwMode="auto">
          <a:xfrm>
            <a:off x="4703970" y="4060825"/>
            <a:ext cx="1106073"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Iegādāties </a:t>
            </a:r>
          </a:p>
          <a:p>
            <a:pPr algn="ctr" eaLnBrk="0" hangingPunct="0"/>
            <a:r>
              <a:rPr lang="lv-LV" sz="1400" b="1" dirty="0" smtClean="0">
                <a:latin typeface="Arial" pitchFamily="34" charset="0"/>
                <a:cs typeface="Arial" pitchFamily="34" charset="0"/>
              </a:rPr>
              <a:t>zāļo krāsu</a:t>
            </a:r>
            <a:endParaRPr lang="en-US" sz="1400" b="1" dirty="0">
              <a:latin typeface="Arial" pitchFamily="34" charset="0"/>
              <a:cs typeface="Arial" pitchFamily="34" charset="0"/>
            </a:endParaRPr>
          </a:p>
        </p:txBody>
      </p:sp>
      <p:sp>
        <p:nvSpPr>
          <p:cNvPr id="20507" name="Rectangle 24"/>
          <p:cNvSpPr>
            <a:spLocks noChangeArrowheads="1"/>
          </p:cNvSpPr>
          <p:nvPr/>
        </p:nvSpPr>
        <p:spPr bwMode="auto">
          <a:xfrm>
            <a:off x="5839146" y="4213225"/>
            <a:ext cx="918521"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Izmantot</a:t>
            </a:r>
          </a:p>
          <a:p>
            <a:pPr algn="ctr" eaLnBrk="0" hangingPunct="0"/>
            <a:r>
              <a:rPr lang="lv-LV" sz="1400" b="1" dirty="0" smtClean="0">
                <a:latin typeface="Arial" pitchFamily="34" charset="0"/>
                <a:cs typeface="Arial" pitchFamily="34" charset="0"/>
              </a:rPr>
              <a:t> kāpnes</a:t>
            </a:r>
            <a:endParaRPr lang="en-US" sz="1400" b="1" dirty="0">
              <a:latin typeface="Arial" pitchFamily="34" charset="0"/>
              <a:cs typeface="Arial" pitchFamily="34" charset="0"/>
            </a:endParaRPr>
          </a:p>
        </p:txBody>
      </p:sp>
      <p:sp>
        <p:nvSpPr>
          <p:cNvPr id="20508" name="Rectangle 25"/>
          <p:cNvSpPr>
            <a:spLocks noChangeArrowheads="1"/>
          </p:cNvSpPr>
          <p:nvPr/>
        </p:nvSpPr>
        <p:spPr bwMode="auto">
          <a:xfrm>
            <a:off x="8028908" y="3984625"/>
            <a:ext cx="958597" cy="520655"/>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a:t>
            </a:r>
          </a:p>
          <a:p>
            <a:pPr algn="ctr" eaLnBrk="0" hangingPunct="0"/>
            <a:r>
              <a:rPr lang="lv-LV" sz="1400" b="1" dirty="0" smtClean="0">
                <a:latin typeface="Arial" pitchFamily="34" charset="0"/>
                <a:cs typeface="Arial" pitchFamily="34" charset="0"/>
              </a:rPr>
              <a:t>griestus</a:t>
            </a:r>
            <a:endParaRPr lang="en-US" sz="1400" b="1" dirty="0">
              <a:latin typeface="Arial" pitchFamily="34" charset="0"/>
              <a:cs typeface="Arial" pitchFamily="34" charset="0"/>
            </a:endParaRPr>
          </a:p>
        </p:txBody>
      </p:sp>
      <p:sp>
        <p:nvSpPr>
          <p:cNvPr id="20509" name="Rectangle 26"/>
          <p:cNvSpPr>
            <a:spLocks noChangeArrowheads="1"/>
          </p:cNvSpPr>
          <p:nvPr/>
        </p:nvSpPr>
        <p:spPr bwMode="auto">
          <a:xfrm>
            <a:off x="6885908" y="3984625"/>
            <a:ext cx="958597" cy="736099"/>
          </a:xfrm>
          <a:prstGeom prst="rect">
            <a:avLst/>
          </a:prstGeom>
          <a:noFill/>
          <a:ln w="12700">
            <a:noFill/>
            <a:miter lim="800000"/>
            <a:headEnd/>
            <a:tailEnd/>
          </a:ln>
        </p:spPr>
        <p:txBody>
          <a:bodyPr wrap="none" lIns="90488" tIns="44450" rIns="90488" bIns="44450">
            <a:spAutoFit/>
          </a:bodyPr>
          <a:lstStyle/>
          <a:p>
            <a:pPr algn="ctr" eaLnBrk="0" hangingPunct="0"/>
            <a:r>
              <a:rPr lang="lv-LV" sz="1400" b="1" dirty="0" smtClean="0">
                <a:latin typeface="Arial" pitchFamily="34" charset="0"/>
                <a:cs typeface="Arial" pitchFamily="34" charset="0"/>
              </a:rPr>
              <a:t>Nokrāsot</a:t>
            </a:r>
          </a:p>
          <a:p>
            <a:pPr algn="ctr" eaLnBrk="0" hangingPunct="0"/>
            <a:r>
              <a:rPr lang="lv-LV" sz="1400" b="1" dirty="0" smtClean="0">
                <a:latin typeface="Arial" pitchFamily="34" charset="0"/>
                <a:cs typeface="Arial" pitchFamily="34" charset="0"/>
              </a:rPr>
              <a:t> kāpnes</a:t>
            </a:r>
            <a:endParaRPr lang="en-US" sz="1400" b="1" dirty="0" smtClean="0">
              <a:latin typeface="Arial" pitchFamily="34" charset="0"/>
              <a:cs typeface="Arial" pitchFamily="34" charset="0"/>
            </a:endParaRPr>
          </a:p>
          <a:p>
            <a:pPr algn="ctr" eaLnBrk="0" hangingPunct="0"/>
            <a:endParaRPr lang="en-US" sz="1400" b="1" dirty="0">
              <a:latin typeface="Arial" pitchFamily="34" charset="0"/>
              <a:cs typeface="Arial" pitchFamily="34" charset="0"/>
            </a:endParaRPr>
          </a:p>
        </p:txBody>
      </p:sp>
      <p:sp>
        <p:nvSpPr>
          <p:cNvPr id="20510" name="Line 27"/>
          <p:cNvSpPr>
            <a:spLocks noChangeShapeType="1"/>
          </p:cNvSpPr>
          <p:nvPr/>
        </p:nvSpPr>
        <p:spPr bwMode="auto">
          <a:xfrm flipH="1">
            <a:off x="6172200" y="2209800"/>
            <a:ext cx="381000" cy="3810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11" name="Line 28"/>
          <p:cNvSpPr>
            <a:spLocks noChangeShapeType="1"/>
          </p:cNvSpPr>
          <p:nvPr/>
        </p:nvSpPr>
        <p:spPr bwMode="auto">
          <a:xfrm>
            <a:off x="7315200" y="2209800"/>
            <a:ext cx="228600" cy="3810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12" name="Line 29"/>
          <p:cNvSpPr>
            <a:spLocks noChangeShapeType="1"/>
          </p:cNvSpPr>
          <p:nvPr/>
        </p:nvSpPr>
        <p:spPr bwMode="auto">
          <a:xfrm flipH="1">
            <a:off x="5334000" y="3200400"/>
            <a:ext cx="228600" cy="7620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13" name="Line 30"/>
          <p:cNvSpPr>
            <a:spLocks noChangeShapeType="1"/>
          </p:cNvSpPr>
          <p:nvPr/>
        </p:nvSpPr>
        <p:spPr bwMode="auto">
          <a:xfrm>
            <a:off x="5867400" y="3200400"/>
            <a:ext cx="304800" cy="9144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14" name="Line 31"/>
          <p:cNvSpPr>
            <a:spLocks noChangeShapeType="1"/>
          </p:cNvSpPr>
          <p:nvPr/>
        </p:nvSpPr>
        <p:spPr bwMode="auto">
          <a:xfrm>
            <a:off x="6172200" y="3048000"/>
            <a:ext cx="990600" cy="9144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15" name="Line 32"/>
          <p:cNvSpPr>
            <a:spLocks noChangeShapeType="1"/>
          </p:cNvSpPr>
          <p:nvPr/>
        </p:nvSpPr>
        <p:spPr bwMode="auto">
          <a:xfrm flipH="1">
            <a:off x="5791200" y="2971800"/>
            <a:ext cx="1828800" cy="10668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20516" name="Line 33"/>
          <p:cNvSpPr>
            <a:spLocks noChangeShapeType="1"/>
          </p:cNvSpPr>
          <p:nvPr/>
        </p:nvSpPr>
        <p:spPr bwMode="auto">
          <a:xfrm>
            <a:off x="8153400" y="3200400"/>
            <a:ext cx="152400" cy="762000"/>
          </a:xfrm>
          <a:prstGeom prst="line">
            <a:avLst/>
          </a:prstGeom>
          <a:noFill/>
          <a:ln w="12700">
            <a:solidFill>
              <a:schemeClr val="tx1"/>
            </a:solidFill>
            <a:round/>
            <a:headEnd/>
            <a:tailEnd type="triangle" w="med" len="med"/>
          </a:ln>
        </p:spPr>
        <p:txBody>
          <a:bodyPr/>
          <a:lstStyle/>
          <a:p>
            <a:endParaRPr lang="lv-LV">
              <a:latin typeface="Arial" pitchFamily="34" charset="0"/>
              <a:cs typeface="Arial" pitchFamily="34" charset="0"/>
            </a:endParaRPr>
          </a:p>
        </p:txBody>
      </p:sp>
      <p:sp>
        <p:nvSpPr>
          <p:cNvPr id="38" name="Rectangle 8"/>
          <p:cNvSpPr>
            <a:spLocks noChangeArrowheads="1"/>
          </p:cNvSpPr>
          <p:nvPr/>
        </p:nvSpPr>
        <p:spPr bwMode="auto">
          <a:xfrm>
            <a:off x="179512" y="6021288"/>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sp>
        <p:nvSpPr>
          <p:cNvPr id="36" name="Rectangle 35"/>
          <p:cNvSpPr/>
          <p:nvPr/>
        </p:nvSpPr>
        <p:spPr>
          <a:xfrm>
            <a:off x="395536" y="5445224"/>
            <a:ext cx="8424936" cy="504056"/>
          </a:xfrm>
          <a:prstGeom prst="rect">
            <a:avLst/>
          </a:pr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dirty="0" smtClean="0">
                <a:solidFill>
                  <a:schemeClr val="tx1"/>
                </a:solidFill>
                <a:latin typeface="Arial" pitchFamily="34" charset="0"/>
                <a:cs typeface="Arial" pitchFamily="34" charset="0"/>
              </a:rPr>
              <a:t>Grūtības parādās, kad </a:t>
            </a:r>
            <a:r>
              <a:rPr lang="lv-LV" dirty="0" err="1" smtClean="0">
                <a:solidFill>
                  <a:schemeClr val="tx1"/>
                </a:solidFill>
                <a:latin typeface="Arial" pitchFamily="34" charset="0"/>
                <a:cs typeface="Arial" pitchFamily="34" charset="0"/>
              </a:rPr>
              <a:t>apakšmērķi</a:t>
            </a:r>
            <a:r>
              <a:rPr lang="lv-LV" dirty="0" smtClean="0">
                <a:solidFill>
                  <a:schemeClr val="tx1"/>
                </a:solidFill>
                <a:latin typeface="Arial" pitchFamily="34" charset="0"/>
                <a:cs typeface="Arial" pitchFamily="34" charset="0"/>
              </a:rPr>
              <a:t> ir savstarpēji atkarīgi</a:t>
            </a:r>
            <a:endParaRPr lang="en-US" dirty="0" smtClean="0">
              <a:solidFill>
                <a:schemeClr val="tx1"/>
              </a:solidFill>
              <a:latin typeface="Arial" pitchFamily="34" charset="0"/>
              <a:cs typeface="Arial" pitchFamily="34" charset="0"/>
            </a:endParaRPr>
          </a:p>
        </p:txBody>
      </p:sp>
      <p:sp>
        <p:nvSpPr>
          <p:cNvPr id="37" name="Slide Number Placeholder 36"/>
          <p:cNvSpPr>
            <a:spLocks noGrp="1"/>
          </p:cNvSpPr>
          <p:nvPr>
            <p:ph type="sldNum" sz="quarter" idx="12"/>
          </p:nvPr>
        </p:nvSpPr>
        <p:spPr/>
        <p:txBody>
          <a:bodyPr/>
          <a:lstStyle/>
          <a:p>
            <a:fld id="{6ECF81E8-6DE5-4C92-89BE-5D6CD56A8BF1}"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normAutofit fontScale="90000"/>
          </a:bodyPr>
          <a:lstStyle/>
          <a:p>
            <a:r>
              <a:rPr lang="lv-LV" dirty="0" smtClean="0"/>
              <a:t>Problēmu risināšanas metodes: </a:t>
            </a:r>
            <a:br>
              <a:rPr lang="lv-LV" dirty="0" smtClean="0"/>
            </a:br>
            <a:r>
              <a:rPr lang="lv-LV" dirty="0" smtClean="0"/>
              <a:t>Problēmu risināšana ar analoģijām (1) </a:t>
            </a:r>
            <a:endParaRPr lang="lv-LV" dirty="0"/>
          </a:p>
        </p:txBody>
      </p:sp>
      <p:sp>
        <p:nvSpPr>
          <p:cNvPr id="5" name="Rectangle 8"/>
          <p:cNvSpPr>
            <a:spLocks noChangeArrowheads="1"/>
          </p:cNvSpPr>
          <p:nvPr/>
        </p:nvSpPr>
        <p:spPr bwMode="auto">
          <a:xfrm>
            <a:off x="179512" y="6093296"/>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pic>
        <p:nvPicPr>
          <p:cNvPr id="2053" name="Picture 5"/>
          <p:cNvPicPr>
            <a:picLocks noChangeAspect="1" noChangeArrowheads="1"/>
          </p:cNvPicPr>
          <p:nvPr/>
        </p:nvPicPr>
        <p:blipFill>
          <a:blip r:embed="rId2" cstate="print"/>
          <a:srcRect/>
          <a:stretch>
            <a:fillRect/>
          </a:stretch>
        </p:blipFill>
        <p:spPr bwMode="auto">
          <a:xfrm>
            <a:off x="683568" y="3717032"/>
            <a:ext cx="2188096" cy="2274819"/>
          </a:xfrm>
          <a:prstGeom prst="rect">
            <a:avLst/>
          </a:prstGeom>
          <a:noFill/>
          <a:ln w="9525">
            <a:noFill/>
            <a:miter lim="800000"/>
            <a:headEnd/>
            <a:tailEnd/>
          </a:ln>
        </p:spPr>
      </p:pic>
      <p:graphicFrame>
        <p:nvGraphicFramePr>
          <p:cNvPr id="11" name="Table 10"/>
          <p:cNvGraphicFramePr>
            <a:graphicFrameLocks noGrp="1"/>
          </p:cNvGraphicFramePr>
          <p:nvPr/>
        </p:nvGraphicFramePr>
        <p:xfrm>
          <a:off x="467544" y="1556792"/>
          <a:ext cx="8208912" cy="2108200"/>
        </p:xfrm>
        <a:graphic>
          <a:graphicData uri="http://schemas.openxmlformats.org/drawingml/2006/table">
            <a:tbl>
              <a:tblPr firstRow="1" bandRow="1">
                <a:tableStyleId>{3B4B98B0-60AC-42C2-AFA5-B58CD77FA1E5}</a:tableStyleId>
              </a:tblPr>
              <a:tblGrid>
                <a:gridCol w="4104456"/>
                <a:gridCol w="4104456"/>
              </a:tblGrid>
              <a:tr h="370840">
                <a:tc>
                  <a:txBody>
                    <a:bodyPr/>
                    <a:lstStyle/>
                    <a:p>
                      <a:r>
                        <a:rPr lang="lv-LV" dirty="0" smtClean="0"/>
                        <a:t>Izejas apgabals: saules sistēma</a:t>
                      </a:r>
                      <a:endParaRPr lang="lv-LV" dirty="0"/>
                    </a:p>
                  </a:txBody>
                  <a:tcPr>
                    <a:solidFill>
                      <a:schemeClr val="accent1">
                        <a:lumMod val="20000"/>
                        <a:lumOff val="80000"/>
                      </a:schemeClr>
                    </a:solidFill>
                  </a:tcPr>
                </a:tc>
                <a:tc>
                  <a:txBody>
                    <a:bodyPr/>
                    <a:lstStyle/>
                    <a:p>
                      <a:r>
                        <a:rPr lang="lv-LV" dirty="0" smtClean="0"/>
                        <a:t>Mērķa apgabals: atoms</a:t>
                      </a:r>
                      <a:endParaRPr lang="lv-LV" dirty="0"/>
                    </a:p>
                  </a:txBody>
                  <a:tcPr>
                    <a:solidFill>
                      <a:schemeClr val="accent1">
                        <a:lumMod val="20000"/>
                        <a:lumOff val="80000"/>
                      </a:schemeClr>
                    </a:solidFill>
                  </a:tcPr>
                </a:tc>
              </a:tr>
              <a:tr h="370840">
                <a:tc>
                  <a:txBody>
                    <a:bodyPr/>
                    <a:lstStyle/>
                    <a:p>
                      <a:r>
                        <a:rPr lang="lv-LV" dirty="0" smtClean="0"/>
                        <a:t>Saule pievelc planētas</a:t>
                      </a:r>
                    </a:p>
                    <a:p>
                      <a:r>
                        <a:rPr lang="lv-LV" dirty="0" smtClean="0"/>
                        <a:t>Saule ir lielāka, nekā planētas</a:t>
                      </a:r>
                    </a:p>
                    <a:p>
                      <a:r>
                        <a:rPr lang="lv-LV" dirty="0" smtClean="0"/>
                        <a:t>Planētas riņķo apkārt</a:t>
                      </a:r>
                      <a:r>
                        <a:rPr lang="lv-LV" baseline="0" dirty="0" smtClean="0"/>
                        <a:t> </a:t>
                      </a:r>
                      <a:r>
                        <a:rPr lang="lv-LV" dirty="0" smtClean="0"/>
                        <a:t>Saulei</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Planētas riņķo apkārt Saulei</a:t>
                      </a:r>
                      <a:r>
                        <a:rPr lang="lv-LV" baseline="0" dirty="0" smtClean="0"/>
                        <a:t> dēļ gravitācijas  spēka un starpības svarā </a:t>
                      </a:r>
                    </a:p>
                    <a:p>
                      <a:pPr marL="0" marR="0" indent="0" algn="l" defTabSz="914400" rtl="0" eaLnBrk="1" fontAlgn="auto" latinLnBrk="0" hangingPunct="1">
                        <a:lnSpc>
                          <a:spcPct val="100000"/>
                        </a:lnSpc>
                        <a:spcBef>
                          <a:spcPts val="0"/>
                        </a:spcBef>
                        <a:spcAft>
                          <a:spcPts val="0"/>
                        </a:spcAft>
                        <a:buClrTx/>
                        <a:buSzTx/>
                        <a:buFontTx/>
                        <a:buNone/>
                        <a:tabLst/>
                        <a:defRPr/>
                      </a:pPr>
                      <a:r>
                        <a:rPr lang="lv-LV" baseline="0" dirty="0" smtClean="0"/>
                        <a:t>Uz planētas Zeme ir dzīve</a:t>
                      </a:r>
                      <a:endParaRPr lang="lv-LV" dirty="0" smtClean="0"/>
                    </a:p>
                  </a:txBody>
                  <a:tcPr>
                    <a:solidFill>
                      <a:schemeClr val="bg1">
                        <a:alpha val="20000"/>
                      </a:schemeClr>
                    </a:solidFill>
                  </a:tcPr>
                </a:tc>
                <a:tc>
                  <a:txBody>
                    <a:bodyPr/>
                    <a:lstStyle/>
                    <a:p>
                      <a:r>
                        <a:rPr lang="lv-LV" dirty="0" smtClean="0"/>
                        <a:t>Kodols pievelc</a:t>
                      </a:r>
                      <a:r>
                        <a:rPr lang="lv-LV" baseline="0" dirty="0" smtClean="0"/>
                        <a:t> </a:t>
                      </a:r>
                      <a:r>
                        <a:rPr lang="lv-LV" dirty="0" smtClean="0"/>
                        <a:t>elektronus</a:t>
                      </a:r>
                    </a:p>
                    <a:p>
                      <a:r>
                        <a:rPr lang="lv-LV" dirty="0" smtClean="0"/>
                        <a:t>Kodols ir lielāks, nekā elektroni</a:t>
                      </a:r>
                    </a:p>
                    <a:p>
                      <a:r>
                        <a:rPr lang="lv-LV" dirty="0" smtClean="0"/>
                        <a:t>Elektroni riņķo apkārt kodolam</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Elektroni riņķo apkārt kodolam</a:t>
                      </a:r>
                    </a:p>
                    <a:p>
                      <a:r>
                        <a:rPr lang="lv-LV" baseline="0" dirty="0" smtClean="0"/>
                        <a:t>dēļ gravitācijas spēka un starpības svarā</a:t>
                      </a:r>
                    </a:p>
                    <a:p>
                      <a:r>
                        <a:rPr lang="lv-LV" baseline="0" dirty="0" smtClean="0"/>
                        <a:t>Analoģiju nav</a:t>
                      </a:r>
                      <a:endParaRPr lang="lv-LV" dirty="0"/>
                    </a:p>
                  </a:txBody>
                  <a:tcPr>
                    <a:solidFill>
                      <a:schemeClr val="bg1">
                        <a:alpha val="20000"/>
                      </a:schemeClr>
                    </a:solidFill>
                  </a:tcPr>
                </a:tc>
              </a:tr>
            </a:tbl>
          </a:graphicData>
        </a:graphic>
      </p:graphicFrame>
      <p:pic>
        <p:nvPicPr>
          <p:cNvPr id="2054" name="Picture 6"/>
          <p:cNvPicPr>
            <a:picLocks noChangeAspect="1" noChangeArrowheads="1"/>
          </p:cNvPicPr>
          <p:nvPr/>
        </p:nvPicPr>
        <p:blipFill>
          <a:blip r:embed="rId3" cstate="print"/>
          <a:srcRect r="48408" b="5018"/>
          <a:stretch>
            <a:fillRect/>
          </a:stretch>
        </p:blipFill>
        <p:spPr bwMode="auto">
          <a:xfrm>
            <a:off x="5004048" y="3789040"/>
            <a:ext cx="2016224" cy="2035710"/>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6ECF81E8-6DE5-4C92-89BE-5D6CD56A8BF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755576" y="274638"/>
            <a:ext cx="7931224" cy="1143000"/>
          </a:xfrm>
          <a:noFill/>
        </p:spPr>
        <p:txBody>
          <a:bodyPr lIns="90488" tIns="44450" rIns="90488" bIns="44450">
            <a:noAutofit/>
          </a:bodyPr>
          <a:lstStyle/>
          <a:p>
            <a:r>
              <a:rPr lang="lv-LV" dirty="0" smtClean="0"/>
              <a:t>Problēmu risināšanas metodes: </a:t>
            </a:r>
            <a:br>
              <a:rPr lang="lv-LV" dirty="0" smtClean="0"/>
            </a:br>
            <a:r>
              <a:rPr lang="lv-LV" dirty="0" smtClean="0"/>
              <a:t>Problēmu risināšana ar analoģijām (2) </a:t>
            </a:r>
            <a:endParaRPr lang="en-US" dirty="0" smtClean="0"/>
          </a:p>
        </p:txBody>
      </p:sp>
      <p:sp>
        <p:nvSpPr>
          <p:cNvPr id="21511" name="Oval 4"/>
          <p:cNvSpPr>
            <a:spLocks noChangeArrowheads="1"/>
          </p:cNvSpPr>
          <p:nvPr/>
        </p:nvSpPr>
        <p:spPr bwMode="auto">
          <a:xfrm>
            <a:off x="2368550" y="16757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12" name="Line 5"/>
          <p:cNvSpPr>
            <a:spLocks noChangeShapeType="1"/>
          </p:cNvSpPr>
          <p:nvPr/>
        </p:nvSpPr>
        <p:spPr bwMode="auto">
          <a:xfrm flipH="1">
            <a:off x="1295400" y="1745580"/>
            <a:ext cx="1143000" cy="1143000"/>
          </a:xfrm>
          <a:prstGeom prst="line">
            <a:avLst/>
          </a:prstGeom>
          <a:noFill/>
          <a:ln w="12700">
            <a:solidFill>
              <a:schemeClr val="tx1"/>
            </a:solidFill>
            <a:round/>
            <a:headEnd/>
            <a:tailEnd/>
          </a:ln>
        </p:spPr>
        <p:txBody>
          <a:bodyPr/>
          <a:lstStyle/>
          <a:p>
            <a:endParaRPr lang="lv-LV"/>
          </a:p>
        </p:txBody>
      </p:sp>
      <p:sp>
        <p:nvSpPr>
          <p:cNvPr id="21513" name="Oval 6"/>
          <p:cNvSpPr>
            <a:spLocks noChangeArrowheads="1"/>
          </p:cNvSpPr>
          <p:nvPr/>
        </p:nvSpPr>
        <p:spPr bwMode="auto">
          <a:xfrm>
            <a:off x="1987550" y="20567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14" name="Oval 7"/>
          <p:cNvSpPr>
            <a:spLocks noChangeArrowheads="1"/>
          </p:cNvSpPr>
          <p:nvPr/>
        </p:nvSpPr>
        <p:spPr bwMode="auto">
          <a:xfrm>
            <a:off x="1606550" y="24377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15" name="Oval 8"/>
          <p:cNvSpPr>
            <a:spLocks noChangeArrowheads="1"/>
          </p:cNvSpPr>
          <p:nvPr/>
        </p:nvSpPr>
        <p:spPr bwMode="auto">
          <a:xfrm>
            <a:off x="1225550" y="28187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16" name="Oval 9"/>
          <p:cNvSpPr>
            <a:spLocks noChangeArrowheads="1"/>
          </p:cNvSpPr>
          <p:nvPr/>
        </p:nvSpPr>
        <p:spPr bwMode="auto">
          <a:xfrm>
            <a:off x="6102350" y="17519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17" name="Line 10"/>
          <p:cNvSpPr>
            <a:spLocks noChangeShapeType="1"/>
          </p:cNvSpPr>
          <p:nvPr/>
        </p:nvSpPr>
        <p:spPr bwMode="auto">
          <a:xfrm flipH="1">
            <a:off x="5029200" y="1821780"/>
            <a:ext cx="1143000" cy="1143000"/>
          </a:xfrm>
          <a:prstGeom prst="line">
            <a:avLst/>
          </a:prstGeom>
          <a:noFill/>
          <a:ln w="12700">
            <a:solidFill>
              <a:schemeClr val="tx1"/>
            </a:solidFill>
            <a:round/>
            <a:headEnd/>
            <a:tailEnd/>
          </a:ln>
        </p:spPr>
        <p:txBody>
          <a:bodyPr/>
          <a:lstStyle/>
          <a:p>
            <a:endParaRPr lang="lv-LV"/>
          </a:p>
        </p:txBody>
      </p:sp>
      <p:sp>
        <p:nvSpPr>
          <p:cNvPr id="21518" name="Oval 11"/>
          <p:cNvSpPr>
            <a:spLocks noChangeArrowheads="1"/>
          </p:cNvSpPr>
          <p:nvPr/>
        </p:nvSpPr>
        <p:spPr bwMode="auto">
          <a:xfrm>
            <a:off x="5873750" y="19805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19" name="Oval 12"/>
          <p:cNvSpPr>
            <a:spLocks noChangeArrowheads="1"/>
          </p:cNvSpPr>
          <p:nvPr/>
        </p:nvSpPr>
        <p:spPr bwMode="auto">
          <a:xfrm>
            <a:off x="5645150" y="22091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20" name="Oval 13"/>
          <p:cNvSpPr>
            <a:spLocks noChangeArrowheads="1"/>
          </p:cNvSpPr>
          <p:nvPr/>
        </p:nvSpPr>
        <p:spPr bwMode="auto">
          <a:xfrm>
            <a:off x="4959350" y="2894930"/>
            <a:ext cx="139700" cy="139700"/>
          </a:xfrm>
          <a:prstGeom prst="ellipse">
            <a:avLst/>
          </a:prstGeom>
          <a:solidFill>
            <a:schemeClr val="tx1"/>
          </a:solidFill>
          <a:ln w="12700">
            <a:solidFill>
              <a:schemeClr val="tx1"/>
            </a:solidFill>
            <a:round/>
            <a:headEnd/>
            <a:tailEnd/>
          </a:ln>
        </p:spPr>
        <p:txBody>
          <a:bodyPr wrap="none" anchor="ctr"/>
          <a:lstStyle/>
          <a:p>
            <a:endParaRPr lang="lv-LV"/>
          </a:p>
        </p:txBody>
      </p:sp>
      <p:sp>
        <p:nvSpPr>
          <p:cNvPr id="21521" name="Rectangle 14"/>
          <p:cNvSpPr>
            <a:spLocks noChangeArrowheads="1"/>
          </p:cNvSpPr>
          <p:nvPr/>
        </p:nvSpPr>
        <p:spPr bwMode="auto">
          <a:xfrm>
            <a:off x="2117725" y="1340768"/>
            <a:ext cx="3365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Y</a:t>
            </a:r>
          </a:p>
        </p:txBody>
      </p:sp>
      <p:sp>
        <p:nvSpPr>
          <p:cNvPr id="21522" name="Rectangle 15"/>
          <p:cNvSpPr>
            <a:spLocks noChangeArrowheads="1"/>
          </p:cNvSpPr>
          <p:nvPr/>
        </p:nvSpPr>
        <p:spPr bwMode="auto">
          <a:xfrm>
            <a:off x="1736725" y="1721768"/>
            <a:ext cx="3492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N</a:t>
            </a:r>
          </a:p>
        </p:txBody>
      </p:sp>
      <p:sp>
        <p:nvSpPr>
          <p:cNvPr id="21523" name="Rectangle 16"/>
          <p:cNvSpPr>
            <a:spLocks noChangeArrowheads="1"/>
          </p:cNvSpPr>
          <p:nvPr/>
        </p:nvSpPr>
        <p:spPr bwMode="auto">
          <a:xfrm>
            <a:off x="1355725" y="2102768"/>
            <a:ext cx="3619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O</a:t>
            </a:r>
          </a:p>
        </p:txBody>
      </p:sp>
      <p:sp>
        <p:nvSpPr>
          <p:cNvPr id="21524" name="Rectangle 17"/>
          <p:cNvSpPr>
            <a:spLocks noChangeArrowheads="1"/>
          </p:cNvSpPr>
          <p:nvPr/>
        </p:nvSpPr>
        <p:spPr bwMode="auto">
          <a:xfrm>
            <a:off x="974725" y="2483768"/>
            <a:ext cx="3492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R</a:t>
            </a:r>
          </a:p>
        </p:txBody>
      </p:sp>
      <p:sp>
        <p:nvSpPr>
          <p:cNvPr id="21525" name="Rectangle 18"/>
          <p:cNvSpPr>
            <a:spLocks noChangeArrowheads="1"/>
          </p:cNvSpPr>
          <p:nvPr/>
        </p:nvSpPr>
        <p:spPr bwMode="auto">
          <a:xfrm>
            <a:off x="5927725" y="1416968"/>
            <a:ext cx="3492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D</a:t>
            </a:r>
          </a:p>
        </p:txBody>
      </p:sp>
      <p:sp>
        <p:nvSpPr>
          <p:cNvPr id="21526" name="Rectangle 19"/>
          <p:cNvSpPr>
            <a:spLocks noChangeArrowheads="1"/>
          </p:cNvSpPr>
          <p:nvPr/>
        </p:nvSpPr>
        <p:spPr bwMode="auto">
          <a:xfrm>
            <a:off x="5622925" y="1645568"/>
            <a:ext cx="3492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C</a:t>
            </a:r>
          </a:p>
        </p:txBody>
      </p:sp>
      <p:sp>
        <p:nvSpPr>
          <p:cNvPr id="21527" name="Rectangle 20"/>
          <p:cNvSpPr>
            <a:spLocks noChangeArrowheads="1"/>
          </p:cNvSpPr>
          <p:nvPr/>
        </p:nvSpPr>
        <p:spPr bwMode="auto">
          <a:xfrm>
            <a:off x="5318125" y="1874168"/>
            <a:ext cx="3492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B</a:t>
            </a:r>
          </a:p>
        </p:txBody>
      </p:sp>
      <p:sp>
        <p:nvSpPr>
          <p:cNvPr id="21528" name="Rectangle 21"/>
          <p:cNvSpPr>
            <a:spLocks noChangeArrowheads="1"/>
          </p:cNvSpPr>
          <p:nvPr/>
        </p:nvSpPr>
        <p:spPr bwMode="auto">
          <a:xfrm>
            <a:off x="4708525" y="2559968"/>
            <a:ext cx="349250" cy="366712"/>
          </a:xfrm>
          <a:prstGeom prst="rect">
            <a:avLst/>
          </a:prstGeom>
          <a:noFill/>
          <a:ln w="12700">
            <a:noFill/>
            <a:miter lim="800000"/>
            <a:headEnd/>
            <a:tailEnd/>
          </a:ln>
        </p:spPr>
        <p:txBody>
          <a:bodyPr wrap="none" lIns="90488" tIns="44450" rIns="90488" bIns="44450">
            <a:spAutoFit/>
          </a:bodyPr>
          <a:lstStyle/>
          <a:p>
            <a:pPr eaLnBrk="0" hangingPunct="0"/>
            <a:r>
              <a:rPr lang="en-US" b="1">
                <a:latin typeface="BaltArial" charset="0"/>
              </a:rPr>
              <a:t>A</a:t>
            </a:r>
          </a:p>
        </p:txBody>
      </p:sp>
      <p:sp>
        <p:nvSpPr>
          <p:cNvPr id="21529" name="Rectangle 22"/>
          <p:cNvSpPr>
            <a:spLocks noChangeArrowheads="1"/>
          </p:cNvSpPr>
          <p:nvPr/>
        </p:nvSpPr>
        <p:spPr bwMode="auto">
          <a:xfrm>
            <a:off x="593725" y="2812524"/>
            <a:ext cx="2792497" cy="3136756"/>
          </a:xfrm>
          <a:prstGeom prst="rect">
            <a:avLst/>
          </a:prstGeom>
          <a:noFill/>
          <a:ln w="12700">
            <a:noFill/>
            <a:miter lim="800000"/>
            <a:headEnd/>
            <a:tailEnd/>
          </a:ln>
        </p:spPr>
        <p:txBody>
          <a:bodyPr wrap="none" lIns="90488" tIns="44450" rIns="90488" bIns="44450">
            <a:spAutoFit/>
          </a:bodyPr>
          <a:lstStyle/>
          <a:p>
            <a:pPr lvl="4" eaLnBrk="0" hangingPunct="0"/>
            <a:r>
              <a:rPr lang="lv-LV" b="1" dirty="0" smtClean="0">
                <a:latin typeface="BaltArial" charset="0"/>
              </a:rPr>
              <a:t>  </a:t>
            </a:r>
            <a:r>
              <a:rPr lang="en-US" b="1" u="sng" dirty="0" smtClean="0">
                <a:latin typeface="BaltArial" charset="0"/>
              </a:rPr>
              <a:t>          </a:t>
            </a:r>
            <a:endParaRPr lang="en-US" b="1" u="sng" dirty="0">
              <a:latin typeface="BaltArial" charset="0"/>
            </a:endParaRPr>
          </a:p>
          <a:p>
            <a:pPr eaLnBrk="0" hangingPunct="0"/>
            <a:r>
              <a:rPr lang="lv-LV" b="1" dirty="0" smtClean="0">
                <a:latin typeface="BaltArial" charset="0"/>
              </a:rPr>
              <a:t>Uzdots</a:t>
            </a:r>
            <a:r>
              <a:rPr lang="en-US" b="1" dirty="0" smtClean="0">
                <a:latin typeface="BaltArial" charset="0"/>
              </a:rPr>
              <a:t>: </a:t>
            </a:r>
            <a:r>
              <a:rPr lang="en-US" b="1" dirty="0">
                <a:latin typeface="BaltArial" charset="0"/>
              </a:rPr>
              <a:t>RO = NY, </a:t>
            </a:r>
            <a:r>
              <a:rPr lang="en-US" b="1" dirty="0" err="1">
                <a:latin typeface="BaltArial" charset="0"/>
              </a:rPr>
              <a:t>RONY</a:t>
            </a:r>
            <a:endParaRPr lang="en-US" b="1" dirty="0">
              <a:latin typeface="BaltArial" charset="0"/>
            </a:endParaRPr>
          </a:p>
          <a:p>
            <a:pPr eaLnBrk="0" hangingPunct="0"/>
            <a:r>
              <a:rPr lang="lv-LV" b="1" dirty="0" smtClean="0">
                <a:latin typeface="BaltArial" charset="0"/>
              </a:rPr>
              <a:t>Pierādīt: </a:t>
            </a:r>
            <a:r>
              <a:rPr lang="en-US" b="1" dirty="0" smtClean="0">
                <a:latin typeface="BaltArial" charset="0"/>
              </a:rPr>
              <a:t>RN </a:t>
            </a:r>
            <a:r>
              <a:rPr lang="en-US" b="1" dirty="0">
                <a:latin typeface="BaltArial" charset="0"/>
              </a:rPr>
              <a:t>= </a:t>
            </a:r>
            <a:r>
              <a:rPr lang="en-US" b="1" dirty="0" err="1">
                <a:latin typeface="BaltArial" charset="0"/>
              </a:rPr>
              <a:t>OY</a:t>
            </a:r>
            <a:endParaRPr lang="en-US" b="1" dirty="0">
              <a:latin typeface="BaltArial" charset="0"/>
            </a:endParaRPr>
          </a:p>
          <a:p>
            <a:pPr eaLnBrk="0" hangingPunct="0"/>
            <a:endParaRPr lang="en-US" b="1" dirty="0">
              <a:latin typeface="BaltArial" charset="0"/>
            </a:endParaRPr>
          </a:p>
          <a:p>
            <a:pPr eaLnBrk="0" hangingPunct="0"/>
            <a:r>
              <a:rPr lang="en-US" b="1" dirty="0">
                <a:latin typeface="BaltArial" charset="0"/>
              </a:rPr>
              <a:t>RO = NY</a:t>
            </a:r>
          </a:p>
          <a:p>
            <a:pPr eaLnBrk="0" hangingPunct="0"/>
            <a:r>
              <a:rPr lang="en-US" b="1" dirty="0">
                <a:latin typeface="BaltArial" charset="0"/>
              </a:rPr>
              <a:t>ON = ON</a:t>
            </a:r>
          </a:p>
          <a:p>
            <a:pPr eaLnBrk="0" hangingPunct="0"/>
            <a:r>
              <a:rPr lang="en-US" b="1" u="sng" dirty="0">
                <a:latin typeface="BaltArial" charset="0"/>
              </a:rPr>
              <a:t>RO + </a:t>
            </a:r>
            <a:r>
              <a:rPr lang="en-US" b="1" dirty="0">
                <a:latin typeface="BaltArial" charset="0"/>
              </a:rPr>
              <a:t>ON = ON + NY</a:t>
            </a:r>
          </a:p>
          <a:p>
            <a:pPr eaLnBrk="0" hangingPunct="0"/>
            <a:r>
              <a:rPr lang="en-US" b="1" dirty="0" err="1">
                <a:latin typeface="BaltArial" charset="0"/>
              </a:rPr>
              <a:t>RONY</a:t>
            </a:r>
            <a:endParaRPr lang="en-US" b="1" dirty="0">
              <a:latin typeface="BaltArial" charset="0"/>
            </a:endParaRPr>
          </a:p>
          <a:p>
            <a:pPr eaLnBrk="0" hangingPunct="0"/>
            <a:r>
              <a:rPr lang="en-US" b="1" dirty="0">
                <a:latin typeface="BaltArial" charset="0"/>
              </a:rPr>
              <a:t>RO + ON =RN</a:t>
            </a:r>
          </a:p>
          <a:p>
            <a:pPr eaLnBrk="0" hangingPunct="0"/>
            <a:r>
              <a:rPr lang="en-US" b="1" dirty="0">
                <a:latin typeface="BaltArial" charset="0"/>
              </a:rPr>
              <a:t>ON + NY = </a:t>
            </a:r>
            <a:r>
              <a:rPr lang="en-US" b="1" dirty="0" err="1">
                <a:latin typeface="BaltArial" charset="0"/>
              </a:rPr>
              <a:t>OY</a:t>
            </a:r>
            <a:endParaRPr lang="en-US" b="1" dirty="0">
              <a:latin typeface="BaltArial" charset="0"/>
            </a:endParaRPr>
          </a:p>
          <a:p>
            <a:pPr eaLnBrk="0" hangingPunct="0"/>
            <a:r>
              <a:rPr lang="en-US" b="1" dirty="0">
                <a:latin typeface="BaltArial" charset="0"/>
              </a:rPr>
              <a:t>RN = </a:t>
            </a:r>
            <a:r>
              <a:rPr lang="en-US" b="1" dirty="0" err="1">
                <a:latin typeface="BaltArial" charset="0"/>
              </a:rPr>
              <a:t>OY</a:t>
            </a:r>
            <a:endParaRPr lang="en-US" b="1" dirty="0">
              <a:latin typeface="BaltArial" charset="0"/>
            </a:endParaRPr>
          </a:p>
        </p:txBody>
      </p:sp>
      <p:sp>
        <p:nvSpPr>
          <p:cNvPr id="21530" name="Rectangle 23"/>
          <p:cNvSpPr>
            <a:spLocks noChangeArrowheads="1"/>
          </p:cNvSpPr>
          <p:nvPr/>
        </p:nvSpPr>
        <p:spPr bwMode="auto">
          <a:xfrm>
            <a:off x="4067944" y="2764328"/>
            <a:ext cx="2723952" cy="1751762"/>
          </a:xfrm>
          <a:prstGeom prst="rect">
            <a:avLst/>
          </a:prstGeom>
          <a:noFill/>
          <a:ln w="12700">
            <a:noFill/>
            <a:miter lim="800000"/>
            <a:headEnd/>
            <a:tailEnd/>
          </a:ln>
        </p:spPr>
        <p:txBody>
          <a:bodyPr wrap="none" lIns="90488" tIns="44450" rIns="90488" bIns="44450">
            <a:spAutoFit/>
          </a:bodyPr>
          <a:lstStyle/>
          <a:p>
            <a:pPr lvl="3" eaLnBrk="0" hangingPunct="0"/>
            <a:r>
              <a:rPr lang="en-US" b="1" dirty="0">
                <a:latin typeface="BaltArial" charset="0"/>
              </a:rPr>
              <a:t>        </a:t>
            </a:r>
            <a:r>
              <a:rPr lang="en-US" b="1" u="sng" dirty="0">
                <a:latin typeface="BaltArial" charset="0"/>
              </a:rPr>
              <a:t>         </a:t>
            </a:r>
            <a:endParaRPr lang="en-US" b="1" dirty="0">
              <a:latin typeface="BaltArial" charset="0"/>
            </a:endParaRPr>
          </a:p>
          <a:p>
            <a:pPr eaLnBrk="0" hangingPunct="0"/>
            <a:r>
              <a:rPr lang="lv-LV" b="1" dirty="0" smtClean="0">
                <a:latin typeface="BaltArial" charset="0"/>
              </a:rPr>
              <a:t>Uzdots</a:t>
            </a:r>
            <a:r>
              <a:rPr lang="en-US" b="1" dirty="0" smtClean="0">
                <a:latin typeface="BaltArial" charset="0"/>
              </a:rPr>
              <a:t> </a:t>
            </a:r>
            <a:r>
              <a:rPr lang="en-US" b="1" dirty="0">
                <a:latin typeface="BaltArial" charset="0"/>
              </a:rPr>
              <a:t>AB &gt; CD, </a:t>
            </a:r>
            <a:r>
              <a:rPr lang="en-US" b="1" dirty="0" err="1">
                <a:latin typeface="BaltArial" charset="0"/>
              </a:rPr>
              <a:t>ABCD</a:t>
            </a:r>
            <a:endParaRPr lang="en-US" b="1" dirty="0">
              <a:latin typeface="BaltArial" charset="0"/>
            </a:endParaRPr>
          </a:p>
          <a:p>
            <a:pPr eaLnBrk="0" hangingPunct="0"/>
            <a:r>
              <a:rPr lang="lv-LV" b="1" dirty="0" smtClean="0">
                <a:latin typeface="BaltArial" charset="0"/>
              </a:rPr>
              <a:t>Pierādīt</a:t>
            </a:r>
            <a:r>
              <a:rPr lang="en-US" b="1" dirty="0" smtClean="0">
                <a:latin typeface="BaltArial" charset="0"/>
              </a:rPr>
              <a:t> </a:t>
            </a:r>
            <a:r>
              <a:rPr lang="en-US" b="1" dirty="0">
                <a:latin typeface="BaltArial" charset="0"/>
              </a:rPr>
              <a:t>AC &gt; BD</a:t>
            </a:r>
          </a:p>
          <a:p>
            <a:pPr eaLnBrk="0" hangingPunct="0"/>
            <a:endParaRPr lang="en-US" b="1" dirty="0">
              <a:latin typeface="BaltArial" charset="0"/>
            </a:endParaRPr>
          </a:p>
          <a:p>
            <a:pPr eaLnBrk="0" hangingPunct="0"/>
            <a:r>
              <a:rPr lang="en-US" b="1" dirty="0">
                <a:latin typeface="BaltArial" charset="0"/>
              </a:rPr>
              <a:t>AB&gt;CD</a:t>
            </a:r>
          </a:p>
          <a:p>
            <a:pPr eaLnBrk="0" hangingPunct="0"/>
            <a:r>
              <a:rPr lang="en-US" b="1" dirty="0">
                <a:latin typeface="BaltArial" charset="0"/>
              </a:rPr>
              <a:t>BC&gt;BC</a:t>
            </a:r>
          </a:p>
        </p:txBody>
      </p:sp>
      <p:sp>
        <p:nvSpPr>
          <p:cNvPr id="21531" name="Rectangle 24"/>
          <p:cNvSpPr>
            <a:spLocks noChangeArrowheads="1"/>
          </p:cNvSpPr>
          <p:nvPr/>
        </p:nvSpPr>
        <p:spPr bwMode="auto">
          <a:xfrm>
            <a:off x="3779912" y="3988464"/>
            <a:ext cx="354013" cy="701675"/>
          </a:xfrm>
          <a:prstGeom prst="rect">
            <a:avLst/>
          </a:prstGeom>
          <a:noFill/>
          <a:ln w="12700">
            <a:noFill/>
            <a:miter lim="800000"/>
            <a:headEnd/>
            <a:tailEnd/>
          </a:ln>
        </p:spPr>
        <p:txBody>
          <a:bodyPr wrap="none" lIns="90488" tIns="44450" rIns="90488" bIns="44450">
            <a:spAutoFit/>
          </a:bodyPr>
          <a:lstStyle/>
          <a:p>
            <a:pPr eaLnBrk="0" hangingPunct="0"/>
            <a:r>
              <a:rPr lang="en-US" sz="4000" b="1" dirty="0">
                <a:latin typeface="BaltArial" charset="0"/>
              </a:rPr>
              <a:t>!</a:t>
            </a:r>
          </a:p>
        </p:txBody>
      </p:sp>
      <p:sp>
        <p:nvSpPr>
          <p:cNvPr id="21532" name="Rectangle 25"/>
          <p:cNvSpPr>
            <a:spLocks noChangeArrowheads="1"/>
          </p:cNvSpPr>
          <p:nvPr/>
        </p:nvSpPr>
        <p:spPr bwMode="auto">
          <a:xfrm>
            <a:off x="7164288" y="3052360"/>
            <a:ext cx="730250" cy="1465262"/>
          </a:xfrm>
          <a:prstGeom prst="rect">
            <a:avLst/>
          </a:prstGeom>
          <a:noFill/>
          <a:ln w="12700">
            <a:noFill/>
            <a:miter lim="800000"/>
            <a:headEnd/>
            <a:tailEnd/>
          </a:ln>
        </p:spPr>
        <p:txBody>
          <a:bodyPr wrap="none" lIns="90488" tIns="44450" rIns="90488" bIns="44450">
            <a:spAutoFit/>
          </a:bodyPr>
          <a:lstStyle/>
          <a:p>
            <a:pPr eaLnBrk="0" hangingPunct="0"/>
            <a:r>
              <a:rPr lang="en-US" b="1" dirty="0">
                <a:latin typeface="BaltArial" charset="0"/>
              </a:rPr>
              <a:t>A - R</a:t>
            </a:r>
          </a:p>
          <a:p>
            <a:pPr eaLnBrk="0" hangingPunct="0"/>
            <a:r>
              <a:rPr lang="en-US" b="1" dirty="0">
                <a:latin typeface="BaltArial" charset="0"/>
              </a:rPr>
              <a:t>B - O</a:t>
            </a:r>
          </a:p>
          <a:p>
            <a:pPr eaLnBrk="0" hangingPunct="0"/>
            <a:r>
              <a:rPr lang="en-US" b="1" dirty="0">
                <a:latin typeface="BaltArial" charset="0"/>
              </a:rPr>
              <a:t>C - N</a:t>
            </a:r>
          </a:p>
          <a:p>
            <a:pPr eaLnBrk="0" hangingPunct="0"/>
            <a:r>
              <a:rPr lang="en-US" b="1" dirty="0">
                <a:latin typeface="BaltArial" charset="0"/>
              </a:rPr>
              <a:t>D - Y</a:t>
            </a:r>
          </a:p>
          <a:p>
            <a:pPr eaLnBrk="0" hangingPunct="0"/>
            <a:r>
              <a:rPr lang="en-US" b="1" dirty="0">
                <a:latin typeface="BaltArial" charset="0"/>
              </a:rPr>
              <a:t>&gt; - =</a:t>
            </a:r>
          </a:p>
        </p:txBody>
      </p:sp>
      <p:sp>
        <p:nvSpPr>
          <p:cNvPr id="30" name="Rectangle 8"/>
          <p:cNvSpPr>
            <a:spLocks noChangeArrowheads="1"/>
          </p:cNvSpPr>
          <p:nvPr/>
        </p:nvSpPr>
        <p:spPr bwMode="auto">
          <a:xfrm>
            <a:off x="179512" y="6093296"/>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sp>
        <p:nvSpPr>
          <p:cNvPr id="27" name="Slide Number Placeholder 26"/>
          <p:cNvSpPr>
            <a:spLocks noGrp="1"/>
          </p:cNvSpPr>
          <p:nvPr>
            <p:ph type="sldNum" sz="quarter" idx="12"/>
          </p:nvPr>
        </p:nvSpPr>
        <p:spPr/>
        <p:txBody>
          <a:bodyPr/>
          <a:lstStyle/>
          <a:p>
            <a:fld id="{6ECF81E8-6DE5-4C92-89BE-5D6CD56A8BF1}"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5076056" y="5085184"/>
            <a:ext cx="216024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 name="Oval 11"/>
          <p:cNvSpPr/>
          <p:nvPr/>
        </p:nvSpPr>
        <p:spPr>
          <a:xfrm>
            <a:off x="971600" y="5085184"/>
            <a:ext cx="223224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 name="Oval 10"/>
          <p:cNvSpPr/>
          <p:nvPr/>
        </p:nvSpPr>
        <p:spPr>
          <a:xfrm>
            <a:off x="3203848" y="4149080"/>
            <a:ext cx="201622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 name="Title 1"/>
          <p:cNvSpPr>
            <a:spLocks noGrp="1"/>
          </p:cNvSpPr>
          <p:nvPr>
            <p:ph type="title"/>
          </p:nvPr>
        </p:nvSpPr>
        <p:spPr>
          <a:xfrm>
            <a:off x="755576" y="274638"/>
            <a:ext cx="7931224" cy="1143000"/>
          </a:xfrm>
        </p:spPr>
        <p:txBody>
          <a:bodyPr/>
          <a:lstStyle/>
          <a:p>
            <a:r>
              <a:rPr lang="lv-LV" dirty="0" smtClean="0"/>
              <a:t>Problēmu analīzes tehnikas</a:t>
            </a:r>
            <a:endParaRPr lang="lv-LV" dirty="0"/>
          </a:p>
        </p:txBody>
      </p:sp>
      <p:sp>
        <p:nvSpPr>
          <p:cNvPr id="3" name="Content Placeholder 2"/>
          <p:cNvSpPr>
            <a:spLocks noGrp="1"/>
          </p:cNvSpPr>
          <p:nvPr>
            <p:ph idx="1"/>
          </p:nvPr>
        </p:nvSpPr>
        <p:spPr>
          <a:xfrm>
            <a:off x="457200" y="1268760"/>
            <a:ext cx="8229600" cy="5040560"/>
          </a:xfrm>
        </p:spPr>
        <p:txBody>
          <a:bodyPr>
            <a:normAutofit/>
          </a:bodyPr>
          <a:lstStyle/>
          <a:p>
            <a:r>
              <a:rPr lang="lv-LV" dirty="0" smtClean="0">
                <a:solidFill>
                  <a:schemeClr val="tx1"/>
                </a:solidFill>
              </a:rPr>
              <a:t>Algoritmiskās problēmu risināšanas metodes ir atbalstāmas ar </a:t>
            </a:r>
            <a:r>
              <a:rPr lang="lv-LV" i="1" dirty="0" smtClean="0">
                <a:solidFill>
                  <a:schemeClr val="tx1"/>
                </a:solidFill>
              </a:rPr>
              <a:t>problēmu analīzes tehnikām</a:t>
            </a:r>
          </a:p>
          <a:p>
            <a:r>
              <a:rPr lang="lv-LV" dirty="0" smtClean="0">
                <a:solidFill>
                  <a:schemeClr val="tx1"/>
                </a:solidFill>
              </a:rPr>
              <a:t>Problēmu analīzes tehnikas atbalsta sarežģītu problēmu analīzi, ļaujot  skatīties uz problēmām </a:t>
            </a:r>
            <a:r>
              <a:rPr lang="lv-LV" i="1" dirty="0" smtClean="0">
                <a:solidFill>
                  <a:schemeClr val="tx1"/>
                </a:solidFill>
              </a:rPr>
              <a:t>metodiski</a:t>
            </a:r>
            <a:r>
              <a:rPr lang="lv-LV" dirty="0" smtClean="0">
                <a:solidFill>
                  <a:schemeClr val="tx1"/>
                </a:solidFill>
              </a:rPr>
              <a:t> un </a:t>
            </a:r>
            <a:r>
              <a:rPr lang="lv-LV" i="1" dirty="0" smtClean="0">
                <a:solidFill>
                  <a:schemeClr val="tx1"/>
                </a:solidFill>
              </a:rPr>
              <a:t>strukturēti</a:t>
            </a:r>
            <a:r>
              <a:rPr lang="lv-LV" dirty="0" smtClean="0">
                <a:solidFill>
                  <a:schemeClr val="tx1"/>
                </a:solidFill>
              </a:rPr>
              <a:t> </a:t>
            </a:r>
            <a:endParaRPr lang="en-US" dirty="0" smtClean="0">
              <a:solidFill>
                <a:schemeClr val="tx1"/>
              </a:solidFill>
            </a:endParaRPr>
          </a:p>
          <a:p>
            <a:r>
              <a:rPr lang="lv-LV" dirty="0" smtClean="0">
                <a:solidFill>
                  <a:schemeClr val="tx1"/>
                </a:solidFill>
              </a:rPr>
              <a:t>Analīzes rezultāti ir labs </a:t>
            </a:r>
            <a:r>
              <a:rPr lang="lv-LV" u="sng" dirty="0" smtClean="0">
                <a:solidFill>
                  <a:schemeClr val="tx1"/>
                </a:solidFill>
              </a:rPr>
              <a:t>sākumpunkts</a:t>
            </a:r>
            <a:r>
              <a:rPr lang="lv-LV" dirty="0" smtClean="0">
                <a:solidFill>
                  <a:schemeClr val="tx1"/>
                </a:solidFill>
              </a:rPr>
              <a:t> biznesa problēmu (un cita veida problēmu) risināšanai, kad citi cilvēki jūtas bezspēcīgi un iebiedināti sakarā ar esošo lietu stāvokli</a:t>
            </a:r>
          </a:p>
        </p:txBody>
      </p:sp>
      <p:sp>
        <p:nvSpPr>
          <p:cNvPr id="4" name="TextBox 3"/>
          <p:cNvSpPr txBox="1"/>
          <p:nvPr/>
        </p:nvSpPr>
        <p:spPr>
          <a:xfrm>
            <a:off x="2915816" y="4293096"/>
            <a:ext cx="2592288" cy="646331"/>
          </a:xfrm>
          <a:prstGeom prst="rect">
            <a:avLst/>
          </a:prstGeom>
          <a:noFill/>
        </p:spPr>
        <p:txBody>
          <a:bodyPr wrap="square" rtlCol="0">
            <a:spAutoFit/>
          </a:bodyPr>
          <a:lstStyle/>
          <a:p>
            <a:pPr algn="ctr"/>
            <a:r>
              <a:rPr lang="lv-LV" b="1" dirty="0" smtClean="0"/>
              <a:t>Problēmu analīzes tehnikas</a:t>
            </a:r>
            <a:endParaRPr lang="lv-LV" b="1" dirty="0"/>
          </a:p>
        </p:txBody>
      </p:sp>
      <p:sp>
        <p:nvSpPr>
          <p:cNvPr id="5" name="TextBox 4"/>
          <p:cNvSpPr txBox="1"/>
          <p:nvPr/>
        </p:nvSpPr>
        <p:spPr>
          <a:xfrm>
            <a:off x="827584" y="5229200"/>
            <a:ext cx="2592288" cy="646331"/>
          </a:xfrm>
          <a:prstGeom prst="rect">
            <a:avLst/>
          </a:prstGeom>
          <a:noFill/>
        </p:spPr>
        <p:txBody>
          <a:bodyPr wrap="square" rtlCol="0">
            <a:spAutoFit/>
          </a:bodyPr>
          <a:lstStyle/>
          <a:p>
            <a:pPr algn="ctr"/>
            <a:r>
              <a:rPr lang="lv-LV" b="1" dirty="0" smtClean="0"/>
              <a:t>Tehnikas stratēģijas veidošanai</a:t>
            </a:r>
            <a:endParaRPr lang="lv-LV" b="1" dirty="0"/>
          </a:p>
        </p:txBody>
      </p:sp>
      <p:sp>
        <p:nvSpPr>
          <p:cNvPr id="6" name="TextBox 5"/>
          <p:cNvSpPr txBox="1"/>
          <p:nvPr/>
        </p:nvSpPr>
        <p:spPr>
          <a:xfrm>
            <a:off x="4860032" y="5230941"/>
            <a:ext cx="2592288" cy="646331"/>
          </a:xfrm>
          <a:prstGeom prst="rect">
            <a:avLst/>
          </a:prstGeom>
          <a:noFill/>
        </p:spPr>
        <p:txBody>
          <a:bodyPr wrap="square" rtlCol="0">
            <a:spAutoFit/>
          </a:bodyPr>
          <a:lstStyle/>
          <a:p>
            <a:pPr algn="ctr"/>
            <a:r>
              <a:rPr lang="lv-LV" b="1" dirty="0" smtClean="0"/>
              <a:t>Tehnikas problēmu risināšanai</a:t>
            </a:r>
            <a:endParaRPr lang="lv-LV" b="1" dirty="0"/>
          </a:p>
        </p:txBody>
      </p:sp>
      <p:cxnSp>
        <p:nvCxnSpPr>
          <p:cNvPr id="8" name="Straight Arrow Connector 7"/>
          <p:cNvCxnSpPr/>
          <p:nvPr/>
        </p:nvCxnSpPr>
        <p:spPr>
          <a:xfrm rot="10800000" flipV="1">
            <a:off x="2483768" y="4725144"/>
            <a:ext cx="720080" cy="36004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20072" y="4725144"/>
            <a:ext cx="720080" cy="2880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6553200" y="6140326"/>
            <a:ext cx="2133600" cy="365125"/>
          </a:xfrm>
        </p:spPr>
        <p:txBody>
          <a:bodyPr/>
          <a:lstStyle/>
          <a:p>
            <a:fld id="{6ECF81E8-6DE5-4C92-89BE-5D6CD56A8BF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992888" cy="1143000"/>
          </a:xfrm>
        </p:spPr>
        <p:txBody>
          <a:bodyPr>
            <a:noAutofit/>
          </a:bodyPr>
          <a:lstStyle/>
          <a:p>
            <a:r>
              <a:rPr lang="lv-LV" dirty="0" smtClean="0"/>
              <a:t>Tehnikas stratēģijas veidošanai</a:t>
            </a:r>
            <a:endParaRPr lang="lv-LV" dirty="0"/>
          </a:p>
        </p:txBody>
      </p:sp>
      <p:sp>
        <p:nvSpPr>
          <p:cNvPr id="3" name="Content Placeholder 2"/>
          <p:cNvSpPr>
            <a:spLocks noGrp="1"/>
          </p:cNvSpPr>
          <p:nvPr>
            <p:ph idx="1"/>
          </p:nvPr>
        </p:nvSpPr>
        <p:spPr>
          <a:xfrm>
            <a:off x="467544" y="1484784"/>
            <a:ext cx="8229600" cy="4525963"/>
          </a:xfrm>
        </p:spPr>
        <p:txBody>
          <a:bodyPr>
            <a:noAutofit/>
          </a:bodyPr>
          <a:lstStyle/>
          <a:p>
            <a:r>
              <a:rPr lang="lv-LV" sz="2800" dirty="0" smtClean="0">
                <a:solidFill>
                  <a:schemeClr val="tx1"/>
                </a:solidFill>
              </a:rPr>
              <a:t>Tehnikas, kas ļauj izprast biznesu un to vidi, lai atrastu labāko virzīšanas ceļu:</a:t>
            </a:r>
          </a:p>
          <a:p>
            <a:pPr lvl="1"/>
            <a:r>
              <a:rPr lang="en-US" sz="2400" b="1" i="1" dirty="0" err="1" smtClean="0">
                <a:solidFill>
                  <a:srgbClr val="FF0000"/>
                </a:solidFill>
              </a:rPr>
              <a:t>SWOT</a:t>
            </a:r>
            <a:r>
              <a:rPr lang="en-US" sz="2400" b="1" i="1" dirty="0" smtClean="0">
                <a:solidFill>
                  <a:srgbClr val="FF0000"/>
                </a:solidFill>
              </a:rPr>
              <a:t> Analysis </a:t>
            </a:r>
            <a:r>
              <a:rPr lang="lv-LV" sz="2400" dirty="0" smtClean="0">
                <a:solidFill>
                  <a:schemeClr val="tx1"/>
                </a:solidFill>
              </a:rPr>
              <a:t>– palīdz izstrādāt dzīvotspējīgu un veiksmīgu stratēģiju konkurējošajā vidē</a:t>
            </a:r>
          </a:p>
          <a:p>
            <a:pPr lvl="1"/>
            <a:r>
              <a:rPr lang="en-US" sz="2400" b="1" i="1" dirty="0" smtClean="0">
                <a:solidFill>
                  <a:schemeClr val="tx1"/>
                </a:solidFill>
              </a:rPr>
              <a:t>PEST Analysis </a:t>
            </a:r>
            <a:r>
              <a:rPr lang="lv-LV" sz="2400" dirty="0" smtClean="0">
                <a:solidFill>
                  <a:schemeClr val="tx1"/>
                </a:solidFill>
              </a:rPr>
              <a:t>un</a:t>
            </a:r>
            <a:r>
              <a:rPr lang="en-US" sz="2400" dirty="0" smtClean="0">
                <a:solidFill>
                  <a:schemeClr val="tx1"/>
                </a:solidFill>
              </a:rPr>
              <a:t> </a:t>
            </a:r>
            <a:r>
              <a:rPr lang="en-US" sz="2400" b="1" i="1" dirty="0" smtClean="0">
                <a:solidFill>
                  <a:schemeClr val="tx1"/>
                </a:solidFill>
              </a:rPr>
              <a:t>Porter's Five Forces </a:t>
            </a:r>
            <a:r>
              <a:rPr lang="lv-LV" sz="2400" dirty="0" smtClean="0">
                <a:solidFill>
                  <a:schemeClr val="tx1"/>
                </a:solidFill>
              </a:rPr>
              <a:t>– palīdz saprast biznesa vīdi, kurā darbojas uzņēmums</a:t>
            </a:r>
          </a:p>
          <a:p>
            <a:pPr lvl="1"/>
            <a:r>
              <a:rPr lang="en-US" sz="2400" b="1" i="1" dirty="0" smtClean="0">
                <a:solidFill>
                  <a:schemeClr val="tx1"/>
                </a:solidFill>
              </a:rPr>
              <a:t>Core Competence Analysis </a:t>
            </a:r>
            <a:r>
              <a:rPr lang="lv-LV" sz="2400" dirty="0" smtClean="0">
                <a:solidFill>
                  <a:schemeClr val="tx1"/>
                </a:solidFill>
              </a:rPr>
              <a:t>un</a:t>
            </a:r>
            <a:r>
              <a:rPr lang="en-US" sz="2400" dirty="0" smtClean="0">
                <a:solidFill>
                  <a:schemeClr val="tx1"/>
                </a:solidFill>
              </a:rPr>
              <a:t> </a:t>
            </a:r>
            <a:r>
              <a:rPr lang="en-US" sz="2400" b="1" i="1" dirty="0" err="1" smtClean="0">
                <a:solidFill>
                  <a:schemeClr val="tx1"/>
                </a:solidFill>
              </a:rPr>
              <a:t>USP</a:t>
            </a:r>
            <a:r>
              <a:rPr lang="en-US" sz="2400" b="1" i="1" dirty="0" smtClean="0">
                <a:solidFill>
                  <a:schemeClr val="tx1"/>
                </a:solidFill>
              </a:rPr>
              <a:t> Analysis</a:t>
            </a:r>
            <a:r>
              <a:rPr lang="lv-LV" sz="2400" b="1" i="1" dirty="0" smtClean="0">
                <a:solidFill>
                  <a:schemeClr val="tx1"/>
                </a:solidFill>
              </a:rPr>
              <a:t> </a:t>
            </a:r>
            <a:r>
              <a:rPr lang="lv-LV" sz="2400" dirty="0" smtClean="0">
                <a:solidFill>
                  <a:schemeClr val="tx1"/>
                </a:solidFill>
              </a:rPr>
              <a:t>– palīdz veidot konkurētspējīgu </a:t>
            </a:r>
            <a:r>
              <a:rPr lang="en-US" sz="2400" dirty="0" smtClean="0">
                <a:solidFill>
                  <a:schemeClr val="tx1"/>
                </a:solidFill>
              </a:rPr>
              <a:t> </a:t>
            </a:r>
            <a:r>
              <a:rPr lang="lv-LV" sz="2400" dirty="0" smtClean="0">
                <a:solidFill>
                  <a:schemeClr val="tx1"/>
                </a:solidFill>
              </a:rPr>
              <a:t>vīziju</a:t>
            </a:r>
          </a:p>
          <a:p>
            <a:pPr lvl="1"/>
            <a:r>
              <a:rPr lang="en-US" sz="2400" b="1" i="1" dirty="0" smtClean="0">
                <a:solidFill>
                  <a:schemeClr val="tx1"/>
                </a:solidFill>
              </a:rPr>
              <a:t>Critical Success Factors</a:t>
            </a:r>
            <a:r>
              <a:rPr lang="en-US" sz="2400" dirty="0" smtClean="0">
                <a:solidFill>
                  <a:schemeClr val="tx1"/>
                </a:solidFill>
              </a:rPr>
              <a:t>, </a:t>
            </a:r>
            <a:r>
              <a:rPr lang="en-US" sz="2400" b="1" i="1" dirty="0" smtClean="0">
                <a:solidFill>
                  <a:schemeClr val="tx1"/>
                </a:solidFill>
              </a:rPr>
              <a:t>McKinsey </a:t>
            </a:r>
            <a:r>
              <a:rPr lang="en-US" sz="2400" b="1" i="1" dirty="0" err="1" smtClean="0">
                <a:solidFill>
                  <a:schemeClr val="tx1"/>
                </a:solidFill>
              </a:rPr>
              <a:t>7Ss</a:t>
            </a:r>
            <a:r>
              <a:rPr lang="en-US" sz="2400" b="1" i="1" dirty="0" smtClean="0">
                <a:solidFill>
                  <a:schemeClr val="tx1"/>
                </a:solidFill>
              </a:rPr>
              <a:t> </a:t>
            </a:r>
            <a:r>
              <a:rPr lang="lv-LV" sz="2400" dirty="0" smtClean="0">
                <a:solidFill>
                  <a:schemeClr val="tx1"/>
                </a:solidFill>
              </a:rPr>
              <a:t>un</a:t>
            </a:r>
            <a:r>
              <a:rPr lang="en-US" sz="2400" dirty="0" smtClean="0">
                <a:solidFill>
                  <a:schemeClr val="tx1"/>
                </a:solidFill>
              </a:rPr>
              <a:t> </a:t>
            </a:r>
            <a:r>
              <a:rPr lang="en-US" sz="2400" b="1" i="1" dirty="0" smtClean="0">
                <a:solidFill>
                  <a:schemeClr val="tx1"/>
                </a:solidFill>
              </a:rPr>
              <a:t>Greiner Curve </a:t>
            </a:r>
            <a:r>
              <a:rPr lang="lv-LV" sz="2400" dirty="0" smtClean="0">
                <a:solidFill>
                  <a:schemeClr val="tx1"/>
                </a:solidFill>
              </a:rPr>
              <a:t>– palīdz koncentrēties uz lietām, kas ir saistītas ar sarežģītām biznesa situācijām</a:t>
            </a:r>
          </a:p>
          <a:p>
            <a:endParaRPr lang="lv-LV" sz="2800" dirty="0">
              <a:solidFill>
                <a:schemeClr val="tx1"/>
              </a:solidFill>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lv-LV" dirty="0" smtClean="0"/>
              <a:t>Tehnikas problēmu risināšanai</a:t>
            </a:r>
            <a:endParaRPr lang="lv-LV" dirty="0"/>
          </a:p>
        </p:txBody>
      </p:sp>
      <p:sp>
        <p:nvSpPr>
          <p:cNvPr id="3" name="Content Placeholder 2"/>
          <p:cNvSpPr>
            <a:spLocks noGrp="1"/>
          </p:cNvSpPr>
          <p:nvPr>
            <p:ph idx="1"/>
          </p:nvPr>
        </p:nvSpPr>
        <p:spPr>
          <a:xfrm>
            <a:off x="457200" y="1484784"/>
            <a:ext cx="8229600" cy="4641379"/>
          </a:xfrm>
        </p:spPr>
        <p:txBody>
          <a:bodyPr>
            <a:noAutofit/>
          </a:bodyPr>
          <a:lstStyle/>
          <a:p>
            <a:r>
              <a:rPr lang="lv-LV" sz="2800" dirty="0" smtClean="0">
                <a:solidFill>
                  <a:schemeClr val="tx1"/>
                </a:solidFill>
              </a:rPr>
              <a:t>Tehnikas, kas ļauj strukturēti analizēt un risināt problēmas:</a:t>
            </a:r>
          </a:p>
          <a:p>
            <a:pPr lvl="1"/>
            <a:r>
              <a:rPr lang="en-US" sz="2400" b="1" i="1" dirty="0" smtClean="0">
                <a:solidFill>
                  <a:schemeClr val="tx1"/>
                </a:solidFill>
              </a:rPr>
              <a:t>Appreciation</a:t>
            </a:r>
            <a:r>
              <a:rPr lang="en-US" sz="2400" dirty="0" smtClean="0">
                <a:solidFill>
                  <a:schemeClr val="tx1"/>
                </a:solidFill>
              </a:rPr>
              <a:t> </a:t>
            </a:r>
            <a:r>
              <a:rPr lang="lv-LV" sz="2400" dirty="0" smtClean="0">
                <a:solidFill>
                  <a:schemeClr val="tx1"/>
                </a:solidFill>
              </a:rPr>
              <a:t>– tehnika lietderīgas informācijas izgūšanai no faktiem </a:t>
            </a:r>
          </a:p>
          <a:p>
            <a:pPr lvl="1"/>
            <a:r>
              <a:rPr lang="en-US" sz="2400" b="1" i="1" dirty="0" smtClean="0">
                <a:solidFill>
                  <a:srgbClr val="FF0000"/>
                </a:solidFill>
              </a:rPr>
              <a:t>Cause &amp; Effect Diagrams </a:t>
            </a:r>
            <a:r>
              <a:rPr lang="lv-LV" sz="2400" b="1" i="1" dirty="0" smtClean="0">
                <a:solidFill>
                  <a:srgbClr val="FF0000"/>
                </a:solidFill>
              </a:rPr>
              <a:t> </a:t>
            </a:r>
            <a:r>
              <a:rPr lang="lv-LV" sz="2400" dirty="0" smtClean="0">
                <a:solidFill>
                  <a:srgbClr val="FF0000"/>
                </a:solidFill>
              </a:rPr>
              <a:t>(</a:t>
            </a:r>
            <a:r>
              <a:rPr lang="lv-LV" sz="2400" b="1" dirty="0" smtClean="0">
                <a:solidFill>
                  <a:srgbClr val="FF0000"/>
                </a:solidFill>
              </a:rPr>
              <a:t>Asakas diagramma</a:t>
            </a:r>
            <a:r>
              <a:rPr lang="lv-LV" sz="2400" dirty="0" smtClean="0">
                <a:solidFill>
                  <a:srgbClr val="FF0000"/>
                </a:solidFill>
              </a:rPr>
              <a:t>) </a:t>
            </a:r>
            <a:r>
              <a:rPr lang="lv-LV" sz="2400" dirty="0" smtClean="0">
                <a:solidFill>
                  <a:schemeClr val="tx1"/>
                </a:solidFill>
              </a:rPr>
              <a:t>-  tehnika ļauj pārliecināties, ka  ir izskatīti visi fakti saistīti ar problēmu</a:t>
            </a:r>
          </a:p>
          <a:p>
            <a:pPr lvl="1"/>
            <a:r>
              <a:rPr lang="en-US" sz="2400" b="1" i="1" dirty="0" smtClean="0">
                <a:solidFill>
                  <a:schemeClr val="tx1"/>
                </a:solidFill>
              </a:rPr>
              <a:t>Affinity Diagrams </a:t>
            </a:r>
            <a:r>
              <a:rPr lang="lv-LV" sz="2400" dirty="0" smtClean="0">
                <a:solidFill>
                  <a:schemeClr val="tx1"/>
                </a:solidFill>
              </a:rPr>
              <a:t>– palīdz organizēt  grupās būtiski atšķirīgas lietas</a:t>
            </a:r>
          </a:p>
          <a:p>
            <a:pPr lvl="1"/>
            <a:r>
              <a:rPr lang="en-US" sz="2400" b="1" i="1" dirty="0" smtClean="0">
                <a:solidFill>
                  <a:schemeClr val="tx1"/>
                </a:solidFill>
              </a:rPr>
              <a:t>Risk Analysis </a:t>
            </a:r>
            <a:r>
              <a:rPr lang="lv-LV" sz="2400" dirty="0" smtClean="0">
                <a:solidFill>
                  <a:schemeClr val="tx1"/>
                </a:solidFill>
              </a:rPr>
              <a:t>– nodrošina formālu struktūru risku identifikācijai un izstrādāt stratēģiju šos riskus pārvaldīt</a:t>
            </a:r>
          </a:p>
        </p:txBody>
      </p:sp>
      <p:sp>
        <p:nvSpPr>
          <p:cNvPr id="4" name="Slide Number Placeholder 3"/>
          <p:cNvSpPr>
            <a:spLocks noGrp="1"/>
          </p:cNvSpPr>
          <p:nvPr>
            <p:ph type="sldNum" sz="quarter" idx="12"/>
          </p:nvPr>
        </p:nvSpPr>
        <p:spPr/>
        <p:txBody>
          <a:bodyPr/>
          <a:lstStyle/>
          <a:p>
            <a:fld id="{6ECF81E8-6DE5-4C92-89BE-5D6CD56A8BF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1143000"/>
          </a:xfrm>
        </p:spPr>
        <p:txBody>
          <a:bodyPr>
            <a:normAutofit fontScale="90000"/>
          </a:bodyPr>
          <a:lstStyle/>
          <a:p>
            <a:r>
              <a:rPr lang="lv-LV" sz="4000" dirty="0" smtClean="0"/>
              <a:t>Tehnikas stratēģijas veidošanai:</a:t>
            </a:r>
            <a:br>
              <a:rPr lang="lv-LV" sz="4000" dirty="0" smtClean="0"/>
            </a:br>
            <a:r>
              <a:rPr lang="lv-LV" sz="4000" i="1" dirty="0" err="1" smtClean="0"/>
              <a:t>SWOT</a:t>
            </a:r>
            <a:r>
              <a:rPr lang="lv-LV" sz="4000" dirty="0" smtClean="0"/>
              <a:t> analīze</a:t>
            </a:r>
            <a:endParaRPr lang="lv-LV" b="1" dirty="0"/>
          </a:p>
        </p:txBody>
      </p:sp>
      <p:sp>
        <p:nvSpPr>
          <p:cNvPr id="3" name="Content Placeholder 2"/>
          <p:cNvSpPr>
            <a:spLocks noGrp="1"/>
          </p:cNvSpPr>
          <p:nvPr>
            <p:ph idx="1"/>
          </p:nvPr>
        </p:nvSpPr>
        <p:spPr>
          <a:xfrm>
            <a:off x="467544" y="1700808"/>
            <a:ext cx="8229600" cy="4896544"/>
          </a:xfrm>
        </p:spPr>
        <p:txBody>
          <a:bodyPr>
            <a:normAutofit fontScale="77500" lnSpcReduction="20000"/>
          </a:bodyPr>
          <a:lstStyle/>
          <a:p>
            <a:r>
              <a:rPr lang="lv-LV" sz="2800" i="1" dirty="0" err="1" smtClean="0">
                <a:solidFill>
                  <a:schemeClr val="tx1"/>
                </a:solidFill>
              </a:rPr>
              <a:t>SWOT</a:t>
            </a:r>
            <a:r>
              <a:rPr lang="lv-LV" sz="2800" dirty="0" smtClean="0">
                <a:solidFill>
                  <a:schemeClr val="tx1"/>
                </a:solidFill>
              </a:rPr>
              <a:t> – </a:t>
            </a:r>
            <a:r>
              <a:rPr lang="en-CA" sz="2800" b="1" dirty="0" smtClean="0">
                <a:solidFill>
                  <a:srgbClr val="CC0000"/>
                </a:solidFill>
              </a:rPr>
              <a:t>S</a:t>
            </a:r>
            <a:r>
              <a:rPr lang="en-CA" sz="2800" b="1" dirty="0" smtClean="0">
                <a:solidFill>
                  <a:srgbClr val="010000"/>
                </a:solidFill>
              </a:rPr>
              <a:t>trengths</a:t>
            </a:r>
            <a:r>
              <a:rPr lang="lv-LV" sz="2800" dirty="0" smtClean="0">
                <a:solidFill>
                  <a:schemeClr val="tx1"/>
                </a:solidFill>
              </a:rPr>
              <a:t>, </a:t>
            </a:r>
            <a:r>
              <a:rPr lang="en-CA" sz="2800" b="1" dirty="0" smtClean="0">
                <a:solidFill>
                  <a:srgbClr val="CC0000"/>
                </a:solidFill>
              </a:rPr>
              <a:t>W</a:t>
            </a:r>
            <a:r>
              <a:rPr lang="en-CA" sz="2800" b="1" dirty="0" smtClean="0">
                <a:solidFill>
                  <a:srgbClr val="010000"/>
                </a:solidFill>
              </a:rPr>
              <a:t>eaknesses</a:t>
            </a:r>
            <a:r>
              <a:rPr lang="lv-LV" sz="2800" dirty="0" smtClean="0">
                <a:solidFill>
                  <a:schemeClr val="tx1"/>
                </a:solidFill>
              </a:rPr>
              <a:t>, </a:t>
            </a:r>
            <a:r>
              <a:rPr lang="en-CA" sz="2800" b="1" dirty="0" smtClean="0">
                <a:solidFill>
                  <a:srgbClr val="CC0000"/>
                </a:solidFill>
              </a:rPr>
              <a:t>O</a:t>
            </a:r>
            <a:r>
              <a:rPr lang="en-CA" sz="2800" b="1" dirty="0" smtClean="0">
                <a:solidFill>
                  <a:srgbClr val="010000"/>
                </a:solidFill>
              </a:rPr>
              <a:t>pportunities</a:t>
            </a:r>
            <a:r>
              <a:rPr lang="lv-LV" sz="2800" dirty="0" smtClean="0">
                <a:solidFill>
                  <a:schemeClr val="tx1"/>
                </a:solidFill>
              </a:rPr>
              <a:t>, </a:t>
            </a:r>
            <a:r>
              <a:rPr lang="en-CA" sz="2800" b="1" dirty="0" smtClean="0">
                <a:solidFill>
                  <a:srgbClr val="CC0000"/>
                </a:solidFill>
              </a:rPr>
              <a:t>T</a:t>
            </a:r>
            <a:r>
              <a:rPr lang="en-CA" sz="2800" b="1" dirty="0" smtClean="0">
                <a:solidFill>
                  <a:srgbClr val="010000"/>
                </a:solidFill>
              </a:rPr>
              <a:t>hreats</a:t>
            </a:r>
            <a:r>
              <a:rPr lang="lv-LV" sz="2800" dirty="0" smtClean="0">
                <a:solidFill>
                  <a:schemeClr val="tx1"/>
                </a:solidFill>
              </a:rPr>
              <a:t> </a:t>
            </a:r>
          </a:p>
          <a:p>
            <a:pPr lvl="1"/>
            <a:r>
              <a:rPr lang="lv-LV" sz="2400" dirty="0" smtClean="0">
                <a:solidFill>
                  <a:schemeClr val="tx1"/>
                </a:solidFill>
              </a:rPr>
              <a:t>pareizu  nosaukumu latviešu valodā meklēt Stratēģiskās vadības literatūrā</a:t>
            </a:r>
          </a:p>
          <a:p>
            <a:pPr lvl="1">
              <a:buNone/>
            </a:pPr>
            <a:endParaRPr lang="lv-LV" sz="2400" dirty="0" smtClean="0"/>
          </a:p>
          <a:p>
            <a:pPr marL="342900" lvl="1" indent="-342900">
              <a:buNone/>
            </a:pPr>
            <a:r>
              <a:rPr lang="lv-LV" sz="2800" b="1" dirty="0" smtClean="0">
                <a:solidFill>
                  <a:schemeClr val="tx1"/>
                </a:solidFill>
              </a:rPr>
              <a:t>Izmantošanas mērķi</a:t>
            </a:r>
            <a:r>
              <a:rPr lang="lv-LV" sz="2800" dirty="0" smtClean="0">
                <a:solidFill>
                  <a:schemeClr val="tx1"/>
                </a:solidFill>
              </a:rPr>
              <a:t>:</a:t>
            </a:r>
          </a:p>
          <a:p>
            <a:pPr marL="342900" lvl="1" indent="-342900">
              <a:lnSpc>
                <a:spcPct val="120000"/>
              </a:lnSpc>
              <a:buFont typeface="Arial" pitchFamily="34" charset="0"/>
              <a:buChar char="•"/>
            </a:pPr>
            <a:r>
              <a:rPr lang="en-US" sz="2800" dirty="0" err="1" smtClean="0">
                <a:solidFill>
                  <a:schemeClr val="tx1"/>
                </a:solidFill>
              </a:rPr>
              <a:t>SWOT</a:t>
            </a:r>
            <a:r>
              <a:rPr lang="en-US" sz="2800" dirty="0" smtClean="0">
                <a:solidFill>
                  <a:schemeClr val="tx1"/>
                </a:solidFill>
              </a:rPr>
              <a:t> </a:t>
            </a:r>
            <a:r>
              <a:rPr lang="lv-LV" sz="2800" dirty="0" smtClean="0">
                <a:solidFill>
                  <a:schemeClr val="tx1"/>
                </a:solidFill>
              </a:rPr>
              <a:t>veido labu pamatu, lai </a:t>
            </a:r>
            <a:r>
              <a:rPr lang="lv-LV" sz="2800" b="1" dirty="0" smtClean="0">
                <a:solidFill>
                  <a:schemeClr val="tx1"/>
                </a:solidFill>
              </a:rPr>
              <a:t>saskaņotu </a:t>
            </a:r>
            <a:r>
              <a:rPr lang="lv-LV" sz="2800" dirty="0" smtClean="0">
                <a:solidFill>
                  <a:schemeClr val="tx1"/>
                </a:solidFill>
              </a:rPr>
              <a:t>uzņēmuma stratēģiju, pozīciju, virzienu vai kādu citu ideju ar patreizējo lietu stāvokli</a:t>
            </a:r>
          </a:p>
          <a:p>
            <a:pPr>
              <a:lnSpc>
                <a:spcPct val="120000"/>
              </a:lnSpc>
            </a:pPr>
            <a:r>
              <a:rPr lang="lv-LV" sz="2800" dirty="0" err="1" smtClean="0">
                <a:solidFill>
                  <a:schemeClr val="tx1"/>
                </a:solidFill>
              </a:rPr>
              <a:t>SWOT</a:t>
            </a:r>
            <a:r>
              <a:rPr lang="lv-LV" sz="2800" dirty="0" smtClean="0">
                <a:solidFill>
                  <a:schemeClr val="tx1"/>
                </a:solidFill>
              </a:rPr>
              <a:t> analīze ir vienkārši pielietojama un varētu tikt izmantota </a:t>
            </a:r>
            <a:r>
              <a:rPr lang="lv-LV" sz="2800" b="1" dirty="0" smtClean="0">
                <a:solidFill>
                  <a:schemeClr val="tx1"/>
                </a:solidFill>
              </a:rPr>
              <a:t>darba grupu sesijām</a:t>
            </a:r>
          </a:p>
          <a:p>
            <a:pPr>
              <a:lnSpc>
                <a:spcPct val="120000"/>
              </a:lnSpc>
            </a:pPr>
            <a:r>
              <a:rPr lang="lv-LV" sz="2800" dirty="0" err="1" smtClean="0">
                <a:solidFill>
                  <a:schemeClr val="tx1"/>
                </a:solidFill>
              </a:rPr>
              <a:t>SWOT</a:t>
            </a:r>
            <a:r>
              <a:rPr lang="lv-LV" sz="2800" dirty="0" smtClean="0">
                <a:solidFill>
                  <a:schemeClr val="tx1"/>
                </a:solidFill>
              </a:rPr>
              <a:t> analīze ir lietderīga </a:t>
            </a:r>
            <a:r>
              <a:rPr lang="lv-LV" sz="2800" b="1" dirty="0" smtClean="0">
                <a:solidFill>
                  <a:schemeClr val="tx1"/>
                </a:solidFill>
              </a:rPr>
              <a:t>prāta vētra sanāksmēs</a:t>
            </a:r>
          </a:p>
          <a:p>
            <a:pPr>
              <a:lnSpc>
                <a:spcPct val="120000"/>
              </a:lnSpc>
            </a:pPr>
            <a:r>
              <a:rPr lang="lv-LV" sz="2800" dirty="0" err="1" smtClean="0">
                <a:solidFill>
                  <a:schemeClr val="tx1"/>
                </a:solidFill>
              </a:rPr>
              <a:t>SWOT</a:t>
            </a:r>
            <a:r>
              <a:rPr lang="lv-LV" sz="2800" dirty="0" smtClean="0">
                <a:solidFill>
                  <a:schemeClr val="tx1"/>
                </a:solidFill>
              </a:rPr>
              <a:t> analīzi var izmantot </a:t>
            </a:r>
            <a:r>
              <a:rPr lang="lv-LV" sz="2800" i="1" dirty="0" smtClean="0">
                <a:solidFill>
                  <a:schemeClr val="tx1"/>
                </a:solidFill>
              </a:rPr>
              <a:t>biznesa plānošanai</a:t>
            </a:r>
            <a:r>
              <a:rPr lang="lv-LV" sz="2800" dirty="0" smtClean="0">
                <a:solidFill>
                  <a:schemeClr val="tx1"/>
                </a:solidFill>
              </a:rPr>
              <a:t>, </a:t>
            </a:r>
            <a:r>
              <a:rPr lang="lv-LV" sz="2800" i="1" dirty="0" smtClean="0">
                <a:solidFill>
                  <a:schemeClr val="tx1"/>
                </a:solidFill>
              </a:rPr>
              <a:t>stratēģijas veidošanai</a:t>
            </a:r>
            <a:r>
              <a:rPr lang="lv-LV" sz="2800" dirty="0" smtClean="0">
                <a:solidFill>
                  <a:schemeClr val="tx1"/>
                </a:solidFill>
              </a:rPr>
              <a:t>, </a:t>
            </a:r>
            <a:r>
              <a:rPr lang="lv-LV" sz="2800" i="1" dirty="0" smtClean="0">
                <a:solidFill>
                  <a:schemeClr val="tx1"/>
                </a:solidFill>
              </a:rPr>
              <a:t>konkurētspējas novērtēšanai</a:t>
            </a:r>
            <a:r>
              <a:rPr lang="lv-LV" sz="2800" dirty="0" smtClean="0">
                <a:solidFill>
                  <a:schemeClr val="tx1"/>
                </a:solidFill>
              </a:rPr>
              <a:t>, </a:t>
            </a:r>
            <a:r>
              <a:rPr lang="lv-LV" sz="2800" i="1" dirty="0" smtClean="0">
                <a:solidFill>
                  <a:schemeClr val="tx1"/>
                </a:solidFill>
              </a:rPr>
              <a:t>marketingam</a:t>
            </a:r>
            <a:r>
              <a:rPr lang="lv-LV" sz="2800" dirty="0" smtClean="0">
                <a:solidFill>
                  <a:schemeClr val="tx1"/>
                </a:solidFill>
              </a:rPr>
              <a:t>, </a:t>
            </a:r>
            <a:r>
              <a:rPr lang="lv-LV" sz="2800" i="1" dirty="0" smtClean="0">
                <a:solidFill>
                  <a:schemeClr val="tx1"/>
                </a:solidFill>
              </a:rPr>
              <a:t>biznesa un produkta izstrādei </a:t>
            </a:r>
            <a:r>
              <a:rPr lang="lv-LV" sz="2800" dirty="0" smtClean="0">
                <a:solidFill>
                  <a:schemeClr val="tx1"/>
                </a:solidFill>
              </a:rPr>
              <a:t>un </a:t>
            </a:r>
            <a:r>
              <a:rPr lang="lv-LV" sz="2800" i="1" dirty="0" smtClean="0">
                <a:solidFill>
                  <a:schemeClr val="tx1"/>
                </a:solidFill>
              </a:rPr>
              <a:t>pētījumu atskaitēm</a:t>
            </a:r>
            <a:r>
              <a:rPr lang="lv-LV" sz="2800" dirty="0" smtClean="0">
                <a:solidFill>
                  <a:schemeClr val="tx1"/>
                </a:solidFill>
              </a:rPr>
              <a:t>. Papildus to varētu izmantot </a:t>
            </a:r>
            <a:r>
              <a:rPr lang="lv-LV" sz="2800" i="1" dirty="0" smtClean="0">
                <a:solidFill>
                  <a:schemeClr val="tx1"/>
                </a:solidFill>
              </a:rPr>
              <a:t>komandas veidošanas spēlēm</a:t>
            </a:r>
          </a:p>
        </p:txBody>
      </p:sp>
      <p:sp>
        <p:nvSpPr>
          <p:cNvPr id="118" name="Slide Number Placeholder 117"/>
          <p:cNvSpPr>
            <a:spLocks noGrp="1"/>
          </p:cNvSpPr>
          <p:nvPr>
            <p:ph type="sldNum" sz="quarter" idx="12"/>
          </p:nvPr>
        </p:nvSpPr>
        <p:spPr/>
        <p:txBody>
          <a:bodyPr/>
          <a:lstStyle/>
          <a:p>
            <a:fld id="{6ECF81E8-6DE5-4C92-89BE-5D6CD56A8BF1}"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384"/>
            <a:ext cx="7859216" cy="1143000"/>
          </a:xfrm>
        </p:spPr>
        <p:txBody>
          <a:bodyPr/>
          <a:lstStyle/>
          <a:p>
            <a:r>
              <a:rPr lang="lv-LV" dirty="0" smtClean="0"/>
              <a:t>Problēmas un problēmu risināšana</a:t>
            </a:r>
            <a:endParaRPr lang="lv-LV" dirty="0"/>
          </a:p>
        </p:txBody>
      </p:sp>
      <p:sp>
        <p:nvSpPr>
          <p:cNvPr id="3" name="Content Placeholder 2"/>
          <p:cNvSpPr>
            <a:spLocks noGrp="1"/>
          </p:cNvSpPr>
          <p:nvPr>
            <p:ph idx="1"/>
          </p:nvPr>
        </p:nvSpPr>
        <p:spPr>
          <a:xfrm>
            <a:off x="251520" y="836712"/>
            <a:ext cx="8373616" cy="1584176"/>
          </a:xfrm>
        </p:spPr>
        <p:txBody>
          <a:bodyPr>
            <a:normAutofit/>
          </a:bodyPr>
          <a:lstStyle/>
          <a:p>
            <a:r>
              <a:rPr lang="lv-LV" b="1" i="1" dirty="0" smtClean="0">
                <a:solidFill>
                  <a:schemeClr val="tx1"/>
                </a:solidFill>
              </a:rPr>
              <a:t>Problēma</a:t>
            </a:r>
            <a:r>
              <a:rPr lang="lv-LV" dirty="0" smtClean="0">
                <a:solidFill>
                  <a:schemeClr val="tx1"/>
                </a:solidFill>
              </a:rPr>
              <a:t> ir šķērslis, kas traucē sasniegt noteikto mērķi. Tas attiecas uz situācijām, stāvokļiem vai jautājumiem, kas vēl nav atrisināti. Problēma pastāv, kad indivīds jūtas neapmierināts ar to, ka pastāv starpība starp pašreiz esošo un vēlamo</a:t>
            </a:r>
          </a:p>
        </p:txBody>
      </p:sp>
      <p:pic>
        <p:nvPicPr>
          <p:cNvPr id="4" name="Picture 2"/>
          <p:cNvPicPr>
            <a:picLocks noChangeAspect="1" noChangeArrowheads="1"/>
          </p:cNvPicPr>
          <p:nvPr/>
        </p:nvPicPr>
        <p:blipFill>
          <a:blip r:embed="rId2" cstate="print"/>
          <a:srcRect/>
          <a:stretch>
            <a:fillRect/>
          </a:stretch>
        </p:blipFill>
        <p:spPr bwMode="auto">
          <a:xfrm>
            <a:off x="4860032" y="2708920"/>
            <a:ext cx="3810000" cy="3810000"/>
          </a:xfrm>
          <a:prstGeom prst="rect">
            <a:avLst/>
          </a:prstGeom>
          <a:noFill/>
          <a:ln w="9525">
            <a:noFill/>
            <a:miter lim="800000"/>
            <a:headEnd/>
            <a:tailEnd/>
          </a:ln>
        </p:spPr>
      </p:pic>
      <p:sp>
        <p:nvSpPr>
          <p:cNvPr id="6" name="Rectangle 5"/>
          <p:cNvSpPr/>
          <p:nvPr/>
        </p:nvSpPr>
        <p:spPr>
          <a:xfrm>
            <a:off x="251520" y="2348880"/>
            <a:ext cx="4572000" cy="4228850"/>
          </a:xfrm>
          <a:prstGeom prst="rect">
            <a:avLst/>
          </a:prstGeom>
        </p:spPr>
        <p:txBody>
          <a:bodyPr>
            <a:spAutoFit/>
          </a:bodyPr>
          <a:lstStyle/>
          <a:p>
            <a:pPr marL="342900" indent="-342900">
              <a:spcBef>
                <a:spcPct val="20000"/>
              </a:spcBef>
              <a:buFont typeface="Arial" pitchFamily="34" charset="0"/>
              <a:buChar char="•"/>
            </a:pPr>
            <a:r>
              <a:rPr lang="lv-LV" sz="2400" dirty="0" smtClean="0"/>
              <a:t>Katra teorētiskā problēma prasa atbilstošo atbildi vai risinājumu.  Problēmas risinājuma meklēšana tiek saukta par </a:t>
            </a:r>
            <a:r>
              <a:rPr lang="lv-LV" sz="2400" b="1" i="1" dirty="0" smtClean="0"/>
              <a:t>problēmas risināšanu</a:t>
            </a:r>
            <a:endParaRPr lang="lv-LV" sz="2400" dirty="0" smtClean="0"/>
          </a:p>
          <a:p>
            <a:pPr marL="342900" indent="-342900">
              <a:spcBef>
                <a:spcPct val="20000"/>
              </a:spcBef>
              <a:buFont typeface="Arial" pitchFamily="34" charset="0"/>
              <a:buChar char="•"/>
            </a:pPr>
            <a:r>
              <a:rPr lang="lv-LV" sz="2400" dirty="0" smtClean="0"/>
              <a:t>Laiks, kas ir vajadzīgs problēmas atrisināšanai, ir problēmas </a:t>
            </a:r>
            <a:r>
              <a:rPr lang="lv-LV" sz="2400" b="1" i="1" dirty="0" smtClean="0"/>
              <a:t>sarežģītības metrika</a:t>
            </a:r>
            <a:r>
              <a:rPr lang="lv-LV" sz="2400" dirty="0" smtClean="0"/>
              <a:t>. Vairākām problēmām nav atrasti risinājumi un tās tiek klasificētas kā </a:t>
            </a:r>
            <a:r>
              <a:rPr lang="lv-LV" sz="2400" b="1" i="1" dirty="0" smtClean="0"/>
              <a:t>atvērtas problēmas</a:t>
            </a:r>
            <a:endParaRPr lang="lv-LV" sz="2400" dirty="0" smtClean="0"/>
          </a:p>
        </p:txBody>
      </p:sp>
      <p:sp>
        <p:nvSpPr>
          <p:cNvPr id="10" name="Cloud Callout 9"/>
          <p:cNvSpPr/>
          <p:nvPr/>
        </p:nvSpPr>
        <p:spPr>
          <a:xfrm>
            <a:off x="6948264" y="2708920"/>
            <a:ext cx="936104" cy="1008112"/>
          </a:xfrm>
          <a:prstGeom prst="cloudCallout">
            <a:avLst>
              <a:gd name="adj1" fmla="val 4982"/>
              <a:gd name="adj2" fmla="val 649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lv-LV" sz="1200" dirty="0">
              <a:solidFill>
                <a:schemeClr val="tx1"/>
              </a:solidFill>
            </a:endParaRPr>
          </a:p>
        </p:txBody>
      </p:sp>
      <p:sp>
        <p:nvSpPr>
          <p:cNvPr id="11" name="Rectangle 10"/>
          <p:cNvSpPr/>
          <p:nvPr/>
        </p:nvSpPr>
        <p:spPr>
          <a:xfrm>
            <a:off x="7056784" y="2924944"/>
            <a:ext cx="755576" cy="523220"/>
          </a:xfrm>
          <a:prstGeom prst="rect">
            <a:avLst/>
          </a:prstGeom>
        </p:spPr>
        <p:txBody>
          <a:bodyPr wrap="square">
            <a:spAutoFit/>
          </a:bodyPr>
          <a:lstStyle/>
          <a:p>
            <a:r>
              <a:rPr lang="lv-LV" sz="1400" dirty="0" smtClean="0">
                <a:latin typeface="Balloon Lt TL" pitchFamily="66" charset="0"/>
              </a:rPr>
              <a:t>Banānu,</a:t>
            </a:r>
          </a:p>
          <a:p>
            <a:r>
              <a:rPr lang="lv-LV" sz="1400" dirty="0" smtClean="0">
                <a:latin typeface="Balloon Lt TL" pitchFamily="66" charset="0"/>
              </a:rPr>
              <a:t>Banānu! </a:t>
            </a:r>
            <a:endParaRPr lang="lv-LV" sz="1400" dirty="0">
              <a:latin typeface="Balloon Lt TL" pitchFamily="66" charset="0"/>
            </a:endParaRPr>
          </a:p>
        </p:txBody>
      </p:sp>
      <p:sp>
        <p:nvSpPr>
          <p:cNvPr id="12" name="Cloud Callout 11"/>
          <p:cNvSpPr/>
          <p:nvPr/>
        </p:nvSpPr>
        <p:spPr>
          <a:xfrm>
            <a:off x="7740352" y="2924944"/>
            <a:ext cx="1008112" cy="1008112"/>
          </a:xfrm>
          <a:prstGeom prst="cloudCallout">
            <a:avLst>
              <a:gd name="adj1" fmla="val -41604"/>
              <a:gd name="adj2" fmla="val 58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lv-LV" sz="1200" dirty="0">
              <a:solidFill>
                <a:schemeClr val="tx1"/>
              </a:solidFill>
            </a:endParaRPr>
          </a:p>
        </p:txBody>
      </p:sp>
      <p:sp>
        <p:nvSpPr>
          <p:cNvPr id="13" name="Rectangle 12"/>
          <p:cNvSpPr/>
          <p:nvPr/>
        </p:nvSpPr>
        <p:spPr>
          <a:xfrm>
            <a:off x="7812360" y="3050957"/>
            <a:ext cx="755576" cy="954107"/>
          </a:xfrm>
          <a:prstGeom prst="rect">
            <a:avLst/>
          </a:prstGeom>
        </p:spPr>
        <p:txBody>
          <a:bodyPr wrap="square">
            <a:spAutoFit/>
          </a:bodyPr>
          <a:lstStyle/>
          <a:p>
            <a:r>
              <a:rPr lang="lv-LV" sz="1400" dirty="0" err="1" smtClean="0">
                <a:latin typeface="Balloon Lt TL" pitchFamily="66" charset="0"/>
              </a:rPr>
              <a:t>AAAAA</a:t>
            </a:r>
            <a:r>
              <a:rPr lang="lv-LV" sz="1400" dirty="0" smtClean="0">
                <a:latin typeface="Balloon Lt TL" pitchFamily="66" charset="0"/>
              </a:rPr>
              <a:t>!!!</a:t>
            </a:r>
          </a:p>
          <a:p>
            <a:r>
              <a:rPr lang="lv-LV" sz="1400" dirty="0" smtClean="0">
                <a:latin typeface="Balloon Lt TL" pitchFamily="66" charset="0"/>
              </a:rPr>
              <a:t>Atkal šie instinkti! </a:t>
            </a:r>
            <a:endParaRPr lang="lv-LV" sz="1400" dirty="0">
              <a:latin typeface="Balloon Lt TL" pitchFamily="66" charset="0"/>
            </a:endParaRPr>
          </a:p>
        </p:txBody>
      </p:sp>
      <p:sp>
        <p:nvSpPr>
          <p:cNvPr id="14" name="Rectangle 13"/>
          <p:cNvSpPr/>
          <p:nvPr/>
        </p:nvSpPr>
        <p:spPr>
          <a:xfrm>
            <a:off x="6012160" y="3573016"/>
            <a:ext cx="936104" cy="576064"/>
          </a:xfrm>
          <a:prstGeom prst="rect">
            <a:avLst/>
          </a:prstGeom>
          <a:solidFill>
            <a:srgbClr val="F6F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 name="Cloud Callout 7"/>
          <p:cNvSpPr/>
          <p:nvPr/>
        </p:nvSpPr>
        <p:spPr>
          <a:xfrm>
            <a:off x="4644008" y="2420888"/>
            <a:ext cx="2448272" cy="1512168"/>
          </a:xfrm>
          <a:prstGeom prst="cloudCallout">
            <a:avLst>
              <a:gd name="adj1" fmla="val 4982"/>
              <a:gd name="adj2" fmla="val 7084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lv-LV" sz="1200" dirty="0">
              <a:solidFill>
                <a:schemeClr val="tx1"/>
              </a:solidFill>
            </a:endParaRPr>
          </a:p>
        </p:txBody>
      </p:sp>
      <p:sp>
        <p:nvSpPr>
          <p:cNvPr id="9" name="Rectangle 8"/>
          <p:cNvSpPr/>
          <p:nvPr/>
        </p:nvSpPr>
        <p:spPr>
          <a:xfrm>
            <a:off x="4716016" y="2619489"/>
            <a:ext cx="2376264" cy="1169551"/>
          </a:xfrm>
          <a:prstGeom prst="rect">
            <a:avLst/>
          </a:prstGeom>
        </p:spPr>
        <p:txBody>
          <a:bodyPr wrap="square">
            <a:spAutoFit/>
          </a:bodyPr>
          <a:lstStyle/>
          <a:p>
            <a:pPr algn="ctr"/>
            <a:r>
              <a:rPr lang="lv-LV" sz="1400" dirty="0" smtClean="0">
                <a:latin typeface="Balloon Lt TL" pitchFamily="66" charset="0"/>
              </a:rPr>
              <a:t>- Labi, Šimpanze kungs, mēs piedāvājam Jums paaugstināt atalgojumu par 90 % un tiesības uz peļņas daļas saņemšanu</a:t>
            </a:r>
          </a:p>
          <a:p>
            <a:pPr algn="ctr"/>
            <a:r>
              <a:rPr lang="lv-LV" sz="1400" dirty="0" smtClean="0">
                <a:latin typeface="Balloon Lt TL" pitchFamily="66" charset="0"/>
              </a:rPr>
              <a:t>- Vai arī šo banānu.  </a:t>
            </a:r>
            <a:endParaRPr lang="lv-LV" sz="1400" dirty="0">
              <a:latin typeface="Balloon Lt TL" pitchFamily="66" charset="0"/>
            </a:endParaRPr>
          </a:p>
        </p:txBody>
      </p:sp>
      <p:sp>
        <p:nvSpPr>
          <p:cNvPr id="15" name="Slide Number Placeholder 14"/>
          <p:cNvSpPr>
            <a:spLocks noGrp="1"/>
          </p:cNvSpPr>
          <p:nvPr>
            <p:ph type="sldNum" sz="quarter" idx="12"/>
          </p:nvPr>
        </p:nvSpPr>
        <p:spPr/>
        <p:txBody>
          <a:bodyPr/>
          <a:lstStyle/>
          <a:p>
            <a:fld id="{6ECF81E8-6DE5-4C92-89BE-5D6CD56A8BF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noAutofit/>
          </a:bodyPr>
          <a:lstStyle/>
          <a:p>
            <a:r>
              <a:rPr lang="lv-LV" dirty="0" smtClean="0"/>
              <a:t>Tehnikas stratēģijas veidošanai:</a:t>
            </a:r>
            <a:br>
              <a:rPr lang="lv-LV" dirty="0" smtClean="0"/>
            </a:br>
            <a:r>
              <a:rPr lang="lv-LV" i="1" dirty="0" err="1" smtClean="0"/>
              <a:t>SWOT</a:t>
            </a:r>
            <a:r>
              <a:rPr lang="lv-LV" dirty="0" smtClean="0"/>
              <a:t> analīze</a:t>
            </a:r>
            <a:endParaRPr lang="lv-LV" dirty="0"/>
          </a:p>
        </p:txBody>
      </p:sp>
      <p:sp>
        <p:nvSpPr>
          <p:cNvPr id="121" name="Rectangle 120"/>
          <p:cNvSpPr/>
          <p:nvPr/>
        </p:nvSpPr>
        <p:spPr>
          <a:xfrm>
            <a:off x="5076056" y="2924944"/>
            <a:ext cx="2232248" cy="1152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sz="2800" dirty="0" smtClean="0">
                <a:solidFill>
                  <a:srgbClr val="FF0000"/>
                </a:solidFill>
                <a:latin typeface="Arial" pitchFamily="34" charset="0"/>
                <a:cs typeface="Arial" pitchFamily="34" charset="0"/>
              </a:rPr>
              <a:t>I</a:t>
            </a:r>
            <a:r>
              <a:rPr lang="lv-LV" sz="2800" dirty="0" smtClean="0">
                <a:solidFill>
                  <a:schemeClr val="tx1"/>
                </a:solidFill>
                <a:latin typeface="Arial" pitchFamily="34" charset="0"/>
                <a:cs typeface="Arial" pitchFamily="34" charset="0"/>
              </a:rPr>
              <a:t>espējas</a:t>
            </a:r>
            <a:endParaRPr lang="lv-LV" sz="2800" dirty="0">
              <a:solidFill>
                <a:schemeClr val="tx1"/>
              </a:solidFill>
              <a:latin typeface="Arial" pitchFamily="34" charset="0"/>
              <a:cs typeface="Arial" pitchFamily="34" charset="0"/>
            </a:endParaRPr>
          </a:p>
        </p:txBody>
      </p:sp>
      <p:sp>
        <p:nvSpPr>
          <p:cNvPr id="122" name="Rectangle 121"/>
          <p:cNvSpPr/>
          <p:nvPr/>
        </p:nvSpPr>
        <p:spPr>
          <a:xfrm>
            <a:off x="2771800" y="2924944"/>
            <a:ext cx="2232248" cy="115212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v-LV" sz="2800" dirty="0" smtClean="0">
                <a:solidFill>
                  <a:srgbClr val="FF0000"/>
                </a:solidFill>
                <a:latin typeface="Arial" pitchFamily="34" charset="0"/>
                <a:cs typeface="Arial" pitchFamily="34" charset="0"/>
              </a:rPr>
              <a:t>S</a:t>
            </a:r>
            <a:r>
              <a:rPr lang="lv-LV" sz="2800" dirty="0" smtClean="0">
                <a:solidFill>
                  <a:schemeClr val="tx1"/>
                </a:solidFill>
                <a:latin typeface="Arial" pitchFamily="34" charset="0"/>
                <a:cs typeface="Arial" pitchFamily="34" charset="0"/>
              </a:rPr>
              <a:t>tiprās puses</a:t>
            </a:r>
            <a:endParaRPr lang="lv-LV" sz="2800" dirty="0">
              <a:solidFill>
                <a:schemeClr val="tx1"/>
              </a:solidFill>
              <a:latin typeface="Arial" pitchFamily="34" charset="0"/>
              <a:cs typeface="Arial" pitchFamily="34" charset="0"/>
            </a:endParaRPr>
          </a:p>
        </p:txBody>
      </p:sp>
      <p:sp>
        <p:nvSpPr>
          <p:cNvPr id="123" name="Rectangle 122"/>
          <p:cNvSpPr/>
          <p:nvPr/>
        </p:nvSpPr>
        <p:spPr>
          <a:xfrm>
            <a:off x="2771800" y="4149080"/>
            <a:ext cx="2232248" cy="11521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lv-LV" sz="2800" dirty="0" smtClean="0">
                <a:solidFill>
                  <a:srgbClr val="FF0000"/>
                </a:solidFill>
                <a:latin typeface="Arial" pitchFamily="34" charset="0"/>
                <a:cs typeface="Arial" pitchFamily="34" charset="0"/>
              </a:rPr>
              <a:t>V</a:t>
            </a:r>
            <a:r>
              <a:rPr lang="lv-LV" sz="2800" dirty="0" smtClean="0">
                <a:solidFill>
                  <a:schemeClr val="tx1"/>
                </a:solidFill>
                <a:latin typeface="Arial" pitchFamily="34" charset="0"/>
                <a:cs typeface="Arial" pitchFamily="34" charset="0"/>
              </a:rPr>
              <a:t>ājās</a:t>
            </a:r>
          </a:p>
          <a:p>
            <a:pPr algn="ctr"/>
            <a:r>
              <a:rPr lang="lv-LV" sz="2800" dirty="0" smtClean="0">
                <a:solidFill>
                  <a:schemeClr val="tx1"/>
                </a:solidFill>
                <a:latin typeface="Arial" pitchFamily="34" charset="0"/>
                <a:cs typeface="Arial" pitchFamily="34" charset="0"/>
              </a:rPr>
              <a:t> puses</a:t>
            </a:r>
            <a:endParaRPr lang="lv-LV" sz="2800" dirty="0">
              <a:solidFill>
                <a:schemeClr val="tx1"/>
              </a:solidFill>
              <a:latin typeface="Arial" pitchFamily="34" charset="0"/>
              <a:cs typeface="Arial" pitchFamily="34" charset="0"/>
            </a:endParaRPr>
          </a:p>
        </p:txBody>
      </p:sp>
      <p:sp>
        <p:nvSpPr>
          <p:cNvPr id="124" name="Rectangle 123"/>
          <p:cNvSpPr/>
          <p:nvPr/>
        </p:nvSpPr>
        <p:spPr>
          <a:xfrm>
            <a:off x="5076056" y="4149080"/>
            <a:ext cx="2232248" cy="11521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lv-LV" sz="2800" dirty="0" smtClean="0">
                <a:solidFill>
                  <a:srgbClr val="FF0000"/>
                </a:solidFill>
                <a:latin typeface="Arial" pitchFamily="34" charset="0"/>
                <a:cs typeface="Arial" pitchFamily="34" charset="0"/>
              </a:rPr>
              <a:t>D</a:t>
            </a:r>
            <a:r>
              <a:rPr lang="lv-LV" sz="2800" dirty="0" smtClean="0">
                <a:solidFill>
                  <a:schemeClr val="tx1"/>
                </a:solidFill>
                <a:latin typeface="Arial" pitchFamily="34" charset="0"/>
                <a:cs typeface="Arial" pitchFamily="34" charset="0"/>
              </a:rPr>
              <a:t>raudi</a:t>
            </a:r>
            <a:endParaRPr lang="lv-LV" sz="2800" dirty="0">
              <a:solidFill>
                <a:schemeClr val="tx1"/>
              </a:solidFill>
              <a:latin typeface="Arial" pitchFamily="34" charset="0"/>
              <a:cs typeface="Arial" pitchFamily="34" charset="0"/>
            </a:endParaRPr>
          </a:p>
        </p:txBody>
      </p:sp>
      <p:sp>
        <p:nvSpPr>
          <p:cNvPr id="125" name="Rectangle 124"/>
          <p:cNvSpPr/>
          <p:nvPr/>
        </p:nvSpPr>
        <p:spPr>
          <a:xfrm>
            <a:off x="2771800" y="2132856"/>
            <a:ext cx="2232248" cy="7200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b="1" dirty="0" smtClean="0">
                <a:solidFill>
                  <a:schemeClr val="tx1"/>
                </a:solidFill>
                <a:latin typeface="Arial" pitchFamily="34" charset="0"/>
                <a:cs typeface="Arial" pitchFamily="34" charset="0"/>
              </a:rPr>
              <a:t>IEKŠĒJS</a:t>
            </a:r>
            <a:endParaRPr lang="lv-LV" sz="2000" b="1" dirty="0">
              <a:solidFill>
                <a:schemeClr val="tx1"/>
              </a:solidFill>
              <a:latin typeface="Arial" pitchFamily="34" charset="0"/>
              <a:cs typeface="Arial" pitchFamily="34" charset="0"/>
            </a:endParaRPr>
          </a:p>
        </p:txBody>
      </p:sp>
      <p:sp>
        <p:nvSpPr>
          <p:cNvPr id="126" name="Rectangle 125"/>
          <p:cNvSpPr/>
          <p:nvPr/>
        </p:nvSpPr>
        <p:spPr>
          <a:xfrm>
            <a:off x="5076056" y="2132856"/>
            <a:ext cx="2232248" cy="7200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b="1" dirty="0" smtClean="0">
                <a:solidFill>
                  <a:schemeClr val="tx1"/>
                </a:solidFill>
                <a:latin typeface="Arial" pitchFamily="34" charset="0"/>
                <a:cs typeface="Arial" pitchFamily="34" charset="0"/>
              </a:rPr>
              <a:t>ĀRĒJS</a:t>
            </a:r>
            <a:endParaRPr lang="lv-LV" sz="2000" b="1" dirty="0">
              <a:solidFill>
                <a:schemeClr val="tx1"/>
              </a:solidFill>
              <a:latin typeface="Arial" pitchFamily="34" charset="0"/>
              <a:cs typeface="Arial" pitchFamily="34" charset="0"/>
            </a:endParaRPr>
          </a:p>
        </p:txBody>
      </p:sp>
      <p:sp>
        <p:nvSpPr>
          <p:cNvPr id="127" name="Rectangle 126"/>
          <p:cNvSpPr/>
          <p:nvPr/>
        </p:nvSpPr>
        <p:spPr>
          <a:xfrm>
            <a:off x="1187624" y="2924944"/>
            <a:ext cx="1512168"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b="1" dirty="0" smtClean="0">
                <a:solidFill>
                  <a:schemeClr val="tx1"/>
                </a:solidFill>
                <a:latin typeface="Arial" pitchFamily="34" charset="0"/>
                <a:cs typeface="Arial" pitchFamily="34" charset="0"/>
              </a:rPr>
              <a:t>POZITĪVS</a:t>
            </a:r>
            <a:endParaRPr lang="lv-LV" sz="2000" b="1" dirty="0">
              <a:solidFill>
                <a:schemeClr val="tx1"/>
              </a:solidFill>
              <a:latin typeface="Arial" pitchFamily="34" charset="0"/>
              <a:cs typeface="Arial" pitchFamily="34" charset="0"/>
            </a:endParaRPr>
          </a:p>
        </p:txBody>
      </p:sp>
      <p:sp>
        <p:nvSpPr>
          <p:cNvPr id="128" name="Rectangle 127"/>
          <p:cNvSpPr/>
          <p:nvPr/>
        </p:nvSpPr>
        <p:spPr>
          <a:xfrm>
            <a:off x="1187624" y="4149080"/>
            <a:ext cx="1512168"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b="1" dirty="0" smtClean="0">
                <a:solidFill>
                  <a:schemeClr val="tx1"/>
                </a:solidFill>
                <a:latin typeface="Arial" pitchFamily="34" charset="0"/>
                <a:cs typeface="Arial" pitchFamily="34" charset="0"/>
              </a:rPr>
              <a:t>NEGATĪVS</a:t>
            </a:r>
            <a:endParaRPr lang="lv-LV" sz="20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2"/>
          </p:nvPr>
        </p:nvSpPr>
        <p:spPr>
          <a:noFill/>
        </p:spPr>
        <p:txBody>
          <a:bodyPr/>
          <a:lstStyle/>
          <a:p>
            <a:fld id="{150A1EF3-812C-40ED-BB23-CEAC484864A9}" type="slidenum">
              <a:rPr lang="en-US" smtClean="0"/>
              <a:pPr/>
              <a:t>21</a:t>
            </a:fld>
            <a:endParaRPr lang="en-US" smtClean="0"/>
          </a:p>
        </p:txBody>
      </p:sp>
      <p:sp>
        <p:nvSpPr>
          <p:cNvPr id="5126" name="Rectangle 3"/>
          <p:cNvSpPr>
            <a:spLocks noGrp="1" noChangeArrowheads="1"/>
          </p:cNvSpPr>
          <p:nvPr>
            <p:ph type="title"/>
          </p:nvPr>
        </p:nvSpPr>
        <p:spPr>
          <a:xfrm>
            <a:off x="755576" y="5877272"/>
            <a:ext cx="2209800" cy="350912"/>
          </a:xfrm>
          <a:noFill/>
        </p:spPr>
        <p:txBody>
          <a:bodyPr lIns="92075" tIns="46038" rIns="92075" bIns="46038">
            <a:normAutofit/>
          </a:bodyPr>
          <a:lstStyle/>
          <a:p>
            <a:pPr eaLnBrk="1" hangingPunct="1"/>
            <a:r>
              <a:rPr lang="en-US" sz="1200" i="1" dirty="0" smtClean="0">
                <a:solidFill>
                  <a:schemeClr val="tx1"/>
                </a:solidFill>
              </a:rPr>
              <a:t>Flynn</a:t>
            </a:r>
          </a:p>
        </p:txBody>
      </p:sp>
      <p:sp>
        <p:nvSpPr>
          <p:cNvPr id="5127" name="Text Box 4"/>
          <p:cNvSpPr txBox="1">
            <a:spLocks noChangeArrowheads="1"/>
          </p:cNvSpPr>
          <p:nvPr/>
        </p:nvSpPr>
        <p:spPr bwMode="auto">
          <a:xfrm>
            <a:off x="808038" y="323850"/>
            <a:ext cx="7955896" cy="646331"/>
          </a:xfrm>
          <a:prstGeom prst="rect">
            <a:avLst/>
          </a:prstGeom>
          <a:noFill/>
          <a:ln w="9525">
            <a:noFill/>
            <a:miter lim="800000"/>
            <a:headEnd/>
            <a:tailEnd/>
          </a:ln>
        </p:spPr>
        <p:txBody>
          <a:bodyPr wrap="none">
            <a:spAutoFit/>
          </a:bodyPr>
          <a:lstStyle/>
          <a:p>
            <a:r>
              <a:rPr lang="lv-LV" sz="3600" dirty="0" err="1">
                <a:solidFill>
                  <a:schemeClr val="accent2">
                    <a:lumMod val="75000"/>
                  </a:schemeClr>
                </a:solidFill>
                <a:latin typeface="+mj-lt"/>
                <a:ea typeface="+mj-ea"/>
                <a:cs typeface="+mj-cs"/>
              </a:rPr>
              <a:t>SWOT</a:t>
            </a:r>
            <a:r>
              <a:rPr lang="lv-LV" sz="3600" dirty="0">
                <a:solidFill>
                  <a:schemeClr val="accent2">
                    <a:lumMod val="75000"/>
                  </a:schemeClr>
                </a:solidFill>
                <a:latin typeface="+mj-lt"/>
                <a:ea typeface="+mj-ea"/>
                <a:cs typeface="+mj-cs"/>
              </a:rPr>
              <a:t> </a:t>
            </a:r>
            <a:r>
              <a:rPr lang="lv-LV" sz="3600" dirty="0" smtClean="0">
                <a:solidFill>
                  <a:schemeClr val="accent2">
                    <a:lumMod val="75000"/>
                  </a:schemeClr>
                </a:solidFill>
                <a:latin typeface="+mj-lt"/>
                <a:ea typeface="+mj-ea"/>
                <a:cs typeface="+mj-cs"/>
              </a:rPr>
              <a:t>informācijas sistēmas </a:t>
            </a:r>
            <a:r>
              <a:rPr lang="lv-LV" sz="3600" dirty="0">
                <a:solidFill>
                  <a:schemeClr val="accent2">
                    <a:lumMod val="75000"/>
                  </a:schemeClr>
                </a:solidFill>
                <a:latin typeface="+mj-lt"/>
                <a:ea typeface="+mj-ea"/>
                <a:cs typeface="+mj-cs"/>
              </a:rPr>
              <a:t>projektēšanā</a:t>
            </a:r>
            <a:endParaRPr lang="en-US" sz="3600" dirty="0">
              <a:solidFill>
                <a:schemeClr val="accent2">
                  <a:lumMod val="75000"/>
                </a:schemeClr>
              </a:solidFill>
              <a:latin typeface="+mj-lt"/>
              <a:ea typeface="+mj-ea"/>
              <a:cs typeface="+mj-cs"/>
            </a:endParaRPr>
          </a:p>
        </p:txBody>
      </p:sp>
      <p:sp>
        <p:nvSpPr>
          <p:cNvPr id="8" name="Rounded Rectangle 7"/>
          <p:cNvSpPr/>
          <p:nvPr/>
        </p:nvSpPr>
        <p:spPr>
          <a:xfrm>
            <a:off x="755576" y="1275021"/>
            <a:ext cx="2592288" cy="1649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smtClean="0"/>
              <a:t>liela daudzuma informācijas  par organizāciju apkopošana</a:t>
            </a:r>
            <a:endParaRPr lang="lv-LV" sz="2400" b="1" dirty="0"/>
          </a:p>
        </p:txBody>
      </p:sp>
      <p:sp>
        <p:nvSpPr>
          <p:cNvPr id="9" name="Rounded Rectangle 8"/>
          <p:cNvSpPr/>
          <p:nvPr/>
        </p:nvSpPr>
        <p:spPr>
          <a:xfrm>
            <a:off x="5220072" y="1275021"/>
            <a:ext cx="2592288" cy="1649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err="1" smtClean="0"/>
              <a:t>SWOT</a:t>
            </a:r>
            <a:endParaRPr lang="lv-LV" sz="2400" b="1" dirty="0"/>
          </a:p>
        </p:txBody>
      </p:sp>
      <p:sp>
        <p:nvSpPr>
          <p:cNvPr id="10" name="Rounded Rectangle 9"/>
          <p:cNvSpPr/>
          <p:nvPr/>
        </p:nvSpPr>
        <p:spPr>
          <a:xfrm>
            <a:off x="5220072" y="3939317"/>
            <a:ext cx="2592288" cy="1649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smtClean="0"/>
              <a:t>Tehnisko risinājumu meklēšana</a:t>
            </a:r>
            <a:endParaRPr lang="lv-LV" sz="2400" b="1" dirty="0"/>
          </a:p>
        </p:txBody>
      </p:sp>
      <p:sp>
        <p:nvSpPr>
          <p:cNvPr id="11" name="Rounded Rectangle 10"/>
          <p:cNvSpPr/>
          <p:nvPr/>
        </p:nvSpPr>
        <p:spPr>
          <a:xfrm>
            <a:off x="755576" y="3645024"/>
            <a:ext cx="2592288" cy="2232248"/>
          </a:xfrm>
          <a:prstGeom prst="roundRect">
            <a:avLst/>
          </a:prstGeom>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smtClean="0"/>
              <a:t>Projektēšana</a:t>
            </a:r>
          </a:p>
          <a:p>
            <a:r>
              <a:rPr lang="lv-LV" sz="2000" i="1" dirty="0" smtClean="0"/>
              <a:t>Lietojuma portfolio</a:t>
            </a:r>
          </a:p>
          <a:p>
            <a:r>
              <a:rPr lang="lv-LV" sz="2000" i="1" dirty="0" smtClean="0"/>
              <a:t>Prioritātes</a:t>
            </a:r>
          </a:p>
          <a:p>
            <a:r>
              <a:rPr lang="lv-LV" sz="2000" i="1" dirty="0" smtClean="0"/>
              <a:t>Resursi</a:t>
            </a:r>
          </a:p>
          <a:p>
            <a:r>
              <a:rPr lang="lv-LV" sz="2000" i="1" dirty="0" smtClean="0"/>
              <a:t>Vadība</a:t>
            </a:r>
            <a:endParaRPr lang="lv-LV" sz="2000" i="1" dirty="0"/>
          </a:p>
        </p:txBody>
      </p:sp>
      <p:cxnSp>
        <p:nvCxnSpPr>
          <p:cNvPr id="13" name="Straight Arrow Connector 12"/>
          <p:cNvCxnSpPr>
            <a:stCxn id="8" idx="3"/>
            <a:endCxn id="9" idx="1"/>
          </p:cNvCxnSpPr>
          <p:nvPr/>
        </p:nvCxnSpPr>
        <p:spPr>
          <a:xfrm>
            <a:off x="3347864" y="2099983"/>
            <a:ext cx="1872208"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9872" y="2132856"/>
            <a:ext cx="1656184" cy="923330"/>
          </a:xfrm>
          <a:prstGeom prst="rect">
            <a:avLst/>
          </a:prstGeom>
          <a:noFill/>
        </p:spPr>
        <p:txBody>
          <a:bodyPr wrap="square" rtlCol="0">
            <a:spAutoFit/>
          </a:bodyPr>
          <a:lstStyle/>
          <a:p>
            <a:pPr algn="ctr"/>
            <a:r>
              <a:rPr lang="lv-LV" dirty="0" smtClean="0">
                <a:latin typeface="Arial" pitchFamily="34" charset="0"/>
                <a:cs typeface="Arial" pitchFamily="34" charset="0"/>
              </a:rPr>
              <a:t>Aktivitāšu kandidātu kopa</a:t>
            </a:r>
            <a:endParaRPr lang="lv-LV" dirty="0">
              <a:latin typeface="Arial" pitchFamily="34" charset="0"/>
              <a:cs typeface="Arial" pitchFamily="34" charset="0"/>
            </a:endParaRPr>
          </a:p>
        </p:txBody>
      </p:sp>
      <p:sp>
        <p:nvSpPr>
          <p:cNvPr id="15" name="TextBox 14"/>
          <p:cNvSpPr txBox="1"/>
          <p:nvPr/>
        </p:nvSpPr>
        <p:spPr>
          <a:xfrm>
            <a:off x="6588224" y="2996952"/>
            <a:ext cx="2016224" cy="923330"/>
          </a:xfrm>
          <a:prstGeom prst="rect">
            <a:avLst/>
          </a:prstGeom>
          <a:noFill/>
        </p:spPr>
        <p:txBody>
          <a:bodyPr wrap="square" rtlCol="0">
            <a:spAutoFit/>
          </a:bodyPr>
          <a:lstStyle/>
          <a:p>
            <a:r>
              <a:rPr lang="lv-LV" dirty="0" smtClean="0">
                <a:latin typeface="Arial" pitchFamily="34" charset="0"/>
                <a:cs typeface="Arial" pitchFamily="34" charset="0"/>
              </a:rPr>
              <a:t>Aktivitāšu kandidātu samazināta kopa</a:t>
            </a:r>
            <a:endParaRPr lang="lv-LV" dirty="0">
              <a:latin typeface="Arial" pitchFamily="34" charset="0"/>
              <a:cs typeface="Arial" pitchFamily="34" charset="0"/>
            </a:endParaRPr>
          </a:p>
        </p:txBody>
      </p:sp>
      <p:cxnSp>
        <p:nvCxnSpPr>
          <p:cNvPr id="16" name="Straight Arrow Connector 15"/>
          <p:cNvCxnSpPr>
            <a:stCxn id="9" idx="2"/>
            <a:endCxn id="10" idx="0"/>
          </p:cNvCxnSpPr>
          <p:nvPr/>
        </p:nvCxnSpPr>
        <p:spPr>
          <a:xfrm rot="5400000">
            <a:off x="6009030" y="3432130"/>
            <a:ext cx="1014373"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11" idx="3"/>
          </p:cNvCxnSpPr>
          <p:nvPr/>
        </p:nvCxnSpPr>
        <p:spPr>
          <a:xfrm rot="10800000">
            <a:off x="3347864" y="4761149"/>
            <a:ext cx="1872208" cy="313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63888" y="4797152"/>
            <a:ext cx="1620688" cy="923330"/>
          </a:xfrm>
          <a:prstGeom prst="rect">
            <a:avLst/>
          </a:prstGeom>
          <a:noFill/>
        </p:spPr>
        <p:txBody>
          <a:bodyPr wrap="square" rtlCol="0">
            <a:spAutoFit/>
          </a:bodyPr>
          <a:lstStyle/>
          <a:p>
            <a:pPr algn="ctr"/>
            <a:r>
              <a:rPr lang="lv-LV" dirty="0" smtClean="0">
                <a:latin typeface="Arial" pitchFamily="34" charset="0"/>
                <a:cs typeface="Arial" pitchFamily="34" charset="0"/>
              </a:rPr>
              <a:t>Izvēlēto aktivitāšu galvenā kopa</a:t>
            </a:r>
            <a:endParaRPr lang="lv-LV"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noAutofit/>
          </a:bodyPr>
          <a:lstStyle/>
          <a:p>
            <a:r>
              <a:rPr lang="lv-LV" dirty="0" smtClean="0"/>
              <a:t>Tehnikas stratēģijas veidošanai:</a:t>
            </a:r>
            <a:br>
              <a:rPr lang="lv-LV" dirty="0" smtClean="0"/>
            </a:br>
            <a:r>
              <a:rPr lang="lv-LV" i="1" dirty="0" err="1" smtClean="0"/>
              <a:t>SWOT</a:t>
            </a:r>
            <a:r>
              <a:rPr lang="lv-LV" dirty="0" smtClean="0"/>
              <a:t> analīze</a:t>
            </a:r>
            <a:endParaRPr lang="lv-LV" dirty="0"/>
          </a:p>
        </p:txBody>
      </p:sp>
      <p:pic>
        <p:nvPicPr>
          <p:cNvPr id="1027" name="Picture 3"/>
          <p:cNvPicPr>
            <a:picLocks noChangeAspect="1" noChangeArrowheads="1"/>
          </p:cNvPicPr>
          <p:nvPr/>
        </p:nvPicPr>
        <p:blipFill>
          <a:blip r:embed="rId2" cstate="print"/>
          <a:srcRect/>
          <a:stretch>
            <a:fillRect/>
          </a:stretch>
        </p:blipFill>
        <p:spPr bwMode="auto">
          <a:xfrm>
            <a:off x="611560" y="1391322"/>
            <a:ext cx="7056784" cy="4629966"/>
          </a:xfrm>
          <a:prstGeom prst="rect">
            <a:avLst/>
          </a:prstGeom>
          <a:noFill/>
          <a:ln w="9525">
            <a:noFill/>
            <a:miter lim="800000"/>
            <a:headEnd/>
            <a:tailEnd/>
          </a:ln>
        </p:spPr>
      </p:pic>
      <p:sp>
        <p:nvSpPr>
          <p:cNvPr id="6" name="Rectangle 5"/>
          <p:cNvSpPr/>
          <p:nvPr/>
        </p:nvSpPr>
        <p:spPr>
          <a:xfrm>
            <a:off x="395536" y="6104329"/>
            <a:ext cx="7848872" cy="276999"/>
          </a:xfrm>
          <a:prstGeom prst="rect">
            <a:avLst/>
          </a:prstGeom>
        </p:spPr>
        <p:txBody>
          <a:bodyPr wrap="square">
            <a:spAutoFit/>
          </a:bodyPr>
          <a:lstStyle/>
          <a:p>
            <a:r>
              <a:rPr lang="lv-LV" sz="1200" i="1" dirty="0" smtClean="0"/>
              <a:t>http://www.uta.fi/opiskelu/opetuksen_tuki/bolognan_prosessi/SWOT_Leuven.pdf</a:t>
            </a:r>
            <a:endParaRPr lang="lv-LV" sz="1200" i="1" dirty="0"/>
          </a:p>
        </p:txBody>
      </p:sp>
      <p:sp>
        <p:nvSpPr>
          <p:cNvPr id="7" name="Slide Number Placeholder 6"/>
          <p:cNvSpPr>
            <a:spLocks noGrp="1"/>
          </p:cNvSpPr>
          <p:nvPr>
            <p:ph type="sldNum" sz="quarter" idx="12"/>
          </p:nvPr>
        </p:nvSpPr>
        <p:spPr/>
        <p:txBody>
          <a:bodyPr/>
          <a:lstStyle/>
          <a:p>
            <a:fld id="{6ECF81E8-6DE5-4C92-89BE-5D6CD56A8BF1}"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noAutofit/>
          </a:bodyPr>
          <a:lstStyle/>
          <a:p>
            <a:r>
              <a:rPr lang="lv-LV" dirty="0" smtClean="0"/>
              <a:t>Tehnikas stratēģijas veidošanai:</a:t>
            </a:r>
            <a:br>
              <a:rPr lang="lv-LV" dirty="0" smtClean="0"/>
            </a:br>
            <a:r>
              <a:rPr lang="en-US" i="1" dirty="0" smtClean="0"/>
              <a:t>Porter's Five Forces</a:t>
            </a:r>
            <a:endParaRPr lang="lv-LV" dirty="0" smtClean="0"/>
          </a:p>
        </p:txBody>
      </p:sp>
      <p:sp>
        <p:nvSpPr>
          <p:cNvPr id="3" name="Content Placeholder 2"/>
          <p:cNvSpPr>
            <a:spLocks noGrp="1"/>
          </p:cNvSpPr>
          <p:nvPr>
            <p:ph idx="1"/>
          </p:nvPr>
        </p:nvSpPr>
        <p:spPr>
          <a:xfrm>
            <a:off x="323528" y="1600200"/>
            <a:ext cx="4402832" cy="4525963"/>
          </a:xfrm>
        </p:spPr>
        <p:txBody>
          <a:bodyPr>
            <a:normAutofit/>
          </a:bodyPr>
          <a:lstStyle/>
          <a:p>
            <a:r>
              <a:rPr lang="lv-LV" dirty="0" smtClean="0">
                <a:solidFill>
                  <a:schemeClr val="tx1"/>
                </a:solidFill>
              </a:rPr>
              <a:t>Palīdz izprast gan pašreizējo konkurētspējīgo pozīciju, gan arī pozīcijas spēku, uz kuru  plānojiet virzīties</a:t>
            </a:r>
          </a:p>
          <a:p>
            <a:r>
              <a:rPr lang="lv-LV" dirty="0" smtClean="0">
                <a:solidFill>
                  <a:schemeClr val="tx1"/>
                </a:solidFill>
              </a:rPr>
              <a:t>Parasti tehniku izmanto, lai noteiktu, cik izdevīgi būs  veidot jaunu produktu, pakalpojumu vai biznesu. Taču to var izmantot, lai saprastu, kāds ir spēku līdzsvars  arī citās situācijās</a:t>
            </a:r>
          </a:p>
        </p:txBody>
      </p:sp>
      <p:pic>
        <p:nvPicPr>
          <p:cNvPr id="3074" name="Picture 2"/>
          <p:cNvPicPr>
            <a:picLocks noChangeAspect="1" noChangeArrowheads="1"/>
          </p:cNvPicPr>
          <p:nvPr/>
        </p:nvPicPr>
        <p:blipFill>
          <a:blip r:embed="rId3" cstate="print"/>
          <a:srcRect l="4996" t="8947" r="5085"/>
          <a:stretch>
            <a:fillRect/>
          </a:stretch>
        </p:blipFill>
        <p:spPr bwMode="auto">
          <a:xfrm>
            <a:off x="4572000" y="1484784"/>
            <a:ext cx="4445992" cy="4680520"/>
          </a:xfrm>
          <a:prstGeom prst="rect">
            <a:avLst/>
          </a:prstGeom>
          <a:noFill/>
          <a:ln w="9525">
            <a:noFill/>
            <a:miter lim="800000"/>
            <a:headEnd/>
            <a:tailEnd/>
          </a:ln>
        </p:spPr>
      </p:pic>
      <p:sp>
        <p:nvSpPr>
          <p:cNvPr id="5" name="Rectangle 4"/>
          <p:cNvSpPr/>
          <p:nvPr/>
        </p:nvSpPr>
        <p:spPr>
          <a:xfrm>
            <a:off x="467544" y="6032321"/>
            <a:ext cx="5958408" cy="276999"/>
          </a:xfrm>
          <a:prstGeom prst="rect">
            <a:avLst/>
          </a:prstGeom>
        </p:spPr>
        <p:txBody>
          <a:bodyPr wrap="square">
            <a:spAutoFit/>
          </a:bodyPr>
          <a:lstStyle/>
          <a:p>
            <a:r>
              <a:rPr lang="lv-LV" sz="1200" i="1" dirty="0" smtClean="0"/>
              <a:t>http://www.mindtools.com/pages/article/newTMC_00.htm</a:t>
            </a:r>
            <a:endParaRPr lang="lv-LV" sz="1200" i="1"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noAutofit/>
          </a:bodyPr>
          <a:lstStyle/>
          <a:p>
            <a:r>
              <a:rPr lang="lv-LV" dirty="0" smtClean="0"/>
              <a:t>Tehnikas stratēģijas veidošanai: </a:t>
            </a:r>
            <a:br>
              <a:rPr lang="lv-LV" dirty="0" smtClean="0"/>
            </a:br>
            <a:r>
              <a:rPr lang="en-US" i="1" dirty="0" smtClean="0"/>
              <a:t>Core Competence Analysis </a:t>
            </a:r>
            <a:r>
              <a:rPr lang="lv-LV" i="1" dirty="0" smtClean="0"/>
              <a:t> </a:t>
            </a:r>
            <a:r>
              <a:rPr lang="lv-LV" dirty="0" smtClean="0"/>
              <a:t>(1)</a:t>
            </a:r>
          </a:p>
        </p:txBody>
      </p:sp>
      <p:sp>
        <p:nvSpPr>
          <p:cNvPr id="3" name="Content Placeholder 2"/>
          <p:cNvSpPr>
            <a:spLocks noGrp="1"/>
          </p:cNvSpPr>
          <p:nvPr>
            <p:ph idx="1"/>
          </p:nvPr>
        </p:nvSpPr>
        <p:spPr/>
        <p:txBody>
          <a:bodyPr>
            <a:normAutofit/>
          </a:bodyPr>
          <a:lstStyle/>
          <a:p>
            <a:r>
              <a:rPr lang="lv-LV" dirty="0" smtClean="0">
                <a:solidFill>
                  <a:schemeClr val="tx1"/>
                </a:solidFill>
              </a:rPr>
              <a:t>Ļauj noteikt, vai biznesam jākoncentrējas uz lietām, kas padodas labi, vai jāpiesaista </a:t>
            </a:r>
            <a:r>
              <a:rPr lang="lv-LV" dirty="0" err="1" smtClean="0">
                <a:solidFill>
                  <a:schemeClr val="tx1"/>
                </a:solidFill>
              </a:rPr>
              <a:t>autsorsingu</a:t>
            </a:r>
            <a:r>
              <a:rPr lang="lv-LV" dirty="0" smtClean="0">
                <a:solidFill>
                  <a:schemeClr val="tx1"/>
                </a:solidFill>
              </a:rPr>
              <a:t> pārējām lietām</a:t>
            </a:r>
          </a:p>
          <a:p>
            <a:r>
              <a:rPr lang="lv-LV" dirty="0" smtClean="0">
                <a:solidFill>
                  <a:schemeClr val="tx1"/>
                </a:solidFill>
              </a:rPr>
              <a:t>Tehnika var tikt izmantota lai novērtētu, gan korporatīvas, gan individuālas kompetences</a:t>
            </a:r>
          </a:p>
        </p:txBody>
      </p:sp>
      <p:pic>
        <p:nvPicPr>
          <p:cNvPr id="5123" name="Picture 3"/>
          <p:cNvPicPr>
            <a:picLocks noChangeAspect="1" noChangeArrowheads="1"/>
          </p:cNvPicPr>
          <p:nvPr/>
        </p:nvPicPr>
        <p:blipFill>
          <a:blip r:embed="rId2" cstate="print"/>
          <a:srcRect b="6761"/>
          <a:stretch>
            <a:fillRect/>
          </a:stretch>
        </p:blipFill>
        <p:spPr bwMode="auto">
          <a:xfrm>
            <a:off x="5940152" y="3356992"/>
            <a:ext cx="2447925" cy="2664296"/>
          </a:xfrm>
          <a:prstGeom prst="rect">
            <a:avLst/>
          </a:prstGeom>
          <a:noFill/>
          <a:ln w="9525">
            <a:noFill/>
            <a:miter lim="800000"/>
            <a:headEnd/>
            <a:tailEnd/>
          </a:ln>
        </p:spPr>
      </p:pic>
      <p:sp>
        <p:nvSpPr>
          <p:cNvPr id="7" name="Rectangle 6"/>
          <p:cNvSpPr/>
          <p:nvPr/>
        </p:nvSpPr>
        <p:spPr>
          <a:xfrm>
            <a:off x="467544" y="6032321"/>
            <a:ext cx="5958408" cy="276999"/>
          </a:xfrm>
          <a:prstGeom prst="rect">
            <a:avLst/>
          </a:prstGeom>
        </p:spPr>
        <p:txBody>
          <a:bodyPr wrap="square">
            <a:spAutoFit/>
          </a:bodyPr>
          <a:lstStyle/>
          <a:p>
            <a:r>
              <a:rPr lang="lv-LV" sz="1200" i="1" dirty="0" smtClean="0"/>
              <a:t>http://www.mindtools.com/pages/article/newTMC_00.htm</a:t>
            </a:r>
            <a:endParaRPr lang="lv-LV" sz="1200" i="1" dirty="0"/>
          </a:p>
        </p:txBody>
      </p:sp>
      <p:sp>
        <p:nvSpPr>
          <p:cNvPr id="8" name="Slide Number Placeholder 7"/>
          <p:cNvSpPr>
            <a:spLocks noGrp="1"/>
          </p:cNvSpPr>
          <p:nvPr>
            <p:ph type="sldNum" sz="quarter" idx="12"/>
          </p:nvPr>
        </p:nvSpPr>
        <p:spPr/>
        <p:txBody>
          <a:bodyPr/>
          <a:lstStyle/>
          <a:p>
            <a:fld id="{6ECF81E8-6DE5-4C92-89BE-5D6CD56A8BF1}"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noAutofit/>
          </a:bodyPr>
          <a:lstStyle/>
          <a:p>
            <a:r>
              <a:rPr lang="lv-LV" dirty="0" smtClean="0"/>
              <a:t>Tehnikas stratēģijas veidošanai: </a:t>
            </a:r>
            <a:br>
              <a:rPr lang="lv-LV" dirty="0" smtClean="0"/>
            </a:br>
            <a:r>
              <a:rPr lang="en-US" i="1" dirty="0" smtClean="0"/>
              <a:t>Core Competence Analysis </a:t>
            </a:r>
            <a:r>
              <a:rPr lang="lv-LV" i="1" dirty="0" smtClean="0"/>
              <a:t> </a:t>
            </a:r>
            <a:r>
              <a:rPr lang="lv-LV" dirty="0" smtClean="0"/>
              <a:t>(1)</a:t>
            </a:r>
            <a:endParaRPr lang="lv-LV" dirty="0"/>
          </a:p>
        </p:txBody>
      </p:sp>
      <p:sp>
        <p:nvSpPr>
          <p:cNvPr id="3" name="Content Placeholder 2"/>
          <p:cNvSpPr>
            <a:spLocks noGrp="1"/>
          </p:cNvSpPr>
          <p:nvPr>
            <p:ph idx="1"/>
          </p:nvPr>
        </p:nvSpPr>
        <p:spPr/>
        <p:txBody>
          <a:bodyPr>
            <a:noAutofit/>
          </a:bodyPr>
          <a:lstStyle/>
          <a:p>
            <a:pPr marL="457200" indent="-457200">
              <a:buNone/>
            </a:pPr>
            <a:r>
              <a:rPr lang="lv-LV" sz="2000" dirty="0" smtClean="0">
                <a:solidFill>
                  <a:schemeClr val="tx1"/>
                </a:solidFill>
              </a:rPr>
              <a:t>Pamata kompetenču noteikšanai izpildiet soļus:</a:t>
            </a:r>
          </a:p>
          <a:p>
            <a:pPr marL="457200" indent="-457200">
              <a:buFont typeface="+mj-lt"/>
              <a:buAutoNum type="arabicPeriod"/>
            </a:pPr>
            <a:r>
              <a:rPr lang="lv-LV" sz="2000" dirty="0" smtClean="0">
                <a:solidFill>
                  <a:schemeClr val="tx1"/>
                </a:solidFill>
              </a:rPr>
              <a:t>Uzskaitiet </a:t>
            </a:r>
            <a:r>
              <a:rPr lang="lv-LV" sz="2000" b="1" dirty="0" smtClean="0">
                <a:solidFill>
                  <a:schemeClr val="tx1"/>
                </a:solidFill>
              </a:rPr>
              <a:t>faktorus, kas ir svarīgi jūsu klientiem</a:t>
            </a:r>
          </a:p>
          <a:p>
            <a:pPr marL="457200" indent="-457200">
              <a:buFont typeface="+mj-lt"/>
              <a:buAutoNum type="arabicPeriod"/>
            </a:pPr>
            <a:r>
              <a:rPr lang="lv-LV" sz="2000" dirty="0" smtClean="0">
                <a:solidFill>
                  <a:schemeClr val="tx1"/>
                </a:solidFill>
              </a:rPr>
              <a:t>Uzskaities </a:t>
            </a:r>
            <a:r>
              <a:rPr lang="lv-LV" sz="2000" b="1" dirty="0" smtClean="0">
                <a:solidFill>
                  <a:schemeClr val="tx1"/>
                </a:solidFill>
              </a:rPr>
              <a:t>jūsu kompetences </a:t>
            </a:r>
            <a:r>
              <a:rPr lang="lv-LV" sz="2000" dirty="0" smtClean="0">
                <a:solidFill>
                  <a:schemeClr val="tx1"/>
                </a:solidFill>
              </a:rPr>
              <a:t>un citas lietas, kuras jums labi padodas</a:t>
            </a:r>
          </a:p>
          <a:p>
            <a:pPr marL="457200" indent="-457200">
              <a:buFont typeface="+mj-lt"/>
              <a:buAutoNum type="arabicPeriod"/>
            </a:pPr>
            <a:r>
              <a:rPr lang="lv-LV" sz="2000" dirty="0" smtClean="0">
                <a:solidFill>
                  <a:schemeClr val="tx1"/>
                </a:solidFill>
              </a:rPr>
              <a:t>Jūsu kompetenču sarakstu </a:t>
            </a:r>
            <a:r>
              <a:rPr lang="lv-LV" sz="2000" b="1" dirty="0" smtClean="0">
                <a:solidFill>
                  <a:schemeClr val="tx1"/>
                </a:solidFill>
              </a:rPr>
              <a:t>novērtējiet pēc kritērijiem</a:t>
            </a:r>
            <a:r>
              <a:rPr lang="lv-LV" sz="2000" dirty="0" smtClean="0">
                <a:solidFill>
                  <a:schemeClr val="tx1"/>
                </a:solidFill>
              </a:rPr>
              <a:t>: būtiskums, atkārtošanas sarežģītība, pielietojamības plašums. No saraksta izdaliet pamata kompetences</a:t>
            </a:r>
          </a:p>
          <a:p>
            <a:pPr marL="457200" indent="-457200">
              <a:buFont typeface="+mj-lt"/>
              <a:buAutoNum type="arabicPeriod"/>
            </a:pPr>
            <a:r>
              <a:rPr lang="lv-LV" sz="2000" dirty="0" smtClean="0">
                <a:solidFill>
                  <a:schemeClr val="tx1"/>
                </a:solidFill>
              </a:rPr>
              <a:t>Atkārtojiet trešo soli, bet tikai ar klientu sarakstu</a:t>
            </a:r>
          </a:p>
          <a:p>
            <a:pPr marL="457200" indent="-457200">
              <a:buFont typeface="+mj-lt"/>
              <a:buAutoNum type="arabicPeriod"/>
            </a:pPr>
            <a:r>
              <a:rPr lang="lv-LV" sz="2000" dirty="0" smtClean="0">
                <a:solidFill>
                  <a:schemeClr val="tx1"/>
                </a:solidFill>
              </a:rPr>
              <a:t>Izanalizējiet divus sarakstus, </a:t>
            </a:r>
            <a:r>
              <a:rPr lang="lv-LV" sz="2000" b="1" dirty="0" smtClean="0">
                <a:solidFill>
                  <a:schemeClr val="tx1"/>
                </a:solidFill>
              </a:rPr>
              <a:t>pieņemot lēmumus</a:t>
            </a:r>
            <a:r>
              <a:rPr lang="lv-LV" sz="2000" dirty="0" smtClean="0">
                <a:solidFill>
                  <a:schemeClr val="tx1"/>
                </a:solidFill>
              </a:rPr>
              <a:t>: pilnveidot esošās pamata kompetences, jā tādas ir, vai arī  noteikt, kādas kompetences jāveido, lai būtu unikālam savā tirgus sektorā</a:t>
            </a:r>
          </a:p>
          <a:p>
            <a:pPr marL="457200" indent="-457200">
              <a:buFont typeface="+mj-lt"/>
              <a:buAutoNum type="arabicPeriod"/>
            </a:pPr>
            <a:r>
              <a:rPr lang="lv-LV" sz="2000" dirty="0" smtClean="0">
                <a:solidFill>
                  <a:schemeClr val="tx1"/>
                </a:solidFill>
              </a:rPr>
              <a:t>Identificējiet lietas, kas prasa visvairāk laika un finansējumu, un apdomājiet, </a:t>
            </a:r>
            <a:r>
              <a:rPr lang="lv-LV" sz="2000" b="1" dirty="0" smtClean="0">
                <a:solidFill>
                  <a:schemeClr val="tx1"/>
                </a:solidFill>
              </a:rPr>
              <a:t>vai tiešam ir vērts turpināt darīt to</a:t>
            </a:r>
          </a:p>
        </p:txBody>
      </p:sp>
      <p:sp>
        <p:nvSpPr>
          <p:cNvPr id="4" name="Rectangle 3"/>
          <p:cNvSpPr/>
          <p:nvPr/>
        </p:nvSpPr>
        <p:spPr>
          <a:xfrm>
            <a:off x="467544" y="6032321"/>
            <a:ext cx="5958408" cy="276999"/>
          </a:xfrm>
          <a:prstGeom prst="rect">
            <a:avLst/>
          </a:prstGeom>
        </p:spPr>
        <p:txBody>
          <a:bodyPr wrap="square">
            <a:spAutoFit/>
          </a:bodyPr>
          <a:lstStyle/>
          <a:p>
            <a:r>
              <a:rPr lang="lv-LV" sz="1200" i="1" dirty="0" smtClean="0"/>
              <a:t>http://www.mindtools.com/pages/article/newTMC_00.htm</a:t>
            </a:r>
            <a:endParaRPr lang="lv-LV" sz="1200" i="1" dirty="0"/>
          </a:p>
        </p:txBody>
      </p:sp>
      <p:sp>
        <p:nvSpPr>
          <p:cNvPr id="5" name="Slide Number Placeholder 4"/>
          <p:cNvSpPr>
            <a:spLocks noGrp="1"/>
          </p:cNvSpPr>
          <p:nvPr>
            <p:ph type="sldNum" sz="quarter" idx="12"/>
          </p:nvPr>
        </p:nvSpPr>
        <p:spPr/>
        <p:txBody>
          <a:bodyPr/>
          <a:lstStyle/>
          <a:p>
            <a:fld id="{6ECF81E8-6DE5-4C92-89BE-5D6CD56A8BF1}"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noAutofit/>
          </a:bodyPr>
          <a:lstStyle/>
          <a:p>
            <a:r>
              <a:rPr lang="lv-LV" dirty="0" smtClean="0"/>
              <a:t>Tehnikas problēmu risināšanai: </a:t>
            </a:r>
            <a:br>
              <a:rPr lang="lv-LV" dirty="0" smtClean="0"/>
            </a:br>
            <a:r>
              <a:rPr lang="en-US" i="1" dirty="0" smtClean="0"/>
              <a:t>Appreciation</a:t>
            </a:r>
            <a:endParaRPr lang="lv-LV" dirty="0" smtClean="0"/>
          </a:p>
        </p:txBody>
      </p:sp>
      <p:sp>
        <p:nvSpPr>
          <p:cNvPr id="3" name="Content Placeholder 2"/>
          <p:cNvSpPr>
            <a:spLocks noGrp="1"/>
          </p:cNvSpPr>
          <p:nvPr>
            <p:ph idx="1"/>
          </p:nvPr>
        </p:nvSpPr>
        <p:spPr>
          <a:xfrm>
            <a:off x="457200" y="1628800"/>
            <a:ext cx="8229600" cy="1872208"/>
          </a:xfrm>
        </p:spPr>
        <p:txBody>
          <a:bodyPr>
            <a:normAutofit lnSpcReduction="10000"/>
          </a:bodyPr>
          <a:lstStyle/>
          <a:p>
            <a:r>
              <a:rPr lang="lv-LV" dirty="0" smtClean="0">
                <a:solidFill>
                  <a:schemeClr val="tx1"/>
                </a:solidFill>
              </a:rPr>
              <a:t>Jāsāk ar faktiem un jāuzdod jautājums “</a:t>
            </a:r>
            <a:r>
              <a:rPr lang="lv-LV" i="1" dirty="0" smtClean="0">
                <a:solidFill>
                  <a:schemeClr val="tx1"/>
                </a:solidFill>
              </a:rPr>
              <a:t>Nu un kas</a:t>
            </a:r>
            <a:r>
              <a:rPr lang="lv-LV" dirty="0" smtClean="0">
                <a:solidFill>
                  <a:schemeClr val="tx1"/>
                </a:solidFill>
              </a:rPr>
              <a:t>?”, t.i., kādu ietekmi atstāj dotais fakts. Turpiniet uzdot šo jautājumu, kamēr netiks izskatīti visi slēdzieni</a:t>
            </a:r>
          </a:p>
          <a:p>
            <a:r>
              <a:rPr lang="lv-LV" dirty="0" smtClean="0">
                <a:solidFill>
                  <a:schemeClr val="tx1"/>
                </a:solidFill>
              </a:rPr>
              <a:t>Atkārtoti uzdodot jautājumu “</a:t>
            </a:r>
            <a:r>
              <a:rPr lang="lv-LV" i="1" dirty="0" smtClean="0">
                <a:solidFill>
                  <a:schemeClr val="tx1"/>
                </a:solidFill>
              </a:rPr>
              <a:t>Nu un kas</a:t>
            </a:r>
            <a:r>
              <a:rPr lang="lv-LV" dirty="0" smtClean="0">
                <a:solidFill>
                  <a:schemeClr val="tx1"/>
                </a:solidFill>
              </a:rPr>
              <a:t>?”, iespējams iegūt visu svarīgu informāciju, ko ietver fakts</a:t>
            </a:r>
          </a:p>
        </p:txBody>
      </p:sp>
      <p:graphicFrame>
        <p:nvGraphicFramePr>
          <p:cNvPr id="4" name="Table 3"/>
          <p:cNvGraphicFramePr>
            <a:graphicFrameLocks noGrp="1"/>
          </p:cNvGraphicFramePr>
          <p:nvPr/>
        </p:nvGraphicFramePr>
        <p:xfrm>
          <a:off x="899592" y="3645024"/>
          <a:ext cx="7632848" cy="2392680"/>
        </p:xfrm>
        <a:graphic>
          <a:graphicData uri="http://schemas.openxmlformats.org/drawingml/2006/table">
            <a:tbl>
              <a:tblPr firstRow="1" bandRow="1">
                <a:tableStyleId>{5C22544A-7EE6-4342-B048-85BDC9FD1C3A}</a:tableStyleId>
              </a:tblPr>
              <a:tblGrid>
                <a:gridCol w="1224136"/>
                <a:gridCol w="6408712"/>
              </a:tblGrid>
              <a:tr h="370840">
                <a:tc gridSpan="2">
                  <a:txBody>
                    <a:bodyPr/>
                    <a:lstStyle/>
                    <a:p>
                      <a:r>
                        <a:rPr lang="lv-LV" dirty="0" smtClean="0"/>
                        <a:t>Fakts: Pagājušajā naktī lija spēcīgs lietus</a:t>
                      </a:r>
                      <a:endParaRPr lang="lv-LV" dirty="0"/>
                    </a:p>
                  </a:txBody>
                  <a:tcPr/>
                </a:tc>
                <a:tc hMerge="1">
                  <a:txBody>
                    <a:bodyPr/>
                    <a:lstStyle/>
                    <a:p>
                      <a:endParaRPr lang="lv-LV" dirty="0"/>
                    </a:p>
                  </a:txBody>
                  <a:tcPr/>
                </a:tc>
              </a:tr>
              <a:tr h="370840">
                <a:tc>
                  <a:txBody>
                    <a:bodyPr/>
                    <a:lstStyle/>
                    <a:p>
                      <a:r>
                        <a:rPr lang="lv-LV" i="1" dirty="0" smtClean="0"/>
                        <a:t>Nu un kas? </a:t>
                      </a:r>
                      <a:endParaRPr lang="lv-LV"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Zeme būs mitra</a:t>
                      </a:r>
                    </a:p>
                  </a:txBody>
                  <a:tcPr/>
                </a:tc>
              </a:tr>
              <a:tr h="370840">
                <a:tc>
                  <a:txBody>
                    <a:bodyPr/>
                    <a:lstStyle/>
                    <a:p>
                      <a:r>
                        <a:rPr lang="lv-LV" i="1" dirty="0" smtClean="0"/>
                        <a:t>Nu un kas? </a:t>
                      </a:r>
                      <a:endParaRPr lang="lv-LV" i="1" dirty="0"/>
                    </a:p>
                  </a:txBody>
                  <a:tcPr/>
                </a:tc>
                <a:tc>
                  <a:txBody>
                    <a:bodyPr/>
                    <a:lstStyle/>
                    <a:p>
                      <a:r>
                        <a:rPr lang="lv-LV" dirty="0" smtClean="0"/>
                        <a:t>Ātri veidosies dubli</a:t>
                      </a:r>
                      <a:endParaRPr lang="lv-LV" dirty="0"/>
                    </a:p>
                  </a:txBody>
                  <a:tcPr/>
                </a:tc>
              </a:tr>
              <a:tr h="370840">
                <a:tc>
                  <a:txBody>
                    <a:bodyPr/>
                    <a:lstStyle/>
                    <a:p>
                      <a:r>
                        <a:rPr lang="lv-LV" i="1" dirty="0" smtClean="0"/>
                        <a:t>Nu un kas? </a:t>
                      </a:r>
                      <a:endParaRPr lang="lv-LV" i="1" dirty="0"/>
                    </a:p>
                  </a:txBody>
                  <a:tcPr/>
                </a:tc>
                <a:tc>
                  <a:txBody>
                    <a:bodyPr/>
                    <a:lstStyle/>
                    <a:p>
                      <a:r>
                        <a:rPr lang="lv-LV" dirty="0" smtClean="0"/>
                        <a:t>Ja daudz tehnikas brauks pa vienu un to pašu ceļu, tad kustība progresīvi samazināsies, jo zeme kļūs vairāk</a:t>
                      </a:r>
                      <a:r>
                        <a:rPr lang="lv-LV" baseline="0" dirty="0" smtClean="0"/>
                        <a:t> un vairāk dubļaina</a:t>
                      </a:r>
                      <a:endParaRPr lang="lv-LV"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i="1" dirty="0" smtClean="0"/>
                        <a:t>Nu un kas? </a:t>
                      </a:r>
                    </a:p>
                  </a:txBody>
                  <a:tcPr/>
                </a:tc>
                <a:tc>
                  <a:txBody>
                    <a:bodyPr/>
                    <a:lstStyle/>
                    <a:p>
                      <a:r>
                        <a:rPr lang="lv-LV" dirty="0" smtClean="0"/>
                        <a:t>Ir nepieciešams nostiprināt ceļu, citādāk veidosies</a:t>
                      </a:r>
                      <a:r>
                        <a:rPr lang="lv-LV" baseline="0" dirty="0" smtClean="0"/>
                        <a:t> nopietni </a:t>
                      </a:r>
                      <a:r>
                        <a:rPr lang="lv-LV" dirty="0" smtClean="0"/>
                        <a:t>sastrēgumi uz ceļiem</a:t>
                      </a:r>
                      <a:endParaRPr lang="lv-LV" dirty="0"/>
                    </a:p>
                  </a:txBody>
                  <a:tcPr/>
                </a:tc>
              </a:tr>
            </a:tbl>
          </a:graphicData>
        </a:graphic>
      </p:graphicFrame>
      <p:sp>
        <p:nvSpPr>
          <p:cNvPr id="5" name="Rectangle 4"/>
          <p:cNvSpPr/>
          <p:nvPr/>
        </p:nvSpPr>
        <p:spPr>
          <a:xfrm>
            <a:off x="467544" y="6176337"/>
            <a:ext cx="5958408" cy="276999"/>
          </a:xfrm>
          <a:prstGeom prst="rect">
            <a:avLst/>
          </a:prstGeom>
        </p:spPr>
        <p:txBody>
          <a:bodyPr wrap="square">
            <a:spAutoFit/>
          </a:bodyPr>
          <a:lstStyle/>
          <a:p>
            <a:r>
              <a:rPr lang="lv-LV" sz="1200" i="1" dirty="0" smtClean="0"/>
              <a:t>http://www.mindtools.com/pages/article/newTMC_00.htm</a:t>
            </a:r>
            <a:endParaRPr lang="lv-LV" sz="1200" i="1"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noAutofit/>
          </a:bodyPr>
          <a:lstStyle/>
          <a:p>
            <a:r>
              <a:rPr lang="lv-LV" dirty="0" smtClean="0"/>
              <a:t>Tehnikas problēmu risināšanai:</a:t>
            </a:r>
            <a:br>
              <a:rPr lang="lv-LV" dirty="0" smtClean="0"/>
            </a:br>
            <a:r>
              <a:rPr lang="lv-LV" i="1" dirty="0" smtClean="0"/>
              <a:t> </a:t>
            </a:r>
            <a:r>
              <a:rPr lang="lv-LV" i="1" dirty="0" err="1" smtClean="0"/>
              <a:t>Affinity</a:t>
            </a:r>
            <a:r>
              <a:rPr lang="lv-LV" i="1" dirty="0" smtClean="0"/>
              <a:t> </a:t>
            </a:r>
            <a:r>
              <a:rPr lang="lv-LV" i="1" dirty="0" err="1" smtClean="0"/>
              <a:t>Diagrams</a:t>
            </a:r>
            <a:endParaRPr lang="lv-LV" i="1" dirty="0"/>
          </a:p>
        </p:txBody>
      </p:sp>
      <p:sp>
        <p:nvSpPr>
          <p:cNvPr id="3" name="Content Placeholder 2"/>
          <p:cNvSpPr>
            <a:spLocks noGrp="1"/>
          </p:cNvSpPr>
          <p:nvPr>
            <p:ph idx="1"/>
          </p:nvPr>
        </p:nvSpPr>
        <p:spPr/>
        <p:txBody>
          <a:bodyPr>
            <a:normAutofit/>
          </a:bodyPr>
          <a:lstStyle/>
          <a:p>
            <a:r>
              <a:rPr lang="lv-LV" dirty="0" smtClean="0">
                <a:solidFill>
                  <a:schemeClr val="tx1"/>
                </a:solidFill>
              </a:rPr>
              <a:t>Līdzību diagrammas palīdz apstrādāt liela apjoma datus no dažādiem avotiem, nosakot saites starp idejām. Informācija tiek pakāpeniski sistematizēta un sagrupēta no lejas uz augšu</a:t>
            </a:r>
          </a:p>
        </p:txBody>
      </p:sp>
      <p:pic>
        <p:nvPicPr>
          <p:cNvPr id="7170" name="Picture 2"/>
          <p:cNvPicPr>
            <a:picLocks noChangeAspect="1" noChangeArrowheads="1"/>
          </p:cNvPicPr>
          <p:nvPr/>
        </p:nvPicPr>
        <p:blipFill>
          <a:blip r:embed="rId2" cstate="print"/>
          <a:srcRect t="14882"/>
          <a:stretch>
            <a:fillRect/>
          </a:stretch>
        </p:blipFill>
        <p:spPr bwMode="auto">
          <a:xfrm>
            <a:off x="1187624" y="2846953"/>
            <a:ext cx="6696744" cy="3217421"/>
          </a:xfrm>
          <a:prstGeom prst="rect">
            <a:avLst/>
          </a:prstGeom>
          <a:noFill/>
          <a:ln w="9525">
            <a:noFill/>
            <a:miter lim="800000"/>
            <a:headEnd/>
            <a:tailEnd/>
          </a:ln>
        </p:spPr>
      </p:pic>
      <p:sp>
        <p:nvSpPr>
          <p:cNvPr id="8" name="Rectangle 7"/>
          <p:cNvSpPr/>
          <p:nvPr/>
        </p:nvSpPr>
        <p:spPr>
          <a:xfrm>
            <a:off x="467544" y="6032321"/>
            <a:ext cx="5958408" cy="276999"/>
          </a:xfrm>
          <a:prstGeom prst="rect">
            <a:avLst/>
          </a:prstGeom>
        </p:spPr>
        <p:txBody>
          <a:bodyPr wrap="square">
            <a:spAutoFit/>
          </a:bodyPr>
          <a:lstStyle/>
          <a:p>
            <a:r>
              <a:rPr lang="lv-LV" sz="1200" i="1" dirty="0" smtClean="0"/>
              <a:t>http://www.mindtools.com/pages/article/newTMC_00.htm</a:t>
            </a:r>
            <a:endParaRPr lang="lv-LV" sz="1200" i="1" dirty="0"/>
          </a:p>
        </p:txBody>
      </p:sp>
      <p:sp>
        <p:nvSpPr>
          <p:cNvPr id="9" name="Slide Number Placeholder 8"/>
          <p:cNvSpPr>
            <a:spLocks noGrp="1"/>
          </p:cNvSpPr>
          <p:nvPr>
            <p:ph type="sldNum" sz="quarter" idx="12"/>
          </p:nvPr>
        </p:nvSpPr>
        <p:spPr/>
        <p:txBody>
          <a:bodyPr/>
          <a:lstStyle/>
          <a:p>
            <a:fld id="{6ECF81E8-6DE5-4C92-89BE-5D6CD56A8BF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noAutofit/>
          </a:bodyPr>
          <a:lstStyle/>
          <a:p>
            <a:r>
              <a:rPr lang="lv-LV" dirty="0" smtClean="0"/>
              <a:t>Tehnikas problēmu risināšanai:</a:t>
            </a:r>
            <a:br>
              <a:rPr lang="lv-LV" dirty="0" smtClean="0"/>
            </a:br>
            <a:r>
              <a:rPr lang="en-GB" dirty="0" smtClean="0"/>
              <a:t> </a:t>
            </a:r>
            <a:r>
              <a:rPr lang="en-GB" i="1" dirty="0" smtClean="0"/>
              <a:t>Fishbone Diagram</a:t>
            </a:r>
            <a:r>
              <a:rPr lang="lv-LV" i="1" dirty="0" smtClean="0"/>
              <a:t> </a:t>
            </a:r>
            <a:r>
              <a:rPr lang="lv-LV" dirty="0" smtClean="0"/>
              <a:t>(1)</a:t>
            </a:r>
            <a:r>
              <a:rPr lang="en-GB" dirty="0" smtClean="0"/>
              <a:t> </a:t>
            </a:r>
            <a:endParaRPr lang="lv-LV" dirty="0"/>
          </a:p>
        </p:txBody>
      </p:sp>
      <p:sp>
        <p:nvSpPr>
          <p:cNvPr id="3" name="Content Placeholder 2"/>
          <p:cNvSpPr>
            <a:spLocks noGrp="1"/>
          </p:cNvSpPr>
          <p:nvPr>
            <p:ph idx="1"/>
          </p:nvPr>
        </p:nvSpPr>
        <p:spPr/>
        <p:txBody>
          <a:bodyPr>
            <a:normAutofit/>
          </a:bodyPr>
          <a:lstStyle/>
          <a:p>
            <a:r>
              <a:rPr lang="en-GB" i="1" dirty="0" smtClean="0">
                <a:solidFill>
                  <a:schemeClr val="tx1"/>
                </a:solidFill>
              </a:rPr>
              <a:t>Cause and Effect</a:t>
            </a:r>
            <a:r>
              <a:rPr lang="en-GB" dirty="0" smtClean="0">
                <a:solidFill>
                  <a:schemeClr val="tx1"/>
                </a:solidFill>
              </a:rPr>
              <a:t>, </a:t>
            </a:r>
            <a:r>
              <a:rPr lang="en-GB" i="1" dirty="0" smtClean="0">
                <a:solidFill>
                  <a:schemeClr val="tx1"/>
                </a:solidFill>
              </a:rPr>
              <a:t>Ishikawa</a:t>
            </a:r>
            <a:r>
              <a:rPr lang="en-GB" dirty="0" smtClean="0">
                <a:solidFill>
                  <a:schemeClr val="tx1"/>
                </a:solidFill>
              </a:rPr>
              <a:t> </a:t>
            </a:r>
            <a:r>
              <a:rPr lang="lv-LV" dirty="0" smtClean="0">
                <a:solidFill>
                  <a:schemeClr val="tx1"/>
                </a:solidFill>
              </a:rPr>
              <a:t>vai</a:t>
            </a:r>
            <a:r>
              <a:rPr lang="en-GB" dirty="0" smtClean="0">
                <a:solidFill>
                  <a:schemeClr val="tx1"/>
                </a:solidFill>
              </a:rPr>
              <a:t> </a:t>
            </a:r>
            <a:r>
              <a:rPr lang="en-GB" b="1" i="1" dirty="0" smtClean="0">
                <a:solidFill>
                  <a:schemeClr val="tx1"/>
                </a:solidFill>
              </a:rPr>
              <a:t>Fishbone Diagram </a:t>
            </a:r>
            <a:endParaRPr lang="lv-LV" b="1" i="1" dirty="0" smtClean="0">
              <a:solidFill>
                <a:schemeClr val="tx1"/>
              </a:solidFill>
            </a:endParaRPr>
          </a:p>
          <a:p>
            <a:pPr lvl="1"/>
            <a:r>
              <a:rPr lang="lv-LV" dirty="0" smtClean="0">
                <a:solidFill>
                  <a:schemeClr val="tx1"/>
                </a:solidFill>
              </a:rPr>
              <a:t>Cēloņu-seku diagramma jeb Asakas diagramma</a:t>
            </a:r>
          </a:p>
          <a:p>
            <a:r>
              <a:rPr lang="lv-LV" dirty="0" smtClean="0">
                <a:solidFill>
                  <a:schemeClr val="tx1"/>
                </a:solidFill>
              </a:rPr>
              <a:t>Asakas diagramma ļauj identificēt, sašķirot un prezentēt iespējamos specifiskās problēmas vai kvalitatīvās īpašības cēloņus</a:t>
            </a:r>
          </a:p>
        </p:txBody>
      </p:sp>
      <p:sp>
        <p:nvSpPr>
          <p:cNvPr id="7" name="Rectangle 6"/>
          <p:cNvSpPr/>
          <p:nvPr/>
        </p:nvSpPr>
        <p:spPr>
          <a:xfrm>
            <a:off x="467544" y="6032321"/>
            <a:ext cx="5958408" cy="461665"/>
          </a:xfrm>
          <a:prstGeom prst="rect">
            <a:avLst/>
          </a:prstGeom>
        </p:spPr>
        <p:txBody>
          <a:bodyPr wrap="square">
            <a:spAutoFit/>
          </a:bodyPr>
          <a:lstStyle/>
          <a:p>
            <a:r>
              <a:rPr lang="lv-LV" sz="1200" i="1" dirty="0" smtClean="0"/>
              <a:t>http://www.mindtools.com/pages/article/newTMC_00.htm</a:t>
            </a:r>
          </a:p>
          <a:p>
            <a:r>
              <a:rPr lang="lv-LV" sz="1200" i="1" dirty="0" smtClean="0"/>
              <a:t>http://www.balancedscorecard.org/Portals/0/PDF/c-ediag.pdf</a:t>
            </a:r>
            <a:endParaRPr lang="lv-LV" sz="1200" i="1" dirty="0"/>
          </a:p>
        </p:txBody>
      </p:sp>
      <p:sp>
        <p:nvSpPr>
          <p:cNvPr id="8" name="Slide Number Placeholder 7"/>
          <p:cNvSpPr>
            <a:spLocks noGrp="1"/>
          </p:cNvSpPr>
          <p:nvPr>
            <p:ph type="sldNum" sz="quarter" idx="12"/>
          </p:nvPr>
        </p:nvSpPr>
        <p:spPr/>
        <p:txBody>
          <a:bodyPr/>
          <a:lstStyle/>
          <a:p>
            <a:fld id="{6ECF81E8-6DE5-4C92-89BE-5D6CD56A8BF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noAutofit/>
          </a:bodyPr>
          <a:lstStyle/>
          <a:p>
            <a:r>
              <a:rPr lang="lv-LV" dirty="0" smtClean="0"/>
              <a:t>Tehnikas problēmu risināšanai:</a:t>
            </a:r>
            <a:br>
              <a:rPr lang="lv-LV" dirty="0" smtClean="0"/>
            </a:br>
            <a:r>
              <a:rPr lang="en-GB" dirty="0" smtClean="0"/>
              <a:t> </a:t>
            </a:r>
            <a:r>
              <a:rPr lang="en-GB" i="1" dirty="0" smtClean="0"/>
              <a:t>Fishbone Diagram</a:t>
            </a:r>
            <a:r>
              <a:rPr lang="lv-LV" i="1" dirty="0" smtClean="0"/>
              <a:t> </a:t>
            </a:r>
            <a:r>
              <a:rPr lang="lv-LV" dirty="0" smtClean="0"/>
              <a:t>(2)</a:t>
            </a:r>
            <a:r>
              <a:rPr lang="en-GB" dirty="0" smtClean="0"/>
              <a:t> </a:t>
            </a:r>
            <a:endParaRPr lang="lv-LV" dirty="0"/>
          </a:p>
        </p:txBody>
      </p:sp>
      <p:sp>
        <p:nvSpPr>
          <p:cNvPr id="3" name="Content Placeholder 2"/>
          <p:cNvSpPr>
            <a:spLocks noGrp="1"/>
          </p:cNvSpPr>
          <p:nvPr>
            <p:ph idx="1"/>
          </p:nvPr>
        </p:nvSpPr>
        <p:spPr/>
        <p:txBody>
          <a:bodyPr>
            <a:normAutofit fontScale="92500" lnSpcReduction="10000"/>
          </a:bodyPr>
          <a:lstStyle/>
          <a:p>
            <a:pPr>
              <a:buNone/>
            </a:pPr>
            <a:r>
              <a:rPr lang="lv-LV" b="1" dirty="0" smtClean="0">
                <a:solidFill>
                  <a:schemeClr val="tx1"/>
                </a:solidFill>
              </a:rPr>
              <a:t>Priekšrocības:</a:t>
            </a:r>
          </a:p>
          <a:p>
            <a:r>
              <a:rPr lang="lv-LV" dirty="0" smtClean="0">
                <a:solidFill>
                  <a:schemeClr val="tx1"/>
                </a:solidFill>
              </a:rPr>
              <a:t>Iespējams noteikt cēloņu sāknes</a:t>
            </a:r>
          </a:p>
          <a:p>
            <a:r>
              <a:rPr lang="lv-LV" dirty="0" smtClean="0">
                <a:solidFill>
                  <a:schemeClr val="tx1"/>
                </a:solidFill>
              </a:rPr>
              <a:t>Atbalsta darbu grupās</a:t>
            </a:r>
          </a:p>
          <a:p>
            <a:r>
              <a:rPr lang="lv-LV" dirty="0" smtClean="0">
                <a:solidFill>
                  <a:schemeClr val="tx1"/>
                </a:solidFill>
              </a:rPr>
              <a:t>Vienkāršs un pārskatāms formāts</a:t>
            </a:r>
            <a:endParaRPr lang="en-US" dirty="0" smtClean="0">
              <a:solidFill>
                <a:schemeClr val="tx1"/>
              </a:solidFill>
            </a:endParaRPr>
          </a:p>
          <a:p>
            <a:r>
              <a:rPr lang="lv-LV" dirty="0" smtClean="0">
                <a:solidFill>
                  <a:schemeClr val="tx1"/>
                </a:solidFill>
              </a:rPr>
              <a:t>Norāda uz iespējamām cēloņu variācijām</a:t>
            </a:r>
          </a:p>
          <a:p>
            <a:r>
              <a:rPr lang="lv-LV" dirty="0" smtClean="0">
                <a:solidFill>
                  <a:schemeClr val="tx1"/>
                </a:solidFill>
              </a:rPr>
              <a:t>Palielina zināšanas par procesu</a:t>
            </a:r>
          </a:p>
          <a:p>
            <a:r>
              <a:rPr lang="lv-LV" dirty="0" smtClean="0">
                <a:solidFill>
                  <a:schemeClr val="tx1"/>
                </a:solidFill>
              </a:rPr>
              <a:t>Identificē apgabalus datu vākšanai</a:t>
            </a:r>
          </a:p>
          <a:p>
            <a:pPr>
              <a:buNone/>
            </a:pPr>
            <a:r>
              <a:rPr lang="lv-LV" b="1" dirty="0" smtClean="0">
                <a:solidFill>
                  <a:schemeClr val="tx1"/>
                </a:solidFill>
              </a:rPr>
              <a:t>Trūkumi:</a:t>
            </a:r>
          </a:p>
          <a:p>
            <a:r>
              <a:rPr lang="lv-LV" dirty="0" smtClean="0">
                <a:solidFill>
                  <a:schemeClr val="tx1"/>
                </a:solidFill>
              </a:rPr>
              <a:t>Diagrammas vienkāršums varētu tikt uzskatīts gan par labumu, gan par tūkumu. </a:t>
            </a:r>
          </a:p>
          <a:p>
            <a:r>
              <a:rPr lang="lv-LV" dirty="0" smtClean="0">
                <a:solidFill>
                  <a:schemeClr val="tx1"/>
                </a:solidFill>
              </a:rPr>
              <a:t>Veidojot lielas diagrammas, ir sarežģīti tajās orientēties, lai gūtu kopējo priekšstatu</a:t>
            </a:r>
            <a:endParaRPr lang="en-GB" dirty="0" smtClean="0">
              <a:solidFill>
                <a:schemeClr val="tx1"/>
              </a:solidFill>
            </a:endParaRPr>
          </a:p>
          <a:p>
            <a:endParaRPr lang="lv-LV" dirty="0">
              <a:solidFill>
                <a:schemeClr val="tx1"/>
              </a:solidFill>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827584" y="44624"/>
            <a:ext cx="7859216" cy="1143000"/>
          </a:xfrm>
          <a:noFill/>
        </p:spPr>
        <p:txBody>
          <a:bodyPr lIns="90488" tIns="44450" rIns="90488" bIns="44450"/>
          <a:lstStyle/>
          <a:p>
            <a:pPr eaLnBrk="1" hangingPunct="1"/>
            <a:r>
              <a:rPr lang="lv-LV" dirty="0" smtClean="0"/>
              <a:t>Sarežģītu problēmu īpašības</a:t>
            </a:r>
            <a:endParaRPr lang="en-US" dirty="0" smtClean="0"/>
          </a:p>
        </p:txBody>
      </p:sp>
      <p:sp>
        <p:nvSpPr>
          <p:cNvPr id="35" name="TextBox 34"/>
          <p:cNvSpPr txBox="1"/>
          <p:nvPr/>
        </p:nvSpPr>
        <p:spPr>
          <a:xfrm>
            <a:off x="755576" y="1052736"/>
            <a:ext cx="7992888" cy="5262979"/>
          </a:xfrm>
          <a:prstGeom prst="rect">
            <a:avLst/>
          </a:prstGeom>
          <a:noFill/>
        </p:spPr>
        <p:txBody>
          <a:bodyPr wrap="square" rtlCol="0">
            <a:spAutoFit/>
          </a:bodyPr>
          <a:lstStyle/>
          <a:p>
            <a:pPr>
              <a:buFont typeface="Arial" pitchFamily="34" charset="0"/>
              <a:buChar char="•"/>
            </a:pPr>
            <a:r>
              <a:rPr lang="lv-LV" sz="2400" dirty="0" smtClean="0"/>
              <a:t> Situācijas necaurspīdīgums:</a:t>
            </a:r>
          </a:p>
          <a:p>
            <a:pPr lvl="1">
              <a:buFont typeface="Calibri" pitchFamily="34" charset="0"/>
              <a:buChar char="–"/>
            </a:pPr>
            <a:r>
              <a:rPr lang="lv-LV" sz="2000" dirty="0" smtClean="0"/>
              <a:t> iesākuma necaurspīdīgums</a:t>
            </a:r>
          </a:p>
          <a:p>
            <a:pPr lvl="1">
              <a:buFont typeface="Calibri" pitchFamily="34" charset="0"/>
              <a:buChar char="–"/>
            </a:pPr>
            <a:r>
              <a:rPr lang="lv-LV" sz="2000" dirty="0" smtClean="0"/>
              <a:t> turpinājuma necaurspīdīgums</a:t>
            </a:r>
          </a:p>
          <a:p>
            <a:pPr>
              <a:buFont typeface="Arial" pitchFamily="34" charset="0"/>
              <a:buChar char="•"/>
            </a:pPr>
            <a:r>
              <a:rPr lang="lv-LV" sz="2400" dirty="0" smtClean="0"/>
              <a:t>Situācijas daudzveidība (saliktie mērķi):</a:t>
            </a:r>
          </a:p>
          <a:p>
            <a:pPr lvl="1">
              <a:buFont typeface="Calibri" pitchFamily="34" charset="0"/>
              <a:buChar char="–"/>
            </a:pPr>
            <a:r>
              <a:rPr lang="lv-LV" sz="2000" dirty="0" smtClean="0"/>
              <a:t>neizteiksmīgums</a:t>
            </a:r>
          </a:p>
          <a:p>
            <a:pPr lvl="1">
              <a:buFont typeface="Calibri" pitchFamily="34" charset="0"/>
              <a:buChar char="–"/>
            </a:pPr>
            <a:r>
              <a:rPr lang="lv-LV" sz="2000" dirty="0" smtClean="0"/>
              <a:t> pretstatīšana</a:t>
            </a:r>
          </a:p>
          <a:p>
            <a:pPr lvl="1">
              <a:buFont typeface="Calibri" pitchFamily="34" charset="0"/>
              <a:buChar char="–"/>
            </a:pPr>
            <a:r>
              <a:rPr lang="lv-LV" sz="2000" dirty="0" smtClean="0"/>
              <a:t>nepastāvība</a:t>
            </a:r>
          </a:p>
          <a:p>
            <a:pPr>
              <a:buFont typeface="Arial" pitchFamily="34" charset="0"/>
              <a:buChar char="•"/>
            </a:pPr>
            <a:r>
              <a:rPr lang="lv-LV" sz="2400" dirty="0" smtClean="0"/>
              <a:t> Situācijas sarežģītība (liels vienību, saišu un lēmumu skaits): </a:t>
            </a:r>
          </a:p>
          <a:p>
            <a:pPr lvl="1">
              <a:buFont typeface="Calibri" pitchFamily="34" charset="0"/>
              <a:buChar char="–"/>
            </a:pPr>
            <a:r>
              <a:rPr lang="lv-LV" sz="2000" dirty="0" smtClean="0"/>
              <a:t>neskaitāms </a:t>
            </a:r>
          </a:p>
          <a:p>
            <a:pPr marL="633413" lvl="1" indent="-176213">
              <a:buFont typeface="Calibri" pitchFamily="34" charset="0"/>
              <a:buChar char="–"/>
            </a:pPr>
            <a:r>
              <a:rPr lang="lv-LV" sz="2000" dirty="0" smtClean="0"/>
              <a:t>savienošanās (hierarhiskās attiecības, komunikācijas attiecības, izvietojuma attiecības)</a:t>
            </a:r>
          </a:p>
          <a:p>
            <a:pPr lvl="1">
              <a:buFont typeface="Calibri" pitchFamily="34" charset="0"/>
              <a:buChar char="–"/>
            </a:pPr>
            <a:r>
              <a:rPr lang="lv-LV" sz="2000" dirty="0" smtClean="0"/>
              <a:t>neviendabīgums</a:t>
            </a:r>
          </a:p>
          <a:p>
            <a:pPr>
              <a:buFont typeface="Arial" pitchFamily="34" charset="0"/>
              <a:buChar char="•"/>
            </a:pPr>
            <a:r>
              <a:rPr lang="lv-LV" sz="2400" dirty="0" smtClean="0"/>
              <a:t>Dinamika (laika ievērošana):</a:t>
            </a:r>
          </a:p>
          <a:p>
            <a:pPr lvl="1">
              <a:buFont typeface="Calibri" pitchFamily="34" charset="0"/>
              <a:buChar char="–"/>
            </a:pPr>
            <a:r>
              <a:rPr lang="lv-LV" sz="2000" dirty="0" smtClean="0"/>
              <a:t>laika ierobežojumi</a:t>
            </a:r>
          </a:p>
          <a:p>
            <a:pPr lvl="1">
              <a:buFont typeface="Calibri" pitchFamily="34" charset="0"/>
              <a:buChar char="–"/>
            </a:pPr>
            <a:r>
              <a:rPr lang="lv-LV" sz="2000" dirty="0" smtClean="0"/>
              <a:t>fāzes ietekme</a:t>
            </a:r>
          </a:p>
          <a:p>
            <a:pPr lvl="1">
              <a:buFont typeface="Calibri" pitchFamily="34" charset="0"/>
              <a:buChar char="–"/>
            </a:pPr>
            <a:r>
              <a:rPr lang="lv-LV" sz="2000" dirty="0" smtClean="0"/>
              <a:t>neparedzama dinamika</a:t>
            </a:r>
            <a:endParaRPr lang="lv-LV" sz="2400" dirty="0" smtClean="0"/>
          </a:p>
        </p:txBody>
      </p:sp>
      <p:sp>
        <p:nvSpPr>
          <p:cNvPr id="36" name="Slide Number Placeholder 35"/>
          <p:cNvSpPr>
            <a:spLocks noGrp="1"/>
          </p:cNvSpPr>
          <p:nvPr>
            <p:ph type="sldNum" sz="quarter" idx="12"/>
          </p:nvPr>
        </p:nvSpPr>
        <p:spPr/>
        <p:txBody>
          <a:bodyPr/>
          <a:lstStyle/>
          <a:p>
            <a:fld id="{6ECF81E8-6DE5-4C92-89BE-5D6CD56A8BF1}"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ChangeArrowheads="1"/>
          </p:cNvSpPr>
          <p:nvPr/>
        </p:nvSpPr>
        <p:spPr bwMode="auto">
          <a:xfrm>
            <a:off x="1754188" y="2022475"/>
            <a:ext cx="9144000" cy="0"/>
          </a:xfrm>
          <a:prstGeom prst="rect">
            <a:avLst/>
          </a:prstGeom>
          <a:noFill/>
          <a:ln w="9525">
            <a:noFill/>
            <a:miter lim="800000"/>
            <a:headEnd/>
            <a:tailEnd/>
          </a:ln>
        </p:spPr>
        <p:txBody>
          <a:bodyPr>
            <a:spAutoFit/>
          </a:bodyPr>
          <a:lstStyle/>
          <a:p>
            <a:endParaRPr lang="lv-LV"/>
          </a:p>
        </p:txBody>
      </p:sp>
      <p:sp>
        <p:nvSpPr>
          <p:cNvPr id="12295" name="Text Box 4"/>
          <p:cNvSpPr txBox="1">
            <a:spLocks noChangeArrowheads="1"/>
          </p:cNvSpPr>
          <p:nvPr/>
        </p:nvSpPr>
        <p:spPr bwMode="auto">
          <a:xfrm>
            <a:off x="539750" y="5589588"/>
            <a:ext cx="8229600" cy="307777"/>
          </a:xfrm>
          <a:prstGeom prst="rect">
            <a:avLst/>
          </a:prstGeom>
          <a:noFill/>
          <a:ln w="9525">
            <a:noFill/>
            <a:miter lim="800000"/>
            <a:headEnd/>
            <a:tailEnd/>
          </a:ln>
        </p:spPr>
        <p:txBody>
          <a:bodyPr>
            <a:spAutoFit/>
          </a:bodyPr>
          <a:lstStyle/>
          <a:p>
            <a:pPr>
              <a:spcBef>
                <a:spcPct val="50000"/>
              </a:spcBef>
            </a:pPr>
            <a:r>
              <a:rPr lang="en-GB" sz="1400" i="1" dirty="0" smtClean="0">
                <a:latin typeface="Arial" pitchFamily="34" charset="0"/>
                <a:cs typeface="Arial" pitchFamily="34" charset="0"/>
              </a:rPr>
              <a:t>http://www.isixsigma.com/</a:t>
            </a:r>
            <a:endParaRPr lang="en-GB" sz="1400" i="1" dirty="0">
              <a:latin typeface="Arial" pitchFamily="34" charset="0"/>
              <a:cs typeface="Arial" pitchFamily="34" charset="0"/>
            </a:endParaRPr>
          </a:p>
        </p:txBody>
      </p:sp>
      <p:pic>
        <p:nvPicPr>
          <p:cNvPr id="9219" name="Picture 3"/>
          <p:cNvPicPr>
            <a:picLocks noChangeAspect="1" noChangeArrowheads="1"/>
          </p:cNvPicPr>
          <p:nvPr/>
        </p:nvPicPr>
        <p:blipFill>
          <a:blip r:embed="rId2" cstate="print"/>
          <a:srcRect/>
          <a:stretch>
            <a:fillRect/>
          </a:stretch>
        </p:blipFill>
        <p:spPr bwMode="auto">
          <a:xfrm>
            <a:off x="683568" y="1628800"/>
            <a:ext cx="7393630" cy="3797222"/>
          </a:xfrm>
          <a:prstGeom prst="rect">
            <a:avLst/>
          </a:prstGeom>
          <a:noFill/>
          <a:ln w="9525">
            <a:noFill/>
            <a:miter lim="800000"/>
            <a:headEnd/>
            <a:tailEnd/>
          </a:ln>
        </p:spPr>
      </p:pic>
      <p:sp>
        <p:nvSpPr>
          <p:cNvPr id="10" name="Title 1"/>
          <p:cNvSpPr txBox="1">
            <a:spLocks/>
          </p:cNvSpPr>
          <p:nvPr/>
        </p:nvSpPr>
        <p:spPr>
          <a:xfrm>
            <a:off x="755576" y="274638"/>
            <a:ext cx="7931224" cy="11430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lv-LV"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t>Tehnikas problēmu risināšanai:</a:t>
            </a:r>
            <a:br>
              <a:rPr kumimoji="0" lang="lv-LV"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br>
            <a:r>
              <a:rPr kumimoji="0" lang="en-GB"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t> </a:t>
            </a:r>
            <a:r>
              <a:rPr kumimoji="0" lang="en-GB" sz="3600" b="0" i="1" u="none" strike="noStrike" kern="1200" cap="none" spc="0" normalizeH="0" baseline="0" noProof="0" dirty="0" smtClean="0">
                <a:ln>
                  <a:noFill/>
                </a:ln>
                <a:solidFill>
                  <a:schemeClr val="accent2">
                    <a:lumMod val="75000"/>
                  </a:schemeClr>
                </a:solidFill>
                <a:effectLst/>
                <a:uLnTx/>
                <a:uFillTx/>
                <a:latin typeface="+mj-lt"/>
                <a:ea typeface="+mj-ea"/>
                <a:cs typeface="+mj-cs"/>
              </a:rPr>
              <a:t>Fishbone Diagram</a:t>
            </a:r>
            <a:r>
              <a:rPr kumimoji="0" lang="lv-LV" sz="3600" b="0" i="1" u="none" strike="noStrike" kern="1200" cap="none" spc="0" normalizeH="0" baseline="0" noProof="0" dirty="0" smtClean="0">
                <a:ln>
                  <a:noFill/>
                </a:ln>
                <a:solidFill>
                  <a:schemeClr val="accent2">
                    <a:lumMod val="75000"/>
                  </a:schemeClr>
                </a:solidFill>
                <a:effectLst/>
                <a:uLnTx/>
                <a:uFillTx/>
                <a:latin typeface="+mj-lt"/>
                <a:ea typeface="+mj-ea"/>
                <a:cs typeface="+mj-cs"/>
              </a:rPr>
              <a:t> </a:t>
            </a:r>
            <a:r>
              <a:rPr kumimoji="0" lang="lv-LV"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t>(3)</a:t>
            </a:r>
            <a:r>
              <a:rPr kumimoji="0" lang="en-GB"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t> </a:t>
            </a:r>
            <a:endParaRPr kumimoji="0" lang="lv-LV" sz="3600" b="0"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ECF81E8-6DE5-4C92-89BE-5D6CD56A8BF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827584" y="188640"/>
            <a:ext cx="7859216" cy="1143000"/>
          </a:xfrm>
        </p:spPr>
        <p:txBody>
          <a:bodyPr>
            <a:noAutofit/>
          </a:bodyPr>
          <a:lstStyle/>
          <a:p>
            <a:r>
              <a:rPr lang="lv-LV" dirty="0" smtClean="0"/>
              <a:t>Tehnikas problēmu risināšanai:</a:t>
            </a:r>
            <a:br>
              <a:rPr lang="lv-LV" dirty="0" smtClean="0"/>
            </a:br>
            <a:r>
              <a:rPr lang="en-GB" dirty="0" smtClean="0"/>
              <a:t> </a:t>
            </a:r>
            <a:r>
              <a:rPr lang="en-GB" i="1" dirty="0" smtClean="0"/>
              <a:t>Fishbone Diagram</a:t>
            </a:r>
            <a:r>
              <a:rPr lang="lv-LV" i="1" dirty="0" smtClean="0"/>
              <a:t> </a:t>
            </a:r>
            <a:r>
              <a:rPr lang="lv-LV" dirty="0" smtClean="0"/>
              <a:t>(4)</a:t>
            </a:r>
            <a:r>
              <a:rPr lang="en-GB" dirty="0" smtClean="0"/>
              <a:t> </a:t>
            </a:r>
            <a:endParaRPr lang="en-US" dirty="0" smtClean="0"/>
          </a:p>
        </p:txBody>
      </p:sp>
      <p:sp>
        <p:nvSpPr>
          <p:cNvPr id="15366" name="Rectangle 3"/>
          <p:cNvSpPr>
            <a:spLocks noGrp="1" noChangeArrowheads="1"/>
          </p:cNvSpPr>
          <p:nvPr>
            <p:ph type="body" idx="1"/>
          </p:nvPr>
        </p:nvSpPr>
        <p:spPr>
          <a:xfrm>
            <a:off x="457200" y="1412776"/>
            <a:ext cx="8229600" cy="4824536"/>
          </a:xfrm>
        </p:spPr>
        <p:txBody>
          <a:bodyPr>
            <a:normAutofit fontScale="92500" lnSpcReduction="20000"/>
          </a:bodyPr>
          <a:lstStyle/>
          <a:p>
            <a:pPr>
              <a:buNone/>
            </a:pPr>
            <a:r>
              <a:rPr lang="lv-LV" dirty="0" smtClean="0">
                <a:solidFill>
                  <a:schemeClr val="tx1"/>
                </a:solidFill>
              </a:rPr>
              <a:t>Citas pieejas cēloņu grupu noteikšanai:</a:t>
            </a:r>
          </a:p>
          <a:p>
            <a:r>
              <a:rPr lang="en-GB" b="1" dirty="0" smtClean="0">
                <a:solidFill>
                  <a:schemeClr val="tx1"/>
                </a:solidFill>
              </a:rPr>
              <a:t>Service Industries</a:t>
            </a:r>
            <a:r>
              <a:rPr lang="lv-LV" b="1" dirty="0" smtClean="0">
                <a:solidFill>
                  <a:schemeClr val="tx1"/>
                </a:solidFill>
              </a:rPr>
              <a:t> </a:t>
            </a:r>
            <a:r>
              <a:rPr lang="en-GB" i="1" dirty="0" smtClean="0">
                <a:solidFill>
                  <a:schemeClr val="tx1"/>
                </a:solidFill>
              </a:rPr>
              <a:t>(The 4 Ps)</a:t>
            </a:r>
            <a:endParaRPr lang="lv-LV" i="1" dirty="0" smtClean="0">
              <a:solidFill>
                <a:schemeClr val="tx1"/>
              </a:solidFill>
            </a:endParaRPr>
          </a:p>
          <a:p>
            <a:pPr lvl="1"/>
            <a:r>
              <a:rPr lang="en-GB" dirty="0" smtClean="0">
                <a:solidFill>
                  <a:schemeClr val="tx1"/>
                </a:solidFill>
              </a:rPr>
              <a:t>Policies</a:t>
            </a:r>
            <a:r>
              <a:rPr lang="lv-LV" dirty="0" smtClean="0">
                <a:solidFill>
                  <a:schemeClr val="tx1"/>
                </a:solidFill>
              </a:rPr>
              <a:t>, </a:t>
            </a:r>
            <a:r>
              <a:rPr lang="en-GB" dirty="0" smtClean="0">
                <a:solidFill>
                  <a:schemeClr val="tx1"/>
                </a:solidFill>
              </a:rPr>
              <a:t>Procedures</a:t>
            </a:r>
            <a:r>
              <a:rPr lang="lv-LV" dirty="0" smtClean="0">
                <a:solidFill>
                  <a:schemeClr val="tx1"/>
                </a:solidFill>
              </a:rPr>
              <a:t>, </a:t>
            </a:r>
            <a:r>
              <a:rPr lang="en-GB" dirty="0" smtClean="0">
                <a:solidFill>
                  <a:schemeClr val="tx1"/>
                </a:solidFill>
              </a:rPr>
              <a:t>People</a:t>
            </a:r>
            <a:r>
              <a:rPr lang="lv-LV" dirty="0" smtClean="0">
                <a:solidFill>
                  <a:schemeClr val="tx1"/>
                </a:solidFill>
              </a:rPr>
              <a:t>, </a:t>
            </a:r>
            <a:r>
              <a:rPr lang="en-GB" dirty="0" smtClean="0">
                <a:solidFill>
                  <a:schemeClr val="tx1"/>
                </a:solidFill>
              </a:rPr>
              <a:t>Plant/Technology</a:t>
            </a:r>
            <a:endParaRPr lang="lv-LV" dirty="0" smtClean="0">
              <a:solidFill>
                <a:schemeClr val="tx1"/>
              </a:solidFill>
            </a:endParaRPr>
          </a:p>
          <a:p>
            <a:r>
              <a:rPr lang="en-GB" b="1" dirty="0" smtClean="0">
                <a:solidFill>
                  <a:schemeClr val="tx1"/>
                </a:solidFill>
              </a:rPr>
              <a:t>Manufacturing Industries</a:t>
            </a:r>
            <a:r>
              <a:rPr lang="lv-LV" b="1" dirty="0" smtClean="0">
                <a:solidFill>
                  <a:schemeClr val="tx1"/>
                </a:solidFill>
              </a:rPr>
              <a:t> </a:t>
            </a:r>
            <a:r>
              <a:rPr lang="en-GB" i="1" dirty="0" smtClean="0">
                <a:solidFill>
                  <a:schemeClr val="tx1"/>
                </a:solidFill>
              </a:rPr>
              <a:t>(The 6 Ms</a:t>
            </a:r>
            <a:r>
              <a:rPr lang="lv-LV" i="1" dirty="0" smtClean="0">
                <a:solidFill>
                  <a:schemeClr val="tx1"/>
                </a:solidFill>
              </a:rPr>
              <a:t>)</a:t>
            </a:r>
          </a:p>
          <a:p>
            <a:pPr lvl="1"/>
            <a:r>
              <a:rPr lang="en-GB" dirty="0" smtClean="0">
                <a:solidFill>
                  <a:schemeClr val="tx1"/>
                </a:solidFill>
              </a:rPr>
              <a:t>Machines </a:t>
            </a:r>
            <a:r>
              <a:rPr lang="lv-LV" dirty="0" smtClean="0">
                <a:solidFill>
                  <a:schemeClr val="tx1"/>
                </a:solidFill>
              </a:rPr>
              <a:t>, </a:t>
            </a:r>
            <a:r>
              <a:rPr lang="en-GB" dirty="0" smtClean="0">
                <a:solidFill>
                  <a:schemeClr val="tx1"/>
                </a:solidFill>
              </a:rPr>
              <a:t>Methods </a:t>
            </a:r>
            <a:r>
              <a:rPr lang="lv-LV" dirty="0" smtClean="0">
                <a:solidFill>
                  <a:schemeClr val="tx1"/>
                </a:solidFill>
              </a:rPr>
              <a:t>, </a:t>
            </a:r>
            <a:r>
              <a:rPr lang="en-GB" dirty="0" smtClean="0">
                <a:solidFill>
                  <a:schemeClr val="tx1"/>
                </a:solidFill>
              </a:rPr>
              <a:t>Materials</a:t>
            </a:r>
            <a:r>
              <a:rPr lang="lv-LV" dirty="0" smtClean="0">
                <a:solidFill>
                  <a:schemeClr val="tx1"/>
                </a:solidFill>
              </a:rPr>
              <a:t>, </a:t>
            </a:r>
            <a:r>
              <a:rPr lang="en-GB" dirty="0" smtClean="0">
                <a:solidFill>
                  <a:schemeClr val="tx1"/>
                </a:solidFill>
              </a:rPr>
              <a:t>Measurements</a:t>
            </a:r>
            <a:r>
              <a:rPr lang="lv-LV" dirty="0" smtClean="0">
                <a:solidFill>
                  <a:schemeClr val="tx1"/>
                </a:solidFill>
              </a:rPr>
              <a:t>, </a:t>
            </a:r>
            <a:r>
              <a:rPr lang="en-GB" dirty="0" smtClean="0">
                <a:solidFill>
                  <a:schemeClr val="tx1"/>
                </a:solidFill>
              </a:rPr>
              <a:t>Mother Nature</a:t>
            </a:r>
            <a:br>
              <a:rPr lang="en-GB" dirty="0" smtClean="0">
                <a:solidFill>
                  <a:schemeClr val="tx1"/>
                </a:solidFill>
              </a:rPr>
            </a:br>
            <a:r>
              <a:rPr lang="en-GB" dirty="0" smtClean="0">
                <a:solidFill>
                  <a:schemeClr val="tx1"/>
                </a:solidFill>
              </a:rPr>
              <a:t> (Environment)</a:t>
            </a:r>
            <a:r>
              <a:rPr lang="lv-LV" dirty="0" smtClean="0">
                <a:solidFill>
                  <a:schemeClr val="tx1"/>
                </a:solidFill>
              </a:rPr>
              <a:t>, </a:t>
            </a:r>
            <a:r>
              <a:rPr lang="en-GB" dirty="0" smtClean="0">
                <a:solidFill>
                  <a:schemeClr val="tx1"/>
                </a:solidFill>
              </a:rPr>
              <a:t>Manpower</a:t>
            </a:r>
            <a:r>
              <a:rPr lang="lv-LV" dirty="0" smtClean="0">
                <a:solidFill>
                  <a:schemeClr val="tx1"/>
                </a:solidFill>
              </a:rPr>
              <a:t> </a:t>
            </a:r>
            <a:r>
              <a:rPr lang="en-GB" dirty="0" smtClean="0">
                <a:solidFill>
                  <a:schemeClr val="tx1"/>
                </a:solidFill>
              </a:rPr>
              <a:t> (People)</a:t>
            </a:r>
            <a:endParaRPr lang="lv-LV" dirty="0" smtClean="0">
              <a:solidFill>
                <a:schemeClr val="tx1"/>
              </a:solidFill>
            </a:endParaRPr>
          </a:p>
          <a:p>
            <a:r>
              <a:rPr lang="en-GB" b="1" dirty="0" smtClean="0">
                <a:solidFill>
                  <a:schemeClr val="tx1"/>
                </a:solidFill>
              </a:rPr>
              <a:t>Process Steps</a:t>
            </a:r>
            <a:r>
              <a:rPr lang="lv-LV" b="1" dirty="0" smtClean="0">
                <a:solidFill>
                  <a:schemeClr val="tx1"/>
                </a:solidFill>
              </a:rPr>
              <a:t> </a:t>
            </a:r>
            <a:r>
              <a:rPr lang="en-GB" i="1" dirty="0" smtClean="0">
                <a:solidFill>
                  <a:schemeClr val="tx1"/>
                </a:solidFill>
              </a:rPr>
              <a:t>(for example</a:t>
            </a:r>
            <a:r>
              <a:rPr lang="lv-LV" i="1" dirty="0" smtClean="0">
                <a:solidFill>
                  <a:schemeClr val="tx1"/>
                </a:solidFill>
              </a:rPr>
              <a:t>) </a:t>
            </a:r>
          </a:p>
          <a:p>
            <a:pPr lvl="1" eaLnBrk="0" hangingPunct="0">
              <a:buFontTx/>
              <a:buChar char="•"/>
            </a:pPr>
            <a:r>
              <a:rPr lang="en-GB" dirty="0" smtClean="0">
                <a:solidFill>
                  <a:schemeClr val="tx1"/>
                </a:solidFill>
              </a:rPr>
              <a:t>Determine Customers </a:t>
            </a:r>
            <a:r>
              <a:rPr lang="lv-LV" dirty="0" smtClean="0">
                <a:solidFill>
                  <a:schemeClr val="tx1"/>
                </a:solidFill>
              </a:rPr>
              <a:t>, </a:t>
            </a:r>
            <a:r>
              <a:rPr lang="en-GB" dirty="0" smtClean="0">
                <a:solidFill>
                  <a:schemeClr val="tx1"/>
                </a:solidFill>
              </a:rPr>
              <a:t>Advertise Product </a:t>
            </a:r>
            <a:r>
              <a:rPr lang="lv-LV" dirty="0" smtClean="0">
                <a:solidFill>
                  <a:schemeClr val="tx1"/>
                </a:solidFill>
              </a:rPr>
              <a:t>, </a:t>
            </a:r>
            <a:r>
              <a:rPr lang="en-GB" dirty="0" err="1" smtClean="0">
                <a:solidFill>
                  <a:schemeClr val="tx1"/>
                </a:solidFill>
              </a:rPr>
              <a:t>Incent</a:t>
            </a:r>
            <a:r>
              <a:rPr lang="en-GB" dirty="0" smtClean="0">
                <a:solidFill>
                  <a:schemeClr val="tx1"/>
                </a:solidFill>
              </a:rPr>
              <a:t> Purchase </a:t>
            </a:r>
            <a:r>
              <a:rPr lang="lv-LV" dirty="0" smtClean="0">
                <a:solidFill>
                  <a:schemeClr val="tx1"/>
                </a:solidFill>
              </a:rPr>
              <a:t>, </a:t>
            </a:r>
            <a:r>
              <a:rPr lang="en-GB" dirty="0" smtClean="0">
                <a:solidFill>
                  <a:schemeClr val="tx1"/>
                </a:solidFill>
              </a:rPr>
              <a:t>Sell Product</a:t>
            </a:r>
            <a:r>
              <a:rPr lang="lv-LV" dirty="0" smtClean="0">
                <a:solidFill>
                  <a:schemeClr val="tx1"/>
                </a:solidFill>
              </a:rPr>
              <a:t>, </a:t>
            </a:r>
            <a:r>
              <a:rPr lang="en-GB" dirty="0" smtClean="0">
                <a:solidFill>
                  <a:schemeClr val="tx1"/>
                </a:solidFill>
              </a:rPr>
              <a:t>Ship Product</a:t>
            </a:r>
            <a:r>
              <a:rPr lang="lv-LV" dirty="0" smtClean="0">
                <a:solidFill>
                  <a:schemeClr val="tx1"/>
                </a:solidFill>
              </a:rPr>
              <a:t>, </a:t>
            </a:r>
            <a:r>
              <a:rPr lang="en-GB" dirty="0" smtClean="0">
                <a:solidFill>
                  <a:schemeClr val="tx1"/>
                </a:solidFill>
              </a:rPr>
              <a:t>Provide Upgrade</a:t>
            </a:r>
          </a:p>
          <a:p>
            <a:r>
              <a:rPr lang="en-US" b="1" dirty="0" smtClean="0">
                <a:solidFill>
                  <a:schemeClr val="tx1"/>
                </a:solidFill>
              </a:rPr>
              <a:t>Administration and Service Industries</a:t>
            </a:r>
            <a:r>
              <a:rPr lang="lv-LV" b="1" dirty="0" smtClean="0">
                <a:solidFill>
                  <a:schemeClr val="tx1"/>
                </a:solidFill>
              </a:rPr>
              <a:t> </a:t>
            </a:r>
            <a:r>
              <a:rPr lang="en-US" dirty="0" smtClean="0">
                <a:solidFill>
                  <a:schemeClr val="tx1"/>
                </a:solidFill>
              </a:rPr>
              <a:t>(The 8 Ps)</a:t>
            </a:r>
            <a:r>
              <a:rPr lang="lv-LV" dirty="0" smtClean="0">
                <a:solidFill>
                  <a:schemeClr val="tx1"/>
                </a:solidFill>
              </a:rPr>
              <a:t> –</a:t>
            </a:r>
          </a:p>
          <a:p>
            <a:pPr lvl="1"/>
            <a:r>
              <a:rPr lang="en-US" dirty="0" smtClean="0">
                <a:solidFill>
                  <a:schemeClr val="tx1"/>
                </a:solidFill>
              </a:rPr>
              <a:t>Price </a:t>
            </a:r>
            <a:r>
              <a:rPr lang="lv-LV" dirty="0" smtClean="0">
                <a:solidFill>
                  <a:schemeClr val="tx1"/>
                </a:solidFill>
              </a:rPr>
              <a:t>, </a:t>
            </a:r>
            <a:r>
              <a:rPr lang="en-US" dirty="0" smtClean="0">
                <a:solidFill>
                  <a:schemeClr val="tx1"/>
                </a:solidFill>
              </a:rPr>
              <a:t>Promotion </a:t>
            </a:r>
            <a:r>
              <a:rPr lang="lv-LV" dirty="0" smtClean="0">
                <a:solidFill>
                  <a:schemeClr val="tx1"/>
                </a:solidFill>
              </a:rPr>
              <a:t>, </a:t>
            </a:r>
            <a:r>
              <a:rPr lang="en-US" dirty="0" smtClean="0">
                <a:solidFill>
                  <a:schemeClr val="tx1"/>
                </a:solidFill>
              </a:rPr>
              <a:t>People</a:t>
            </a:r>
            <a:r>
              <a:rPr lang="lv-LV" dirty="0" smtClean="0">
                <a:solidFill>
                  <a:schemeClr val="tx1"/>
                </a:solidFill>
              </a:rPr>
              <a:t>, </a:t>
            </a:r>
            <a:r>
              <a:rPr lang="en-US" dirty="0" smtClean="0">
                <a:solidFill>
                  <a:schemeClr val="tx1"/>
                </a:solidFill>
              </a:rPr>
              <a:t>Processes</a:t>
            </a:r>
            <a:r>
              <a:rPr lang="lv-LV" dirty="0" smtClean="0">
                <a:solidFill>
                  <a:schemeClr val="tx1"/>
                </a:solidFill>
              </a:rPr>
              <a:t>, </a:t>
            </a:r>
            <a:r>
              <a:rPr lang="en-US" dirty="0" smtClean="0">
                <a:solidFill>
                  <a:schemeClr val="tx1"/>
                </a:solidFill>
              </a:rPr>
              <a:t>Place / Plant</a:t>
            </a:r>
            <a:r>
              <a:rPr lang="lv-LV" dirty="0" smtClean="0">
                <a:solidFill>
                  <a:schemeClr val="tx1"/>
                </a:solidFill>
              </a:rPr>
              <a:t>, </a:t>
            </a:r>
            <a:r>
              <a:rPr lang="en-US" dirty="0" smtClean="0">
                <a:solidFill>
                  <a:schemeClr val="tx1"/>
                </a:solidFill>
              </a:rPr>
              <a:t>Policies</a:t>
            </a:r>
            <a:r>
              <a:rPr lang="lv-LV" dirty="0" smtClean="0">
                <a:solidFill>
                  <a:schemeClr val="tx1"/>
                </a:solidFill>
              </a:rPr>
              <a:t>, </a:t>
            </a:r>
            <a:r>
              <a:rPr lang="en-US" dirty="0" smtClean="0">
                <a:solidFill>
                  <a:schemeClr val="tx1"/>
                </a:solidFill>
              </a:rPr>
              <a:t>Procedures</a:t>
            </a:r>
            <a:r>
              <a:rPr lang="lv-LV" dirty="0" smtClean="0">
                <a:solidFill>
                  <a:schemeClr val="tx1"/>
                </a:solidFill>
              </a:rPr>
              <a:t>, </a:t>
            </a:r>
            <a:r>
              <a:rPr lang="en-US" dirty="0" smtClean="0">
                <a:solidFill>
                  <a:schemeClr val="tx1"/>
                </a:solidFill>
              </a:rPr>
              <a:t>Product (Service)</a:t>
            </a:r>
            <a:endParaRPr lang="lv-LV" dirty="0" smtClean="0">
              <a:solidFill>
                <a:schemeClr val="tx1"/>
              </a:solidFill>
            </a:endParaRPr>
          </a:p>
          <a:p>
            <a:pPr eaLnBrk="1" hangingPunct="1"/>
            <a:r>
              <a:rPr lang="lv-LV" dirty="0" smtClean="0">
                <a:solidFill>
                  <a:schemeClr val="tx1"/>
                </a:solidFill>
              </a:rPr>
              <a:t>(</a:t>
            </a:r>
            <a:r>
              <a:rPr lang="en-GB" dirty="0" smtClean="0">
                <a:solidFill>
                  <a:schemeClr val="tx1"/>
                </a:solidFill>
              </a:rPr>
              <a:t>The 4 Ps</a:t>
            </a:r>
            <a:r>
              <a:rPr lang="lv-LV" dirty="0" smtClean="0">
                <a:solidFill>
                  <a:schemeClr val="tx1"/>
                </a:solidFill>
              </a:rPr>
              <a:t>)</a:t>
            </a:r>
            <a:r>
              <a:rPr lang="en-GB" dirty="0" smtClean="0">
                <a:solidFill>
                  <a:schemeClr val="tx1"/>
                </a:solidFill>
              </a:rPr>
              <a:t>: </a:t>
            </a:r>
          </a:p>
          <a:p>
            <a:pPr lvl="1" eaLnBrk="1" hangingPunct="1"/>
            <a:r>
              <a:rPr lang="en-GB" dirty="0" smtClean="0">
                <a:solidFill>
                  <a:schemeClr val="tx1"/>
                </a:solidFill>
              </a:rPr>
              <a:t>Place, Procedure, People, Policies </a:t>
            </a:r>
          </a:p>
          <a:p>
            <a:pPr eaLnBrk="1" hangingPunct="1"/>
            <a:r>
              <a:rPr lang="lv-LV" dirty="0" smtClean="0">
                <a:solidFill>
                  <a:schemeClr val="tx1"/>
                </a:solidFill>
              </a:rPr>
              <a:t>(</a:t>
            </a:r>
            <a:r>
              <a:rPr lang="en-GB" dirty="0" smtClean="0">
                <a:solidFill>
                  <a:schemeClr val="tx1"/>
                </a:solidFill>
              </a:rPr>
              <a:t>The 4 Ss</a:t>
            </a:r>
            <a:r>
              <a:rPr lang="lv-LV" dirty="0" smtClean="0">
                <a:solidFill>
                  <a:schemeClr val="tx1"/>
                </a:solidFill>
              </a:rPr>
              <a:t>)</a:t>
            </a:r>
            <a:r>
              <a:rPr lang="en-GB" dirty="0" smtClean="0">
                <a:solidFill>
                  <a:schemeClr val="tx1"/>
                </a:solidFill>
              </a:rPr>
              <a:t>: </a:t>
            </a:r>
          </a:p>
          <a:p>
            <a:pPr lvl="1" eaLnBrk="1" hangingPunct="1"/>
            <a:r>
              <a:rPr lang="en-GB" dirty="0" smtClean="0">
                <a:solidFill>
                  <a:schemeClr val="tx1"/>
                </a:solidFill>
              </a:rPr>
              <a:t>Surroundings, Suppliers, Systems, Skills</a:t>
            </a:r>
            <a:endParaRPr lang="lv-LV" dirty="0" smtClean="0">
              <a:solidFill>
                <a:schemeClr val="tx1"/>
              </a:solidFill>
            </a:endParaRPr>
          </a:p>
          <a:p>
            <a:pPr lvl="1" eaLnBrk="1" hangingPunct="1"/>
            <a:endParaRPr lang="lv-LV" dirty="0" smtClean="0">
              <a:solidFill>
                <a:schemeClr val="tx1"/>
              </a:solidFill>
            </a:endParaRPr>
          </a:p>
          <a:p>
            <a:pPr lvl="1">
              <a:buNone/>
            </a:pPr>
            <a:endParaRPr lang="lv-LV" sz="1600" i="1" dirty="0" smtClean="0">
              <a:solidFill>
                <a:schemeClr val="tx1"/>
              </a:solidFill>
              <a:latin typeface="Arial" pitchFamily="34" charset="0"/>
              <a:cs typeface="Arial" pitchFamily="34" charset="0"/>
            </a:endParaRPr>
          </a:p>
          <a:p>
            <a:pPr lvl="1" eaLnBrk="1" hangingPunct="1">
              <a:buFontTx/>
              <a:buNone/>
            </a:pPr>
            <a:endParaRPr lang="en-US" dirty="0" smtClean="0">
              <a:solidFill>
                <a:schemeClr val="tx1"/>
              </a:solidFill>
            </a:endParaRPr>
          </a:p>
        </p:txBody>
      </p:sp>
      <p:sp>
        <p:nvSpPr>
          <p:cNvPr id="8" name="Slide Number Placeholder 7"/>
          <p:cNvSpPr>
            <a:spLocks noGrp="1"/>
          </p:cNvSpPr>
          <p:nvPr>
            <p:ph type="sldNum" sz="quarter" idx="12"/>
          </p:nvPr>
        </p:nvSpPr>
        <p:spPr/>
        <p:txBody>
          <a:bodyPr/>
          <a:lstStyle/>
          <a:p>
            <a:fld id="{6ECF81E8-6DE5-4C92-89BE-5D6CD56A8BF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lstStyle/>
          <a:p>
            <a:r>
              <a:rPr lang="lv-LV" dirty="0" smtClean="0"/>
              <a:t>Mērķi un mērķu noteikšana</a:t>
            </a:r>
            <a:endParaRPr lang="lv-LV" dirty="0"/>
          </a:p>
        </p:txBody>
      </p:sp>
      <p:sp>
        <p:nvSpPr>
          <p:cNvPr id="3" name="Content Placeholder 2"/>
          <p:cNvSpPr>
            <a:spLocks noGrp="1"/>
          </p:cNvSpPr>
          <p:nvPr>
            <p:ph idx="1"/>
          </p:nvPr>
        </p:nvSpPr>
        <p:spPr/>
        <p:txBody>
          <a:bodyPr>
            <a:normAutofit lnSpcReduction="10000"/>
          </a:bodyPr>
          <a:lstStyle/>
          <a:p>
            <a:r>
              <a:rPr lang="lv-LV" i="1" dirty="0" smtClean="0">
                <a:solidFill>
                  <a:srgbClr val="FF0000"/>
                </a:solidFill>
              </a:rPr>
              <a:t>Mērķis </a:t>
            </a:r>
            <a:r>
              <a:rPr lang="lv-LV" dirty="0" smtClean="0">
                <a:solidFill>
                  <a:schemeClr val="tx1"/>
                </a:solidFill>
              </a:rPr>
              <a:t>ir iecerētās lietas, kuras persona vai sistēma plāno vai vēlas iegūt – personālais vai organizācijas iecerētais galapunkts pieņemtajā virzienā. </a:t>
            </a:r>
          </a:p>
          <a:p>
            <a:r>
              <a:rPr lang="lv-LV" i="1" dirty="0" smtClean="0">
                <a:solidFill>
                  <a:srgbClr val="FF0000"/>
                </a:solidFill>
              </a:rPr>
              <a:t>Mērķu noteikšana un analīze </a:t>
            </a:r>
            <a:r>
              <a:rPr lang="lv-LV" dirty="0" smtClean="0">
                <a:solidFill>
                  <a:schemeClr val="tx1"/>
                </a:solidFill>
              </a:rPr>
              <a:t>nodrošina pamatu efektīvai problēmu risināšanai</a:t>
            </a:r>
          </a:p>
          <a:p>
            <a:r>
              <a:rPr lang="lv-LV" dirty="0" smtClean="0">
                <a:solidFill>
                  <a:schemeClr val="tx1"/>
                </a:solidFill>
              </a:rPr>
              <a:t>Mērķu noteikšana un analīze paredz mērķu precizēšanu un vispārināšanu. </a:t>
            </a:r>
          </a:p>
          <a:p>
            <a:r>
              <a:rPr lang="lv-LV" dirty="0" smtClean="0">
                <a:solidFill>
                  <a:schemeClr val="tx1"/>
                </a:solidFill>
              </a:rPr>
              <a:t>Mērķa </a:t>
            </a:r>
            <a:r>
              <a:rPr lang="lv-LV" i="1" dirty="0" smtClean="0">
                <a:solidFill>
                  <a:srgbClr val="FF0000"/>
                </a:solidFill>
              </a:rPr>
              <a:t>precizēšana</a:t>
            </a:r>
            <a:r>
              <a:rPr lang="lv-LV" dirty="0" smtClean="0">
                <a:solidFill>
                  <a:schemeClr val="tx1"/>
                </a:solidFill>
              </a:rPr>
              <a:t> ir process, kad mērķi iedala </a:t>
            </a:r>
            <a:r>
              <a:rPr lang="lv-LV" dirty="0" err="1" smtClean="0">
                <a:solidFill>
                  <a:schemeClr val="tx1"/>
                </a:solidFill>
              </a:rPr>
              <a:t>apakšmērķos</a:t>
            </a:r>
            <a:r>
              <a:rPr lang="lv-LV" dirty="0" smtClean="0">
                <a:solidFill>
                  <a:schemeClr val="tx1"/>
                </a:solidFill>
              </a:rPr>
              <a:t>. Mērķa </a:t>
            </a:r>
            <a:r>
              <a:rPr lang="lv-LV" i="1" dirty="0" smtClean="0">
                <a:solidFill>
                  <a:srgbClr val="FF0000"/>
                </a:solidFill>
              </a:rPr>
              <a:t>vispārināšana</a:t>
            </a:r>
            <a:r>
              <a:rPr lang="lv-LV" dirty="0" smtClean="0">
                <a:solidFill>
                  <a:schemeClr val="tx1"/>
                </a:solidFill>
              </a:rPr>
              <a:t> notiek pretējā virzienā, iegūstot augstākā līmeņa mērķus. Mērķus detalizēt var, atbildot uz jautājumu “kā mērķi var sasniegt”, taču vispārināšana tiek veikta, atbildot uz jautājumu “kāpēc dotais mērķis parādījās”. </a:t>
            </a:r>
          </a:p>
        </p:txBody>
      </p:sp>
      <p:sp>
        <p:nvSpPr>
          <p:cNvPr id="4" name="Slide Number Placeholder 3"/>
          <p:cNvSpPr>
            <a:spLocks noGrp="1"/>
          </p:cNvSpPr>
          <p:nvPr>
            <p:ph type="sldNum" sz="quarter" idx="12"/>
          </p:nvPr>
        </p:nvSpPr>
        <p:spPr/>
        <p:txBody>
          <a:bodyPr/>
          <a:lstStyle/>
          <a:p>
            <a:fld id="{6ECF81E8-6DE5-4C92-89BE-5D6CD56A8BF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0" y="3356992"/>
            <a:ext cx="8778241" cy="3041958"/>
          </a:xfrm>
          <a:custGeom>
            <a:avLst/>
            <a:gdLst>
              <a:gd name="connsiteX0" fmla="*/ 2686929 w 8623495"/>
              <a:gd name="connsiteY0" fmla="*/ 731520 h 3008636"/>
              <a:gd name="connsiteX1" fmla="*/ 2686929 w 8623495"/>
              <a:gd name="connsiteY1" fmla="*/ 731520 h 3008636"/>
              <a:gd name="connsiteX2" fmla="*/ 2827606 w 8623495"/>
              <a:gd name="connsiteY2" fmla="*/ 675249 h 3008636"/>
              <a:gd name="connsiteX3" fmla="*/ 2883877 w 8623495"/>
              <a:gd name="connsiteY3" fmla="*/ 618978 h 3008636"/>
              <a:gd name="connsiteX4" fmla="*/ 2940147 w 8623495"/>
              <a:gd name="connsiteY4" fmla="*/ 590843 h 3008636"/>
              <a:gd name="connsiteX5" fmla="*/ 2996418 w 8623495"/>
              <a:gd name="connsiteY5" fmla="*/ 548640 h 3008636"/>
              <a:gd name="connsiteX6" fmla="*/ 3108960 w 8623495"/>
              <a:gd name="connsiteY6" fmla="*/ 492369 h 3008636"/>
              <a:gd name="connsiteX7" fmla="*/ 3193366 w 8623495"/>
              <a:gd name="connsiteY7" fmla="*/ 436098 h 3008636"/>
              <a:gd name="connsiteX8" fmla="*/ 3263704 w 8623495"/>
              <a:gd name="connsiteY8" fmla="*/ 407963 h 3008636"/>
              <a:gd name="connsiteX9" fmla="*/ 3502855 w 8623495"/>
              <a:gd name="connsiteY9" fmla="*/ 365760 h 3008636"/>
              <a:gd name="connsiteX10" fmla="*/ 3559126 w 8623495"/>
              <a:gd name="connsiteY10" fmla="*/ 337624 h 3008636"/>
              <a:gd name="connsiteX11" fmla="*/ 3601329 w 8623495"/>
              <a:gd name="connsiteY11" fmla="*/ 323557 h 3008636"/>
              <a:gd name="connsiteX12" fmla="*/ 3643532 w 8623495"/>
              <a:gd name="connsiteY12" fmla="*/ 295421 h 3008636"/>
              <a:gd name="connsiteX13" fmla="*/ 3727938 w 8623495"/>
              <a:gd name="connsiteY13" fmla="*/ 267286 h 3008636"/>
              <a:gd name="connsiteX14" fmla="*/ 3770141 w 8623495"/>
              <a:gd name="connsiteY14" fmla="*/ 253218 h 3008636"/>
              <a:gd name="connsiteX15" fmla="*/ 3840480 w 8623495"/>
              <a:gd name="connsiteY15" fmla="*/ 211015 h 3008636"/>
              <a:gd name="connsiteX16" fmla="*/ 3882683 w 8623495"/>
              <a:gd name="connsiteY16" fmla="*/ 182880 h 3008636"/>
              <a:gd name="connsiteX17" fmla="*/ 3910818 w 8623495"/>
              <a:gd name="connsiteY17" fmla="*/ 154744 h 3008636"/>
              <a:gd name="connsiteX18" fmla="*/ 3953021 w 8623495"/>
              <a:gd name="connsiteY18" fmla="*/ 140677 h 3008636"/>
              <a:gd name="connsiteX19" fmla="*/ 3981157 w 8623495"/>
              <a:gd name="connsiteY19" fmla="*/ 84406 h 3008636"/>
              <a:gd name="connsiteX20" fmla="*/ 4023360 w 8623495"/>
              <a:gd name="connsiteY20" fmla="*/ 70338 h 3008636"/>
              <a:gd name="connsiteX21" fmla="*/ 4107766 w 8623495"/>
              <a:gd name="connsiteY21" fmla="*/ 0 h 3008636"/>
              <a:gd name="connsiteX22" fmla="*/ 4290646 w 8623495"/>
              <a:gd name="connsiteY22" fmla="*/ 14068 h 3008636"/>
              <a:gd name="connsiteX23" fmla="*/ 4403187 w 8623495"/>
              <a:gd name="connsiteY23" fmla="*/ 42203 h 3008636"/>
              <a:gd name="connsiteX24" fmla="*/ 4726744 w 8623495"/>
              <a:gd name="connsiteY24" fmla="*/ 56271 h 3008636"/>
              <a:gd name="connsiteX25" fmla="*/ 4825218 w 8623495"/>
              <a:gd name="connsiteY25" fmla="*/ 84406 h 3008636"/>
              <a:gd name="connsiteX26" fmla="*/ 4909624 w 8623495"/>
              <a:gd name="connsiteY26" fmla="*/ 98474 h 3008636"/>
              <a:gd name="connsiteX27" fmla="*/ 4965895 w 8623495"/>
              <a:gd name="connsiteY27" fmla="*/ 112541 h 3008636"/>
              <a:gd name="connsiteX28" fmla="*/ 5064369 w 8623495"/>
              <a:gd name="connsiteY28" fmla="*/ 140677 h 3008636"/>
              <a:gd name="connsiteX29" fmla="*/ 5275384 w 8623495"/>
              <a:gd name="connsiteY29" fmla="*/ 168812 h 3008636"/>
              <a:gd name="connsiteX30" fmla="*/ 5401993 w 8623495"/>
              <a:gd name="connsiteY30" fmla="*/ 211015 h 3008636"/>
              <a:gd name="connsiteX31" fmla="*/ 5458264 w 8623495"/>
              <a:gd name="connsiteY31" fmla="*/ 239151 h 3008636"/>
              <a:gd name="connsiteX32" fmla="*/ 5824024 w 8623495"/>
              <a:gd name="connsiteY32" fmla="*/ 281354 h 3008636"/>
              <a:gd name="connsiteX33" fmla="*/ 5866227 w 8623495"/>
              <a:gd name="connsiteY33" fmla="*/ 295421 h 3008636"/>
              <a:gd name="connsiteX34" fmla="*/ 5936566 w 8623495"/>
              <a:gd name="connsiteY34" fmla="*/ 351692 h 3008636"/>
              <a:gd name="connsiteX35" fmla="*/ 5992837 w 8623495"/>
              <a:gd name="connsiteY35" fmla="*/ 365760 h 3008636"/>
              <a:gd name="connsiteX36" fmla="*/ 6077243 w 8623495"/>
              <a:gd name="connsiteY36" fmla="*/ 407963 h 3008636"/>
              <a:gd name="connsiteX37" fmla="*/ 6133513 w 8623495"/>
              <a:gd name="connsiteY37" fmla="*/ 422031 h 3008636"/>
              <a:gd name="connsiteX38" fmla="*/ 6246055 w 8623495"/>
              <a:gd name="connsiteY38" fmla="*/ 478301 h 3008636"/>
              <a:gd name="connsiteX39" fmla="*/ 6400800 w 8623495"/>
              <a:gd name="connsiteY39" fmla="*/ 520504 h 3008636"/>
              <a:gd name="connsiteX40" fmla="*/ 6682153 w 8623495"/>
              <a:gd name="connsiteY40" fmla="*/ 520504 h 3008636"/>
              <a:gd name="connsiteX41" fmla="*/ 6738424 w 8623495"/>
              <a:gd name="connsiteY41" fmla="*/ 548640 h 3008636"/>
              <a:gd name="connsiteX42" fmla="*/ 6836898 w 8623495"/>
              <a:gd name="connsiteY42" fmla="*/ 590843 h 3008636"/>
              <a:gd name="connsiteX43" fmla="*/ 6907237 w 8623495"/>
              <a:gd name="connsiteY43" fmla="*/ 661181 h 3008636"/>
              <a:gd name="connsiteX44" fmla="*/ 7019778 w 8623495"/>
              <a:gd name="connsiteY44" fmla="*/ 745588 h 3008636"/>
              <a:gd name="connsiteX45" fmla="*/ 7118252 w 8623495"/>
              <a:gd name="connsiteY45" fmla="*/ 829994 h 3008636"/>
              <a:gd name="connsiteX46" fmla="*/ 7202658 w 8623495"/>
              <a:gd name="connsiteY46" fmla="*/ 872197 h 3008636"/>
              <a:gd name="connsiteX47" fmla="*/ 7244861 w 8623495"/>
              <a:gd name="connsiteY47" fmla="*/ 900332 h 3008636"/>
              <a:gd name="connsiteX48" fmla="*/ 7287064 w 8623495"/>
              <a:gd name="connsiteY48" fmla="*/ 914400 h 3008636"/>
              <a:gd name="connsiteX49" fmla="*/ 7469944 w 8623495"/>
              <a:gd name="connsiteY49" fmla="*/ 1012874 h 3008636"/>
              <a:gd name="connsiteX50" fmla="*/ 7582486 w 8623495"/>
              <a:gd name="connsiteY50" fmla="*/ 1097280 h 3008636"/>
              <a:gd name="connsiteX51" fmla="*/ 7680960 w 8623495"/>
              <a:gd name="connsiteY51" fmla="*/ 1167618 h 3008636"/>
              <a:gd name="connsiteX52" fmla="*/ 7751298 w 8623495"/>
              <a:gd name="connsiteY52" fmla="*/ 1181686 h 3008636"/>
              <a:gd name="connsiteX53" fmla="*/ 7934178 w 8623495"/>
              <a:gd name="connsiteY53" fmla="*/ 1223889 h 3008636"/>
              <a:gd name="connsiteX54" fmla="*/ 8117058 w 8623495"/>
              <a:gd name="connsiteY54" fmla="*/ 1266092 h 3008636"/>
              <a:gd name="connsiteX55" fmla="*/ 8187397 w 8623495"/>
              <a:gd name="connsiteY55" fmla="*/ 1280160 h 3008636"/>
              <a:gd name="connsiteX56" fmla="*/ 8229600 w 8623495"/>
              <a:gd name="connsiteY56" fmla="*/ 1294228 h 3008636"/>
              <a:gd name="connsiteX57" fmla="*/ 8285870 w 8623495"/>
              <a:gd name="connsiteY57" fmla="*/ 1308295 h 3008636"/>
              <a:gd name="connsiteX58" fmla="*/ 8328073 w 8623495"/>
              <a:gd name="connsiteY58" fmla="*/ 1336431 h 3008636"/>
              <a:gd name="connsiteX59" fmla="*/ 8426547 w 8623495"/>
              <a:gd name="connsiteY59" fmla="*/ 1364566 h 3008636"/>
              <a:gd name="connsiteX60" fmla="*/ 8468750 w 8623495"/>
              <a:gd name="connsiteY60" fmla="*/ 1378634 h 3008636"/>
              <a:gd name="connsiteX61" fmla="*/ 8496886 w 8623495"/>
              <a:gd name="connsiteY61" fmla="*/ 1420837 h 3008636"/>
              <a:gd name="connsiteX62" fmla="*/ 8553157 w 8623495"/>
              <a:gd name="connsiteY62" fmla="*/ 1463040 h 3008636"/>
              <a:gd name="connsiteX63" fmla="*/ 8581292 w 8623495"/>
              <a:gd name="connsiteY63" fmla="*/ 1547446 h 3008636"/>
              <a:gd name="connsiteX64" fmla="*/ 8595360 w 8623495"/>
              <a:gd name="connsiteY64" fmla="*/ 1688123 h 3008636"/>
              <a:gd name="connsiteX65" fmla="*/ 8609427 w 8623495"/>
              <a:gd name="connsiteY65" fmla="*/ 1730326 h 3008636"/>
              <a:gd name="connsiteX66" fmla="*/ 8623495 w 8623495"/>
              <a:gd name="connsiteY66" fmla="*/ 1828800 h 3008636"/>
              <a:gd name="connsiteX67" fmla="*/ 8581292 w 8623495"/>
              <a:gd name="connsiteY67" fmla="*/ 1983544 h 3008636"/>
              <a:gd name="connsiteX68" fmla="*/ 8510953 w 8623495"/>
              <a:gd name="connsiteY68" fmla="*/ 2067951 h 3008636"/>
              <a:gd name="connsiteX69" fmla="*/ 8496886 w 8623495"/>
              <a:gd name="connsiteY69" fmla="*/ 2110154 h 3008636"/>
              <a:gd name="connsiteX70" fmla="*/ 8384344 w 8623495"/>
              <a:gd name="connsiteY70" fmla="*/ 2208628 h 3008636"/>
              <a:gd name="connsiteX71" fmla="*/ 8257735 w 8623495"/>
              <a:gd name="connsiteY71" fmla="*/ 2321169 h 3008636"/>
              <a:gd name="connsiteX72" fmla="*/ 8215532 w 8623495"/>
              <a:gd name="connsiteY72" fmla="*/ 2363372 h 3008636"/>
              <a:gd name="connsiteX73" fmla="*/ 8159261 w 8623495"/>
              <a:gd name="connsiteY73" fmla="*/ 2391508 h 3008636"/>
              <a:gd name="connsiteX74" fmla="*/ 8046720 w 8623495"/>
              <a:gd name="connsiteY74" fmla="*/ 2475914 h 3008636"/>
              <a:gd name="connsiteX75" fmla="*/ 7990449 w 8623495"/>
              <a:gd name="connsiteY75" fmla="*/ 2489981 h 3008636"/>
              <a:gd name="connsiteX76" fmla="*/ 7807569 w 8623495"/>
              <a:gd name="connsiteY76" fmla="*/ 2546252 h 3008636"/>
              <a:gd name="connsiteX77" fmla="*/ 7652824 w 8623495"/>
              <a:gd name="connsiteY77" fmla="*/ 2560320 h 3008636"/>
              <a:gd name="connsiteX78" fmla="*/ 7568418 w 8623495"/>
              <a:gd name="connsiteY78" fmla="*/ 2546252 h 3008636"/>
              <a:gd name="connsiteX79" fmla="*/ 7019778 w 8623495"/>
              <a:gd name="connsiteY79" fmla="*/ 2574388 h 3008636"/>
              <a:gd name="connsiteX80" fmla="*/ 6963507 w 8623495"/>
              <a:gd name="connsiteY80" fmla="*/ 2588455 h 3008636"/>
              <a:gd name="connsiteX81" fmla="*/ 6850966 w 8623495"/>
              <a:gd name="connsiteY81" fmla="*/ 2602523 h 3008636"/>
              <a:gd name="connsiteX82" fmla="*/ 6780627 w 8623495"/>
              <a:gd name="connsiteY82" fmla="*/ 2616591 h 3008636"/>
              <a:gd name="connsiteX83" fmla="*/ 6625883 w 8623495"/>
              <a:gd name="connsiteY83" fmla="*/ 2658794 h 3008636"/>
              <a:gd name="connsiteX84" fmla="*/ 6569612 w 8623495"/>
              <a:gd name="connsiteY84" fmla="*/ 2686929 h 3008636"/>
              <a:gd name="connsiteX85" fmla="*/ 6485206 w 8623495"/>
              <a:gd name="connsiteY85" fmla="*/ 2729132 h 3008636"/>
              <a:gd name="connsiteX86" fmla="*/ 6414867 w 8623495"/>
              <a:gd name="connsiteY86" fmla="*/ 2785403 h 3008636"/>
              <a:gd name="connsiteX87" fmla="*/ 6274190 w 8623495"/>
              <a:gd name="connsiteY87" fmla="*/ 2827606 h 3008636"/>
              <a:gd name="connsiteX88" fmla="*/ 6189784 w 8623495"/>
              <a:gd name="connsiteY88" fmla="*/ 2855741 h 3008636"/>
              <a:gd name="connsiteX89" fmla="*/ 5908430 w 8623495"/>
              <a:gd name="connsiteY89" fmla="*/ 2897944 h 3008636"/>
              <a:gd name="connsiteX90" fmla="*/ 5795889 w 8623495"/>
              <a:gd name="connsiteY90" fmla="*/ 2926080 h 3008636"/>
              <a:gd name="connsiteX91" fmla="*/ 5739618 w 8623495"/>
              <a:gd name="connsiteY91" fmla="*/ 2954215 h 3008636"/>
              <a:gd name="connsiteX92" fmla="*/ 5683347 w 8623495"/>
              <a:gd name="connsiteY92" fmla="*/ 2968283 h 3008636"/>
              <a:gd name="connsiteX93" fmla="*/ 5584873 w 8623495"/>
              <a:gd name="connsiteY93" fmla="*/ 2996418 h 3008636"/>
              <a:gd name="connsiteX94" fmla="*/ 3545058 w 8623495"/>
              <a:gd name="connsiteY94" fmla="*/ 2982351 h 3008636"/>
              <a:gd name="connsiteX95" fmla="*/ 3123027 w 8623495"/>
              <a:gd name="connsiteY95" fmla="*/ 2968283 h 3008636"/>
              <a:gd name="connsiteX96" fmla="*/ 3066757 w 8623495"/>
              <a:gd name="connsiteY96" fmla="*/ 2940148 h 3008636"/>
              <a:gd name="connsiteX97" fmla="*/ 2996418 w 8623495"/>
              <a:gd name="connsiteY97" fmla="*/ 2926080 h 3008636"/>
              <a:gd name="connsiteX98" fmla="*/ 2813538 w 8623495"/>
              <a:gd name="connsiteY98" fmla="*/ 2912012 h 3008636"/>
              <a:gd name="connsiteX99" fmla="*/ 2110153 w 8623495"/>
              <a:gd name="connsiteY99" fmla="*/ 2883877 h 3008636"/>
              <a:gd name="connsiteX100" fmla="*/ 1913206 w 8623495"/>
              <a:gd name="connsiteY100" fmla="*/ 2827606 h 3008636"/>
              <a:gd name="connsiteX101" fmla="*/ 1674055 w 8623495"/>
              <a:gd name="connsiteY101" fmla="*/ 2799471 h 3008636"/>
              <a:gd name="connsiteX102" fmla="*/ 1406769 w 8623495"/>
              <a:gd name="connsiteY102" fmla="*/ 2757268 h 3008636"/>
              <a:gd name="connsiteX103" fmla="*/ 1237957 w 8623495"/>
              <a:gd name="connsiteY103" fmla="*/ 2743200 h 3008636"/>
              <a:gd name="connsiteX104" fmla="*/ 1153550 w 8623495"/>
              <a:gd name="connsiteY104" fmla="*/ 2715064 h 3008636"/>
              <a:gd name="connsiteX105" fmla="*/ 1055077 w 8623495"/>
              <a:gd name="connsiteY105" fmla="*/ 2658794 h 3008636"/>
              <a:gd name="connsiteX106" fmla="*/ 1012873 w 8623495"/>
              <a:gd name="connsiteY106" fmla="*/ 2630658 h 3008636"/>
              <a:gd name="connsiteX107" fmla="*/ 604910 w 8623495"/>
              <a:gd name="connsiteY107" fmla="*/ 2588455 h 3008636"/>
              <a:gd name="connsiteX108" fmla="*/ 562707 w 8623495"/>
              <a:gd name="connsiteY108" fmla="*/ 2574388 h 3008636"/>
              <a:gd name="connsiteX109" fmla="*/ 492369 w 8623495"/>
              <a:gd name="connsiteY109" fmla="*/ 2518117 h 3008636"/>
              <a:gd name="connsiteX110" fmla="*/ 422030 w 8623495"/>
              <a:gd name="connsiteY110" fmla="*/ 2504049 h 3008636"/>
              <a:gd name="connsiteX111" fmla="*/ 379827 w 8623495"/>
              <a:gd name="connsiteY111" fmla="*/ 2489981 h 3008636"/>
              <a:gd name="connsiteX112" fmla="*/ 309489 w 8623495"/>
              <a:gd name="connsiteY112" fmla="*/ 2475914 h 3008636"/>
              <a:gd name="connsiteX113" fmla="*/ 253218 w 8623495"/>
              <a:gd name="connsiteY113" fmla="*/ 2461846 h 3008636"/>
              <a:gd name="connsiteX114" fmla="*/ 211015 w 8623495"/>
              <a:gd name="connsiteY114" fmla="*/ 2433711 h 3008636"/>
              <a:gd name="connsiteX115" fmla="*/ 182880 w 8623495"/>
              <a:gd name="connsiteY115" fmla="*/ 2405575 h 3008636"/>
              <a:gd name="connsiteX116" fmla="*/ 98473 w 8623495"/>
              <a:gd name="connsiteY116" fmla="*/ 2349304 h 3008636"/>
              <a:gd name="connsiteX117" fmla="*/ 84406 w 8623495"/>
              <a:gd name="connsiteY117" fmla="*/ 2307101 h 3008636"/>
              <a:gd name="connsiteX118" fmla="*/ 56270 w 8623495"/>
              <a:gd name="connsiteY118" fmla="*/ 2264898 h 3008636"/>
              <a:gd name="connsiteX119" fmla="*/ 0 w 8623495"/>
              <a:gd name="connsiteY119" fmla="*/ 2180492 h 3008636"/>
              <a:gd name="connsiteX120" fmla="*/ 14067 w 8623495"/>
              <a:gd name="connsiteY120" fmla="*/ 1603717 h 3008636"/>
              <a:gd name="connsiteX121" fmla="*/ 28135 w 8623495"/>
              <a:gd name="connsiteY121" fmla="*/ 1364566 h 3008636"/>
              <a:gd name="connsiteX122" fmla="*/ 84406 w 8623495"/>
              <a:gd name="connsiteY122" fmla="*/ 1336431 h 3008636"/>
              <a:gd name="connsiteX123" fmla="*/ 281353 w 8623495"/>
              <a:gd name="connsiteY123" fmla="*/ 1252024 h 3008636"/>
              <a:gd name="connsiteX124" fmla="*/ 407963 w 8623495"/>
              <a:gd name="connsiteY124" fmla="*/ 1223889 h 3008636"/>
              <a:gd name="connsiteX125" fmla="*/ 492369 w 8623495"/>
              <a:gd name="connsiteY125" fmla="*/ 1209821 h 3008636"/>
              <a:gd name="connsiteX126" fmla="*/ 548640 w 8623495"/>
              <a:gd name="connsiteY126" fmla="*/ 1195754 h 3008636"/>
              <a:gd name="connsiteX127" fmla="*/ 703384 w 8623495"/>
              <a:gd name="connsiteY127" fmla="*/ 1181686 h 3008636"/>
              <a:gd name="connsiteX128" fmla="*/ 829993 w 8623495"/>
              <a:gd name="connsiteY128" fmla="*/ 1153551 h 3008636"/>
              <a:gd name="connsiteX129" fmla="*/ 942535 w 8623495"/>
              <a:gd name="connsiteY129" fmla="*/ 1139483 h 3008636"/>
              <a:gd name="connsiteX130" fmla="*/ 998806 w 8623495"/>
              <a:gd name="connsiteY130" fmla="*/ 1111348 h 3008636"/>
              <a:gd name="connsiteX131" fmla="*/ 1645920 w 8623495"/>
              <a:gd name="connsiteY131" fmla="*/ 1083212 h 3008636"/>
              <a:gd name="connsiteX132" fmla="*/ 1955409 w 8623495"/>
              <a:gd name="connsiteY132" fmla="*/ 1012874 h 3008636"/>
              <a:gd name="connsiteX133" fmla="*/ 2110153 w 8623495"/>
              <a:gd name="connsiteY133" fmla="*/ 956603 h 3008636"/>
              <a:gd name="connsiteX134" fmla="*/ 2180492 w 8623495"/>
              <a:gd name="connsiteY134" fmla="*/ 914400 h 3008636"/>
              <a:gd name="connsiteX135" fmla="*/ 2208627 w 8623495"/>
              <a:gd name="connsiteY135" fmla="*/ 886264 h 3008636"/>
              <a:gd name="connsiteX136" fmla="*/ 2293033 w 8623495"/>
              <a:gd name="connsiteY136" fmla="*/ 858129 h 3008636"/>
              <a:gd name="connsiteX137" fmla="*/ 2335237 w 8623495"/>
              <a:gd name="connsiteY137" fmla="*/ 844061 h 3008636"/>
              <a:gd name="connsiteX138" fmla="*/ 2447778 w 8623495"/>
              <a:gd name="connsiteY138" fmla="*/ 815926 h 3008636"/>
              <a:gd name="connsiteX139" fmla="*/ 2489981 w 8623495"/>
              <a:gd name="connsiteY139" fmla="*/ 787791 h 3008636"/>
              <a:gd name="connsiteX140" fmla="*/ 2518117 w 8623495"/>
              <a:gd name="connsiteY140" fmla="*/ 759655 h 3008636"/>
              <a:gd name="connsiteX141" fmla="*/ 2560320 w 8623495"/>
              <a:gd name="connsiteY141" fmla="*/ 745588 h 3008636"/>
              <a:gd name="connsiteX142" fmla="*/ 2743200 w 8623495"/>
              <a:gd name="connsiteY142" fmla="*/ 759655 h 3008636"/>
              <a:gd name="connsiteX143" fmla="*/ 2686929 w 8623495"/>
              <a:gd name="connsiteY143" fmla="*/ 731520 h 300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8623495" h="3008636">
                <a:moveTo>
                  <a:pt x="2686929" y="731520"/>
                </a:moveTo>
                <a:lnTo>
                  <a:pt x="2686929" y="731520"/>
                </a:lnTo>
                <a:cubicBezTo>
                  <a:pt x="2733821" y="712763"/>
                  <a:pt x="2783756" y="700306"/>
                  <a:pt x="2827606" y="675249"/>
                </a:cubicBezTo>
                <a:cubicBezTo>
                  <a:pt x="2850637" y="662088"/>
                  <a:pt x="2862656" y="634894"/>
                  <a:pt x="2883877" y="618978"/>
                </a:cubicBezTo>
                <a:cubicBezTo>
                  <a:pt x="2900653" y="606396"/>
                  <a:pt x="2922364" y="601957"/>
                  <a:pt x="2940147" y="590843"/>
                </a:cubicBezTo>
                <a:cubicBezTo>
                  <a:pt x="2960029" y="578417"/>
                  <a:pt x="2976166" y="560454"/>
                  <a:pt x="2996418" y="548640"/>
                </a:cubicBezTo>
                <a:cubicBezTo>
                  <a:pt x="3032647" y="527507"/>
                  <a:pt x="3074062" y="515634"/>
                  <a:pt x="3108960" y="492369"/>
                </a:cubicBezTo>
                <a:cubicBezTo>
                  <a:pt x="3137095" y="473612"/>
                  <a:pt x="3163680" y="452290"/>
                  <a:pt x="3193366" y="436098"/>
                </a:cubicBezTo>
                <a:cubicBezTo>
                  <a:pt x="3215535" y="424006"/>
                  <a:pt x="3239569" y="415389"/>
                  <a:pt x="3263704" y="407963"/>
                </a:cubicBezTo>
                <a:cubicBezTo>
                  <a:pt x="3372321" y="374543"/>
                  <a:pt x="3387361" y="378593"/>
                  <a:pt x="3502855" y="365760"/>
                </a:cubicBezTo>
                <a:cubicBezTo>
                  <a:pt x="3521612" y="356381"/>
                  <a:pt x="3539851" y="345885"/>
                  <a:pt x="3559126" y="337624"/>
                </a:cubicBezTo>
                <a:cubicBezTo>
                  <a:pt x="3572756" y="331783"/>
                  <a:pt x="3588066" y="330189"/>
                  <a:pt x="3601329" y="323557"/>
                </a:cubicBezTo>
                <a:cubicBezTo>
                  <a:pt x="3616451" y="315996"/>
                  <a:pt x="3628082" y="302288"/>
                  <a:pt x="3643532" y="295421"/>
                </a:cubicBezTo>
                <a:cubicBezTo>
                  <a:pt x="3670633" y="283376"/>
                  <a:pt x="3699803" y="276664"/>
                  <a:pt x="3727938" y="267286"/>
                </a:cubicBezTo>
                <a:lnTo>
                  <a:pt x="3770141" y="253218"/>
                </a:lnTo>
                <a:cubicBezTo>
                  <a:pt x="3825097" y="198264"/>
                  <a:pt x="3767432" y="247539"/>
                  <a:pt x="3840480" y="211015"/>
                </a:cubicBezTo>
                <a:cubicBezTo>
                  <a:pt x="3855602" y="203454"/>
                  <a:pt x="3869481" y="193442"/>
                  <a:pt x="3882683" y="182880"/>
                </a:cubicBezTo>
                <a:cubicBezTo>
                  <a:pt x="3893040" y="174594"/>
                  <a:pt x="3899445" y="161568"/>
                  <a:pt x="3910818" y="154744"/>
                </a:cubicBezTo>
                <a:cubicBezTo>
                  <a:pt x="3923533" y="147115"/>
                  <a:pt x="3938953" y="145366"/>
                  <a:pt x="3953021" y="140677"/>
                </a:cubicBezTo>
                <a:cubicBezTo>
                  <a:pt x="3962400" y="121920"/>
                  <a:pt x="3966328" y="99235"/>
                  <a:pt x="3981157" y="84406"/>
                </a:cubicBezTo>
                <a:cubicBezTo>
                  <a:pt x="3991642" y="73921"/>
                  <a:pt x="4010097" y="76970"/>
                  <a:pt x="4023360" y="70338"/>
                </a:cubicBezTo>
                <a:cubicBezTo>
                  <a:pt x="4062532" y="50752"/>
                  <a:pt x="4076653" y="31113"/>
                  <a:pt x="4107766" y="0"/>
                </a:cubicBezTo>
                <a:cubicBezTo>
                  <a:pt x="4168726" y="4689"/>
                  <a:pt x="4229978" y="6485"/>
                  <a:pt x="4290646" y="14068"/>
                </a:cubicBezTo>
                <a:cubicBezTo>
                  <a:pt x="4481521" y="37927"/>
                  <a:pt x="4115158" y="21629"/>
                  <a:pt x="4403187" y="42203"/>
                </a:cubicBezTo>
                <a:cubicBezTo>
                  <a:pt x="4510867" y="49895"/>
                  <a:pt x="4618892" y="51582"/>
                  <a:pt x="4726744" y="56271"/>
                </a:cubicBezTo>
                <a:cubicBezTo>
                  <a:pt x="4766965" y="69677"/>
                  <a:pt x="4781062" y="75575"/>
                  <a:pt x="4825218" y="84406"/>
                </a:cubicBezTo>
                <a:cubicBezTo>
                  <a:pt x="4853188" y="90000"/>
                  <a:pt x="4881654" y="92880"/>
                  <a:pt x="4909624" y="98474"/>
                </a:cubicBezTo>
                <a:cubicBezTo>
                  <a:pt x="4928583" y="102266"/>
                  <a:pt x="4947242" y="107454"/>
                  <a:pt x="4965895" y="112541"/>
                </a:cubicBezTo>
                <a:cubicBezTo>
                  <a:pt x="4998830" y="121523"/>
                  <a:pt x="5030781" y="134570"/>
                  <a:pt x="5064369" y="140677"/>
                </a:cubicBezTo>
                <a:cubicBezTo>
                  <a:pt x="5134185" y="153371"/>
                  <a:pt x="5205292" y="157745"/>
                  <a:pt x="5275384" y="168812"/>
                </a:cubicBezTo>
                <a:cubicBezTo>
                  <a:pt x="5319705" y="175810"/>
                  <a:pt x="5361308" y="192933"/>
                  <a:pt x="5401993" y="211015"/>
                </a:cubicBezTo>
                <a:cubicBezTo>
                  <a:pt x="5421157" y="219532"/>
                  <a:pt x="5438220" y="232984"/>
                  <a:pt x="5458264" y="239151"/>
                </a:cubicBezTo>
                <a:cubicBezTo>
                  <a:pt x="5592569" y="280476"/>
                  <a:pt x="5671487" y="272381"/>
                  <a:pt x="5824024" y="281354"/>
                </a:cubicBezTo>
                <a:cubicBezTo>
                  <a:pt x="5838092" y="286043"/>
                  <a:pt x="5853512" y="287792"/>
                  <a:pt x="5866227" y="295421"/>
                </a:cubicBezTo>
                <a:cubicBezTo>
                  <a:pt x="5941861" y="340801"/>
                  <a:pt x="5838020" y="309458"/>
                  <a:pt x="5936566" y="351692"/>
                </a:cubicBezTo>
                <a:cubicBezTo>
                  <a:pt x="5954337" y="359308"/>
                  <a:pt x="5974886" y="358579"/>
                  <a:pt x="5992837" y="365760"/>
                </a:cubicBezTo>
                <a:cubicBezTo>
                  <a:pt x="6022043" y="377443"/>
                  <a:pt x="6048037" y="396280"/>
                  <a:pt x="6077243" y="407963"/>
                </a:cubicBezTo>
                <a:cubicBezTo>
                  <a:pt x="6095194" y="415144"/>
                  <a:pt x="6115666" y="414595"/>
                  <a:pt x="6133513" y="422031"/>
                </a:cubicBezTo>
                <a:cubicBezTo>
                  <a:pt x="6172229" y="438162"/>
                  <a:pt x="6204928" y="470075"/>
                  <a:pt x="6246055" y="478301"/>
                </a:cubicBezTo>
                <a:cubicBezTo>
                  <a:pt x="6345475" y="498185"/>
                  <a:pt x="6293710" y="484808"/>
                  <a:pt x="6400800" y="520504"/>
                </a:cubicBezTo>
                <a:cubicBezTo>
                  <a:pt x="6512866" y="511166"/>
                  <a:pt x="6576800" y="494166"/>
                  <a:pt x="6682153" y="520504"/>
                </a:cubicBezTo>
                <a:cubicBezTo>
                  <a:pt x="6702498" y="525590"/>
                  <a:pt x="6719149" y="540379"/>
                  <a:pt x="6738424" y="548640"/>
                </a:cubicBezTo>
                <a:cubicBezTo>
                  <a:pt x="6883340" y="610748"/>
                  <a:pt x="6650241" y="497516"/>
                  <a:pt x="6836898" y="590843"/>
                </a:cubicBezTo>
                <a:cubicBezTo>
                  <a:pt x="6860344" y="614289"/>
                  <a:pt x="6881925" y="639763"/>
                  <a:pt x="6907237" y="661181"/>
                </a:cubicBezTo>
                <a:cubicBezTo>
                  <a:pt x="6943034" y="691471"/>
                  <a:pt x="6986620" y="712430"/>
                  <a:pt x="7019778" y="745588"/>
                </a:cubicBezTo>
                <a:cubicBezTo>
                  <a:pt x="7055591" y="781401"/>
                  <a:pt x="7073135" y="802924"/>
                  <a:pt x="7118252" y="829994"/>
                </a:cubicBezTo>
                <a:cubicBezTo>
                  <a:pt x="7145226" y="846178"/>
                  <a:pt x="7175160" y="856921"/>
                  <a:pt x="7202658" y="872197"/>
                </a:cubicBezTo>
                <a:cubicBezTo>
                  <a:pt x="7217438" y="880408"/>
                  <a:pt x="7229739" y="892771"/>
                  <a:pt x="7244861" y="900332"/>
                </a:cubicBezTo>
                <a:cubicBezTo>
                  <a:pt x="7258124" y="906964"/>
                  <a:pt x="7274046" y="907299"/>
                  <a:pt x="7287064" y="914400"/>
                </a:cubicBezTo>
                <a:cubicBezTo>
                  <a:pt x="7494280" y="1027426"/>
                  <a:pt x="7316713" y="951580"/>
                  <a:pt x="7469944" y="1012874"/>
                </a:cubicBezTo>
                <a:cubicBezTo>
                  <a:pt x="7526150" y="1069078"/>
                  <a:pt x="7476439" y="1023047"/>
                  <a:pt x="7582486" y="1097280"/>
                </a:cubicBezTo>
                <a:cubicBezTo>
                  <a:pt x="7586220" y="1099894"/>
                  <a:pt x="7666887" y="1162340"/>
                  <a:pt x="7680960" y="1167618"/>
                </a:cubicBezTo>
                <a:cubicBezTo>
                  <a:pt x="7703348" y="1176014"/>
                  <a:pt x="7728230" y="1175395"/>
                  <a:pt x="7751298" y="1181686"/>
                </a:cubicBezTo>
                <a:cubicBezTo>
                  <a:pt x="7959032" y="1238341"/>
                  <a:pt x="7703629" y="1185463"/>
                  <a:pt x="7934178" y="1223889"/>
                </a:cubicBezTo>
                <a:cubicBezTo>
                  <a:pt x="8060067" y="1244871"/>
                  <a:pt x="7952805" y="1233241"/>
                  <a:pt x="8117058" y="1266092"/>
                </a:cubicBezTo>
                <a:cubicBezTo>
                  <a:pt x="8140504" y="1270781"/>
                  <a:pt x="8164200" y="1274361"/>
                  <a:pt x="8187397" y="1280160"/>
                </a:cubicBezTo>
                <a:cubicBezTo>
                  <a:pt x="8201783" y="1283757"/>
                  <a:pt x="8215342" y="1290154"/>
                  <a:pt x="8229600" y="1294228"/>
                </a:cubicBezTo>
                <a:cubicBezTo>
                  <a:pt x="8248190" y="1299539"/>
                  <a:pt x="8267113" y="1303606"/>
                  <a:pt x="8285870" y="1308295"/>
                </a:cubicBezTo>
                <a:cubicBezTo>
                  <a:pt x="8299938" y="1317674"/>
                  <a:pt x="8312951" y="1328870"/>
                  <a:pt x="8328073" y="1336431"/>
                </a:cubicBezTo>
                <a:cubicBezTo>
                  <a:pt x="8350552" y="1347670"/>
                  <a:pt x="8405523" y="1358559"/>
                  <a:pt x="8426547" y="1364566"/>
                </a:cubicBezTo>
                <a:cubicBezTo>
                  <a:pt x="8440805" y="1368640"/>
                  <a:pt x="8454682" y="1373945"/>
                  <a:pt x="8468750" y="1378634"/>
                </a:cubicBezTo>
                <a:cubicBezTo>
                  <a:pt x="8478129" y="1392702"/>
                  <a:pt x="8484931" y="1408882"/>
                  <a:pt x="8496886" y="1420837"/>
                </a:cubicBezTo>
                <a:cubicBezTo>
                  <a:pt x="8513465" y="1437416"/>
                  <a:pt x="8540151" y="1443532"/>
                  <a:pt x="8553157" y="1463040"/>
                </a:cubicBezTo>
                <a:cubicBezTo>
                  <a:pt x="8569608" y="1487716"/>
                  <a:pt x="8581292" y="1547446"/>
                  <a:pt x="8581292" y="1547446"/>
                </a:cubicBezTo>
                <a:cubicBezTo>
                  <a:pt x="8585981" y="1594338"/>
                  <a:pt x="8588194" y="1641545"/>
                  <a:pt x="8595360" y="1688123"/>
                </a:cubicBezTo>
                <a:cubicBezTo>
                  <a:pt x="8597615" y="1702779"/>
                  <a:pt x="8606519" y="1715785"/>
                  <a:pt x="8609427" y="1730326"/>
                </a:cubicBezTo>
                <a:cubicBezTo>
                  <a:pt x="8615930" y="1762840"/>
                  <a:pt x="8618806" y="1795975"/>
                  <a:pt x="8623495" y="1828800"/>
                </a:cubicBezTo>
                <a:cubicBezTo>
                  <a:pt x="8618001" y="1856270"/>
                  <a:pt x="8599139" y="1965696"/>
                  <a:pt x="8581292" y="1983544"/>
                </a:cubicBezTo>
                <a:cubicBezTo>
                  <a:pt x="8527134" y="2037703"/>
                  <a:pt x="8550125" y="2009195"/>
                  <a:pt x="8510953" y="2067951"/>
                </a:cubicBezTo>
                <a:cubicBezTo>
                  <a:pt x="8506264" y="2082019"/>
                  <a:pt x="8505783" y="2098291"/>
                  <a:pt x="8496886" y="2110154"/>
                </a:cubicBezTo>
                <a:cubicBezTo>
                  <a:pt x="8455741" y="2165013"/>
                  <a:pt x="8433153" y="2176088"/>
                  <a:pt x="8384344" y="2208628"/>
                </a:cubicBezTo>
                <a:cubicBezTo>
                  <a:pt x="8332901" y="2311515"/>
                  <a:pt x="8385956" y="2231414"/>
                  <a:pt x="8257735" y="2321169"/>
                </a:cubicBezTo>
                <a:cubicBezTo>
                  <a:pt x="8241437" y="2332578"/>
                  <a:pt x="8231721" y="2351808"/>
                  <a:pt x="8215532" y="2363372"/>
                </a:cubicBezTo>
                <a:cubicBezTo>
                  <a:pt x="8198467" y="2375561"/>
                  <a:pt x="8176710" y="2379875"/>
                  <a:pt x="8159261" y="2391508"/>
                </a:cubicBezTo>
                <a:cubicBezTo>
                  <a:pt x="8148262" y="2398841"/>
                  <a:pt x="8073058" y="2464626"/>
                  <a:pt x="8046720" y="2475914"/>
                </a:cubicBezTo>
                <a:cubicBezTo>
                  <a:pt x="8028949" y="2483530"/>
                  <a:pt x="8008928" y="2484295"/>
                  <a:pt x="7990449" y="2489981"/>
                </a:cubicBezTo>
                <a:cubicBezTo>
                  <a:pt x="7977262" y="2494039"/>
                  <a:pt x="7849731" y="2540630"/>
                  <a:pt x="7807569" y="2546252"/>
                </a:cubicBezTo>
                <a:cubicBezTo>
                  <a:pt x="7756229" y="2553097"/>
                  <a:pt x="7704406" y="2555631"/>
                  <a:pt x="7652824" y="2560320"/>
                </a:cubicBezTo>
                <a:cubicBezTo>
                  <a:pt x="7624689" y="2555631"/>
                  <a:pt x="7596941" y="2546252"/>
                  <a:pt x="7568418" y="2546252"/>
                </a:cubicBezTo>
                <a:cubicBezTo>
                  <a:pt x="7297842" y="2546252"/>
                  <a:pt x="7236344" y="2554700"/>
                  <a:pt x="7019778" y="2574388"/>
                </a:cubicBezTo>
                <a:cubicBezTo>
                  <a:pt x="7001021" y="2579077"/>
                  <a:pt x="6982578" y="2585277"/>
                  <a:pt x="6963507" y="2588455"/>
                </a:cubicBezTo>
                <a:cubicBezTo>
                  <a:pt x="6926216" y="2594670"/>
                  <a:pt x="6888332" y="2596774"/>
                  <a:pt x="6850966" y="2602523"/>
                </a:cubicBezTo>
                <a:cubicBezTo>
                  <a:pt x="6827333" y="2606159"/>
                  <a:pt x="6803925" y="2611214"/>
                  <a:pt x="6780627" y="2616591"/>
                </a:cubicBezTo>
                <a:cubicBezTo>
                  <a:pt x="6765076" y="2620180"/>
                  <a:pt x="6662059" y="2643290"/>
                  <a:pt x="6625883" y="2658794"/>
                </a:cubicBezTo>
                <a:cubicBezTo>
                  <a:pt x="6606608" y="2667055"/>
                  <a:pt x="6588887" y="2678668"/>
                  <a:pt x="6569612" y="2686929"/>
                </a:cubicBezTo>
                <a:cubicBezTo>
                  <a:pt x="6513610" y="2710930"/>
                  <a:pt x="6537193" y="2687542"/>
                  <a:pt x="6485206" y="2729132"/>
                </a:cubicBezTo>
                <a:cubicBezTo>
                  <a:pt x="6448666" y="2758364"/>
                  <a:pt x="6463579" y="2763753"/>
                  <a:pt x="6414867" y="2785403"/>
                </a:cubicBezTo>
                <a:cubicBezTo>
                  <a:pt x="6346005" y="2816008"/>
                  <a:pt x="6337141" y="2808721"/>
                  <a:pt x="6274190" y="2827606"/>
                </a:cubicBezTo>
                <a:cubicBezTo>
                  <a:pt x="6245784" y="2836128"/>
                  <a:pt x="6217919" y="2846363"/>
                  <a:pt x="6189784" y="2855741"/>
                </a:cubicBezTo>
                <a:cubicBezTo>
                  <a:pt x="6071429" y="2895193"/>
                  <a:pt x="6162332" y="2868074"/>
                  <a:pt x="5908430" y="2897944"/>
                </a:cubicBezTo>
                <a:cubicBezTo>
                  <a:pt x="5870916" y="2907323"/>
                  <a:pt x="5832573" y="2913852"/>
                  <a:pt x="5795889" y="2926080"/>
                </a:cubicBezTo>
                <a:cubicBezTo>
                  <a:pt x="5775994" y="2932712"/>
                  <a:pt x="5759254" y="2946852"/>
                  <a:pt x="5739618" y="2954215"/>
                </a:cubicBezTo>
                <a:cubicBezTo>
                  <a:pt x="5721515" y="2961004"/>
                  <a:pt x="5701937" y="2962971"/>
                  <a:pt x="5683347" y="2968283"/>
                </a:cubicBezTo>
                <a:cubicBezTo>
                  <a:pt x="5542115" y="3008636"/>
                  <a:pt x="5760733" y="2952455"/>
                  <a:pt x="5584873" y="2996418"/>
                </a:cubicBezTo>
                <a:lnTo>
                  <a:pt x="3545058" y="2982351"/>
                </a:lnTo>
                <a:cubicBezTo>
                  <a:pt x="3404312" y="2980742"/>
                  <a:pt x="3263237" y="2980654"/>
                  <a:pt x="3123027" y="2968283"/>
                </a:cubicBezTo>
                <a:cubicBezTo>
                  <a:pt x="3102138" y="2966440"/>
                  <a:pt x="3086651" y="2946779"/>
                  <a:pt x="3066757" y="2940148"/>
                </a:cubicBezTo>
                <a:cubicBezTo>
                  <a:pt x="3044073" y="2932587"/>
                  <a:pt x="3020182" y="2928721"/>
                  <a:pt x="2996418" y="2926080"/>
                </a:cubicBezTo>
                <a:cubicBezTo>
                  <a:pt x="2935652" y="2919328"/>
                  <a:pt x="2874609" y="2914920"/>
                  <a:pt x="2813538" y="2912012"/>
                </a:cubicBezTo>
                <a:lnTo>
                  <a:pt x="2110153" y="2883877"/>
                </a:lnTo>
                <a:cubicBezTo>
                  <a:pt x="2029367" y="2856948"/>
                  <a:pt x="1990345" y="2838125"/>
                  <a:pt x="1913206" y="2827606"/>
                </a:cubicBezTo>
                <a:cubicBezTo>
                  <a:pt x="1833675" y="2816761"/>
                  <a:pt x="1753569" y="2810438"/>
                  <a:pt x="1674055" y="2799471"/>
                </a:cubicBezTo>
                <a:cubicBezTo>
                  <a:pt x="1601978" y="2789529"/>
                  <a:pt x="1486480" y="2765659"/>
                  <a:pt x="1406769" y="2757268"/>
                </a:cubicBezTo>
                <a:cubicBezTo>
                  <a:pt x="1350614" y="2751357"/>
                  <a:pt x="1294228" y="2747889"/>
                  <a:pt x="1237957" y="2743200"/>
                </a:cubicBezTo>
                <a:cubicBezTo>
                  <a:pt x="1209821" y="2733821"/>
                  <a:pt x="1178227" y="2731515"/>
                  <a:pt x="1153550" y="2715064"/>
                </a:cubicBezTo>
                <a:cubicBezTo>
                  <a:pt x="1050724" y="2646514"/>
                  <a:pt x="1180020" y="2730190"/>
                  <a:pt x="1055077" y="2658794"/>
                </a:cubicBezTo>
                <a:cubicBezTo>
                  <a:pt x="1040397" y="2650405"/>
                  <a:pt x="1029210" y="2635014"/>
                  <a:pt x="1012873" y="2630658"/>
                </a:cubicBezTo>
                <a:cubicBezTo>
                  <a:pt x="884415" y="2596402"/>
                  <a:pt x="734261" y="2596064"/>
                  <a:pt x="604910" y="2588455"/>
                </a:cubicBezTo>
                <a:cubicBezTo>
                  <a:pt x="590842" y="2583766"/>
                  <a:pt x="575422" y="2582017"/>
                  <a:pt x="562707" y="2574388"/>
                </a:cubicBezTo>
                <a:cubicBezTo>
                  <a:pt x="505478" y="2540051"/>
                  <a:pt x="567455" y="2546274"/>
                  <a:pt x="492369" y="2518117"/>
                </a:cubicBezTo>
                <a:cubicBezTo>
                  <a:pt x="469981" y="2509721"/>
                  <a:pt x="445227" y="2509848"/>
                  <a:pt x="422030" y="2504049"/>
                </a:cubicBezTo>
                <a:cubicBezTo>
                  <a:pt x="407644" y="2500452"/>
                  <a:pt x="394213" y="2493577"/>
                  <a:pt x="379827" y="2489981"/>
                </a:cubicBezTo>
                <a:cubicBezTo>
                  <a:pt x="356631" y="2484182"/>
                  <a:pt x="332830" y="2481101"/>
                  <a:pt x="309489" y="2475914"/>
                </a:cubicBezTo>
                <a:cubicBezTo>
                  <a:pt x="290615" y="2471720"/>
                  <a:pt x="271975" y="2466535"/>
                  <a:pt x="253218" y="2461846"/>
                </a:cubicBezTo>
                <a:cubicBezTo>
                  <a:pt x="239150" y="2452468"/>
                  <a:pt x="224217" y="2444273"/>
                  <a:pt x="211015" y="2433711"/>
                </a:cubicBezTo>
                <a:cubicBezTo>
                  <a:pt x="200658" y="2425425"/>
                  <a:pt x="193491" y="2413533"/>
                  <a:pt x="182880" y="2405575"/>
                </a:cubicBezTo>
                <a:cubicBezTo>
                  <a:pt x="155828" y="2385286"/>
                  <a:pt x="98473" y="2349304"/>
                  <a:pt x="98473" y="2349304"/>
                </a:cubicBezTo>
                <a:cubicBezTo>
                  <a:pt x="93784" y="2335236"/>
                  <a:pt x="91038" y="2320364"/>
                  <a:pt x="84406" y="2307101"/>
                </a:cubicBezTo>
                <a:cubicBezTo>
                  <a:pt x="76845" y="2291979"/>
                  <a:pt x="62930" y="2280438"/>
                  <a:pt x="56270" y="2264898"/>
                </a:cubicBezTo>
                <a:cubicBezTo>
                  <a:pt x="19933" y="2180112"/>
                  <a:pt x="74179" y="2229946"/>
                  <a:pt x="0" y="2180492"/>
                </a:cubicBezTo>
                <a:cubicBezTo>
                  <a:pt x="4689" y="1988234"/>
                  <a:pt x="7439" y="1795918"/>
                  <a:pt x="14067" y="1603717"/>
                </a:cubicBezTo>
                <a:cubicBezTo>
                  <a:pt x="16819" y="1523910"/>
                  <a:pt x="7812" y="1441792"/>
                  <a:pt x="28135" y="1364566"/>
                </a:cubicBezTo>
                <a:cubicBezTo>
                  <a:pt x="33472" y="1344286"/>
                  <a:pt x="66424" y="1347220"/>
                  <a:pt x="84406" y="1336431"/>
                </a:cubicBezTo>
                <a:cubicBezTo>
                  <a:pt x="223191" y="1253160"/>
                  <a:pt x="110615" y="1294709"/>
                  <a:pt x="281353" y="1252024"/>
                </a:cubicBezTo>
                <a:cubicBezTo>
                  <a:pt x="341550" y="1236975"/>
                  <a:pt x="342498" y="1235792"/>
                  <a:pt x="407963" y="1223889"/>
                </a:cubicBezTo>
                <a:cubicBezTo>
                  <a:pt x="436026" y="1218786"/>
                  <a:pt x="464399" y="1215415"/>
                  <a:pt x="492369" y="1209821"/>
                </a:cubicBezTo>
                <a:cubicBezTo>
                  <a:pt x="511328" y="1206029"/>
                  <a:pt x="529475" y="1198309"/>
                  <a:pt x="548640" y="1195754"/>
                </a:cubicBezTo>
                <a:cubicBezTo>
                  <a:pt x="599980" y="1188909"/>
                  <a:pt x="651945" y="1187738"/>
                  <a:pt x="703384" y="1181686"/>
                </a:cubicBezTo>
                <a:cubicBezTo>
                  <a:pt x="1041332" y="1141926"/>
                  <a:pt x="636525" y="1188727"/>
                  <a:pt x="829993" y="1153551"/>
                </a:cubicBezTo>
                <a:cubicBezTo>
                  <a:pt x="867189" y="1146788"/>
                  <a:pt x="905021" y="1144172"/>
                  <a:pt x="942535" y="1139483"/>
                </a:cubicBezTo>
                <a:cubicBezTo>
                  <a:pt x="961292" y="1130105"/>
                  <a:pt x="977902" y="1113020"/>
                  <a:pt x="998806" y="1111348"/>
                </a:cubicBezTo>
                <a:cubicBezTo>
                  <a:pt x="1214027" y="1094130"/>
                  <a:pt x="1645920" y="1083212"/>
                  <a:pt x="1645920" y="1083212"/>
                </a:cubicBezTo>
                <a:cubicBezTo>
                  <a:pt x="1880652" y="1032912"/>
                  <a:pt x="1777747" y="1057289"/>
                  <a:pt x="1955409" y="1012874"/>
                </a:cubicBezTo>
                <a:cubicBezTo>
                  <a:pt x="2028343" y="994641"/>
                  <a:pt x="2027124" y="998117"/>
                  <a:pt x="2110153" y="956603"/>
                </a:cubicBezTo>
                <a:cubicBezTo>
                  <a:pt x="2134609" y="944375"/>
                  <a:pt x="2158242" y="930293"/>
                  <a:pt x="2180492" y="914400"/>
                </a:cubicBezTo>
                <a:cubicBezTo>
                  <a:pt x="2191285" y="906691"/>
                  <a:pt x="2196764" y="892196"/>
                  <a:pt x="2208627" y="886264"/>
                </a:cubicBezTo>
                <a:cubicBezTo>
                  <a:pt x="2235153" y="873001"/>
                  <a:pt x="2264898" y="867507"/>
                  <a:pt x="2293033" y="858129"/>
                </a:cubicBezTo>
                <a:cubicBezTo>
                  <a:pt x="2307101" y="853440"/>
                  <a:pt x="2320851" y="847658"/>
                  <a:pt x="2335237" y="844061"/>
                </a:cubicBezTo>
                <a:lnTo>
                  <a:pt x="2447778" y="815926"/>
                </a:lnTo>
                <a:cubicBezTo>
                  <a:pt x="2461846" y="806548"/>
                  <a:pt x="2476779" y="798353"/>
                  <a:pt x="2489981" y="787791"/>
                </a:cubicBezTo>
                <a:cubicBezTo>
                  <a:pt x="2500338" y="779505"/>
                  <a:pt x="2506744" y="766479"/>
                  <a:pt x="2518117" y="759655"/>
                </a:cubicBezTo>
                <a:cubicBezTo>
                  <a:pt x="2530832" y="752026"/>
                  <a:pt x="2546252" y="750277"/>
                  <a:pt x="2560320" y="745588"/>
                </a:cubicBezTo>
                <a:cubicBezTo>
                  <a:pt x="2696126" y="762563"/>
                  <a:pt x="2635055" y="759655"/>
                  <a:pt x="2743200" y="759655"/>
                </a:cubicBezTo>
                <a:lnTo>
                  <a:pt x="2686929" y="731520"/>
                </a:lnTo>
                <a:close/>
              </a:path>
            </a:pathLst>
          </a:cu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7" name="Freeform 56"/>
          <p:cNvSpPr/>
          <p:nvPr/>
        </p:nvSpPr>
        <p:spPr>
          <a:xfrm>
            <a:off x="4403188" y="196948"/>
            <a:ext cx="4552321" cy="2504049"/>
          </a:xfrm>
          <a:custGeom>
            <a:avLst/>
            <a:gdLst>
              <a:gd name="connsiteX0" fmla="*/ 0 w 4552321"/>
              <a:gd name="connsiteY0" fmla="*/ 1547446 h 2504049"/>
              <a:gd name="connsiteX1" fmla="*/ 0 w 4552321"/>
              <a:gd name="connsiteY1" fmla="*/ 1547446 h 2504049"/>
              <a:gd name="connsiteX2" fmla="*/ 98474 w 4552321"/>
              <a:gd name="connsiteY2" fmla="*/ 1434904 h 2504049"/>
              <a:gd name="connsiteX3" fmla="*/ 182880 w 4552321"/>
              <a:gd name="connsiteY3" fmla="*/ 1294227 h 2504049"/>
              <a:gd name="connsiteX4" fmla="*/ 281354 w 4552321"/>
              <a:gd name="connsiteY4" fmla="*/ 1167618 h 2504049"/>
              <a:gd name="connsiteX5" fmla="*/ 323557 w 4552321"/>
              <a:gd name="connsiteY5" fmla="*/ 1111347 h 2504049"/>
              <a:gd name="connsiteX6" fmla="*/ 379827 w 4552321"/>
              <a:gd name="connsiteY6" fmla="*/ 998806 h 2504049"/>
              <a:gd name="connsiteX7" fmla="*/ 407963 w 4552321"/>
              <a:gd name="connsiteY7" fmla="*/ 928467 h 2504049"/>
              <a:gd name="connsiteX8" fmla="*/ 464234 w 4552321"/>
              <a:gd name="connsiteY8" fmla="*/ 815926 h 2504049"/>
              <a:gd name="connsiteX9" fmla="*/ 548640 w 4552321"/>
              <a:gd name="connsiteY9" fmla="*/ 745587 h 2504049"/>
              <a:gd name="connsiteX10" fmla="*/ 604910 w 4552321"/>
              <a:gd name="connsiteY10" fmla="*/ 703384 h 2504049"/>
              <a:gd name="connsiteX11" fmla="*/ 689317 w 4552321"/>
              <a:gd name="connsiteY11" fmla="*/ 647114 h 2504049"/>
              <a:gd name="connsiteX12" fmla="*/ 773723 w 4552321"/>
              <a:gd name="connsiteY12" fmla="*/ 576775 h 2504049"/>
              <a:gd name="connsiteX13" fmla="*/ 815926 w 4552321"/>
              <a:gd name="connsiteY13" fmla="*/ 562707 h 2504049"/>
              <a:gd name="connsiteX14" fmla="*/ 886264 w 4552321"/>
              <a:gd name="connsiteY14" fmla="*/ 520504 h 2504049"/>
              <a:gd name="connsiteX15" fmla="*/ 942535 w 4552321"/>
              <a:gd name="connsiteY15" fmla="*/ 478301 h 2504049"/>
              <a:gd name="connsiteX16" fmla="*/ 1097280 w 4552321"/>
              <a:gd name="connsiteY16" fmla="*/ 351692 h 2504049"/>
              <a:gd name="connsiteX17" fmla="*/ 1195754 w 4552321"/>
              <a:gd name="connsiteY17" fmla="*/ 337624 h 2504049"/>
              <a:gd name="connsiteX18" fmla="*/ 1237957 w 4552321"/>
              <a:gd name="connsiteY18" fmla="*/ 323557 h 2504049"/>
              <a:gd name="connsiteX19" fmla="*/ 1294227 w 4552321"/>
              <a:gd name="connsiteY19" fmla="*/ 295421 h 2504049"/>
              <a:gd name="connsiteX20" fmla="*/ 1378634 w 4552321"/>
              <a:gd name="connsiteY20" fmla="*/ 281354 h 2504049"/>
              <a:gd name="connsiteX21" fmla="*/ 1463040 w 4552321"/>
              <a:gd name="connsiteY21" fmla="*/ 239150 h 2504049"/>
              <a:gd name="connsiteX22" fmla="*/ 1505243 w 4552321"/>
              <a:gd name="connsiteY22" fmla="*/ 225083 h 2504049"/>
              <a:gd name="connsiteX23" fmla="*/ 1589649 w 4552321"/>
              <a:gd name="connsiteY23" fmla="*/ 168812 h 2504049"/>
              <a:gd name="connsiteX24" fmla="*/ 1631852 w 4552321"/>
              <a:gd name="connsiteY24" fmla="*/ 140677 h 2504049"/>
              <a:gd name="connsiteX25" fmla="*/ 1674055 w 4552321"/>
              <a:gd name="connsiteY25" fmla="*/ 126609 h 2504049"/>
              <a:gd name="connsiteX26" fmla="*/ 1758461 w 4552321"/>
              <a:gd name="connsiteY26" fmla="*/ 70338 h 2504049"/>
              <a:gd name="connsiteX27" fmla="*/ 1800664 w 4552321"/>
              <a:gd name="connsiteY27" fmla="*/ 42203 h 2504049"/>
              <a:gd name="connsiteX28" fmla="*/ 1856935 w 4552321"/>
              <a:gd name="connsiteY28" fmla="*/ 28135 h 2504049"/>
              <a:gd name="connsiteX29" fmla="*/ 1899138 w 4552321"/>
              <a:gd name="connsiteY29" fmla="*/ 0 h 2504049"/>
              <a:gd name="connsiteX30" fmla="*/ 1955409 w 4552321"/>
              <a:gd name="connsiteY30" fmla="*/ 28135 h 2504049"/>
              <a:gd name="connsiteX31" fmla="*/ 2067950 w 4552321"/>
              <a:gd name="connsiteY31" fmla="*/ 42203 h 2504049"/>
              <a:gd name="connsiteX32" fmla="*/ 2110154 w 4552321"/>
              <a:gd name="connsiteY32" fmla="*/ 56270 h 2504049"/>
              <a:gd name="connsiteX33" fmla="*/ 2827606 w 4552321"/>
              <a:gd name="connsiteY33" fmla="*/ 84406 h 2504049"/>
              <a:gd name="connsiteX34" fmla="*/ 2897944 w 4552321"/>
              <a:gd name="connsiteY34" fmla="*/ 112541 h 2504049"/>
              <a:gd name="connsiteX35" fmla="*/ 2926080 w 4552321"/>
              <a:gd name="connsiteY35" fmla="*/ 140677 h 2504049"/>
              <a:gd name="connsiteX36" fmla="*/ 2982350 w 4552321"/>
              <a:gd name="connsiteY36" fmla="*/ 182880 h 2504049"/>
              <a:gd name="connsiteX37" fmla="*/ 3024554 w 4552321"/>
              <a:gd name="connsiteY37" fmla="*/ 211015 h 2504049"/>
              <a:gd name="connsiteX38" fmla="*/ 3137095 w 4552321"/>
              <a:gd name="connsiteY38" fmla="*/ 323557 h 2504049"/>
              <a:gd name="connsiteX39" fmla="*/ 3179298 w 4552321"/>
              <a:gd name="connsiteY39" fmla="*/ 351692 h 2504049"/>
              <a:gd name="connsiteX40" fmla="*/ 3348110 w 4552321"/>
              <a:gd name="connsiteY40" fmla="*/ 436098 h 2504049"/>
              <a:gd name="connsiteX41" fmla="*/ 3404381 w 4552321"/>
              <a:gd name="connsiteY41" fmla="*/ 478301 h 2504049"/>
              <a:gd name="connsiteX42" fmla="*/ 3545058 w 4552321"/>
              <a:gd name="connsiteY42" fmla="*/ 520504 h 2504049"/>
              <a:gd name="connsiteX43" fmla="*/ 3671667 w 4552321"/>
              <a:gd name="connsiteY43" fmla="*/ 590843 h 2504049"/>
              <a:gd name="connsiteX44" fmla="*/ 3798277 w 4552321"/>
              <a:gd name="connsiteY44" fmla="*/ 703384 h 2504049"/>
              <a:gd name="connsiteX45" fmla="*/ 3840480 w 4552321"/>
              <a:gd name="connsiteY45" fmla="*/ 731520 h 2504049"/>
              <a:gd name="connsiteX46" fmla="*/ 3896750 w 4552321"/>
              <a:gd name="connsiteY46" fmla="*/ 787790 h 2504049"/>
              <a:gd name="connsiteX47" fmla="*/ 3967089 w 4552321"/>
              <a:gd name="connsiteY47" fmla="*/ 829994 h 2504049"/>
              <a:gd name="connsiteX48" fmla="*/ 4023360 w 4552321"/>
              <a:gd name="connsiteY48" fmla="*/ 872197 h 2504049"/>
              <a:gd name="connsiteX49" fmla="*/ 4149969 w 4552321"/>
              <a:gd name="connsiteY49" fmla="*/ 942535 h 2504049"/>
              <a:gd name="connsiteX50" fmla="*/ 4276578 w 4552321"/>
              <a:gd name="connsiteY50" fmla="*/ 998806 h 2504049"/>
              <a:gd name="connsiteX51" fmla="*/ 4290646 w 4552321"/>
              <a:gd name="connsiteY51" fmla="*/ 1041009 h 2504049"/>
              <a:gd name="connsiteX52" fmla="*/ 4375052 w 4552321"/>
              <a:gd name="connsiteY52" fmla="*/ 1139483 h 2504049"/>
              <a:gd name="connsiteX53" fmla="*/ 4431323 w 4552321"/>
              <a:gd name="connsiteY53" fmla="*/ 1237957 h 2504049"/>
              <a:gd name="connsiteX54" fmla="*/ 4459458 w 4552321"/>
              <a:gd name="connsiteY54" fmla="*/ 1505243 h 2504049"/>
              <a:gd name="connsiteX55" fmla="*/ 4473526 w 4552321"/>
              <a:gd name="connsiteY55" fmla="*/ 1561514 h 2504049"/>
              <a:gd name="connsiteX56" fmla="*/ 4529797 w 4552321"/>
              <a:gd name="connsiteY56" fmla="*/ 1645920 h 2504049"/>
              <a:gd name="connsiteX57" fmla="*/ 4529797 w 4552321"/>
              <a:gd name="connsiteY57" fmla="*/ 2208627 h 2504049"/>
              <a:gd name="connsiteX58" fmla="*/ 4515729 w 4552321"/>
              <a:gd name="connsiteY58" fmla="*/ 2278966 h 2504049"/>
              <a:gd name="connsiteX59" fmla="*/ 4459458 w 4552321"/>
              <a:gd name="connsiteY59" fmla="*/ 2335237 h 2504049"/>
              <a:gd name="connsiteX60" fmla="*/ 4417255 w 4552321"/>
              <a:gd name="connsiteY60" fmla="*/ 2419643 h 2504049"/>
              <a:gd name="connsiteX61" fmla="*/ 4375052 w 4552321"/>
              <a:gd name="connsiteY61" fmla="*/ 2447778 h 2504049"/>
              <a:gd name="connsiteX62" fmla="*/ 4262510 w 4552321"/>
              <a:gd name="connsiteY62" fmla="*/ 2504049 h 2504049"/>
              <a:gd name="connsiteX63" fmla="*/ 1561514 w 4552321"/>
              <a:gd name="connsiteY63" fmla="*/ 2489981 h 2504049"/>
              <a:gd name="connsiteX64" fmla="*/ 1392701 w 4552321"/>
              <a:gd name="connsiteY64" fmla="*/ 2475914 h 2504049"/>
              <a:gd name="connsiteX65" fmla="*/ 1294227 w 4552321"/>
              <a:gd name="connsiteY65" fmla="*/ 2447778 h 2504049"/>
              <a:gd name="connsiteX66" fmla="*/ 1237957 w 4552321"/>
              <a:gd name="connsiteY66" fmla="*/ 2433710 h 2504049"/>
              <a:gd name="connsiteX67" fmla="*/ 1181686 w 4552321"/>
              <a:gd name="connsiteY67" fmla="*/ 2405575 h 2504049"/>
              <a:gd name="connsiteX68" fmla="*/ 1125415 w 4552321"/>
              <a:gd name="connsiteY68" fmla="*/ 2391507 h 2504049"/>
              <a:gd name="connsiteX69" fmla="*/ 998806 w 4552321"/>
              <a:gd name="connsiteY69" fmla="*/ 2335237 h 2504049"/>
              <a:gd name="connsiteX70" fmla="*/ 717452 w 4552321"/>
              <a:gd name="connsiteY70" fmla="*/ 2321169 h 2504049"/>
              <a:gd name="connsiteX71" fmla="*/ 661181 w 4552321"/>
              <a:gd name="connsiteY71" fmla="*/ 2307101 h 2504049"/>
              <a:gd name="connsiteX72" fmla="*/ 590843 w 4552321"/>
              <a:gd name="connsiteY72" fmla="*/ 2293034 h 2504049"/>
              <a:gd name="connsiteX73" fmla="*/ 534572 w 4552321"/>
              <a:gd name="connsiteY73" fmla="*/ 2264898 h 2504049"/>
              <a:gd name="connsiteX74" fmla="*/ 478301 w 4552321"/>
              <a:gd name="connsiteY74" fmla="*/ 2250830 h 2504049"/>
              <a:gd name="connsiteX75" fmla="*/ 436098 w 4552321"/>
              <a:gd name="connsiteY75" fmla="*/ 2222695 h 2504049"/>
              <a:gd name="connsiteX76" fmla="*/ 379827 w 4552321"/>
              <a:gd name="connsiteY76" fmla="*/ 2180492 h 2504049"/>
              <a:gd name="connsiteX77" fmla="*/ 337624 w 4552321"/>
              <a:gd name="connsiteY77" fmla="*/ 2166424 h 2504049"/>
              <a:gd name="connsiteX78" fmla="*/ 281354 w 4552321"/>
              <a:gd name="connsiteY78" fmla="*/ 2110154 h 2504049"/>
              <a:gd name="connsiteX79" fmla="*/ 239150 w 4552321"/>
              <a:gd name="connsiteY79" fmla="*/ 2082018 h 2504049"/>
              <a:gd name="connsiteX80" fmla="*/ 154744 w 4552321"/>
              <a:gd name="connsiteY80" fmla="*/ 1997612 h 2504049"/>
              <a:gd name="connsiteX81" fmla="*/ 126609 w 4552321"/>
              <a:gd name="connsiteY81" fmla="*/ 1955409 h 2504049"/>
              <a:gd name="connsiteX82" fmla="*/ 84406 w 4552321"/>
              <a:gd name="connsiteY82" fmla="*/ 1941341 h 2504049"/>
              <a:gd name="connsiteX83" fmla="*/ 14067 w 4552321"/>
              <a:gd name="connsiteY83" fmla="*/ 1842867 h 2504049"/>
              <a:gd name="connsiteX84" fmla="*/ 0 w 4552321"/>
              <a:gd name="connsiteY84" fmla="*/ 1575581 h 2504049"/>
              <a:gd name="connsiteX85" fmla="*/ 0 w 4552321"/>
              <a:gd name="connsiteY85" fmla="*/ 1547446 h 250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52321" h="2504049">
                <a:moveTo>
                  <a:pt x="0" y="1547446"/>
                </a:moveTo>
                <a:lnTo>
                  <a:pt x="0" y="1547446"/>
                </a:lnTo>
                <a:cubicBezTo>
                  <a:pt x="32825" y="1509932"/>
                  <a:pt x="67677" y="1474100"/>
                  <a:pt x="98474" y="1434904"/>
                </a:cubicBezTo>
                <a:cubicBezTo>
                  <a:pt x="302169" y="1175655"/>
                  <a:pt x="55406" y="1478355"/>
                  <a:pt x="182880" y="1294227"/>
                </a:cubicBezTo>
                <a:cubicBezTo>
                  <a:pt x="213313" y="1250268"/>
                  <a:pt x="248756" y="1209996"/>
                  <a:pt x="281354" y="1167618"/>
                </a:cubicBezTo>
                <a:cubicBezTo>
                  <a:pt x="295649" y="1149034"/>
                  <a:pt x="314849" y="1133116"/>
                  <a:pt x="323557" y="1111347"/>
                </a:cubicBezTo>
                <a:cubicBezTo>
                  <a:pt x="420909" y="867965"/>
                  <a:pt x="295546" y="1167369"/>
                  <a:pt x="379827" y="998806"/>
                </a:cubicBezTo>
                <a:cubicBezTo>
                  <a:pt x="391120" y="976219"/>
                  <a:pt x="397381" y="951395"/>
                  <a:pt x="407963" y="928467"/>
                </a:cubicBezTo>
                <a:cubicBezTo>
                  <a:pt x="425539" y="890386"/>
                  <a:pt x="429337" y="839191"/>
                  <a:pt x="464234" y="815926"/>
                </a:cubicBezTo>
                <a:cubicBezTo>
                  <a:pt x="557510" y="753740"/>
                  <a:pt x="453862" y="826825"/>
                  <a:pt x="548640" y="745587"/>
                </a:cubicBezTo>
                <a:cubicBezTo>
                  <a:pt x="566441" y="730329"/>
                  <a:pt x="587108" y="718642"/>
                  <a:pt x="604910" y="703384"/>
                </a:cubicBezTo>
                <a:cubicBezTo>
                  <a:pt x="671967" y="645907"/>
                  <a:pt x="617531" y="671041"/>
                  <a:pt x="689317" y="647114"/>
                </a:cubicBezTo>
                <a:cubicBezTo>
                  <a:pt x="718268" y="618162"/>
                  <a:pt x="734706" y="599071"/>
                  <a:pt x="773723" y="576775"/>
                </a:cubicBezTo>
                <a:cubicBezTo>
                  <a:pt x="786598" y="569418"/>
                  <a:pt x="802663" y="569339"/>
                  <a:pt x="815926" y="562707"/>
                </a:cubicBezTo>
                <a:cubicBezTo>
                  <a:pt x="840382" y="550479"/>
                  <a:pt x="863514" y="535671"/>
                  <a:pt x="886264" y="520504"/>
                </a:cubicBezTo>
                <a:cubicBezTo>
                  <a:pt x="905772" y="507498"/>
                  <a:pt x="925108" y="493986"/>
                  <a:pt x="942535" y="478301"/>
                </a:cubicBezTo>
                <a:cubicBezTo>
                  <a:pt x="993051" y="432837"/>
                  <a:pt x="1029397" y="374320"/>
                  <a:pt x="1097280" y="351692"/>
                </a:cubicBezTo>
                <a:cubicBezTo>
                  <a:pt x="1128736" y="341207"/>
                  <a:pt x="1162929" y="342313"/>
                  <a:pt x="1195754" y="337624"/>
                </a:cubicBezTo>
                <a:cubicBezTo>
                  <a:pt x="1209822" y="332935"/>
                  <a:pt x="1224327" y="329398"/>
                  <a:pt x="1237957" y="323557"/>
                </a:cubicBezTo>
                <a:cubicBezTo>
                  <a:pt x="1257232" y="315296"/>
                  <a:pt x="1274141" y="301447"/>
                  <a:pt x="1294227" y="295421"/>
                </a:cubicBezTo>
                <a:cubicBezTo>
                  <a:pt x="1321548" y="287225"/>
                  <a:pt x="1350498" y="286043"/>
                  <a:pt x="1378634" y="281354"/>
                </a:cubicBezTo>
                <a:cubicBezTo>
                  <a:pt x="1484719" y="245992"/>
                  <a:pt x="1353950" y="293695"/>
                  <a:pt x="1463040" y="239150"/>
                </a:cubicBezTo>
                <a:cubicBezTo>
                  <a:pt x="1476303" y="232518"/>
                  <a:pt x="1491175" y="229772"/>
                  <a:pt x="1505243" y="225083"/>
                </a:cubicBezTo>
                <a:lnTo>
                  <a:pt x="1589649" y="168812"/>
                </a:lnTo>
                <a:cubicBezTo>
                  <a:pt x="1603717" y="159434"/>
                  <a:pt x="1615812" y="146024"/>
                  <a:pt x="1631852" y="140677"/>
                </a:cubicBezTo>
                <a:cubicBezTo>
                  <a:pt x="1645920" y="135988"/>
                  <a:pt x="1661092" y="133810"/>
                  <a:pt x="1674055" y="126609"/>
                </a:cubicBezTo>
                <a:cubicBezTo>
                  <a:pt x="1703614" y="110187"/>
                  <a:pt x="1730326" y="89095"/>
                  <a:pt x="1758461" y="70338"/>
                </a:cubicBezTo>
                <a:cubicBezTo>
                  <a:pt x="1772529" y="60960"/>
                  <a:pt x="1784262" y="46304"/>
                  <a:pt x="1800664" y="42203"/>
                </a:cubicBezTo>
                <a:lnTo>
                  <a:pt x="1856935" y="28135"/>
                </a:lnTo>
                <a:cubicBezTo>
                  <a:pt x="1871003" y="18757"/>
                  <a:pt x="1882231" y="0"/>
                  <a:pt x="1899138" y="0"/>
                </a:cubicBezTo>
                <a:cubicBezTo>
                  <a:pt x="1920109" y="0"/>
                  <a:pt x="1935064" y="23049"/>
                  <a:pt x="1955409" y="28135"/>
                </a:cubicBezTo>
                <a:cubicBezTo>
                  <a:pt x="1992086" y="37304"/>
                  <a:pt x="2030436" y="37514"/>
                  <a:pt x="2067950" y="42203"/>
                </a:cubicBezTo>
                <a:cubicBezTo>
                  <a:pt x="2082018" y="46892"/>
                  <a:pt x="2095896" y="52196"/>
                  <a:pt x="2110154" y="56270"/>
                </a:cubicBezTo>
                <a:cubicBezTo>
                  <a:pt x="2343815" y="123029"/>
                  <a:pt x="2562926" y="78774"/>
                  <a:pt x="2827606" y="84406"/>
                </a:cubicBezTo>
                <a:cubicBezTo>
                  <a:pt x="2851052" y="93784"/>
                  <a:pt x="2876019" y="100012"/>
                  <a:pt x="2897944" y="112541"/>
                </a:cubicBezTo>
                <a:cubicBezTo>
                  <a:pt x="2909460" y="119122"/>
                  <a:pt x="2915891" y="132186"/>
                  <a:pt x="2926080" y="140677"/>
                </a:cubicBezTo>
                <a:cubicBezTo>
                  <a:pt x="2944092" y="155687"/>
                  <a:pt x="2963271" y="169252"/>
                  <a:pt x="2982350" y="182880"/>
                </a:cubicBezTo>
                <a:cubicBezTo>
                  <a:pt x="2996108" y="192707"/>
                  <a:pt x="3012043" y="199642"/>
                  <a:pt x="3024554" y="211015"/>
                </a:cubicBezTo>
                <a:cubicBezTo>
                  <a:pt x="3063810" y="246702"/>
                  <a:pt x="3092952" y="294129"/>
                  <a:pt x="3137095" y="323557"/>
                </a:cubicBezTo>
                <a:cubicBezTo>
                  <a:pt x="3151163" y="332935"/>
                  <a:pt x="3164380" y="343736"/>
                  <a:pt x="3179298" y="351692"/>
                </a:cubicBezTo>
                <a:cubicBezTo>
                  <a:pt x="3234809" y="381298"/>
                  <a:pt x="3297780" y="398351"/>
                  <a:pt x="3348110" y="436098"/>
                </a:cubicBezTo>
                <a:cubicBezTo>
                  <a:pt x="3366867" y="450166"/>
                  <a:pt x="3383410" y="467815"/>
                  <a:pt x="3404381" y="478301"/>
                </a:cubicBezTo>
                <a:cubicBezTo>
                  <a:pt x="3438637" y="495429"/>
                  <a:pt x="3504667" y="510407"/>
                  <a:pt x="3545058" y="520504"/>
                </a:cubicBezTo>
                <a:cubicBezTo>
                  <a:pt x="3587851" y="541901"/>
                  <a:pt x="3632806" y="562581"/>
                  <a:pt x="3671667" y="590843"/>
                </a:cubicBezTo>
                <a:cubicBezTo>
                  <a:pt x="3868657" y="734107"/>
                  <a:pt x="3677323" y="602588"/>
                  <a:pt x="3798277" y="703384"/>
                </a:cubicBezTo>
                <a:cubicBezTo>
                  <a:pt x="3811266" y="714208"/>
                  <a:pt x="3827643" y="720517"/>
                  <a:pt x="3840480" y="731520"/>
                </a:cubicBezTo>
                <a:cubicBezTo>
                  <a:pt x="3860620" y="748783"/>
                  <a:pt x="3875812" y="771505"/>
                  <a:pt x="3896750" y="787790"/>
                </a:cubicBezTo>
                <a:cubicBezTo>
                  <a:pt x="3918333" y="804577"/>
                  <a:pt x="3944338" y="814827"/>
                  <a:pt x="3967089" y="829994"/>
                </a:cubicBezTo>
                <a:cubicBezTo>
                  <a:pt x="3986597" y="843000"/>
                  <a:pt x="4003852" y="859191"/>
                  <a:pt x="4023360" y="872197"/>
                </a:cubicBezTo>
                <a:cubicBezTo>
                  <a:pt x="4111324" y="930839"/>
                  <a:pt x="4069516" y="897839"/>
                  <a:pt x="4149969" y="942535"/>
                </a:cubicBezTo>
                <a:cubicBezTo>
                  <a:pt x="4249530" y="997847"/>
                  <a:pt x="4184840" y="975871"/>
                  <a:pt x="4276578" y="998806"/>
                </a:cubicBezTo>
                <a:cubicBezTo>
                  <a:pt x="4281267" y="1012874"/>
                  <a:pt x="4282787" y="1028434"/>
                  <a:pt x="4290646" y="1041009"/>
                </a:cubicBezTo>
                <a:cubicBezTo>
                  <a:pt x="4370472" y="1168729"/>
                  <a:pt x="4318941" y="1069343"/>
                  <a:pt x="4375052" y="1139483"/>
                </a:cubicBezTo>
                <a:cubicBezTo>
                  <a:pt x="4401563" y="1172623"/>
                  <a:pt x="4412069" y="1199449"/>
                  <a:pt x="4431323" y="1237957"/>
                </a:cubicBezTo>
                <a:cubicBezTo>
                  <a:pt x="4466698" y="1379462"/>
                  <a:pt x="4428749" y="1213515"/>
                  <a:pt x="4459458" y="1505243"/>
                </a:cubicBezTo>
                <a:cubicBezTo>
                  <a:pt x="4461482" y="1524471"/>
                  <a:pt x="4464879" y="1544221"/>
                  <a:pt x="4473526" y="1561514"/>
                </a:cubicBezTo>
                <a:cubicBezTo>
                  <a:pt x="4488648" y="1591759"/>
                  <a:pt x="4529797" y="1645920"/>
                  <a:pt x="4529797" y="1645920"/>
                </a:cubicBezTo>
                <a:cubicBezTo>
                  <a:pt x="4550591" y="1916260"/>
                  <a:pt x="4552321" y="1848234"/>
                  <a:pt x="4529797" y="2208627"/>
                </a:cubicBezTo>
                <a:cubicBezTo>
                  <a:pt x="4528306" y="2232491"/>
                  <a:pt x="4527341" y="2258064"/>
                  <a:pt x="4515729" y="2278966"/>
                </a:cubicBezTo>
                <a:cubicBezTo>
                  <a:pt x="4502847" y="2302154"/>
                  <a:pt x="4478215" y="2316480"/>
                  <a:pt x="4459458" y="2335237"/>
                </a:cubicBezTo>
                <a:cubicBezTo>
                  <a:pt x="4448017" y="2369561"/>
                  <a:pt x="4444525" y="2392373"/>
                  <a:pt x="4417255" y="2419643"/>
                </a:cubicBezTo>
                <a:cubicBezTo>
                  <a:pt x="4405300" y="2431598"/>
                  <a:pt x="4389895" y="2439682"/>
                  <a:pt x="4375052" y="2447778"/>
                </a:cubicBezTo>
                <a:cubicBezTo>
                  <a:pt x="4338231" y="2467862"/>
                  <a:pt x="4262510" y="2504049"/>
                  <a:pt x="4262510" y="2504049"/>
                </a:cubicBezTo>
                <a:lnTo>
                  <a:pt x="1561514" y="2489981"/>
                </a:lnTo>
                <a:cubicBezTo>
                  <a:pt x="1505051" y="2489427"/>
                  <a:pt x="1448731" y="2482918"/>
                  <a:pt x="1392701" y="2475914"/>
                </a:cubicBezTo>
                <a:cubicBezTo>
                  <a:pt x="1353611" y="2471028"/>
                  <a:pt x="1330562" y="2458160"/>
                  <a:pt x="1294227" y="2447778"/>
                </a:cubicBezTo>
                <a:cubicBezTo>
                  <a:pt x="1275637" y="2442466"/>
                  <a:pt x="1256060" y="2440499"/>
                  <a:pt x="1237957" y="2433710"/>
                </a:cubicBezTo>
                <a:cubicBezTo>
                  <a:pt x="1218321" y="2426347"/>
                  <a:pt x="1201322" y="2412938"/>
                  <a:pt x="1181686" y="2405575"/>
                </a:cubicBezTo>
                <a:cubicBezTo>
                  <a:pt x="1163583" y="2398786"/>
                  <a:pt x="1143518" y="2398296"/>
                  <a:pt x="1125415" y="2391507"/>
                </a:cubicBezTo>
                <a:cubicBezTo>
                  <a:pt x="1089799" y="2378151"/>
                  <a:pt x="1036546" y="2339766"/>
                  <a:pt x="998806" y="2335237"/>
                </a:cubicBezTo>
                <a:cubicBezTo>
                  <a:pt x="905573" y="2324049"/>
                  <a:pt x="811237" y="2325858"/>
                  <a:pt x="717452" y="2321169"/>
                </a:cubicBezTo>
                <a:cubicBezTo>
                  <a:pt x="698695" y="2316480"/>
                  <a:pt x="680055" y="2311295"/>
                  <a:pt x="661181" y="2307101"/>
                </a:cubicBezTo>
                <a:cubicBezTo>
                  <a:pt x="637840" y="2301914"/>
                  <a:pt x="613526" y="2300595"/>
                  <a:pt x="590843" y="2293034"/>
                </a:cubicBezTo>
                <a:cubicBezTo>
                  <a:pt x="570948" y="2286402"/>
                  <a:pt x="554208" y="2272262"/>
                  <a:pt x="534572" y="2264898"/>
                </a:cubicBezTo>
                <a:cubicBezTo>
                  <a:pt x="516469" y="2258109"/>
                  <a:pt x="497058" y="2255519"/>
                  <a:pt x="478301" y="2250830"/>
                </a:cubicBezTo>
                <a:cubicBezTo>
                  <a:pt x="464233" y="2241452"/>
                  <a:pt x="449856" y="2232522"/>
                  <a:pt x="436098" y="2222695"/>
                </a:cubicBezTo>
                <a:cubicBezTo>
                  <a:pt x="417019" y="2209067"/>
                  <a:pt x="400184" y="2192125"/>
                  <a:pt x="379827" y="2180492"/>
                </a:cubicBezTo>
                <a:cubicBezTo>
                  <a:pt x="366952" y="2173135"/>
                  <a:pt x="351692" y="2171113"/>
                  <a:pt x="337624" y="2166424"/>
                </a:cubicBezTo>
                <a:cubicBezTo>
                  <a:pt x="318867" y="2147667"/>
                  <a:pt x="301494" y="2127417"/>
                  <a:pt x="281354" y="2110154"/>
                </a:cubicBezTo>
                <a:cubicBezTo>
                  <a:pt x="268517" y="2099151"/>
                  <a:pt x="251787" y="2093251"/>
                  <a:pt x="239150" y="2082018"/>
                </a:cubicBezTo>
                <a:cubicBezTo>
                  <a:pt x="209411" y="2055583"/>
                  <a:pt x="176815" y="2030719"/>
                  <a:pt x="154744" y="1997612"/>
                </a:cubicBezTo>
                <a:cubicBezTo>
                  <a:pt x="145366" y="1983544"/>
                  <a:pt x="139811" y="1965971"/>
                  <a:pt x="126609" y="1955409"/>
                </a:cubicBezTo>
                <a:cubicBezTo>
                  <a:pt x="115030" y="1946146"/>
                  <a:pt x="98474" y="1946030"/>
                  <a:pt x="84406" y="1941341"/>
                </a:cubicBezTo>
                <a:cubicBezTo>
                  <a:pt x="17650" y="1874585"/>
                  <a:pt x="36524" y="1910235"/>
                  <a:pt x="14067" y="1842867"/>
                </a:cubicBezTo>
                <a:cubicBezTo>
                  <a:pt x="9378" y="1753772"/>
                  <a:pt x="0" y="1664800"/>
                  <a:pt x="0" y="1575581"/>
                </a:cubicBezTo>
                <a:lnTo>
                  <a:pt x="0" y="1547446"/>
                </a:lnTo>
                <a:close/>
              </a:path>
            </a:pathLst>
          </a:cu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6" name="Freeform 55"/>
          <p:cNvSpPr/>
          <p:nvPr/>
        </p:nvSpPr>
        <p:spPr>
          <a:xfrm>
            <a:off x="56271" y="998806"/>
            <a:ext cx="4810603" cy="2799471"/>
          </a:xfrm>
          <a:custGeom>
            <a:avLst/>
            <a:gdLst>
              <a:gd name="connsiteX0" fmla="*/ 548640 w 4810603"/>
              <a:gd name="connsiteY0" fmla="*/ 576776 h 2799471"/>
              <a:gd name="connsiteX1" fmla="*/ 548640 w 4810603"/>
              <a:gd name="connsiteY1" fmla="*/ 576776 h 2799471"/>
              <a:gd name="connsiteX2" fmla="*/ 717452 w 4810603"/>
              <a:gd name="connsiteY2" fmla="*/ 534572 h 2799471"/>
              <a:gd name="connsiteX3" fmla="*/ 787791 w 4810603"/>
              <a:gd name="connsiteY3" fmla="*/ 520505 h 2799471"/>
              <a:gd name="connsiteX4" fmla="*/ 844061 w 4810603"/>
              <a:gd name="connsiteY4" fmla="*/ 492369 h 2799471"/>
              <a:gd name="connsiteX5" fmla="*/ 956603 w 4810603"/>
              <a:gd name="connsiteY5" fmla="*/ 422031 h 2799471"/>
              <a:gd name="connsiteX6" fmla="*/ 1026941 w 4810603"/>
              <a:gd name="connsiteY6" fmla="*/ 379828 h 2799471"/>
              <a:gd name="connsiteX7" fmla="*/ 1153551 w 4810603"/>
              <a:gd name="connsiteY7" fmla="*/ 323557 h 2799471"/>
              <a:gd name="connsiteX8" fmla="*/ 1266092 w 4810603"/>
              <a:gd name="connsiteY8" fmla="*/ 267286 h 2799471"/>
              <a:gd name="connsiteX9" fmla="*/ 1364566 w 4810603"/>
              <a:gd name="connsiteY9" fmla="*/ 239151 h 2799471"/>
              <a:gd name="connsiteX10" fmla="*/ 1463040 w 4810603"/>
              <a:gd name="connsiteY10" fmla="*/ 182880 h 2799471"/>
              <a:gd name="connsiteX11" fmla="*/ 1505243 w 4810603"/>
              <a:gd name="connsiteY11" fmla="*/ 168812 h 2799471"/>
              <a:gd name="connsiteX12" fmla="*/ 1561514 w 4810603"/>
              <a:gd name="connsiteY12" fmla="*/ 140677 h 2799471"/>
              <a:gd name="connsiteX13" fmla="*/ 1603717 w 4810603"/>
              <a:gd name="connsiteY13" fmla="*/ 126609 h 2799471"/>
              <a:gd name="connsiteX14" fmla="*/ 1688123 w 4810603"/>
              <a:gd name="connsiteY14" fmla="*/ 84406 h 2799471"/>
              <a:gd name="connsiteX15" fmla="*/ 1800664 w 4810603"/>
              <a:gd name="connsiteY15" fmla="*/ 70339 h 2799471"/>
              <a:gd name="connsiteX16" fmla="*/ 1955409 w 4810603"/>
              <a:gd name="connsiteY16" fmla="*/ 28136 h 2799471"/>
              <a:gd name="connsiteX17" fmla="*/ 2011680 w 4810603"/>
              <a:gd name="connsiteY17" fmla="*/ 0 h 2799471"/>
              <a:gd name="connsiteX18" fmla="*/ 2461846 w 4810603"/>
              <a:gd name="connsiteY18" fmla="*/ 28136 h 2799471"/>
              <a:gd name="connsiteX19" fmla="*/ 2574387 w 4810603"/>
              <a:gd name="connsiteY19" fmla="*/ 56271 h 2799471"/>
              <a:gd name="connsiteX20" fmla="*/ 2672861 w 4810603"/>
              <a:gd name="connsiteY20" fmla="*/ 84406 h 2799471"/>
              <a:gd name="connsiteX21" fmla="*/ 2771335 w 4810603"/>
              <a:gd name="connsiteY21" fmla="*/ 112542 h 2799471"/>
              <a:gd name="connsiteX22" fmla="*/ 2827606 w 4810603"/>
              <a:gd name="connsiteY22" fmla="*/ 140677 h 2799471"/>
              <a:gd name="connsiteX23" fmla="*/ 2869809 w 4810603"/>
              <a:gd name="connsiteY23" fmla="*/ 168812 h 2799471"/>
              <a:gd name="connsiteX24" fmla="*/ 2940147 w 4810603"/>
              <a:gd name="connsiteY24" fmla="*/ 239151 h 2799471"/>
              <a:gd name="connsiteX25" fmla="*/ 3066757 w 4810603"/>
              <a:gd name="connsiteY25" fmla="*/ 323557 h 2799471"/>
              <a:gd name="connsiteX26" fmla="*/ 3165231 w 4810603"/>
              <a:gd name="connsiteY26" fmla="*/ 422031 h 2799471"/>
              <a:gd name="connsiteX27" fmla="*/ 3305907 w 4810603"/>
              <a:gd name="connsiteY27" fmla="*/ 506437 h 2799471"/>
              <a:gd name="connsiteX28" fmla="*/ 3334043 w 4810603"/>
              <a:gd name="connsiteY28" fmla="*/ 534572 h 2799471"/>
              <a:gd name="connsiteX29" fmla="*/ 3376246 w 4810603"/>
              <a:gd name="connsiteY29" fmla="*/ 548640 h 2799471"/>
              <a:gd name="connsiteX30" fmla="*/ 3502855 w 4810603"/>
              <a:gd name="connsiteY30" fmla="*/ 618979 h 2799471"/>
              <a:gd name="connsiteX31" fmla="*/ 3530991 w 4810603"/>
              <a:gd name="connsiteY31" fmla="*/ 647114 h 2799471"/>
              <a:gd name="connsiteX32" fmla="*/ 3671667 w 4810603"/>
              <a:gd name="connsiteY32" fmla="*/ 773723 h 2799471"/>
              <a:gd name="connsiteX33" fmla="*/ 3727938 w 4810603"/>
              <a:gd name="connsiteY33" fmla="*/ 858129 h 2799471"/>
              <a:gd name="connsiteX34" fmla="*/ 3770141 w 4810603"/>
              <a:gd name="connsiteY34" fmla="*/ 900332 h 2799471"/>
              <a:gd name="connsiteX35" fmla="*/ 3812344 w 4810603"/>
              <a:gd name="connsiteY35" fmla="*/ 970671 h 2799471"/>
              <a:gd name="connsiteX36" fmla="*/ 3896751 w 4810603"/>
              <a:gd name="connsiteY36" fmla="*/ 1083212 h 2799471"/>
              <a:gd name="connsiteX37" fmla="*/ 3967089 w 4810603"/>
              <a:gd name="connsiteY37" fmla="*/ 1167619 h 2799471"/>
              <a:gd name="connsiteX38" fmla="*/ 4023360 w 4810603"/>
              <a:gd name="connsiteY38" fmla="*/ 1237957 h 2799471"/>
              <a:gd name="connsiteX39" fmla="*/ 4051495 w 4810603"/>
              <a:gd name="connsiteY39" fmla="*/ 1280160 h 2799471"/>
              <a:gd name="connsiteX40" fmla="*/ 4135901 w 4810603"/>
              <a:gd name="connsiteY40" fmla="*/ 1336431 h 2799471"/>
              <a:gd name="connsiteX41" fmla="*/ 4192172 w 4810603"/>
              <a:gd name="connsiteY41" fmla="*/ 1364566 h 2799471"/>
              <a:gd name="connsiteX42" fmla="*/ 4248443 w 4810603"/>
              <a:gd name="connsiteY42" fmla="*/ 1406769 h 2799471"/>
              <a:gd name="connsiteX43" fmla="*/ 4360984 w 4810603"/>
              <a:gd name="connsiteY43" fmla="*/ 1434905 h 2799471"/>
              <a:gd name="connsiteX44" fmla="*/ 4417255 w 4810603"/>
              <a:gd name="connsiteY44" fmla="*/ 1448972 h 2799471"/>
              <a:gd name="connsiteX45" fmla="*/ 4459458 w 4810603"/>
              <a:gd name="connsiteY45" fmla="*/ 1477108 h 2799471"/>
              <a:gd name="connsiteX46" fmla="*/ 4529797 w 4810603"/>
              <a:gd name="connsiteY46" fmla="*/ 1491176 h 2799471"/>
              <a:gd name="connsiteX47" fmla="*/ 4572000 w 4810603"/>
              <a:gd name="connsiteY47" fmla="*/ 1505243 h 2799471"/>
              <a:gd name="connsiteX48" fmla="*/ 4600135 w 4810603"/>
              <a:gd name="connsiteY48" fmla="*/ 1533379 h 2799471"/>
              <a:gd name="connsiteX49" fmla="*/ 4642338 w 4810603"/>
              <a:gd name="connsiteY49" fmla="*/ 1547446 h 2799471"/>
              <a:gd name="connsiteX50" fmla="*/ 4670474 w 4810603"/>
              <a:gd name="connsiteY50" fmla="*/ 1589649 h 2799471"/>
              <a:gd name="connsiteX51" fmla="*/ 4712677 w 4810603"/>
              <a:gd name="connsiteY51" fmla="*/ 1631852 h 2799471"/>
              <a:gd name="connsiteX52" fmla="*/ 4783015 w 4810603"/>
              <a:gd name="connsiteY52" fmla="*/ 1716259 h 2799471"/>
              <a:gd name="connsiteX53" fmla="*/ 4754880 w 4810603"/>
              <a:gd name="connsiteY53" fmla="*/ 1927274 h 2799471"/>
              <a:gd name="connsiteX54" fmla="*/ 4740812 w 4810603"/>
              <a:gd name="connsiteY54" fmla="*/ 1969477 h 2799471"/>
              <a:gd name="connsiteX55" fmla="*/ 4642338 w 4810603"/>
              <a:gd name="connsiteY55" fmla="*/ 2096086 h 2799471"/>
              <a:gd name="connsiteX56" fmla="*/ 4600135 w 4810603"/>
              <a:gd name="connsiteY56" fmla="*/ 2124222 h 2799471"/>
              <a:gd name="connsiteX57" fmla="*/ 4501661 w 4810603"/>
              <a:gd name="connsiteY57" fmla="*/ 2166425 h 2799471"/>
              <a:gd name="connsiteX58" fmla="*/ 4459458 w 4810603"/>
              <a:gd name="connsiteY58" fmla="*/ 2194560 h 2799471"/>
              <a:gd name="connsiteX59" fmla="*/ 4290646 w 4810603"/>
              <a:gd name="connsiteY59" fmla="*/ 2236763 h 2799471"/>
              <a:gd name="connsiteX60" fmla="*/ 4248443 w 4810603"/>
              <a:gd name="connsiteY60" fmla="*/ 2264899 h 2799471"/>
              <a:gd name="connsiteX61" fmla="*/ 4206240 w 4810603"/>
              <a:gd name="connsiteY61" fmla="*/ 2278966 h 2799471"/>
              <a:gd name="connsiteX62" fmla="*/ 3376246 w 4810603"/>
              <a:gd name="connsiteY62" fmla="*/ 2321169 h 2799471"/>
              <a:gd name="connsiteX63" fmla="*/ 3263704 w 4810603"/>
              <a:gd name="connsiteY63" fmla="*/ 2349305 h 2799471"/>
              <a:gd name="connsiteX64" fmla="*/ 3207434 w 4810603"/>
              <a:gd name="connsiteY64" fmla="*/ 2363372 h 2799471"/>
              <a:gd name="connsiteX65" fmla="*/ 3123027 w 4810603"/>
              <a:gd name="connsiteY65" fmla="*/ 2377440 h 2799471"/>
              <a:gd name="connsiteX66" fmla="*/ 3024554 w 4810603"/>
              <a:gd name="connsiteY66" fmla="*/ 2405576 h 2799471"/>
              <a:gd name="connsiteX67" fmla="*/ 2855741 w 4810603"/>
              <a:gd name="connsiteY67" fmla="*/ 2447779 h 2799471"/>
              <a:gd name="connsiteX68" fmla="*/ 2799471 w 4810603"/>
              <a:gd name="connsiteY68" fmla="*/ 2475914 h 2799471"/>
              <a:gd name="connsiteX69" fmla="*/ 2729132 w 4810603"/>
              <a:gd name="connsiteY69" fmla="*/ 2504049 h 2799471"/>
              <a:gd name="connsiteX70" fmla="*/ 2686929 w 4810603"/>
              <a:gd name="connsiteY70" fmla="*/ 2532185 h 2799471"/>
              <a:gd name="connsiteX71" fmla="*/ 2616591 w 4810603"/>
              <a:gd name="connsiteY71" fmla="*/ 2546252 h 2799471"/>
              <a:gd name="connsiteX72" fmla="*/ 2518117 w 4810603"/>
              <a:gd name="connsiteY72" fmla="*/ 2588456 h 2799471"/>
              <a:gd name="connsiteX73" fmla="*/ 2391507 w 4810603"/>
              <a:gd name="connsiteY73" fmla="*/ 2658794 h 2799471"/>
              <a:gd name="connsiteX74" fmla="*/ 2321169 w 4810603"/>
              <a:gd name="connsiteY74" fmla="*/ 2672862 h 2799471"/>
              <a:gd name="connsiteX75" fmla="*/ 2250831 w 4810603"/>
              <a:gd name="connsiteY75" fmla="*/ 2715065 h 2799471"/>
              <a:gd name="connsiteX76" fmla="*/ 2208627 w 4810603"/>
              <a:gd name="connsiteY76" fmla="*/ 2743200 h 2799471"/>
              <a:gd name="connsiteX77" fmla="*/ 2096086 w 4810603"/>
              <a:gd name="connsiteY77" fmla="*/ 2799471 h 2799471"/>
              <a:gd name="connsiteX78" fmla="*/ 703384 w 4810603"/>
              <a:gd name="connsiteY78" fmla="*/ 2785403 h 2799471"/>
              <a:gd name="connsiteX79" fmla="*/ 661181 w 4810603"/>
              <a:gd name="connsiteY79" fmla="*/ 2757268 h 2799471"/>
              <a:gd name="connsiteX80" fmla="*/ 590843 w 4810603"/>
              <a:gd name="connsiteY80" fmla="*/ 2743200 h 2799471"/>
              <a:gd name="connsiteX81" fmla="*/ 548640 w 4810603"/>
              <a:gd name="connsiteY81" fmla="*/ 2729132 h 2799471"/>
              <a:gd name="connsiteX82" fmla="*/ 365760 w 4810603"/>
              <a:gd name="connsiteY82" fmla="*/ 2715065 h 2799471"/>
              <a:gd name="connsiteX83" fmla="*/ 309489 w 4810603"/>
              <a:gd name="connsiteY83" fmla="*/ 2686929 h 2799471"/>
              <a:gd name="connsiteX84" fmla="*/ 211015 w 4810603"/>
              <a:gd name="connsiteY84" fmla="*/ 2658794 h 2799471"/>
              <a:gd name="connsiteX85" fmla="*/ 182880 w 4810603"/>
              <a:gd name="connsiteY85" fmla="*/ 2616591 h 2799471"/>
              <a:gd name="connsiteX86" fmla="*/ 126609 w 4810603"/>
              <a:gd name="connsiteY86" fmla="*/ 2560320 h 2799471"/>
              <a:gd name="connsiteX87" fmla="*/ 84406 w 4810603"/>
              <a:gd name="connsiteY87" fmla="*/ 2518117 h 2799471"/>
              <a:gd name="connsiteX88" fmla="*/ 42203 w 4810603"/>
              <a:gd name="connsiteY88" fmla="*/ 2475914 h 2799471"/>
              <a:gd name="connsiteX89" fmla="*/ 14067 w 4810603"/>
              <a:gd name="connsiteY89" fmla="*/ 2447779 h 2799471"/>
              <a:gd name="connsiteX90" fmla="*/ 0 w 4810603"/>
              <a:gd name="connsiteY90" fmla="*/ 2405576 h 2799471"/>
              <a:gd name="connsiteX91" fmla="*/ 28135 w 4810603"/>
              <a:gd name="connsiteY91" fmla="*/ 2194560 h 2799471"/>
              <a:gd name="connsiteX92" fmla="*/ 42203 w 4810603"/>
              <a:gd name="connsiteY92" fmla="*/ 2152357 h 2799471"/>
              <a:gd name="connsiteX93" fmla="*/ 70338 w 4810603"/>
              <a:gd name="connsiteY93" fmla="*/ 1856936 h 2799471"/>
              <a:gd name="connsiteX94" fmla="*/ 98474 w 4810603"/>
              <a:gd name="connsiteY94" fmla="*/ 1533379 h 2799471"/>
              <a:gd name="connsiteX95" fmla="*/ 154744 w 4810603"/>
              <a:gd name="connsiteY95" fmla="*/ 1378634 h 2799471"/>
              <a:gd name="connsiteX96" fmla="*/ 168812 w 4810603"/>
              <a:gd name="connsiteY96" fmla="*/ 1308296 h 2799471"/>
              <a:gd name="connsiteX97" fmla="*/ 196947 w 4810603"/>
              <a:gd name="connsiteY97" fmla="*/ 1266092 h 2799471"/>
              <a:gd name="connsiteX98" fmla="*/ 225083 w 4810603"/>
              <a:gd name="connsiteY98" fmla="*/ 1181686 h 2799471"/>
              <a:gd name="connsiteX99" fmla="*/ 253218 w 4810603"/>
              <a:gd name="connsiteY99" fmla="*/ 1125416 h 2799471"/>
              <a:gd name="connsiteX100" fmla="*/ 267286 w 4810603"/>
              <a:gd name="connsiteY100" fmla="*/ 1069145 h 2799471"/>
              <a:gd name="connsiteX101" fmla="*/ 295421 w 4810603"/>
              <a:gd name="connsiteY101" fmla="*/ 1012874 h 2799471"/>
              <a:gd name="connsiteX102" fmla="*/ 323557 w 4810603"/>
              <a:gd name="connsiteY102" fmla="*/ 858129 h 2799471"/>
              <a:gd name="connsiteX103" fmla="*/ 337624 w 4810603"/>
              <a:gd name="connsiteY103" fmla="*/ 815926 h 2799471"/>
              <a:gd name="connsiteX104" fmla="*/ 365760 w 4810603"/>
              <a:gd name="connsiteY104" fmla="*/ 675249 h 2799471"/>
              <a:gd name="connsiteX105" fmla="*/ 393895 w 4810603"/>
              <a:gd name="connsiteY105" fmla="*/ 633046 h 2799471"/>
              <a:gd name="connsiteX106" fmla="*/ 436098 w 4810603"/>
              <a:gd name="connsiteY106" fmla="*/ 618979 h 2799471"/>
              <a:gd name="connsiteX107" fmla="*/ 464234 w 4810603"/>
              <a:gd name="connsiteY107" fmla="*/ 590843 h 2799471"/>
              <a:gd name="connsiteX108" fmla="*/ 548640 w 4810603"/>
              <a:gd name="connsiteY108" fmla="*/ 576776 h 27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810603" h="2799471">
                <a:moveTo>
                  <a:pt x="548640" y="576776"/>
                </a:moveTo>
                <a:lnTo>
                  <a:pt x="548640" y="576776"/>
                </a:lnTo>
                <a:lnTo>
                  <a:pt x="717452" y="534572"/>
                </a:lnTo>
                <a:cubicBezTo>
                  <a:pt x="740727" y="529096"/>
                  <a:pt x="765107" y="528066"/>
                  <a:pt x="787791" y="520505"/>
                </a:cubicBezTo>
                <a:cubicBezTo>
                  <a:pt x="807686" y="513873"/>
                  <a:pt x="825947" y="502936"/>
                  <a:pt x="844061" y="492369"/>
                </a:cubicBezTo>
                <a:cubicBezTo>
                  <a:pt x="882273" y="470079"/>
                  <a:pt x="918927" y="445216"/>
                  <a:pt x="956603" y="422031"/>
                </a:cubicBezTo>
                <a:cubicBezTo>
                  <a:pt x="979890" y="407701"/>
                  <a:pt x="1001955" y="390933"/>
                  <a:pt x="1026941" y="379828"/>
                </a:cubicBezTo>
                <a:cubicBezTo>
                  <a:pt x="1069144" y="361071"/>
                  <a:pt x="1111763" y="343222"/>
                  <a:pt x="1153551" y="323557"/>
                </a:cubicBezTo>
                <a:cubicBezTo>
                  <a:pt x="1191501" y="305698"/>
                  <a:pt x="1227150" y="282863"/>
                  <a:pt x="1266092" y="267286"/>
                </a:cubicBezTo>
                <a:cubicBezTo>
                  <a:pt x="1297788" y="254607"/>
                  <a:pt x="1332483" y="250817"/>
                  <a:pt x="1364566" y="239151"/>
                </a:cubicBezTo>
                <a:cubicBezTo>
                  <a:pt x="1454998" y="206267"/>
                  <a:pt x="1388039" y="220381"/>
                  <a:pt x="1463040" y="182880"/>
                </a:cubicBezTo>
                <a:cubicBezTo>
                  <a:pt x="1476303" y="176248"/>
                  <a:pt x="1491613" y="174653"/>
                  <a:pt x="1505243" y="168812"/>
                </a:cubicBezTo>
                <a:cubicBezTo>
                  <a:pt x="1524518" y="160551"/>
                  <a:pt x="1542239" y="148938"/>
                  <a:pt x="1561514" y="140677"/>
                </a:cubicBezTo>
                <a:cubicBezTo>
                  <a:pt x="1575144" y="134836"/>
                  <a:pt x="1590454" y="133241"/>
                  <a:pt x="1603717" y="126609"/>
                </a:cubicBezTo>
                <a:cubicBezTo>
                  <a:pt x="1655202" y="100866"/>
                  <a:pt x="1632561" y="94508"/>
                  <a:pt x="1688123" y="84406"/>
                </a:cubicBezTo>
                <a:cubicBezTo>
                  <a:pt x="1725319" y="77643"/>
                  <a:pt x="1763150" y="75028"/>
                  <a:pt x="1800664" y="70339"/>
                </a:cubicBezTo>
                <a:cubicBezTo>
                  <a:pt x="1929684" y="5828"/>
                  <a:pt x="1768041" y="79236"/>
                  <a:pt x="1955409" y="28136"/>
                </a:cubicBezTo>
                <a:cubicBezTo>
                  <a:pt x="1975641" y="22618"/>
                  <a:pt x="1992923" y="9379"/>
                  <a:pt x="2011680" y="0"/>
                </a:cubicBezTo>
                <a:cubicBezTo>
                  <a:pt x="2161735" y="9379"/>
                  <a:pt x="2312244" y="13176"/>
                  <a:pt x="2461846" y="28136"/>
                </a:cubicBezTo>
                <a:cubicBezTo>
                  <a:pt x="2500322" y="31984"/>
                  <a:pt x="2537024" y="46308"/>
                  <a:pt x="2574387" y="56271"/>
                </a:cubicBezTo>
                <a:cubicBezTo>
                  <a:pt x="2607372" y="65067"/>
                  <a:pt x="2639926" y="75424"/>
                  <a:pt x="2672861" y="84406"/>
                </a:cubicBezTo>
                <a:cubicBezTo>
                  <a:pt x="2705582" y="93330"/>
                  <a:pt x="2739885" y="99064"/>
                  <a:pt x="2771335" y="112542"/>
                </a:cubicBezTo>
                <a:cubicBezTo>
                  <a:pt x="2790610" y="120803"/>
                  <a:pt x="2809398" y="130273"/>
                  <a:pt x="2827606" y="140677"/>
                </a:cubicBezTo>
                <a:cubicBezTo>
                  <a:pt x="2842286" y="149065"/>
                  <a:pt x="2857085" y="157679"/>
                  <a:pt x="2869809" y="168812"/>
                </a:cubicBezTo>
                <a:cubicBezTo>
                  <a:pt x="2894763" y="190647"/>
                  <a:pt x="2915365" y="217122"/>
                  <a:pt x="2940147" y="239151"/>
                </a:cubicBezTo>
                <a:cubicBezTo>
                  <a:pt x="3148630" y="424471"/>
                  <a:pt x="2824314" y="121522"/>
                  <a:pt x="3066757" y="323557"/>
                </a:cubicBezTo>
                <a:cubicBezTo>
                  <a:pt x="3102419" y="353275"/>
                  <a:pt x="3125425" y="398147"/>
                  <a:pt x="3165231" y="422031"/>
                </a:cubicBezTo>
                <a:cubicBezTo>
                  <a:pt x="3212123" y="450166"/>
                  <a:pt x="3267238" y="467770"/>
                  <a:pt x="3305907" y="506437"/>
                </a:cubicBezTo>
                <a:cubicBezTo>
                  <a:pt x="3315286" y="515815"/>
                  <a:pt x="3322670" y="527748"/>
                  <a:pt x="3334043" y="534572"/>
                </a:cubicBezTo>
                <a:cubicBezTo>
                  <a:pt x="3346759" y="542201"/>
                  <a:pt x="3362616" y="542799"/>
                  <a:pt x="3376246" y="548640"/>
                </a:cubicBezTo>
                <a:cubicBezTo>
                  <a:pt x="3409695" y="562976"/>
                  <a:pt x="3476177" y="599923"/>
                  <a:pt x="3502855" y="618979"/>
                </a:cubicBezTo>
                <a:cubicBezTo>
                  <a:pt x="3513648" y="626688"/>
                  <a:pt x="3520921" y="638482"/>
                  <a:pt x="3530991" y="647114"/>
                </a:cubicBezTo>
                <a:cubicBezTo>
                  <a:pt x="3591807" y="699242"/>
                  <a:pt x="3619205" y="709603"/>
                  <a:pt x="3671667" y="773723"/>
                </a:cubicBezTo>
                <a:cubicBezTo>
                  <a:pt x="3693080" y="799894"/>
                  <a:pt x="3707178" y="831437"/>
                  <a:pt x="3727938" y="858129"/>
                </a:cubicBezTo>
                <a:cubicBezTo>
                  <a:pt x="3740152" y="873833"/>
                  <a:pt x="3758204" y="884416"/>
                  <a:pt x="3770141" y="900332"/>
                </a:cubicBezTo>
                <a:cubicBezTo>
                  <a:pt x="3786547" y="922206"/>
                  <a:pt x="3796780" y="948190"/>
                  <a:pt x="3812344" y="970671"/>
                </a:cubicBezTo>
                <a:cubicBezTo>
                  <a:pt x="3839036" y="1009225"/>
                  <a:pt x="3863594" y="1050054"/>
                  <a:pt x="3896751" y="1083212"/>
                </a:cubicBezTo>
                <a:cubicBezTo>
                  <a:pt x="3936735" y="1123197"/>
                  <a:pt x="3925289" y="1109099"/>
                  <a:pt x="3967089" y="1167619"/>
                </a:cubicBezTo>
                <a:cubicBezTo>
                  <a:pt x="4111411" y="1369671"/>
                  <a:pt x="3897895" y="1081127"/>
                  <a:pt x="4023360" y="1237957"/>
                </a:cubicBezTo>
                <a:cubicBezTo>
                  <a:pt x="4033922" y="1251159"/>
                  <a:pt x="4038771" y="1269027"/>
                  <a:pt x="4051495" y="1280160"/>
                </a:cubicBezTo>
                <a:cubicBezTo>
                  <a:pt x="4076943" y="1302427"/>
                  <a:pt x="4105656" y="1321309"/>
                  <a:pt x="4135901" y="1336431"/>
                </a:cubicBezTo>
                <a:cubicBezTo>
                  <a:pt x="4154658" y="1345809"/>
                  <a:pt x="4174389" y="1353452"/>
                  <a:pt x="4192172" y="1364566"/>
                </a:cubicBezTo>
                <a:cubicBezTo>
                  <a:pt x="4212054" y="1376992"/>
                  <a:pt x="4226800" y="1397751"/>
                  <a:pt x="4248443" y="1406769"/>
                </a:cubicBezTo>
                <a:cubicBezTo>
                  <a:pt x="4284137" y="1421642"/>
                  <a:pt x="4323470" y="1425527"/>
                  <a:pt x="4360984" y="1434905"/>
                </a:cubicBezTo>
                <a:lnTo>
                  <a:pt x="4417255" y="1448972"/>
                </a:lnTo>
                <a:cubicBezTo>
                  <a:pt x="4431323" y="1458351"/>
                  <a:pt x="4443627" y="1471171"/>
                  <a:pt x="4459458" y="1477108"/>
                </a:cubicBezTo>
                <a:cubicBezTo>
                  <a:pt x="4481846" y="1485504"/>
                  <a:pt x="4506600" y="1485377"/>
                  <a:pt x="4529797" y="1491176"/>
                </a:cubicBezTo>
                <a:cubicBezTo>
                  <a:pt x="4544183" y="1494772"/>
                  <a:pt x="4557932" y="1500554"/>
                  <a:pt x="4572000" y="1505243"/>
                </a:cubicBezTo>
                <a:cubicBezTo>
                  <a:pt x="4581378" y="1514622"/>
                  <a:pt x="4588762" y="1526555"/>
                  <a:pt x="4600135" y="1533379"/>
                </a:cubicBezTo>
                <a:cubicBezTo>
                  <a:pt x="4612850" y="1541008"/>
                  <a:pt x="4630759" y="1538183"/>
                  <a:pt x="4642338" y="1547446"/>
                </a:cubicBezTo>
                <a:cubicBezTo>
                  <a:pt x="4655541" y="1558008"/>
                  <a:pt x="4659650" y="1576660"/>
                  <a:pt x="4670474" y="1589649"/>
                </a:cubicBezTo>
                <a:cubicBezTo>
                  <a:pt x="4683210" y="1604932"/>
                  <a:pt x="4699941" y="1616568"/>
                  <a:pt x="4712677" y="1631852"/>
                </a:cubicBezTo>
                <a:cubicBezTo>
                  <a:pt x="4810603" y="1749366"/>
                  <a:pt x="4659719" y="1592963"/>
                  <a:pt x="4783015" y="1716259"/>
                </a:cubicBezTo>
                <a:cubicBezTo>
                  <a:pt x="4773637" y="1786597"/>
                  <a:pt x="4766546" y="1857279"/>
                  <a:pt x="4754880" y="1927274"/>
                </a:cubicBezTo>
                <a:cubicBezTo>
                  <a:pt x="4752442" y="1941901"/>
                  <a:pt x="4748013" y="1956514"/>
                  <a:pt x="4740812" y="1969477"/>
                </a:cubicBezTo>
                <a:cubicBezTo>
                  <a:pt x="4713768" y="2018156"/>
                  <a:pt x="4684763" y="2060731"/>
                  <a:pt x="4642338" y="2096086"/>
                </a:cubicBezTo>
                <a:cubicBezTo>
                  <a:pt x="4629349" y="2106910"/>
                  <a:pt x="4614815" y="2115834"/>
                  <a:pt x="4600135" y="2124222"/>
                </a:cubicBezTo>
                <a:cubicBezTo>
                  <a:pt x="4395246" y="2241302"/>
                  <a:pt x="4659469" y="2087521"/>
                  <a:pt x="4501661" y="2166425"/>
                </a:cubicBezTo>
                <a:cubicBezTo>
                  <a:pt x="4486539" y="2173986"/>
                  <a:pt x="4474908" y="2187693"/>
                  <a:pt x="4459458" y="2194560"/>
                </a:cubicBezTo>
                <a:cubicBezTo>
                  <a:pt x="4392575" y="2224286"/>
                  <a:pt x="4361428" y="2224967"/>
                  <a:pt x="4290646" y="2236763"/>
                </a:cubicBezTo>
                <a:cubicBezTo>
                  <a:pt x="4276578" y="2246142"/>
                  <a:pt x="4263565" y="2257338"/>
                  <a:pt x="4248443" y="2264899"/>
                </a:cubicBezTo>
                <a:cubicBezTo>
                  <a:pt x="4235180" y="2271531"/>
                  <a:pt x="4220124" y="2273759"/>
                  <a:pt x="4206240" y="2278966"/>
                </a:cubicBezTo>
                <a:cubicBezTo>
                  <a:pt x="3879323" y="2401559"/>
                  <a:pt x="4376080" y="2302654"/>
                  <a:pt x="3376246" y="2321169"/>
                </a:cubicBezTo>
                <a:lnTo>
                  <a:pt x="3263704" y="2349305"/>
                </a:lnTo>
                <a:cubicBezTo>
                  <a:pt x="3244947" y="2353994"/>
                  <a:pt x="3226505" y="2360193"/>
                  <a:pt x="3207434" y="2363372"/>
                </a:cubicBezTo>
                <a:cubicBezTo>
                  <a:pt x="3179298" y="2368061"/>
                  <a:pt x="3150820" y="2371026"/>
                  <a:pt x="3123027" y="2377440"/>
                </a:cubicBezTo>
                <a:cubicBezTo>
                  <a:pt x="3089763" y="2385116"/>
                  <a:pt x="3057568" y="2396888"/>
                  <a:pt x="3024554" y="2405576"/>
                </a:cubicBezTo>
                <a:cubicBezTo>
                  <a:pt x="2968461" y="2420337"/>
                  <a:pt x="2907620" y="2421839"/>
                  <a:pt x="2855741" y="2447779"/>
                </a:cubicBezTo>
                <a:cubicBezTo>
                  <a:pt x="2836984" y="2457157"/>
                  <a:pt x="2818634" y="2467397"/>
                  <a:pt x="2799471" y="2475914"/>
                </a:cubicBezTo>
                <a:cubicBezTo>
                  <a:pt x="2776395" y="2486170"/>
                  <a:pt x="2751718" y="2492756"/>
                  <a:pt x="2729132" y="2504049"/>
                </a:cubicBezTo>
                <a:cubicBezTo>
                  <a:pt x="2714010" y="2511610"/>
                  <a:pt x="2702760" y="2526248"/>
                  <a:pt x="2686929" y="2532185"/>
                </a:cubicBezTo>
                <a:cubicBezTo>
                  <a:pt x="2664541" y="2540580"/>
                  <a:pt x="2640037" y="2541563"/>
                  <a:pt x="2616591" y="2546252"/>
                </a:cubicBezTo>
                <a:cubicBezTo>
                  <a:pt x="2583766" y="2560320"/>
                  <a:pt x="2550059" y="2572485"/>
                  <a:pt x="2518117" y="2588456"/>
                </a:cubicBezTo>
                <a:cubicBezTo>
                  <a:pt x="2474935" y="2610047"/>
                  <a:pt x="2435882" y="2639776"/>
                  <a:pt x="2391507" y="2658794"/>
                </a:cubicBezTo>
                <a:cubicBezTo>
                  <a:pt x="2369530" y="2668213"/>
                  <a:pt x="2344615" y="2668173"/>
                  <a:pt x="2321169" y="2672862"/>
                </a:cubicBezTo>
                <a:cubicBezTo>
                  <a:pt x="2297723" y="2686930"/>
                  <a:pt x="2274017" y="2700574"/>
                  <a:pt x="2250831" y="2715065"/>
                </a:cubicBezTo>
                <a:cubicBezTo>
                  <a:pt x="2236493" y="2724026"/>
                  <a:pt x="2223470" y="2735104"/>
                  <a:pt x="2208627" y="2743200"/>
                </a:cubicBezTo>
                <a:cubicBezTo>
                  <a:pt x="2171807" y="2763284"/>
                  <a:pt x="2096086" y="2799471"/>
                  <a:pt x="2096086" y="2799471"/>
                </a:cubicBezTo>
                <a:lnTo>
                  <a:pt x="703384" y="2785403"/>
                </a:lnTo>
                <a:cubicBezTo>
                  <a:pt x="686484" y="2784906"/>
                  <a:pt x="677012" y="2763205"/>
                  <a:pt x="661181" y="2757268"/>
                </a:cubicBezTo>
                <a:cubicBezTo>
                  <a:pt x="638793" y="2748872"/>
                  <a:pt x="614039" y="2748999"/>
                  <a:pt x="590843" y="2743200"/>
                </a:cubicBezTo>
                <a:cubicBezTo>
                  <a:pt x="576457" y="2739603"/>
                  <a:pt x="563354" y="2730971"/>
                  <a:pt x="548640" y="2729132"/>
                </a:cubicBezTo>
                <a:cubicBezTo>
                  <a:pt x="487972" y="2721549"/>
                  <a:pt x="426720" y="2719754"/>
                  <a:pt x="365760" y="2715065"/>
                </a:cubicBezTo>
                <a:cubicBezTo>
                  <a:pt x="347003" y="2705686"/>
                  <a:pt x="328764" y="2695190"/>
                  <a:pt x="309489" y="2686929"/>
                </a:cubicBezTo>
                <a:cubicBezTo>
                  <a:pt x="281240" y="2674823"/>
                  <a:pt x="239562" y="2665931"/>
                  <a:pt x="211015" y="2658794"/>
                </a:cubicBezTo>
                <a:cubicBezTo>
                  <a:pt x="201637" y="2644726"/>
                  <a:pt x="193883" y="2629428"/>
                  <a:pt x="182880" y="2616591"/>
                </a:cubicBezTo>
                <a:cubicBezTo>
                  <a:pt x="165617" y="2596451"/>
                  <a:pt x="145366" y="2579077"/>
                  <a:pt x="126609" y="2560320"/>
                </a:cubicBezTo>
                <a:lnTo>
                  <a:pt x="84406" y="2518117"/>
                </a:lnTo>
                <a:lnTo>
                  <a:pt x="42203" y="2475914"/>
                </a:lnTo>
                <a:lnTo>
                  <a:pt x="14067" y="2447779"/>
                </a:lnTo>
                <a:cubicBezTo>
                  <a:pt x="9378" y="2433711"/>
                  <a:pt x="0" y="2420405"/>
                  <a:pt x="0" y="2405576"/>
                </a:cubicBezTo>
                <a:cubicBezTo>
                  <a:pt x="0" y="2322605"/>
                  <a:pt x="7409" y="2267099"/>
                  <a:pt x="28135" y="2194560"/>
                </a:cubicBezTo>
                <a:cubicBezTo>
                  <a:pt x="32209" y="2180302"/>
                  <a:pt x="37514" y="2166425"/>
                  <a:pt x="42203" y="2152357"/>
                </a:cubicBezTo>
                <a:cubicBezTo>
                  <a:pt x="51581" y="2053883"/>
                  <a:pt x="64851" y="1955703"/>
                  <a:pt x="70338" y="1856936"/>
                </a:cubicBezTo>
                <a:cubicBezTo>
                  <a:pt x="73420" y="1801462"/>
                  <a:pt x="71309" y="1623929"/>
                  <a:pt x="98474" y="1533379"/>
                </a:cubicBezTo>
                <a:cubicBezTo>
                  <a:pt x="120292" y="1460653"/>
                  <a:pt x="138978" y="1457460"/>
                  <a:pt x="154744" y="1378634"/>
                </a:cubicBezTo>
                <a:cubicBezTo>
                  <a:pt x="159433" y="1355188"/>
                  <a:pt x="160417" y="1330684"/>
                  <a:pt x="168812" y="1308296"/>
                </a:cubicBezTo>
                <a:cubicBezTo>
                  <a:pt x="174749" y="1292465"/>
                  <a:pt x="190080" y="1281542"/>
                  <a:pt x="196947" y="1266092"/>
                </a:cubicBezTo>
                <a:cubicBezTo>
                  <a:pt x="208992" y="1238991"/>
                  <a:pt x="214068" y="1209222"/>
                  <a:pt x="225083" y="1181686"/>
                </a:cubicBezTo>
                <a:cubicBezTo>
                  <a:pt x="232871" y="1162215"/>
                  <a:pt x="245855" y="1145051"/>
                  <a:pt x="253218" y="1125416"/>
                </a:cubicBezTo>
                <a:cubicBezTo>
                  <a:pt x="260007" y="1107313"/>
                  <a:pt x="260497" y="1087248"/>
                  <a:pt x="267286" y="1069145"/>
                </a:cubicBezTo>
                <a:cubicBezTo>
                  <a:pt x="274649" y="1049509"/>
                  <a:pt x="288058" y="1032510"/>
                  <a:pt x="295421" y="1012874"/>
                </a:cubicBezTo>
                <a:cubicBezTo>
                  <a:pt x="313295" y="965211"/>
                  <a:pt x="314020" y="905813"/>
                  <a:pt x="323557" y="858129"/>
                </a:cubicBezTo>
                <a:cubicBezTo>
                  <a:pt x="326465" y="843588"/>
                  <a:pt x="332935" y="829994"/>
                  <a:pt x="337624" y="815926"/>
                </a:cubicBezTo>
                <a:cubicBezTo>
                  <a:pt x="342809" y="779633"/>
                  <a:pt x="346117" y="714535"/>
                  <a:pt x="365760" y="675249"/>
                </a:cubicBezTo>
                <a:cubicBezTo>
                  <a:pt x="373321" y="660127"/>
                  <a:pt x="380693" y="643608"/>
                  <a:pt x="393895" y="633046"/>
                </a:cubicBezTo>
                <a:cubicBezTo>
                  <a:pt x="405474" y="623783"/>
                  <a:pt x="422030" y="623668"/>
                  <a:pt x="436098" y="618979"/>
                </a:cubicBezTo>
                <a:cubicBezTo>
                  <a:pt x="445477" y="609600"/>
                  <a:pt x="452861" y="597667"/>
                  <a:pt x="464234" y="590843"/>
                </a:cubicBezTo>
                <a:cubicBezTo>
                  <a:pt x="495093" y="572328"/>
                  <a:pt x="515031" y="576776"/>
                  <a:pt x="548640" y="576776"/>
                </a:cubicBezTo>
                <a:close/>
              </a:path>
            </a:pathLst>
          </a:cu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5604" name="Slide Number Placeholder 5"/>
          <p:cNvSpPr>
            <a:spLocks noGrp="1"/>
          </p:cNvSpPr>
          <p:nvPr>
            <p:ph type="sldNum" sz="quarter" idx="12"/>
          </p:nvPr>
        </p:nvSpPr>
        <p:spPr>
          <a:noFill/>
        </p:spPr>
        <p:txBody>
          <a:bodyPr/>
          <a:lstStyle/>
          <a:p>
            <a:fld id="{C3B95FF3-19FC-4264-8764-5AA737B2C087}" type="slidenum">
              <a:rPr lang="en-US" smtClean="0"/>
              <a:pPr/>
              <a:t>33</a:t>
            </a:fld>
            <a:endParaRPr lang="en-US" smtClean="0"/>
          </a:p>
        </p:txBody>
      </p:sp>
      <p:sp>
        <p:nvSpPr>
          <p:cNvPr id="25605" name="Rectangle 2"/>
          <p:cNvSpPr>
            <a:spLocks noGrp="1" noChangeArrowheads="1"/>
          </p:cNvSpPr>
          <p:nvPr>
            <p:ph type="title"/>
          </p:nvPr>
        </p:nvSpPr>
        <p:spPr>
          <a:xfrm>
            <a:off x="827584" y="44624"/>
            <a:ext cx="7859216" cy="1143000"/>
          </a:xfrm>
          <a:noFill/>
        </p:spPr>
        <p:txBody>
          <a:bodyPr lIns="92075" tIns="46038" rIns="92075" bIns="46038">
            <a:normAutofit/>
          </a:bodyPr>
          <a:lstStyle/>
          <a:p>
            <a:pPr eaLnBrk="1" hangingPunct="1"/>
            <a:r>
              <a:rPr lang="lv-LV" dirty="0" smtClean="0"/>
              <a:t>Mērķu īpašnieki</a:t>
            </a:r>
            <a:endParaRPr lang="en-US" dirty="0" smtClean="0"/>
          </a:p>
        </p:txBody>
      </p:sp>
      <p:sp>
        <p:nvSpPr>
          <p:cNvPr id="12" name="Oval 11"/>
          <p:cNvSpPr/>
          <p:nvPr/>
        </p:nvSpPr>
        <p:spPr>
          <a:xfrm>
            <a:off x="1475656" y="1279793"/>
            <a:ext cx="136815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Mērķis</a:t>
            </a:r>
            <a:endParaRPr lang="lv-LV" sz="2000" dirty="0">
              <a:solidFill>
                <a:schemeClr val="tx1"/>
              </a:solidFill>
              <a:latin typeface="Arial" pitchFamily="34" charset="0"/>
              <a:cs typeface="Arial" pitchFamily="34" charset="0"/>
            </a:endParaRPr>
          </a:p>
        </p:txBody>
      </p:sp>
      <p:sp>
        <p:nvSpPr>
          <p:cNvPr id="13" name="Oval 12"/>
          <p:cNvSpPr/>
          <p:nvPr/>
        </p:nvSpPr>
        <p:spPr>
          <a:xfrm>
            <a:off x="251520" y="2431921"/>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Sistēmas mērķis</a:t>
            </a:r>
            <a:endParaRPr lang="lv-LV" sz="2000" dirty="0">
              <a:solidFill>
                <a:schemeClr val="tx1"/>
              </a:solidFill>
              <a:latin typeface="Arial" pitchFamily="34" charset="0"/>
              <a:cs typeface="Arial" pitchFamily="34" charset="0"/>
            </a:endParaRPr>
          </a:p>
        </p:txBody>
      </p:sp>
      <p:sp>
        <p:nvSpPr>
          <p:cNvPr id="14" name="Oval 13"/>
          <p:cNvSpPr/>
          <p:nvPr/>
        </p:nvSpPr>
        <p:spPr>
          <a:xfrm>
            <a:off x="2483768" y="2431921"/>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Personīgais mērķis</a:t>
            </a:r>
            <a:endParaRPr lang="lv-LV" sz="2000" dirty="0">
              <a:solidFill>
                <a:schemeClr val="tx1"/>
              </a:solidFill>
              <a:latin typeface="Arial" pitchFamily="34" charset="0"/>
              <a:cs typeface="Arial" pitchFamily="34" charset="0"/>
            </a:endParaRPr>
          </a:p>
        </p:txBody>
      </p:sp>
      <p:sp>
        <p:nvSpPr>
          <p:cNvPr id="15" name="Rectangle 14"/>
          <p:cNvSpPr/>
          <p:nvPr/>
        </p:nvSpPr>
        <p:spPr>
          <a:xfrm>
            <a:off x="251520" y="3296017"/>
            <a:ext cx="1547475" cy="276999"/>
          </a:xfrm>
          <a:prstGeom prst="rect">
            <a:avLst/>
          </a:prstGeom>
        </p:spPr>
        <p:txBody>
          <a:bodyPr wrap="none">
            <a:spAutoFit/>
          </a:bodyPr>
          <a:lstStyle/>
          <a:p>
            <a:r>
              <a:rPr lang="lv-LV" sz="1200" i="1" dirty="0" smtClean="0"/>
              <a:t>[</a:t>
            </a:r>
            <a:r>
              <a:rPr lang="lv-LV" sz="1200" i="1" dirty="0" err="1" smtClean="0"/>
              <a:t>Dardenne</a:t>
            </a:r>
            <a:r>
              <a:rPr lang="lv-LV" sz="1200" i="1" dirty="0" smtClean="0"/>
              <a:t> </a:t>
            </a:r>
            <a:r>
              <a:rPr lang="lv-LV" sz="1200" i="1" dirty="0" err="1" smtClean="0"/>
              <a:t>et</a:t>
            </a:r>
            <a:r>
              <a:rPr lang="lv-LV" sz="1200" i="1" dirty="0" smtClean="0"/>
              <a:t> </a:t>
            </a:r>
            <a:r>
              <a:rPr lang="lv-LV" sz="1200" i="1" dirty="0" err="1" smtClean="0"/>
              <a:t>al</a:t>
            </a:r>
            <a:r>
              <a:rPr lang="lv-LV" sz="1200" i="1" dirty="0" smtClean="0"/>
              <a:t> 1993]</a:t>
            </a:r>
            <a:endParaRPr lang="lv-LV" sz="1200" i="1" dirty="0"/>
          </a:p>
        </p:txBody>
      </p:sp>
      <p:cxnSp>
        <p:nvCxnSpPr>
          <p:cNvPr id="17" name="Straight Arrow Connector 16"/>
          <p:cNvCxnSpPr>
            <a:stCxn id="12" idx="3"/>
            <a:endCxn id="13" idx="0"/>
          </p:cNvCxnSpPr>
          <p:nvPr/>
        </p:nvCxnSpPr>
        <p:spPr>
          <a:xfrm rot="5400000">
            <a:off x="1175800" y="1931703"/>
            <a:ext cx="476039" cy="5243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5"/>
          </p:cNvCxnSpPr>
          <p:nvPr/>
        </p:nvCxnSpPr>
        <p:spPr>
          <a:xfrm rot="16200000" flipH="1">
            <a:off x="2685628" y="1913700"/>
            <a:ext cx="476039" cy="5604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44016" y="4581128"/>
            <a:ext cx="241176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Korporatīvais mērķis</a:t>
            </a:r>
            <a:endParaRPr lang="lv-LV" sz="2000" dirty="0">
              <a:solidFill>
                <a:schemeClr val="tx1"/>
              </a:solidFill>
              <a:latin typeface="Arial" pitchFamily="34" charset="0"/>
              <a:cs typeface="Arial" pitchFamily="34" charset="0"/>
            </a:endParaRPr>
          </a:p>
        </p:txBody>
      </p:sp>
      <p:sp>
        <p:nvSpPr>
          <p:cNvPr id="23" name="Oval 22"/>
          <p:cNvSpPr/>
          <p:nvPr/>
        </p:nvSpPr>
        <p:spPr>
          <a:xfrm>
            <a:off x="2411760" y="5445224"/>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Personīgais mērķis</a:t>
            </a:r>
            <a:endParaRPr lang="lv-LV" sz="2000" dirty="0">
              <a:solidFill>
                <a:schemeClr val="tx1"/>
              </a:solidFill>
              <a:latin typeface="Arial" pitchFamily="34" charset="0"/>
              <a:cs typeface="Arial" pitchFamily="34" charset="0"/>
            </a:endParaRPr>
          </a:p>
        </p:txBody>
      </p:sp>
      <p:cxnSp>
        <p:nvCxnSpPr>
          <p:cNvPr id="24" name="Straight Arrow Connector 23"/>
          <p:cNvCxnSpPr>
            <a:stCxn id="21" idx="3"/>
            <a:endCxn id="22" idx="7"/>
          </p:cNvCxnSpPr>
          <p:nvPr/>
        </p:nvCxnSpPr>
        <p:spPr>
          <a:xfrm rot="5400000">
            <a:off x="2826141" y="3553539"/>
            <a:ext cx="530575" cy="177769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a:endCxn id="33" idx="1"/>
          </p:cNvCxnSpPr>
          <p:nvPr/>
        </p:nvCxnSpPr>
        <p:spPr>
          <a:xfrm rot="16200000" flipH="1">
            <a:off x="5594120" y="3530679"/>
            <a:ext cx="592038" cy="188487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516216" y="4653136"/>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Praktiskais mērķis</a:t>
            </a:r>
            <a:endParaRPr lang="lv-LV" sz="2000" dirty="0">
              <a:solidFill>
                <a:schemeClr val="tx1"/>
              </a:solidFill>
              <a:latin typeface="Arial" pitchFamily="34" charset="0"/>
              <a:cs typeface="Arial" pitchFamily="34" charset="0"/>
            </a:endParaRPr>
          </a:p>
        </p:txBody>
      </p:sp>
      <p:sp>
        <p:nvSpPr>
          <p:cNvPr id="34" name="Oval 33"/>
          <p:cNvSpPr/>
          <p:nvPr/>
        </p:nvSpPr>
        <p:spPr>
          <a:xfrm>
            <a:off x="4788024" y="5445224"/>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Mākslīgais mērķis</a:t>
            </a:r>
            <a:endParaRPr lang="lv-LV" sz="2000" dirty="0">
              <a:solidFill>
                <a:schemeClr val="tx1"/>
              </a:solidFill>
              <a:latin typeface="Arial" pitchFamily="34" charset="0"/>
              <a:cs typeface="Arial" pitchFamily="34" charset="0"/>
            </a:endParaRPr>
          </a:p>
        </p:txBody>
      </p:sp>
      <p:cxnSp>
        <p:nvCxnSpPr>
          <p:cNvPr id="40" name="Straight Arrow Connector 39"/>
          <p:cNvCxnSpPr>
            <a:endCxn id="23" idx="0"/>
          </p:cNvCxnSpPr>
          <p:nvPr/>
        </p:nvCxnSpPr>
        <p:spPr>
          <a:xfrm rot="5400000">
            <a:off x="3275856" y="4437112"/>
            <a:ext cx="1224136" cy="7920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4" idx="0"/>
          </p:cNvCxnSpPr>
          <p:nvPr/>
        </p:nvCxnSpPr>
        <p:spPr>
          <a:xfrm rot="16200000" flipH="1">
            <a:off x="4680012" y="4257092"/>
            <a:ext cx="1224136" cy="1152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79912" y="3501008"/>
            <a:ext cx="136815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Mērķis</a:t>
            </a:r>
            <a:endParaRPr lang="lv-LV" sz="2000" dirty="0">
              <a:solidFill>
                <a:schemeClr val="tx1"/>
              </a:solidFill>
              <a:latin typeface="Arial" pitchFamily="34" charset="0"/>
              <a:cs typeface="Arial" pitchFamily="34" charset="0"/>
            </a:endParaRPr>
          </a:p>
        </p:txBody>
      </p:sp>
      <p:sp>
        <p:nvSpPr>
          <p:cNvPr id="50" name="Rectangle 49"/>
          <p:cNvSpPr/>
          <p:nvPr/>
        </p:nvSpPr>
        <p:spPr>
          <a:xfrm>
            <a:off x="251520" y="5517232"/>
            <a:ext cx="1093569" cy="369332"/>
          </a:xfrm>
          <a:prstGeom prst="rect">
            <a:avLst/>
          </a:prstGeom>
        </p:spPr>
        <p:txBody>
          <a:bodyPr wrap="none">
            <a:spAutoFit/>
          </a:bodyPr>
          <a:lstStyle/>
          <a:p>
            <a:r>
              <a:rPr lang="lv-LV" sz="1200" i="1" dirty="0" smtClean="0"/>
              <a:t>[</a:t>
            </a:r>
            <a:r>
              <a:rPr lang="lv-LV" sz="1200" i="1" dirty="0" err="1" smtClean="0"/>
              <a:t>Cooper</a:t>
            </a:r>
            <a:r>
              <a:rPr lang="lv-LV" sz="1200" i="1" dirty="0" smtClean="0"/>
              <a:t> 1996</a:t>
            </a:r>
            <a:r>
              <a:rPr lang="lv-LV" dirty="0" smtClean="0"/>
              <a:t>]</a:t>
            </a:r>
            <a:endParaRPr lang="lv-LV" dirty="0"/>
          </a:p>
        </p:txBody>
      </p:sp>
      <p:sp>
        <p:nvSpPr>
          <p:cNvPr id="51" name="Oval 50"/>
          <p:cNvSpPr/>
          <p:nvPr/>
        </p:nvSpPr>
        <p:spPr>
          <a:xfrm>
            <a:off x="5724128" y="332656"/>
            <a:ext cx="136815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Mērķis</a:t>
            </a:r>
            <a:endParaRPr lang="lv-LV" sz="2000" dirty="0">
              <a:solidFill>
                <a:schemeClr val="tx1"/>
              </a:solidFill>
              <a:latin typeface="Arial" pitchFamily="34" charset="0"/>
              <a:cs typeface="Arial" pitchFamily="34" charset="0"/>
            </a:endParaRPr>
          </a:p>
        </p:txBody>
      </p:sp>
      <p:sp>
        <p:nvSpPr>
          <p:cNvPr id="52" name="Oval 51"/>
          <p:cNvSpPr/>
          <p:nvPr/>
        </p:nvSpPr>
        <p:spPr>
          <a:xfrm>
            <a:off x="4499992" y="1484784"/>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Biznesa mērķis</a:t>
            </a:r>
            <a:endParaRPr lang="lv-LV" sz="2000" dirty="0">
              <a:solidFill>
                <a:schemeClr val="tx1"/>
              </a:solidFill>
              <a:latin typeface="Arial" pitchFamily="34" charset="0"/>
              <a:cs typeface="Arial" pitchFamily="34" charset="0"/>
            </a:endParaRPr>
          </a:p>
        </p:txBody>
      </p:sp>
      <p:sp>
        <p:nvSpPr>
          <p:cNvPr id="53" name="Oval 52"/>
          <p:cNvSpPr/>
          <p:nvPr/>
        </p:nvSpPr>
        <p:spPr>
          <a:xfrm>
            <a:off x="6732240" y="1484784"/>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000" dirty="0" smtClean="0">
                <a:solidFill>
                  <a:schemeClr val="tx1"/>
                </a:solidFill>
                <a:latin typeface="Arial" pitchFamily="34" charset="0"/>
                <a:cs typeface="Arial" pitchFamily="34" charset="0"/>
              </a:rPr>
              <a:t>Personīgais mērķis</a:t>
            </a:r>
            <a:endParaRPr lang="lv-LV" sz="2000" dirty="0">
              <a:solidFill>
                <a:schemeClr val="tx1"/>
              </a:solidFill>
              <a:latin typeface="Arial" pitchFamily="34" charset="0"/>
              <a:cs typeface="Arial" pitchFamily="34" charset="0"/>
            </a:endParaRPr>
          </a:p>
        </p:txBody>
      </p:sp>
      <p:cxnSp>
        <p:nvCxnSpPr>
          <p:cNvPr id="54" name="Straight Arrow Connector 53"/>
          <p:cNvCxnSpPr>
            <a:stCxn id="51" idx="3"/>
            <a:endCxn id="52" idx="0"/>
          </p:cNvCxnSpPr>
          <p:nvPr/>
        </p:nvCxnSpPr>
        <p:spPr>
          <a:xfrm rot="5400000">
            <a:off x="5424272" y="984566"/>
            <a:ext cx="476039" cy="5243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p:cNvCxnSpPr>
          <p:nvPr/>
        </p:nvCxnSpPr>
        <p:spPr>
          <a:xfrm rot="16200000" flipH="1">
            <a:off x="6934100" y="966563"/>
            <a:ext cx="476039" cy="5604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164288" y="2348880"/>
            <a:ext cx="1572995" cy="276999"/>
          </a:xfrm>
          <a:prstGeom prst="rect">
            <a:avLst/>
          </a:prstGeom>
        </p:spPr>
        <p:txBody>
          <a:bodyPr wrap="none">
            <a:spAutoFit/>
          </a:bodyPr>
          <a:lstStyle/>
          <a:p>
            <a:r>
              <a:rPr lang="lv-LV" sz="1200" i="1" dirty="0" smtClean="0"/>
              <a:t>[</a:t>
            </a:r>
            <a:r>
              <a:rPr lang="lv-LV" sz="1200" i="1" dirty="0" err="1" smtClean="0"/>
              <a:t>Pohl</a:t>
            </a:r>
            <a:r>
              <a:rPr lang="lv-LV" sz="1200" i="1" dirty="0" smtClean="0"/>
              <a:t> &amp; </a:t>
            </a:r>
            <a:r>
              <a:rPr lang="lv-LV" sz="1200" i="1" dirty="0" err="1" smtClean="0"/>
              <a:t>Haumer</a:t>
            </a:r>
            <a:r>
              <a:rPr lang="lv-LV" sz="1200" i="1" dirty="0" smtClean="0"/>
              <a:t> 1997]</a:t>
            </a:r>
            <a:endParaRPr lang="lv-LV" sz="1200" i="1"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899592" y="274638"/>
            <a:ext cx="7787208" cy="1143000"/>
          </a:xfrm>
          <a:noFill/>
        </p:spPr>
        <p:txBody>
          <a:bodyPr lIns="92075" tIns="46038" rIns="92075" bIns="46038"/>
          <a:lstStyle/>
          <a:p>
            <a:pPr eaLnBrk="1" hangingPunct="1"/>
            <a:r>
              <a:rPr lang="lv-LV" dirty="0" smtClean="0"/>
              <a:t>Sistēmas mērķu kategorijas (1)</a:t>
            </a:r>
            <a:endParaRPr lang="en-US" dirty="0" smtClean="0"/>
          </a:p>
        </p:txBody>
      </p:sp>
      <p:sp>
        <p:nvSpPr>
          <p:cNvPr id="22534" name="Rectangle 3"/>
          <p:cNvSpPr>
            <a:spLocks noGrp="1" noChangeArrowheads="1"/>
          </p:cNvSpPr>
          <p:nvPr>
            <p:ph type="body" idx="1"/>
          </p:nvPr>
        </p:nvSpPr>
        <p:spPr>
          <a:xfrm>
            <a:off x="683568" y="1484784"/>
            <a:ext cx="7992888" cy="4114800"/>
          </a:xfrm>
          <a:noFill/>
        </p:spPr>
        <p:txBody>
          <a:bodyPr lIns="92075" tIns="46038" rIns="92075" bIns="46038">
            <a:normAutofit/>
          </a:bodyPr>
          <a:lstStyle/>
          <a:p>
            <a:pPr eaLnBrk="1" hangingPunct="1"/>
            <a:r>
              <a:rPr lang="lv-LV" sz="2400" b="1" i="1" dirty="0" smtClean="0">
                <a:solidFill>
                  <a:schemeClr val="tx1"/>
                </a:solidFill>
              </a:rPr>
              <a:t>Apmierinātības mērķ</a:t>
            </a:r>
            <a:r>
              <a:rPr lang="lv-LV" b="1" i="1" dirty="0" smtClean="0">
                <a:solidFill>
                  <a:schemeClr val="tx1"/>
                </a:solidFill>
              </a:rPr>
              <a:t>i </a:t>
            </a:r>
            <a:r>
              <a:rPr lang="lv-LV" dirty="0" smtClean="0">
                <a:solidFill>
                  <a:schemeClr val="tx1"/>
                </a:solidFill>
              </a:rPr>
              <a:t>saistīti ar aģenta pieprasījuma apmierināšanu</a:t>
            </a:r>
            <a:endParaRPr lang="en-US" sz="2000" dirty="0" smtClean="0">
              <a:solidFill>
                <a:schemeClr val="tx1"/>
              </a:solidFill>
            </a:endParaRPr>
          </a:p>
          <a:p>
            <a:pPr eaLnBrk="1" hangingPunct="1"/>
            <a:r>
              <a:rPr lang="lv-LV" sz="2400" b="1" i="1" dirty="0" smtClean="0">
                <a:solidFill>
                  <a:schemeClr val="tx1"/>
                </a:solidFill>
              </a:rPr>
              <a:t>Informatīvie mērķi </a:t>
            </a:r>
            <a:r>
              <a:rPr lang="lv-LV" sz="2400" dirty="0" smtClean="0">
                <a:solidFill>
                  <a:schemeClr val="tx1"/>
                </a:solidFill>
              </a:rPr>
              <a:t>saistīti ar aģenta informēšanu par objekta stāvokli</a:t>
            </a:r>
            <a:endParaRPr lang="en-US" sz="2000" dirty="0" smtClean="0">
              <a:solidFill>
                <a:schemeClr val="tx1"/>
              </a:solidFill>
            </a:endParaRPr>
          </a:p>
          <a:p>
            <a:pPr eaLnBrk="1" hangingPunct="1"/>
            <a:r>
              <a:rPr lang="lv-LV" sz="2400" b="1" i="1" dirty="0" smtClean="0">
                <a:solidFill>
                  <a:schemeClr val="tx1"/>
                </a:solidFill>
              </a:rPr>
              <a:t>Robustuma mērķi </a:t>
            </a:r>
            <a:r>
              <a:rPr lang="lv-LV" sz="2400" dirty="0" smtClean="0">
                <a:solidFill>
                  <a:schemeClr val="tx1"/>
                </a:solidFill>
              </a:rPr>
              <a:t>saistīti ar atjaunošanu pēc nepareizas cilvēka uzvedības vai automatizēto aģentu salūšanas</a:t>
            </a:r>
            <a:endParaRPr lang="en-US" sz="2000" dirty="0" smtClean="0">
              <a:solidFill>
                <a:schemeClr val="tx1"/>
              </a:solidFill>
            </a:endParaRPr>
          </a:p>
          <a:p>
            <a:pPr eaLnBrk="1" hangingPunct="1"/>
            <a:r>
              <a:rPr lang="lv-LV" sz="2400" b="1" i="1" dirty="0" smtClean="0">
                <a:solidFill>
                  <a:schemeClr val="tx1"/>
                </a:solidFill>
              </a:rPr>
              <a:t>Saskaņotības mērķi </a:t>
            </a:r>
            <a:r>
              <a:rPr lang="lv-LV" sz="2400" dirty="0" smtClean="0">
                <a:solidFill>
                  <a:schemeClr val="tx1"/>
                </a:solidFill>
              </a:rPr>
              <a:t>saistīti ar saskaņotības uzturēšanu starp automatizētām un fiziskām sistēmas daļām</a:t>
            </a:r>
            <a:endParaRPr lang="en-US" sz="2000" dirty="0" smtClean="0">
              <a:solidFill>
                <a:schemeClr val="tx1"/>
              </a:solidFill>
            </a:endParaRPr>
          </a:p>
          <a:p>
            <a:pPr eaLnBrk="1" hangingPunct="1"/>
            <a:r>
              <a:rPr lang="lv-LV" sz="2400" b="1" i="1" dirty="0" smtClean="0">
                <a:solidFill>
                  <a:schemeClr val="tx1"/>
                </a:solidFill>
              </a:rPr>
              <a:t>Drošības mērķi </a:t>
            </a:r>
            <a:r>
              <a:rPr lang="lv-LV" sz="2400" i="1" dirty="0" smtClean="0">
                <a:solidFill>
                  <a:schemeClr val="tx1"/>
                </a:solidFill>
              </a:rPr>
              <a:t>un </a:t>
            </a:r>
            <a:r>
              <a:rPr lang="lv-LV" sz="2400" b="1" i="1" dirty="0" smtClean="0">
                <a:solidFill>
                  <a:schemeClr val="tx1"/>
                </a:solidFill>
              </a:rPr>
              <a:t>slepenības mērķi </a:t>
            </a:r>
            <a:r>
              <a:rPr lang="lv-LV" sz="2400" dirty="0" smtClean="0">
                <a:solidFill>
                  <a:schemeClr val="tx1"/>
                </a:solidFill>
              </a:rPr>
              <a:t>saistīti  ar aģentu uzturēšanu drošības stāvoklī</a:t>
            </a:r>
            <a:endParaRPr lang="en-US" sz="2000" dirty="0" smtClean="0">
              <a:solidFill>
                <a:schemeClr val="tx1"/>
              </a:solidFill>
            </a:endParaRPr>
          </a:p>
        </p:txBody>
      </p:sp>
      <p:sp>
        <p:nvSpPr>
          <p:cNvPr id="22535" name="Rectangle 4"/>
          <p:cNvSpPr>
            <a:spLocks noChangeArrowheads="1"/>
          </p:cNvSpPr>
          <p:nvPr/>
        </p:nvSpPr>
        <p:spPr bwMode="auto">
          <a:xfrm>
            <a:off x="251520" y="5805264"/>
            <a:ext cx="6120680" cy="462307"/>
          </a:xfrm>
          <a:prstGeom prst="rect">
            <a:avLst/>
          </a:prstGeom>
          <a:noFill/>
          <a:ln w="9525">
            <a:noFill/>
            <a:miter lim="800000"/>
            <a:headEnd/>
            <a:tailEnd/>
          </a:ln>
        </p:spPr>
        <p:txBody>
          <a:bodyPr wrap="square" lIns="92075" tIns="46038" rIns="92075" bIns="46038">
            <a:spAutoFit/>
          </a:bodyPr>
          <a:lstStyle/>
          <a:p>
            <a:pPr eaLnBrk="0" hangingPunct="0"/>
            <a:r>
              <a:rPr lang="en-US" sz="1200" i="1" dirty="0" smtClean="0"/>
              <a:t>A. </a:t>
            </a:r>
            <a:r>
              <a:rPr lang="en-US" sz="1200" i="1" dirty="0" err="1" smtClean="0"/>
              <a:t>Dardenne</a:t>
            </a:r>
            <a:r>
              <a:rPr lang="en-US" sz="1200" i="1" dirty="0" smtClean="0"/>
              <a:t>, A. van </a:t>
            </a:r>
            <a:r>
              <a:rPr lang="en-US" sz="1200" i="1" dirty="0" err="1" smtClean="0"/>
              <a:t>Lamsweerde</a:t>
            </a:r>
            <a:r>
              <a:rPr lang="en-US" sz="1200" i="1" dirty="0" smtClean="0"/>
              <a:t> and S. </a:t>
            </a:r>
            <a:r>
              <a:rPr lang="en-US" sz="1200" i="1" dirty="0" err="1" smtClean="0"/>
              <a:t>Fickas</a:t>
            </a:r>
            <a:r>
              <a:rPr lang="en-US" sz="1200" i="1" dirty="0" smtClean="0"/>
              <a:t>, “Goal Directed Requirements Acquisition,” Science of Computer Programming, vol. 20, pp. 3–50, Apr. 1993.</a:t>
            </a:r>
            <a:endParaRPr lang="en-US" sz="1200" i="1" dirty="0"/>
          </a:p>
        </p:txBody>
      </p:sp>
      <p:sp>
        <p:nvSpPr>
          <p:cNvPr id="8" name="Slide Number Placeholder 7"/>
          <p:cNvSpPr>
            <a:spLocks noGrp="1"/>
          </p:cNvSpPr>
          <p:nvPr>
            <p:ph type="sldNum" sz="quarter" idx="12"/>
          </p:nvPr>
        </p:nvSpPr>
        <p:spPr/>
        <p:txBody>
          <a:bodyPr/>
          <a:lstStyle/>
          <a:p>
            <a:fld id="{6ECF81E8-6DE5-4C92-89BE-5D6CD56A8BF1}" type="slidenum">
              <a:rPr lang="en-US" smtClean="0"/>
              <a:pPr/>
              <a:t>34</a:t>
            </a:fld>
            <a:endParaRPr lang="en-US"/>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899592" y="274638"/>
            <a:ext cx="7787208" cy="1143000"/>
          </a:xfrm>
        </p:spPr>
        <p:txBody>
          <a:bodyPr>
            <a:normAutofit fontScale="90000"/>
          </a:bodyPr>
          <a:lstStyle/>
          <a:p>
            <a:pPr eaLnBrk="1" hangingPunct="1"/>
            <a:r>
              <a:rPr lang="lv-LV" sz="4000" dirty="0" smtClean="0"/>
              <a:t>Sistēmas mērķu kategorijas (2)</a:t>
            </a:r>
            <a:br>
              <a:rPr lang="lv-LV" sz="4000" dirty="0" smtClean="0"/>
            </a:br>
            <a:r>
              <a:rPr lang="lv-LV" sz="3200" dirty="0" smtClean="0"/>
              <a:t>(tie paši autori – gadus vēlāk)</a:t>
            </a:r>
            <a:r>
              <a:rPr lang="lv-LV" sz="4000" dirty="0" smtClean="0"/>
              <a:t>  </a:t>
            </a:r>
            <a:endParaRPr lang="en-US" sz="4000" dirty="0" smtClean="0"/>
          </a:p>
        </p:txBody>
      </p:sp>
      <p:sp>
        <p:nvSpPr>
          <p:cNvPr id="23558" name="Rectangle 3"/>
          <p:cNvSpPr>
            <a:spLocks noGrp="1" noChangeArrowheads="1"/>
          </p:cNvSpPr>
          <p:nvPr>
            <p:ph type="body" idx="1"/>
          </p:nvPr>
        </p:nvSpPr>
        <p:spPr>
          <a:xfrm>
            <a:off x="179512" y="1700808"/>
            <a:ext cx="8748464" cy="4896544"/>
          </a:xfrm>
        </p:spPr>
        <p:txBody>
          <a:bodyPr>
            <a:noAutofit/>
          </a:bodyPr>
          <a:lstStyle/>
          <a:p>
            <a:pPr eaLnBrk="1" hangingPunct="1">
              <a:lnSpc>
                <a:spcPct val="80000"/>
              </a:lnSpc>
            </a:pPr>
            <a:r>
              <a:rPr lang="lv-LV" dirty="0" smtClean="0">
                <a:solidFill>
                  <a:schemeClr val="tx1"/>
                </a:solidFill>
              </a:rPr>
              <a:t>Funkcionālie mērķi – kādus pakalpojumus sistēma sniegs</a:t>
            </a:r>
          </a:p>
          <a:p>
            <a:pPr lvl="1" eaLnBrk="1" hangingPunct="1">
              <a:lnSpc>
                <a:spcPct val="80000"/>
              </a:lnSpc>
            </a:pPr>
            <a:r>
              <a:rPr lang="lv-LV" i="1" dirty="0" smtClean="0">
                <a:solidFill>
                  <a:schemeClr val="tx1"/>
                </a:solidFill>
              </a:rPr>
              <a:t>Apmierinātības mērķi </a:t>
            </a:r>
            <a:r>
              <a:rPr lang="lv-LV" dirty="0" smtClean="0">
                <a:solidFill>
                  <a:schemeClr val="tx1"/>
                </a:solidFill>
              </a:rPr>
              <a:t>- klienta prasību izpildes mērķi</a:t>
            </a:r>
          </a:p>
          <a:p>
            <a:pPr lvl="1" eaLnBrk="1" hangingPunct="1">
              <a:lnSpc>
                <a:spcPct val="80000"/>
              </a:lnSpc>
            </a:pPr>
            <a:r>
              <a:rPr lang="lv-LV" i="1" dirty="0" smtClean="0">
                <a:solidFill>
                  <a:schemeClr val="tx1"/>
                </a:solidFill>
              </a:rPr>
              <a:t>Informatīvie mērķi </a:t>
            </a:r>
            <a:r>
              <a:rPr lang="lv-LV" dirty="0" smtClean="0">
                <a:solidFill>
                  <a:schemeClr val="tx1"/>
                </a:solidFill>
              </a:rPr>
              <a:t>– aģentu </a:t>
            </a:r>
            <a:r>
              <a:rPr lang="lv-LV" dirty="0" err="1" smtClean="0">
                <a:solidFill>
                  <a:schemeClr val="tx1"/>
                </a:solidFill>
              </a:rPr>
              <a:t>informēšanaspar</a:t>
            </a:r>
            <a:r>
              <a:rPr lang="lv-LV" dirty="0" smtClean="0">
                <a:solidFill>
                  <a:schemeClr val="tx1"/>
                </a:solidFill>
              </a:rPr>
              <a:t> objektu stāvokļiem</a:t>
            </a:r>
          </a:p>
          <a:p>
            <a:pPr eaLnBrk="1" hangingPunct="1">
              <a:lnSpc>
                <a:spcPct val="80000"/>
              </a:lnSpc>
            </a:pPr>
            <a:r>
              <a:rPr lang="lv-LV" dirty="0" smtClean="0">
                <a:solidFill>
                  <a:schemeClr val="tx1"/>
                </a:solidFill>
              </a:rPr>
              <a:t>Nefunkcionālie mērķi:</a:t>
            </a:r>
          </a:p>
          <a:p>
            <a:pPr lvl="1" eaLnBrk="1" hangingPunct="1">
              <a:lnSpc>
                <a:spcPct val="80000"/>
              </a:lnSpc>
            </a:pPr>
            <a:r>
              <a:rPr lang="lv-LV" i="1" dirty="0" smtClean="0">
                <a:solidFill>
                  <a:schemeClr val="tx1"/>
                </a:solidFill>
              </a:rPr>
              <a:t>Pakalpojumu kvalitātes mērķi</a:t>
            </a:r>
            <a:r>
              <a:rPr lang="lv-LV" dirty="0" smtClean="0">
                <a:solidFill>
                  <a:schemeClr val="tx1"/>
                </a:solidFill>
              </a:rPr>
              <a:t>:</a:t>
            </a:r>
          </a:p>
          <a:p>
            <a:pPr lvl="2" eaLnBrk="1" hangingPunct="1">
              <a:lnSpc>
                <a:spcPct val="80000"/>
              </a:lnSpc>
            </a:pPr>
            <a:r>
              <a:rPr lang="lv-LV" dirty="0" smtClean="0">
                <a:solidFill>
                  <a:schemeClr val="tx1"/>
                </a:solidFill>
              </a:rPr>
              <a:t>Drošums</a:t>
            </a:r>
          </a:p>
          <a:p>
            <a:pPr lvl="2" eaLnBrk="1" hangingPunct="1">
              <a:lnSpc>
                <a:spcPct val="80000"/>
              </a:lnSpc>
            </a:pPr>
            <a:r>
              <a:rPr lang="lv-LV" dirty="0" smtClean="0">
                <a:solidFill>
                  <a:schemeClr val="tx1"/>
                </a:solidFill>
              </a:rPr>
              <a:t>Slepenība</a:t>
            </a:r>
          </a:p>
          <a:p>
            <a:pPr lvl="2" eaLnBrk="1" hangingPunct="1">
              <a:lnSpc>
                <a:spcPct val="80000"/>
              </a:lnSpc>
            </a:pPr>
            <a:r>
              <a:rPr lang="lv-LV" dirty="0" smtClean="0">
                <a:solidFill>
                  <a:schemeClr val="tx1"/>
                </a:solidFill>
              </a:rPr>
              <a:t>Lietojamība</a:t>
            </a:r>
          </a:p>
          <a:p>
            <a:pPr lvl="2" eaLnBrk="1" hangingPunct="1">
              <a:lnSpc>
                <a:spcPct val="80000"/>
              </a:lnSpc>
            </a:pPr>
            <a:r>
              <a:rPr lang="lv-LV" dirty="0" smtClean="0">
                <a:solidFill>
                  <a:schemeClr val="tx1"/>
                </a:solidFill>
              </a:rPr>
              <a:t>Uzvedība</a:t>
            </a:r>
          </a:p>
          <a:p>
            <a:pPr lvl="2" eaLnBrk="1" hangingPunct="1">
              <a:lnSpc>
                <a:spcPct val="80000"/>
              </a:lnSpc>
            </a:pPr>
            <a:r>
              <a:rPr lang="lv-LV" dirty="0" err="1" smtClean="0">
                <a:solidFill>
                  <a:schemeClr val="tx1"/>
                </a:solidFill>
              </a:rPr>
              <a:t>Interoperabilitāte</a:t>
            </a:r>
            <a:endParaRPr lang="lv-LV" dirty="0" smtClean="0">
              <a:solidFill>
                <a:schemeClr val="tx1"/>
              </a:solidFill>
            </a:endParaRPr>
          </a:p>
          <a:p>
            <a:pPr lvl="2" eaLnBrk="1" hangingPunct="1">
              <a:lnSpc>
                <a:spcPct val="80000"/>
              </a:lnSpc>
            </a:pPr>
            <a:r>
              <a:rPr lang="lv-LV" dirty="0" smtClean="0">
                <a:solidFill>
                  <a:schemeClr val="tx1"/>
                </a:solidFill>
              </a:rPr>
              <a:t>U.c.</a:t>
            </a:r>
          </a:p>
          <a:p>
            <a:pPr lvl="1">
              <a:lnSpc>
                <a:spcPct val="80000"/>
              </a:lnSpc>
            </a:pPr>
            <a:r>
              <a:rPr lang="lv-LV" i="1" dirty="0" smtClean="0">
                <a:solidFill>
                  <a:schemeClr val="tx1"/>
                </a:solidFill>
              </a:rPr>
              <a:t>Izstrādes mērķi </a:t>
            </a:r>
            <a:r>
              <a:rPr lang="lv-LV" dirty="0" smtClean="0">
                <a:solidFill>
                  <a:schemeClr val="tx1"/>
                </a:solidFill>
              </a:rPr>
              <a:t>– standarta programmas izstrādes kvalitātes kritēriji</a:t>
            </a:r>
          </a:p>
          <a:p>
            <a:pPr lvl="1">
              <a:lnSpc>
                <a:spcPct val="80000"/>
              </a:lnSpc>
            </a:pPr>
            <a:r>
              <a:rPr lang="lv-LV" i="1" dirty="0" smtClean="0">
                <a:solidFill>
                  <a:schemeClr val="tx1"/>
                </a:solidFill>
              </a:rPr>
              <a:t>Arhitektūras ierobežojumi</a:t>
            </a:r>
            <a:endParaRPr lang="en-US" i="1" dirty="0" smtClean="0">
              <a:solidFill>
                <a:schemeClr val="tx1"/>
              </a:solidFill>
            </a:endParaRPr>
          </a:p>
        </p:txBody>
      </p:sp>
      <p:sp>
        <p:nvSpPr>
          <p:cNvPr id="7" name="Slide Number Placeholder 6"/>
          <p:cNvSpPr>
            <a:spLocks noGrp="1"/>
          </p:cNvSpPr>
          <p:nvPr>
            <p:ph type="sldNum" sz="quarter" idx="12"/>
          </p:nvPr>
        </p:nvSpPr>
        <p:spPr/>
        <p:txBody>
          <a:bodyPr/>
          <a:lstStyle/>
          <a:p>
            <a:fld id="{6ECF81E8-6DE5-4C92-89BE-5D6CD56A8BF1}" type="slidenum">
              <a:rPr lang="en-US" smtClean="0"/>
              <a:pPr/>
              <a:t>35</a:t>
            </a:fld>
            <a:endParaRPr lang="en-US"/>
          </a:p>
        </p:txBody>
      </p:sp>
      <p:sp>
        <p:nvSpPr>
          <p:cNvPr id="8" name="Rectangle 4"/>
          <p:cNvSpPr>
            <a:spLocks noChangeArrowheads="1"/>
          </p:cNvSpPr>
          <p:nvPr/>
        </p:nvSpPr>
        <p:spPr bwMode="auto">
          <a:xfrm>
            <a:off x="251520" y="5805264"/>
            <a:ext cx="6120680" cy="462307"/>
          </a:xfrm>
          <a:prstGeom prst="rect">
            <a:avLst/>
          </a:prstGeom>
          <a:noFill/>
          <a:ln w="9525">
            <a:noFill/>
            <a:miter lim="800000"/>
            <a:headEnd/>
            <a:tailEnd/>
          </a:ln>
        </p:spPr>
        <p:txBody>
          <a:bodyPr wrap="square" lIns="92075" tIns="46038" rIns="92075" bIns="46038">
            <a:spAutoFit/>
          </a:bodyPr>
          <a:lstStyle/>
          <a:p>
            <a:pPr eaLnBrk="0" hangingPunct="0"/>
            <a:r>
              <a:rPr lang="en-US" sz="1200" i="1" dirty="0" smtClean="0"/>
              <a:t>A. </a:t>
            </a:r>
            <a:r>
              <a:rPr lang="en-US" sz="1200" i="1" dirty="0" err="1" smtClean="0"/>
              <a:t>Dardenne</a:t>
            </a:r>
            <a:r>
              <a:rPr lang="en-US" sz="1200" i="1" dirty="0" smtClean="0"/>
              <a:t>, A. van </a:t>
            </a:r>
            <a:r>
              <a:rPr lang="en-US" sz="1200" i="1" dirty="0" err="1" smtClean="0"/>
              <a:t>Lamsweerde</a:t>
            </a:r>
            <a:r>
              <a:rPr lang="en-US" sz="1200" i="1" dirty="0" smtClean="0"/>
              <a:t> and S. </a:t>
            </a:r>
            <a:r>
              <a:rPr lang="en-US" sz="1200" i="1" dirty="0" err="1" smtClean="0"/>
              <a:t>Fickas</a:t>
            </a:r>
            <a:r>
              <a:rPr lang="en-US" sz="1200" i="1" dirty="0" smtClean="0"/>
              <a:t>, “Goal Directed Requirements Acquisition,” Science of Computer Programming, vol. 20, pp. 3–50, Apr. 1993.</a:t>
            </a:r>
            <a:endParaRPr lang="en-US" sz="1200" i="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2"/>
          </p:nvPr>
        </p:nvSpPr>
        <p:spPr>
          <a:noFill/>
        </p:spPr>
        <p:txBody>
          <a:bodyPr/>
          <a:lstStyle/>
          <a:p>
            <a:fld id="{8DFABAE2-F9D4-4C39-A1AA-EE535154822C}" type="slidenum">
              <a:rPr lang="en-US" smtClean="0"/>
              <a:pPr/>
              <a:t>36</a:t>
            </a:fld>
            <a:endParaRPr lang="en-US" smtClean="0"/>
          </a:p>
        </p:txBody>
      </p:sp>
      <p:sp>
        <p:nvSpPr>
          <p:cNvPr id="24581" name="Rectangle 2"/>
          <p:cNvSpPr>
            <a:spLocks noGrp="1" noChangeArrowheads="1"/>
          </p:cNvSpPr>
          <p:nvPr>
            <p:ph type="title"/>
          </p:nvPr>
        </p:nvSpPr>
        <p:spPr>
          <a:noFill/>
        </p:spPr>
        <p:txBody>
          <a:bodyPr lIns="92075" tIns="46038" rIns="92075" bIns="46038">
            <a:normAutofit/>
          </a:bodyPr>
          <a:lstStyle/>
          <a:p>
            <a:pPr eaLnBrk="1" hangingPunct="1"/>
            <a:r>
              <a:rPr lang="lv-LV" dirty="0" smtClean="0"/>
              <a:t>Mērķu klasifikācija atbilstoši to paraugiem</a:t>
            </a:r>
            <a:endParaRPr lang="en-US" dirty="0" smtClean="0"/>
          </a:p>
        </p:txBody>
      </p:sp>
      <p:sp>
        <p:nvSpPr>
          <p:cNvPr id="24582" name="Rectangle 3"/>
          <p:cNvSpPr>
            <a:spLocks noGrp="1" noChangeArrowheads="1"/>
          </p:cNvSpPr>
          <p:nvPr>
            <p:ph type="body" idx="1"/>
          </p:nvPr>
        </p:nvSpPr>
        <p:spPr>
          <a:xfrm>
            <a:off x="827584" y="1628800"/>
            <a:ext cx="7162800" cy="4114800"/>
          </a:xfrm>
          <a:noFill/>
        </p:spPr>
        <p:txBody>
          <a:bodyPr lIns="92075" tIns="46038" rIns="92075" bIns="46038"/>
          <a:lstStyle/>
          <a:p>
            <a:pPr eaLnBrk="1" hangingPunct="1"/>
            <a:r>
              <a:rPr lang="lv-LV" sz="4000" dirty="0" smtClean="0">
                <a:solidFill>
                  <a:schemeClr val="tx1"/>
                </a:solidFill>
              </a:rPr>
              <a:t>Sasniegt</a:t>
            </a:r>
            <a:r>
              <a:rPr lang="en-US" sz="4000" dirty="0" smtClean="0">
                <a:solidFill>
                  <a:schemeClr val="tx1"/>
                </a:solidFill>
              </a:rPr>
              <a:t> </a:t>
            </a:r>
            <a:r>
              <a:rPr lang="en-US" dirty="0" smtClean="0">
                <a:solidFill>
                  <a:schemeClr val="tx1"/>
                </a:solidFill>
              </a:rPr>
              <a:t>[</a:t>
            </a:r>
            <a:r>
              <a:rPr lang="lv-LV" dirty="0" smtClean="0">
                <a:solidFill>
                  <a:schemeClr val="tx1"/>
                </a:solidFill>
              </a:rPr>
              <a:t>ģenerēt uzvedību</a:t>
            </a:r>
            <a:r>
              <a:rPr lang="en-US" dirty="0" smtClean="0">
                <a:solidFill>
                  <a:schemeClr val="tx1"/>
                </a:solidFill>
              </a:rPr>
              <a:t>]</a:t>
            </a:r>
          </a:p>
          <a:p>
            <a:r>
              <a:rPr lang="lv-LV" sz="4000" dirty="0" smtClean="0">
                <a:solidFill>
                  <a:schemeClr val="tx1"/>
                </a:solidFill>
              </a:rPr>
              <a:t>Pārtraukt</a:t>
            </a:r>
            <a:r>
              <a:rPr lang="en-US" dirty="0" smtClean="0">
                <a:solidFill>
                  <a:schemeClr val="tx1"/>
                </a:solidFill>
              </a:rPr>
              <a:t> [</a:t>
            </a:r>
            <a:r>
              <a:rPr lang="lv-LV" dirty="0" smtClean="0">
                <a:solidFill>
                  <a:schemeClr val="tx1"/>
                </a:solidFill>
              </a:rPr>
              <a:t>ģenerēt uzvedību</a:t>
            </a:r>
            <a:r>
              <a:rPr lang="en-US" dirty="0" smtClean="0">
                <a:solidFill>
                  <a:schemeClr val="tx1"/>
                </a:solidFill>
              </a:rPr>
              <a:t>]</a:t>
            </a:r>
          </a:p>
          <a:p>
            <a:r>
              <a:rPr lang="lv-LV" sz="4000" dirty="0" smtClean="0">
                <a:solidFill>
                  <a:schemeClr val="tx1"/>
                </a:solidFill>
              </a:rPr>
              <a:t>Uzturēt</a:t>
            </a:r>
            <a:r>
              <a:rPr lang="en-US" sz="4000" dirty="0" smtClean="0">
                <a:solidFill>
                  <a:schemeClr val="tx1"/>
                </a:solidFill>
              </a:rPr>
              <a:t> </a:t>
            </a:r>
            <a:r>
              <a:rPr lang="en-US" dirty="0" smtClean="0">
                <a:solidFill>
                  <a:schemeClr val="tx1"/>
                </a:solidFill>
              </a:rPr>
              <a:t>[</a:t>
            </a:r>
            <a:r>
              <a:rPr lang="lv-LV" dirty="0" smtClean="0">
                <a:solidFill>
                  <a:schemeClr val="tx1"/>
                </a:solidFill>
              </a:rPr>
              <a:t>ierobežot</a:t>
            </a:r>
            <a:r>
              <a:rPr lang="en-US" dirty="0" smtClean="0">
                <a:solidFill>
                  <a:schemeClr val="tx1"/>
                </a:solidFill>
              </a:rPr>
              <a:t> </a:t>
            </a:r>
            <a:r>
              <a:rPr lang="lv-LV" dirty="0" smtClean="0">
                <a:solidFill>
                  <a:schemeClr val="tx1"/>
                </a:solidFill>
              </a:rPr>
              <a:t>uzvedību</a:t>
            </a:r>
            <a:r>
              <a:rPr lang="en-US" dirty="0" smtClean="0">
                <a:solidFill>
                  <a:schemeClr val="tx1"/>
                </a:solidFill>
              </a:rPr>
              <a:t>]</a:t>
            </a:r>
          </a:p>
          <a:p>
            <a:r>
              <a:rPr lang="lv-LV" sz="4000" dirty="0" smtClean="0">
                <a:solidFill>
                  <a:schemeClr val="tx1"/>
                </a:solidFill>
              </a:rPr>
              <a:t>Izvairīties</a:t>
            </a:r>
            <a:r>
              <a:rPr lang="en-US" sz="4000" dirty="0" smtClean="0">
                <a:solidFill>
                  <a:schemeClr val="tx1"/>
                </a:solidFill>
              </a:rPr>
              <a:t> </a:t>
            </a:r>
            <a:r>
              <a:rPr lang="en-US" dirty="0" smtClean="0">
                <a:solidFill>
                  <a:schemeClr val="tx1"/>
                </a:solidFill>
              </a:rPr>
              <a:t>[</a:t>
            </a:r>
            <a:r>
              <a:rPr lang="lv-LV" dirty="0" smtClean="0">
                <a:solidFill>
                  <a:schemeClr val="tx1"/>
                </a:solidFill>
              </a:rPr>
              <a:t>ierobežot</a:t>
            </a:r>
            <a:r>
              <a:rPr lang="en-US" dirty="0" smtClean="0">
                <a:solidFill>
                  <a:schemeClr val="tx1"/>
                </a:solidFill>
              </a:rPr>
              <a:t> </a:t>
            </a:r>
            <a:r>
              <a:rPr lang="lv-LV" dirty="0" smtClean="0">
                <a:solidFill>
                  <a:schemeClr val="tx1"/>
                </a:solidFill>
              </a:rPr>
              <a:t>uzvedību</a:t>
            </a:r>
            <a:r>
              <a:rPr lang="en-US" dirty="0" smtClean="0">
                <a:solidFill>
                  <a:schemeClr val="tx1"/>
                </a:solidFill>
              </a:rPr>
              <a:t>]</a:t>
            </a:r>
          </a:p>
          <a:p>
            <a:pPr eaLnBrk="1" hangingPunct="1"/>
            <a:r>
              <a:rPr lang="lv-LV" sz="4000" dirty="0" smtClean="0">
                <a:solidFill>
                  <a:schemeClr val="tx1"/>
                </a:solidFill>
              </a:rPr>
              <a:t>Optimizēt</a:t>
            </a:r>
            <a:r>
              <a:rPr lang="en-US" dirty="0" smtClean="0">
                <a:solidFill>
                  <a:schemeClr val="tx1"/>
                </a:solidFill>
              </a:rPr>
              <a:t> [</a:t>
            </a:r>
            <a:r>
              <a:rPr lang="lv-LV" dirty="0" smtClean="0">
                <a:solidFill>
                  <a:schemeClr val="tx1"/>
                </a:solidFill>
              </a:rPr>
              <a:t>salīdzināt uzvedības</a:t>
            </a:r>
            <a:r>
              <a:rPr lang="en-US" dirty="0" smtClean="0">
                <a:solidFill>
                  <a:schemeClr val="tx1"/>
                </a:solidFill>
              </a:rPr>
              <a:t>]</a:t>
            </a:r>
          </a:p>
        </p:txBody>
      </p:sp>
      <p:sp>
        <p:nvSpPr>
          <p:cNvPr id="8" name="Rectangle 4"/>
          <p:cNvSpPr>
            <a:spLocks noChangeArrowheads="1"/>
          </p:cNvSpPr>
          <p:nvPr/>
        </p:nvSpPr>
        <p:spPr bwMode="auto">
          <a:xfrm>
            <a:off x="251520" y="5805264"/>
            <a:ext cx="6120680" cy="462307"/>
          </a:xfrm>
          <a:prstGeom prst="rect">
            <a:avLst/>
          </a:prstGeom>
          <a:noFill/>
          <a:ln w="9525">
            <a:noFill/>
            <a:miter lim="800000"/>
            <a:headEnd/>
            <a:tailEnd/>
          </a:ln>
        </p:spPr>
        <p:txBody>
          <a:bodyPr wrap="square" lIns="92075" tIns="46038" rIns="92075" bIns="46038">
            <a:spAutoFit/>
          </a:bodyPr>
          <a:lstStyle/>
          <a:p>
            <a:pPr eaLnBrk="0" hangingPunct="0"/>
            <a:r>
              <a:rPr lang="en-US" sz="1200" i="1" dirty="0" smtClean="0"/>
              <a:t>A. </a:t>
            </a:r>
            <a:r>
              <a:rPr lang="en-US" sz="1200" i="1" dirty="0" err="1" smtClean="0"/>
              <a:t>Dardenne</a:t>
            </a:r>
            <a:r>
              <a:rPr lang="en-US" sz="1200" i="1" dirty="0" smtClean="0"/>
              <a:t>, A. van </a:t>
            </a:r>
            <a:r>
              <a:rPr lang="en-US" sz="1200" i="1" dirty="0" err="1" smtClean="0"/>
              <a:t>Lamsweerde</a:t>
            </a:r>
            <a:r>
              <a:rPr lang="en-US" sz="1200" i="1" dirty="0" smtClean="0"/>
              <a:t> and S. </a:t>
            </a:r>
            <a:r>
              <a:rPr lang="en-US" sz="1200" i="1" dirty="0" err="1" smtClean="0"/>
              <a:t>Fickas</a:t>
            </a:r>
            <a:r>
              <a:rPr lang="en-US" sz="1200" i="1" dirty="0" smtClean="0"/>
              <a:t>, “Goal Directed Requirements Acquisition,” Science of Computer Programming, vol. 20, pp. 3–50, Apr. 1993.</a:t>
            </a:r>
            <a:endParaRPr lang="en-US" sz="1200" i="1"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smtClean="0"/>
              <a:t>Mērķu avoti</a:t>
            </a:r>
            <a:endParaRPr lang="lv-LV" dirty="0"/>
          </a:p>
        </p:txBody>
      </p:sp>
      <p:sp>
        <p:nvSpPr>
          <p:cNvPr id="3" name="Content Placeholder 2"/>
          <p:cNvSpPr>
            <a:spLocks noGrp="1"/>
          </p:cNvSpPr>
          <p:nvPr>
            <p:ph idx="1"/>
          </p:nvPr>
        </p:nvSpPr>
        <p:spPr/>
        <p:txBody>
          <a:bodyPr>
            <a:normAutofit/>
          </a:bodyPr>
          <a:lstStyle/>
          <a:p>
            <a:r>
              <a:rPr lang="lv-LV" sz="3200" dirty="0" smtClean="0">
                <a:solidFill>
                  <a:schemeClr val="tx1"/>
                </a:solidFill>
              </a:rPr>
              <a:t>Biežāk izmantojamie avoti ir:</a:t>
            </a:r>
          </a:p>
          <a:p>
            <a:pPr lvl="1"/>
            <a:r>
              <a:rPr lang="lv-LV" sz="2800" dirty="0" smtClean="0">
                <a:solidFill>
                  <a:schemeClr val="tx1"/>
                </a:solidFill>
              </a:rPr>
              <a:t>scenāriji</a:t>
            </a:r>
          </a:p>
          <a:p>
            <a:pPr lvl="1"/>
            <a:r>
              <a:rPr lang="lv-LV" sz="2800" dirty="0" smtClean="0">
                <a:solidFill>
                  <a:schemeClr val="tx1"/>
                </a:solidFill>
              </a:rPr>
              <a:t>lietošanas gadījumi</a:t>
            </a:r>
          </a:p>
          <a:p>
            <a:pPr lvl="1"/>
            <a:r>
              <a:rPr lang="lv-LV" sz="2800" dirty="0" smtClean="0">
                <a:solidFill>
                  <a:schemeClr val="tx1"/>
                </a:solidFill>
              </a:rPr>
              <a:t>interviju kopijas</a:t>
            </a:r>
          </a:p>
          <a:p>
            <a:pPr lvl="1"/>
            <a:r>
              <a:rPr lang="lv-LV" sz="2800" dirty="0" smtClean="0">
                <a:solidFill>
                  <a:schemeClr val="tx1"/>
                </a:solidFill>
              </a:rPr>
              <a:t>organizācijas stratēģija vai misija</a:t>
            </a:r>
          </a:p>
          <a:p>
            <a:pPr lvl="1"/>
            <a:r>
              <a:rPr lang="lv-LV" sz="2800" dirty="0" smtClean="0">
                <a:solidFill>
                  <a:schemeClr val="tx1"/>
                </a:solidFill>
              </a:rPr>
              <a:t>organizācijas politiskas</a:t>
            </a:r>
          </a:p>
          <a:p>
            <a:pPr lvl="1"/>
            <a:r>
              <a:rPr lang="lv-LV" sz="2800" dirty="0" smtClean="0">
                <a:solidFill>
                  <a:schemeClr val="tx1"/>
                </a:solidFill>
              </a:rPr>
              <a:t>korporatīvie mērķi un citi</a:t>
            </a:r>
          </a:p>
        </p:txBody>
      </p:sp>
      <p:sp>
        <p:nvSpPr>
          <p:cNvPr id="4" name="Slide Number Placeholder 3"/>
          <p:cNvSpPr>
            <a:spLocks noGrp="1"/>
          </p:cNvSpPr>
          <p:nvPr>
            <p:ph type="sldNum" sz="quarter" idx="12"/>
          </p:nvPr>
        </p:nvSpPr>
        <p:spPr/>
        <p:txBody>
          <a:bodyPr/>
          <a:lstStyle/>
          <a:p>
            <a:fld id="{6ECF81E8-6DE5-4C92-89BE-5D6CD56A8BF1}" type="slidenum">
              <a:rPr lang="en-US" smtClean="0"/>
              <a:pPr/>
              <a:t>37</a:t>
            </a:fld>
            <a:endParaRPr lang="en-US"/>
          </a:p>
        </p:txBody>
      </p:sp>
      <p:sp>
        <p:nvSpPr>
          <p:cNvPr id="5" name="Rectangle 4"/>
          <p:cNvSpPr/>
          <p:nvPr/>
        </p:nvSpPr>
        <p:spPr>
          <a:xfrm>
            <a:off x="251520" y="5877272"/>
            <a:ext cx="2332498" cy="276999"/>
          </a:xfrm>
          <a:prstGeom prst="rect">
            <a:avLst/>
          </a:prstGeom>
        </p:spPr>
        <p:txBody>
          <a:bodyPr wrap="none">
            <a:spAutoFit/>
          </a:bodyPr>
          <a:lstStyle/>
          <a:p>
            <a:r>
              <a:rPr lang="lv-LV" sz="1200" i="1" dirty="0" smtClean="0"/>
              <a:t>http://lams.epfl.ch/reference/goal</a:t>
            </a:r>
            <a:endParaRPr lang="lv-LV" sz="1200"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827584" y="274638"/>
            <a:ext cx="7859216" cy="1143000"/>
          </a:xfrm>
        </p:spPr>
        <p:txBody>
          <a:bodyPr>
            <a:normAutofit/>
          </a:bodyPr>
          <a:lstStyle/>
          <a:p>
            <a:pPr eaLnBrk="1" hangingPunct="1"/>
            <a:r>
              <a:rPr lang="lv-LV" dirty="0" smtClean="0"/>
              <a:t>Mērķu noteikšana (1)</a:t>
            </a:r>
            <a:endParaRPr lang="en-US" dirty="0" smtClean="0"/>
          </a:p>
        </p:txBody>
      </p:sp>
      <p:sp>
        <p:nvSpPr>
          <p:cNvPr id="8" name="Content Placeholder 7"/>
          <p:cNvSpPr>
            <a:spLocks noGrp="1"/>
          </p:cNvSpPr>
          <p:nvPr>
            <p:ph idx="1"/>
          </p:nvPr>
        </p:nvSpPr>
        <p:spPr/>
        <p:txBody>
          <a:bodyPr/>
          <a:lstStyle/>
          <a:p>
            <a:pPr>
              <a:lnSpc>
                <a:spcPct val="90000"/>
              </a:lnSpc>
            </a:pPr>
            <a:r>
              <a:rPr lang="lv-LV" dirty="0" smtClean="0">
                <a:solidFill>
                  <a:schemeClr val="tx1"/>
                </a:solidFill>
              </a:rPr>
              <a:t>Mērķis ir vispārīgu </a:t>
            </a:r>
            <a:r>
              <a:rPr lang="lv-LV" b="1" dirty="0" smtClean="0">
                <a:solidFill>
                  <a:schemeClr val="tx1"/>
                </a:solidFill>
              </a:rPr>
              <a:t>nolūku</a:t>
            </a:r>
            <a:r>
              <a:rPr lang="lv-LV" dirty="0" smtClean="0">
                <a:solidFill>
                  <a:schemeClr val="tx1"/>
                </a:solidFill>
              </a:rPr>
              <a:t> un </a:t>
            </a:r>
            <a:r>
              <a:rPr lang="lv-LV" b="1" dirty="0" smtClean="0">
                <a:solidFill>
                  <a:schemeClr val="tx1"/>
                </a:solidFill>
              </a:rPr>
              <a:t>interešu</a:t>
            </a:r>
            <a:r>
              <a:rPr lang="lv-LV" dirty="0" smtClean="0">
                <a:solidFill>
                  <a:schemeClr val="tx1"/>
                </a:solidFill>
              </a:rPr>
              <a:t> noteikšana. Savādāk varētu teikt, ka mērķis ir vēlamo rezultātu deklarēšana</a:t>
            </a:r>
          </a:p>
          <a:p>
            <a:pPr>
              <a:lnSpc>
                <a:spcPct val="90000"/>
              </a:lnSpc>
            </a:pPr>
            <a:r>
              <a:rPr lang="lv-LV" dirty="0" smtClean="0">
                <a:solidFill>
                  <a:srgbClr val="FF0000"/>
                </a:solidFill>
              </a:rPr>
              <a:t>Mērķis varētu tikt sasniegts tikai līdz tai robežai, līdz kurai tās tika izprasts</a:t>
            </a:r>
          </a:p>
          <a:p>
            <a:pPr>
              <a:lnSpc>
                <a:spcPct val="90000"/>
              </a:lnSpc>
            </a:pPr>
            <a:r>
              <a:rPr lang="lv-LV" dirty="0" smtClean="0">
                <a:solidFill>
                  <a:schemeClr val="tx1"/>
                </a:solidFill>
              </a:rPr>
              <a:t>Šīs apsvērums norāda uz nepieciešamību </a:t>
            </a:r>
            <a:r>
              <a:rPr lang="lv-LV" i="1" dirty="0" smtClean="0">
                <a:solidFill>
                  <a:srgbClr val="FF0000"/>
                </a:solidFill>
              </a:rPr>
              <a:t>analizēt mērķus</a:t>
            </a:r>
            <a:endParaRPr lang="en-US" i="1" dirty="0" smtClean="0">
              <a:solidFill>
                <a:srgbClr val="FF0000"/>
              </a:solidFill>
            </a:endParaRPr>
          </a:p>
          <a:p>
            <a:endParaRPr lang="lv-LV" dirty="0"/>
          </a:p>
        </p:txBody>
      </p:sp>
      <p:sp>
        <p:nvSpPr>
          <p:cNvPr id="26628" name="Slide Number Placeholder 5"/>
          <p:cNvSpPr>
            <a:spLocks noGrp="1"/>
          </p:cNvSpPr>
          <p:nvPr>
            <p:ph type="sldNum" sz="quarter" idx="12"/>
          </p:nvPr>
        </p:nvSpPr>
        <p:spPr>
          <a:noFill/>
        </p:spPr>
        <p:txBody>
          <a:bodyPr/>
          <a:lstStyle/>
          <a:p>
            <a:fld id="{B349FE33-3173-4047-8868-5B987E5FD6E8}" type="slidenum">
              <a:rPr lang="en-US" smtClean="0"/>
              <a:pPr/>
              <a:t>38</a:t>
            </a:fld>
            <a:endParaRPr lang="en-US" smtClean="0"/>
          </a:p>
        </p:txBody>
      </p:sp>
      <p:sp>
        <p:nvSpPr>
          <p:cNvPr id="7" name="Rectangle 6"/>
          <p:cNvSpPr/>
          <p:nvPr/>
        </p:nvSpPr>
        <p:spPr>
          <a:xfrm>
            <a:off x="539552" y="5805264"/>
            <a:ext cx="2728632" cy="276999"/>
          </a:xfrm>
          <a:prstGeom prst="rect">
            <a:avLst/>
          </a:prstGeom>
        </p:spPr>
        <p:txBody>
          <a:bodyPr wrap="none">
            <a:spAutoFit/>
          </a:bodyPr>
          <a:lstStyle/>
          <a:p>
            <a:r>
              <a:rPr lang="en-US" sz="1200" i="1" dirty="0" smtClean="0"/>
              <a:t>http://www.headinjury.com/goalset.htm</a:t>
            </a:r>
            <a:endParaRPr lang="lv-LV" sz="1200"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755576" y="274638"/>
            <a:ext cx="7931224" cy="1143000"/>
          </a:xfrm>
        </p:spPr>
        <p:txBody>
          <a:bodyPr>
            <a:normAutofit/>
          </a:bodyPr>
          <a:lstStyle/>
          <a:p>
            <a:pPr eaLnBrk="1" hangingPunct="1"/>
            <a:r>
              <a:rPr lang="lv-LV" dirty="0" smtClean="0"/>
              <a:t>Mērķu noteikšana (2)</a:t>
            </a:r>
            <a:endParaRPr lang="en-US" sz="3200" dirty="0" smtClean="0"/>
          </a:p>
        </p:txBody>
      </p:sp>
      <p:sp>
        <p:nvSpPr>
          <p:cNvPr id="9" name="Content Placeholder 8"/>
          <p:cNvSpPr>
            <a:spLocks noGrp="1"/>
          </p:cNvSpPr>
          <p:nvPr>
            <p:ph idx="1"/>
          </p:nvPr>
        </p:nvSpPr>
        <p:spPr/>
        <p:txBody>
          <a:bodyPr/>
          <a:lstStyle/>
          <a:p>
            <a:pPr>
              <a:lnSpc>
                <a:spcPct val="90000"/>
              </a:lnSpc>
            </a:pPr>
            <a:r>
              <a:rPr lang="lv-LV" i="1" dirty="0" smtClean="0">
                <a:solidFill>
                  <a:srgbClr val="FF0000"/>
                </a:solidFill>
              </a:rPr>
              <a:t>Mērķu analīze </a:t>
            </a:r>
            <a:r>
              <a:rPr lang="lv-LV" dirty="0" smtClean="0">
                <a:solidFill>
                  <a:schemeClr val="tx1"/>
                </a:solidFill>
              </a:rPr>
              <a:t>ir procedūra mērķu definēšanai un to jēgas rafinēšanai </a:t>
            </a:r>
          </a:p>
          <a:p>
            <a:pPr>
              <a:lnSpc>
                <a:spcPct val="90000"/>
              </a:lnSpc>
            </a:pPr>
            <a:r>
              <a:rPr lang="lv-LV" dirty="0" smtClean="0">
                <a:solidFill>
                  <a:schemeClr val="tx1"/>
                </a:solidFill>
              </a:rPr>
              <a:t>Tas palīdzēs iesaistītām personām uzņemties atbildību par to, ko viņi saka un kādu jēgu piešķir teiktajam</a:t>
            </a:r>
          </a:p>
          <a:p>
            <a:pPr>
              <a:lnSpc>
                <a:spcPct val="90000"/>
              </a:lnSpc>
            </a:pPr>
            <a:r>
              <a:rPr lang="lv-LV" dirty="0" smtClean="0">
                <a:solidFill>
                  <a:schemeClr val="tx1"/>
                </a:solidFill>
              </a:rPr>
              <a:t>Tas nodrošina </a:t>
            </a:r>
            <a:r>
              <a:rPr lang="lv-LV" i="1" dirty="0" smtClean="0">
                <a:solidFill>
                  <a:srgbClr val="FF0000"/>
                </a:solidFill>
              </a:rPr>
              <a:t>kritērijus (metrikas) </a:t>
            </a:r>
            <a:r>
              <a:rPr lang="lv-LV" dirty="0" smtClean="0">
                <a:solidFill>
                  <a:schemeClr val="tx1"/>
                </a:solidFill>
              </a:rPr>
              <a:t>pēc kuriem mērīt darbības rezultātus, kas tika veikti mērķa sasniegšanai</a:t>
            </a:r>
          </a:p>
          <a:p>
            <a:endParaRPr lang="lv-LV" dirty="0"/>
          </a:p>
        </p:txBody>
      </p:sp>
      <p:sp>
        <p:nvSpPr>
          <p:cNvPr id="27652" name="Slide Number Placeholder 5"/>
          <p:cNvSpPr>
            <a:spLocks noGrp="1"/>
          </p:cNvSpPr>
          <p:nvPr>
            <p:ph type="sldNum" sz="quarter" idx="12"/>
          </p:nvPr>
        </p:nvSpPr>
        <p:spPr>
          <a:noFill/>
        </p:spPr>
        <p:txBody>
          <a:bodyPr/>
          <a:lstStyle/>
          <a:p>
            <a:fld id="{747CD7DD-38E4-4AC5-9CDD-75B8D39C6CAB}" type="slidenum">
              <a:rPr lang="en-US" smtClean="0"/>
              <a:pPr/>
              <a:t>39</a:t>
            </a:fld>
            <a:endParaRPr lang="en-US" smtClean="0"/>
          </a:p>
        </p:txBody>
      </p:sp>
      <p:sp>
        <p:nvSpPr>
          <p:cNvPr id="7" name="Rectangle 6"/>
          <p:cNvSpPr/>
          <p:nvPr/>
        </p:nvSpPr>
        <p:spPr>
          <a:xfrm>
            <a:off x="539552" y="5805264"/>
            <a:ext cx="2728632" cy="276999"/>
          </a:xfrm>
          <a:prstGeom prst="rect">
            <a:avLst/>
          </a:prstGeom>
        </p:spPr>
        <p:txBody>
          <a:bodyPr wrap="none">
            <a:spAutoFit/>
          </a:bodyPr>
          <a:lstStyle/>
          <a:p>
            <a:r>
              <a:rPr lang="en-US" sz="1200" i="1" dirty="0" smtClean="0"/>
              <a:t>http://www.headinjury.com/goalset.htm</a:t>
            </a:r>
            <a:endParaRPr lang="lv-LV" sz="12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2"/>
          <p:cNvSpPr>
            <a:spLocks/>
          </p:cNvSpPr>
          <p:nvPr/>
        </p:nvSpPr>
        <p:spPr bwMode="auto">
          <a:xfrm>
            <a:off x="0" y="3219450"/>
            <a:ext cx="9144000" cy="3638550"/>
          </a:xfrm>
          <a:custGeom>
            <a:avLst/>
            <a:gdLst>
              <a:gd name="T0" fmla="*/ 12 w 5760"/>
              <a:gd name="T1" fmla="*/ 2291 h 2292"/>
              <a:gd name="T2" fmla="*/ 0 w 5760"/>
              <a:gd name="T3" fmla="*/ 251 h 2292"/>
              <a:gd name="T4" fmla="*/ 12 w 5760"/>
              <a:gd name="T5" fmla="*/ 153 h 2292"/>
              <a:gd name="T6" fmla="*/ 111 w 5760"/>
              <a:gd name="T7" fmla="*/ 139 h 2292"/>
              <a:gd name="T8" fmla="*/ 148 w 5760"/>
              <a:gd name="T9" fmla="*/ 139 h 2292"/>
              <a:gd name="T10" fmla="*/ 185 w 5760"/>
              <a:gd name="T11" fmla="*/ 139 h 2292"/>
              <a:gd name="T12" fmla="*/ 222 w 5760"/>
              <a:gd name="T13" fmla="*/ 167 h 2292"/>
              <a:gd name="T14" fmla="*/ 259 w 5760"/>
              <a:gd name="T15" fmla="*/ 181 h 2292"/>
              <a:gd name="T16" fmla="*/ 308 w 5760"/>
              <a:gd name="T17" fmla="*/ 237 h 2292"/>
              <a:gd name="T18" fmla="*/ 420 w 5760"/>
              <a:gd name="T19" fmla="*/ 251 h 2292"/>
              <a:gd name="T20" fmla="*/ 519 w 5760"/>
              <a:gd name="T21" fmla="*/ 251 h 2292"/>
              <a:gd name="T22" fmla="*/ 556 w 5760"/>
              <a:gd name="T23" fmla="*/ 237 h 2292"/>
              <a:gd name="T24" fmla="*/ 630 w 5760"/>
              <a:gd name="T25" fmla="*/ 223 h 2292"/>
              <a:gd name="T26" fmla="*/ 729 w 5760"/>
              <a:gd name="T27" fmla="*/ 209 h 2292"/>
              <a:gd name="T28" fmla="*/ 778 w 5760"/>
              <a:gd name="T29" fmla="*/ 209 h 2292"/>
              <a:gd name="T30" fmla="*/ 815 w 5760"/>
              <a:gd name="T31" fmla="*/ 195 h 2292"/>
              <a:gd name="T32" fmla="*/ 852 w 5760"/>
              <a:gd name="T33" fmla="*/ 181 h 2292"/>
              <a:gd name="T34" fmla="*/ 865 w 5760"/>
              <a:gd name="T35" fmla="*/ 139 h 2292"/>
              <a:gd name="T36" fmla="*/ 889 w 5760"/>
              <a:gd name="T37" fmla="*/ 223 h 2292"/>
              <a:gd name="T38" fmla="*/ 889 w 5760"/>
              <a:gd name="T39" fmla="*/ 265 h 2292"/>
              <a:gd name="T40" fmla="*/ 976 w 5760"/>
              <a:gd name="T41" fmla="*/ 293 h 2292"/>
              <a:gd name="T42" fmla="*/ 1075 w 5760"/>
              <a:gd name="T43" fmla="*/ 321 h 2292"/>
              <a:gd name="T44" fmla="*/ 1112 w 5760"/>
              <a:gd name="T45" fmla="*/ 307 h 2292"/>
              <a:gd name="T46" fmla="*/ 1149 w 5760"/>
              <a:gd name="T47" fmla="*/ 279 h 2292"/>
              <a:gd name="T48" fmla="*/ 1186 w 5760"/>
              <a:gd name="T49" fmla="*/ 265 h 2292"/>
              <a:gd name="T50" fmla="*/ 1223 w 5760"/>
              <a:gd name="T51" fmla="*/ 251 h 2292"/>
              <a:gd name="T52" fmla="*/ 1322 w 5760"/>
              <a:gd name="T53" fmla="*/ 237 h 2292"/>
              <a:gd name="T54" fmla="*/ 1421 w 5760"/>
              <a:gd name="T55" fmla="*/ 237 h 2292"/>
              <a:gd name="T56" fmla="*/ 1322 w 5760"/>
              <a:gd name="T57" fmla="*/ 195 h 2292"/>
              <a:gd name="T58" fmla="*/ 1248 w 5760"/>
              <a:gd name="T59" fmla="*/ 181 h 2292"/>
              <a:gd name="T60" fmla="*/ 1285 w 5760"/>
              <a:gd name="T61" fmla="*/ 195 h 2292"/>
              <a:gd name="T62" fmla="*/ 1322 w 5760"/>
              <a:gd name="T63" fmla="*/ 209 h 2292"/>
              <a:gd name="T64" fmla="*/ 1359 w 5760"/>
              <a:gd name="T65" fmla="*/ 223 h 2292"/>
              <a:gd name="T66" fmla="*/ 1371 w 5760"/>
              <a:gd name="T67" fmla="*/ 194 h 2292"/>
              <a:gd name="T68" fmla="*/ 1631 w 5760"/>
              <a:gd name="T69" fmla="*/ 170 h 2292"/>
              <a:gd name="T70" fmla="*/ 2348 w 5760"/>
              <a:gd name="T71" fmla="*/ 377 h 2292"/>
              <a:gd name="T72" fmla="*/ 2916 w 5760"/>
              <a:gd name="T73" fmla="*/ 111 h 2292"/>
              <a:gd name="T74" fmla="*/ 2941 w 5760"/>
              <a:gd name="T75" fmla="*/ 153 h 2292"/>
              <a:gd name="T76" fmla="*/ 2978 w 5760"/>
              <a:gd name="T77" fmla="*/ 181 h 2292"/>
              <a:gd name="T78" fmla="*/ 3756 w 5760"/>
              <a:gd name="T79" fmla="*/ 251 h 2292"/>
              <a:gd name="T80" fmla="*/ 4127 w 5760"/>
              <a:gd name="T81" fmla="*/ 111 h 2292"/>
              <a:gd name="T82" fmla="*/ 4140 w 5760"/>
              <a:gd name="T83" fmla="*/ 195 h 2292"/>
              <a:gd name="T84" fmla="*/ 4152 w 5760"/>
              <a:gd name="T85" fmla="*/ 237 h 2292"/>
              <a:gd name="T86" fmla="*/ 4807 w 5760"/>
              <a:gd name="T87" fmla="*/ 293 h 2292"/>
              <a:gd name="T88" fmla="*/ 5326 w 5760"/>
              <a:gd name="T89" fmla="*/ 55 h 2292"/>
              <a:gd name="T90" fmla="*/ 5499 w 5760"/>
              <a:gd name="T91" fmla="*/ 0 h 2292"/>
              <a:gd name="T92" fmla="*/ 5536 w 5760"/>
              <a:gd name="T93" fmla="*/ 27 h 2292"/>
              <a:gd name="T94" fmla="*/ 5561 w 5760"/>
              <a:gd name="T95" fmla="*/ 69 h 2292"/>
              <a:gd name="T96" fmla="*/ 5610 w 5760"/>
              <a:gd name="T97" fmla="*/ 69 h 2292"/>
              <a:gd name="T98" fmla="*/ 5660 w 5760"/>
              <a:gd name="T99" fmla="*/ 97 h 2292"/>
              <a:gd name="T100" fmla="*/ 5759 w 5760"/>
              <a:gd name="T101" fmla="*/ 97 h 2292"/>
              <a:gd name="T102" fmla="*/ 5734 w 5760"/>
              <a:gd name="T103" fmla="*/ 2254 h 22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60"/>
              <a:gd name="T157" fmla="*/ 0 h 2292"/>
              <a:gd name="T158" fmla="*/ 5760 w 5760"/>
              <a:gd name="T159" fmla="*/ 2292 h 22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60" h="2292">
                <a:moveTo>
                  <a:pt x="12" y="2291"/>
                </a:moveTo>
                <a:lnTo>
                  <a:pt x="0" y="251"/>
                </a:lnTo>
                <a:lnTo>
                  <a:pt x="12" y="153"/>
                </a:lnTo>
                <a:lnTo>
                  <a:pt x="111" y="139"/>
                </a:lnTo>
                <a:lnTo>
                  <a:pt x="148" y="139"/>
                </a:lnTo>
                <a:lnTo>
                  <a:pt x="185" y="139"/>
                </a:lnTo>
                <a:lnTo>
                  <a:pt x="222" y="167"/>
                </a:lnTo>
                <a:lnTo>
                  <a:pt x="259" y="181"/>
                </a:lnTo>
                <a:lnTo>
                  <a:pt x="308" y="237"/>
                </a:lnTo>
                <a:lnTo>
                  <a:pt x="420" y="251"/>
                </a:lnTo>
                <a:lnTo>
                  <a:pt x="519" y="251"/>
                </a:lnTo>
                <a:lnTo>
                  <a:pt x="556" y="237"/>
                </a:lnTo>
                <a:lnTo>
                  <a:pt x="630" y="223"/>
                </a:lnTo>
                <a:lnTo>
                  <a:pt x="729" y="209"/>
                </a:lnTo>
                <a:lnTo>
                  <a:pt x="778" y="209"/>
                </a:lnTo>
                <a:lnTo>
                  <a:pt x="815" y="195"/>
                </a:lnTo>
                <a:lnTo>
                  <a:pt x="852" y="181"/>
                </a:lnTo>
                <a:lnTo>
                  <a:pt x="865" y="139"/>
                </a:lnTo>
                <a:lnTo>
                  <a:pt x="889" y="223"/>
                </a:lnTo>
                <a:lnTo>
                  <a:pt x="889" y="265"/>
                </a:lnTo>
                <a:lnTo>
                  <a:pt x="976" y="293"/>
                </a:lnTo>
                <a:lnTo>
                  <a:pt x="1075" y="321"/>
                </a:lnTo>
                <a:lnTo>
                  <a:pt x="1112" y="307"/>
                </a:lnTo>
                <a:lnTo>
                  <a:pt x="1149" y="279"/>
                </a:lnTo>
                <a:lnTo>
                  <a:pt x="1186" y="265"/>
                </a:lnTo>
                <a:lnTo>
                  <a:pt x="1223" y="251"/>
                </a:lnTo>
                <a:lnTo>
                  <a:pt x="1322" y="237"/>
                </a:lnTo>
                <a:lnTo>
                  <a:pt x="1421" y="237"/>
                </a:lnTo>
                <a:lnTo>
                  <a:pt x="1322" y="195"/>
                </a:lnTo>
                <a:lnTo>
                  <a:pt x="1248" y="181"/>
                </a:lnTo>
                <a:lnTo>
                  <a:pt x="1285" y="195"/>
                </a:lnTo>
                <a:lnTo>
                  <a:pt x="1322" y="209"/>
                </a:lnTo>
                <a:lnTo>
                  <a:pt x="1359" y="223"/>
                </a:lnTo>
                <a:lnTo>
                  <a:pt x="1371" y="194"/>
                </a:lnTo>
                <a:lnTo>
                  <a:pt x="1631" y="170"/>
                </a:lnTo>
                <a:lnTo>
                  <a:pt x="2348" y="377"/>
                </a:lnTo>
                <a:lnTo>
                  <a:pt x="2916" y="111"/>
                </a:lnTo>
                <a:lnTo>
                  <a:pt x="2941" y="153"/>
                </a:lnTo>
                <a:lnTo>
                  <a:pt x="2978" y="181"/>
                </a:lnTo>
                <a:lnTo>
                  <a:pt x="3756" y="251"/>
                </a:lnTo>
                <a:lnTo>
                  <a:pt x="4127" y="111"/>
                </a:lnTo>
                <a:lnTo>
                  <a:pt x="4140" y="195"/>
                </a:lnTo>
                <a:lnTo>
                  <a:pt x="4152" y="237"/>
                </a:lnTo>
                <a:lnTo>
                  <a:pt x="4807" y="293"/>
                </a:lnTo>
                <a:lnTo>
                  <a:pt x="5326" y="55"/>
                </a:lnTo>
                <a:lnTo>
                  <a:pt x="5499" y="0"/>
                </a:lnTo>
                <a:lnTo>
                  <a:pt x="5536" y="27"/>
                </a:lnTo>
                <a:lnTo>
                  <a:pt x="5561" y="69"/>
                </a:lnTo>
                <a:lnTo>
                  <a:pt x="5610" y="69"/>
                </a:lnTo>
                <a:lnTo>
                  <a:pt x="5660" y="97"/>
                </a:lnTo>
                <a:lnTo>
                  <a:pt x="5759" y="97"/>
                </a:lnTo>
                <a:lnTo>
                  <a:pt x="5734" y="2254"/>
                </a:lnTo>
              </a:path>
            </a:pathLst>
          </a:custGeom>
          <a:solidFill>
            <a:schemeClr val="accent1"/>
          </a:solidFill>
          <a:ln w="12700" cap="rnd" cmpd="sng">
            <a:solidFill>
              <a:schemeClr val="tx1"/>
            </a:solidFill>
            <a:prstDash val="solid"/>
            <a:round/>
            <a:headEnd type="none" w="sm" len="sm"/>
            <a:tailEnd type="none" w="sm" len="sm"/>
          </a:ln>
        </p:spPr>
        <p:txBody>
          <a:bodyPr/>
          <a:lstStyle/>
          <a:p>
            <a:endParaRPr lang="lv-LV"/>
          </a:p>
        </p:txBody>
      </p:sp>
      <p:sp>
        <p:nvSpPr>
          <p:cNvPr id="8195" name="Rectangle 3"/>
          <p:cNvSpPr>
            <a:spLocks noGrp="1" noChangeArrowheads="1"/>
          </p:cNvSpPr>
          <p:nvPr>
            <p:ph type="title"/>
          </p:nvPr>
        </p:nvSpPr>
        <p:spPr>
          <a:xfrm>
            <a:off x="3751263" y="4152900"/>
            <a:ext cx="4838700" cy="1143000"/>
          </a:xfrm>
          <a:noFill/>
        </p:spPr>
        <p:txBody>
          <a:bodyPr lIns="92075" tIns="46038" rIns="92075" bIns="46038">
            <a:noAutofit/>
          </a:bodyPr>
          <a:lstStyle/>
          <a:p>
            <a:pPr eaLnBrk="1" hangingPunct="1"/>
            <a:r>
              <a:rPr lang="lv-LV" dirty="0" smtClean="0">
                <a:solidFill>
                  <a:srgbClr val="FFFFFF"/>
                </a:solidFill>
                <a:latin typeface="Arial" pitchFamily="34" charset="0"/>
                <a:cs typeface="Arial" pitchFamily="34" charset="0"/>
              </a:rPr>
              <a:t>Risinot problēmas pavirši</a:t>
            </a:r>
            <a:endParaRPr lang="en-US" dirty="0" smtClean="0">
              <a:solidFill>
                <a:srgbClr val="FFFFFF"/>
              </a:solidFill>
              <a:latin typeface="Arial" pitchFamily="34" charset="0"/>
              <a:cs typeface="Arial" pitchFamily="34" charset="0"/>
            </a:endParaRPr>
          </a:p>
        </p:txBody>
      </p:sp>
      <p:sp>
        <p:nvSpPr>
          <p:cNvPr id="8196" name="Freeform 4"/>
          <p:cNvSpPr>
            <a:spLocks/>
          </p:cNvSpPr>
          <p:nvPr/>
        </p:nvSpPr>
        <p:spPr bwMode="auto">
          <a:xfrm>
            <a:off x="1524000" y="3505200"/>
            <a:ext cx="1773238" cy="2820988"/>
          </a:xfrm>
          <a:custGeom>
            <a:avLst/>
            <a:gdLst>
              <a:gd name="T0" fmla="*/ 396 w 1117"/>
              <a:gd name="T1" fmla="*/ 0 h 1777"/>
              <a:gd name="T2" fmla="*/ 456 w 1117"/>
              <a:gd name="T3" fmla="*/ 116 h 1777"/>
              <a:gd name="T4" fmla="*/ 228 w 1117"/>
              <a:gd name="T5" fmla="*/ 524 h 1777"/>
              <a:gd name="T6" fmla="*/ 468 w 1117"/>
              <a:gd name="T7" fmla="*/ 189 h 1777"/>
              <a:gd name="T8" fmla="*/ 432 w 1117"/>
              <a:gd name="T9" fmla="*/ 655 h 1777"/>
              <a:gd name="T10" fmla="*/ 0 w 1117"/>
              <a:gd name="T11" fmla="*/ 1368 h 1777"/>
              <a:gd name="T12" fmla="*/ 420 w 1117"/>
              <a:gd name="T13" fmla="*/ 727 h 1777"/>
              <a:gd name="T14" fmla="*/ 480 w 1117"/>
              <a:gd name="T15" fmla="*/ 1251 h 1777"/>
              <a:gd name="T16" fmla="*/ 252 w 1117"/>
              <a:gd name="T17" fmla="*/ 1484 h 1777"/>
              <a:gd name="T18" fmla="*/ 540 w 1117"/>
              <a:gd name="T19" fmla="*/ 1251 h 1777"/>
              <a:gd name="T20" fmla="*/ 612 w 1117"/>
              <a:gd name="T21" fmla="*/ 1776 h 1777"/>
              <a:gd name="T22" fmla="*/ 648 w 1117"/>
              <a:gd name="T23" fmla="*/ 1208 h 1777"/>
              <a:gd name="T24" fmla="*/ 696 w 1117"/>
              <a:gd name="T25" fmla="*/ 1674 h 1777"/>
              <a:gd name="T26" fmla="*/ 684 w 1117"/>
              <a:gd name="T27" fmla="*/ 1222 h 1777"/>
              <a:gd name="T28" fmla="*/ 660 w 1117"/>
              <a:gd name="T29" fmla="*/ 858 h 1777"/>
              <a:gd name="T30" fmla="*/ 780 w 1117"/>
              <a:gd name="T31" fmla="*/ 1266 h 1777"/>
              <a:gd name="T32" fmla="*/ 660 w 1117"/>
              <a:gd name="T33" fmla="*/ 669 h 1777"/>
              <a:gd name="T34" fmla="*/ 804 w 1117"/>
              <a:gd name="T35" fmla="*/ 786 h 1777"/>
              <a:gd name="T36" fmla="*/ 612 w 1117"/>
              <a:gd name="T37" fmla="*/ 320 h 1777"/>
              <a:gd name="T38" fmla="*/ 1116 w 1117"/>
              <a:gd name="T39" fmla="*/ 858 h 1777"/>
              <a:gd name="T40" fmla="*/ 576 w 1117"/>
              <a:gd name="T41" fmla="*/ 14 h 1777"/>
              <a:gd name="T42" fmla="*/ 552 w 1117"/>
              <a:gd name="T43" fmla="*/ 0 h 17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17"/>
              <a:gd name="T67" fmla="*/ 0 h 1777"/>
              <a:gd name="T68" fmla="*/ 1117 w 1117"/>
              <a:gd name="T69" fmla="*/ 1777 h 17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17" h="1777">
                <a:moveTo>
                  <a:pt x="396" y="0"/>
                </a:moveTo>
                <a:lnTo>
                  <a:pt x="456" y="116"/>
                </a:lnTo>
                <a:lnTo>
                  <a:pt x="228" y="524"/>
                </a:lnTo>
                <a:lnTo>
                  <a:pt x="468" y="189"/>
                </a:lnTo>
                <a:lnTo>
                  <a:pt x="432" y="655"/>
                </a:lnTo>
                <a:lnTo>
                  <a:pt x="0" y="1368"/>
                </a:lnTo>
                <a:lnTo>
                  <a:pt x="420" y="727"/>
                </a:lnTo>
                <a:lnTo>
                  <a:pt x="480" y="1251"/>
                </a:lnTo>
                <a:lnTo>
                  <a:pt x="252" y="1484"/>
                </a:lnTo>
                <a:lnTo>
                  <a:pt x="540" y="1251"/>
                </a:lnTo>
                <a:lnTo>
                  <a:pt x="612" y="1776"/>
                </a:lnTo>
                <a:lnTo>
                  <a:pt x="648" y="1208"/>
                </a:lnTo>
                <a:lnTo>
                  <a:pt x="696" y="1674"/>
                </a:lnTo>
                <a:lnTo>
                  <a:pt x="684" y="1222"/>
                </a:lnTo>
                <a:lnTo>
                  <a:pt x="660" y="858"/>
                </a:lnTo>
                <a:lnTo>
                  <a:pt x="780" y="1266"/>
                </a:lnTo>
                <a:lnTo>
                  <a:pt x="660" y="669"/>
                </a:lnTo>
                <a:lnTo>
                  <a:pt x="804" y="786"/>
                </a:lnTo>
                <a:lnTo>
                  <a:pt x="612" y="320"/>
                </a:lnTo>
                <a:lnTo>
                  <a:pt x="1116" y="858"/>
                </a:lnTo>
                <a:lnTo>
                  <a:pt x="576" y="14"/>
                </a:lnTo>
                <a:lnTo>
                  <a:pt x="552" y="0"/>
                </a:lnTo>
              </a:path>
            </a:pathLst>
          </a:custGeom>
          <a:solidFill>
            <a:srgbClr val="FFFFFF"/>
          </a:solidFill>
          <a:ln w="12700" cap="rnd" cmpd="sng">
            <a:solidFill>
              <a:schemeClr val="tx1"/>
            </a:solidFill>
            <a:prstDash val="solid"/>
            <a:round/>
            <a:headEnd type="none" w="sm" len="sm"/>
            <a:tailEnd type="none" w="sm" len="sm"/>
          </a:ln>
        </p:spPr>
        <p:txBody>
          <a:bodyPr/>
          <a:lstStyle/>
          <a:p>
            <a:endParaRPr lang="lv-LV"/>
          </a:p>
        </p:txBody>
      </p:sp>
      <p:sp>
        <p:nvSpPr>
          <p:cNvPr id="8197" name="Freeform 5"/>
          <p:cNvSpPr>
            <a:spLocks/>
          </p:cNvSpPr>
          <p:nvPr/>
        </p:nvSpPr>
        <p:spPr bwMode="auto">
          <a:xfrm>
            <a:off x="2362200" y="2914650"/>
            <a:ext cx="1792288" cy="668338"/>
          </a:xfrm>
          <a:custGeom>
            <a:avLst/>
            <a:gdLst>
              <a:gd name="T0" fmla="*/ 0 w 1129"/>
              <a:gd name="T1" fmla="*/ 420 h 421"/>
              <a:gd name="T2" fmla="*/ 95 w 1129"/>
              <a:gd name="T3" fmla="*/ 408 h 421"/>
              <a:gd name="T4" fmla="*/ 176 w 1129"/>
              <a:gd name="T5" fmla="*/ 408 h 421"/>
              <a:gd name="T6" fmla="*/ 231 w 1129"/>
              <a:gd name="T7" fmla="*/ 396 h 421"/>
              <a:gd name="T8" fmla="*/ 271 w 1129"/>
              <a:gd name="T9" fmla="*/ 372 h 421"/>
              <a:gd name="T10" fmla="*/ 312 w 1129"/>
              <a:gd name="T11" fmla="*/ 348 h 421"/>
              <a:gd name="T12" fmla="*/ 353 w 1129"/>
              <a:gd name="T13" fmla="*/ 324 h 421"/>
              <a:gd name="T14" fmla="*/ 394 w 1129"/>
              <a:gd name="T15" fmla="*/ 300 h 421"/>
              <a:gd name="T16" fmla="*/ 434 w 1129"/>
              <a:gd name="T17" fmla="*/ 288 h 421"/>
              <a:gd name="T18" fmla="*/ 475 w 1129"/>
              <a:gd name="T19" fmla="*/ 264 h 421"/>
              <a:gd name="T20" fmla="*/ 516 w 1129"/>
              <a:gd name="T21" fmla="*/ 252 h 421"/>
              <a:gd name="T22" fmla="*/ 557 w 1129"/>
              <a:gd name="T23" fmla="*/ 240 h 421"/>
              <a:gd name="T24" fmla="*/ 597 w 1129"/>
              <a:gd name="T25" fmla="*/ 240 h 421"/>
              <a:gd name="T26" fmla="*/ 638 w 1129"/>
              <a:gd name="T27" fmla="*/ 228 h 421"/>
              <a:gd name="T28" fmla="*/ 679 w 1129"/>
              <a:gd name="T29" fmla="*/ 204 h 421"/>
              <a:gd name="T30" fmla="*/ 720 w 1129"/>
              <a:gd name="T31" fmla="*/ 192 h 421"/>
              <a:gd name="T32" fmla="*/ 761 w 1129"/>
              <a:gd name="T33" fmla="*/ 180 h 421"/>
              <a:gd name="T34" fmla="*/ 801 w 1129"/>
              <a:gd name="T35" fmla="*/ 168 h 421"/>
              <a:gd name="T36" fmla="*/ 842 w 1129"/>
              <a:gd name="T37" fmla="*/ 156 h 421"/>
              <a:gd name="T38" fmla="*/ 883 w 1129"/>
              <a:gd name="T39" fmla="*/ 144 h 421"/>
              <a:gd name="T40" fmla="*/ 924 w 1129"/>
              <a:gd name="T41" fmla="*/ 132 h 421"/>
              <a:gd name="T42" fmla="*/ 964 w 1129"/>
              <a:gd name="T43" fmla="*/ 120 h 421"/>
              <a:gd name="T44" fmla="*/ 1005 w 1129"/>
              <a:gd name="T45" fmla="*/ 108 h 421"/>
              <a:gd name="T46" fmla="*/ 1046 w 1129"/>
              <a:gd name="T47" fmla="*/ 96 h 421"/>
              <a:gd name="T48" fmla="*/ 1100 w 1129"/>
              <a:gd name="T49" fmla="*/ 72 h 421"/>
              <a:gd name="T50" fmla="*/ 1128 w 1129"/>
              <a:gd name="T51" fmla="*/ 60 h 421"/>
              <a:gd name="T52" fmla="*/ 1087 w 1129"/>
              <a:gd name="T53" fmla="*/ 60 h 421"/>
              <a:gd name="T54" fmla="*/ 1046 w 1129"/>
              <a:gd name="T55" fmla="*/ 60 h 421"/>
              <a:gd name="T56" fmla="*/ 1005 w 1129"/>
              <a:gd name="T57" fmla="*/ 60 h 421"/>
              <a:gd name="T58" fmla="*/ 964 w 1129"/>
              <a:gd name="T59" fmla="*/ 60 h 421"/>
              <a:gd name="T60" fmla="*/ 924 w 1129"/>
              <a:gd name="T61" fmla="*/ 60 h 421"/>
              <a:gd name="T62" fmla="*/ 964 w 1129"/>
              <a:gd name="T63" fmla="*/ 24 h 421"/>
              <a:gd name="T64" fmla="*/ 924 w 1129"/>
              <a:gd name="T65" fmla="*/ 0 h 421"/>
              <a:gd name="T66" fmla="*/ 883 w 1129"/>
              <a:gd name="T67" fmla="*/ 0 h 421"/>
              <a:gd name="T68" fmla="*/ 842 w 1129"/>
              <a:gd name="T69" fmla="*/ 0 h 421"/>
              <a:gd name="T70" fmla="*/ 801 w 1129"/>
              <a:gd name="T71" fmla="*/ 0 h 421"/>
              <a:gd name="T72" fmla="*/ 761 w 1129"/>
              <a:gd name="T73" fmla="*/ 0 h 421"/>
              <a:gd name="T74" fmla="*/ 720 w 1129"/>
              <a:gd name="T75" fmla="*/ 0 h 421"/>
              <a:gd name="T76" fmla="*/ 706 w 1129"/>
              <a:gd name="T77" fmla="*/ 0 h 4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29"/>
              <a:gd name="T118" fmla="*/ 0 h 421"/>
              <a:gd name="T119" fmla="*/ 1129 w 1129"/>
              <a:gd name="T120" fmla="*/ 421 h 4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29" h="421">
                <a:moveTo>
                  <a:pt x="0" y="420"/>
                </a:moveTo>
                <a:lnTo>
                  <a:pt x="95" y="408"/>
                </a:lnTo>
                <a:lnTo>
                  <a:pt x="176" y="408"/>
                </a:lnTo>
                <a:lnTo>
                  <a:pt x="231" y="396"/>
                </a:lnTo>
                <a:lnTo>
                  <a:pt x="271" y="372"/>
                </a:lnTo>
                <a:lnTo>
                  <a:pt x="312" y="348"/>
                </a:lnTo>
                <a:lnTo>
                  <a:pt x="353" y="324"/>
                </a:lnTo>
                <a:lnTo>
                  <a:pt x="394" y="300"/>
                </a:lnTo>
                <a:lnTo>
                  <a:pt x="434" y="288"/>
                </a:lnTo>
                <a:lnTo>
                  <a:pt x="475" y="264"/>
                </a:lnTo>
                <a:lnTo>
                  <a:pt x="516" y="252"/>
                </a:lnTo>
                <a:lnTo>
                  <a:pt x="557" y="240"/>
                </a:lnTo>
                <a:lnTo>
                  <a:pt x="597" y="240"/>
                </a:lnTo>
                <a:lnTo>
                  <a:pt x="638" y="228"/>
                </a:lnTo>
                <a:lnTo>
                  <a:pt x="679" y="204"/>
                </a:lnTo>
                <a:lnTo>
                  <a:pt x="720" y="192"/>
                </a:lnTo>
                <a:lnTo>
                  <a:pt x="761" y="180"/>
                </a:lnTo>
                <a:lnTo>
                  <a:pt x="801" y="168"/>
                </a:lnTo>
                <a:lnTo>
                  <a:pt x="842" y="156"/>
                </a:lnTo>
                <a:lnTo>
                  <a:pt x="883" y="144"/>
                </a:lnTo>
                <a:lnTo>
                  <a:pt x="924" y="132"/>
                </a:lnTo>
                <a:lnTo>
                  <a:pt x="964" y="120"/>
                </a:lnTo>
                <a:lnTo>
                  <a:pt x="1005" y="108"/>
                </a:lnTo>
                <a:lnTo>
                  <a:pt x="1046" y="96"/>
                </a:lnTo>
                <a:lnTo>
                  <a:pt x="1100" y="72"/>
                </a:lnTo>
                <a:lnTo>
                  <a:pt x="1128" y="60"/>
                </a:lnTo>
                <a:lnTo>
                  <a:pt x="1087" y="60"/>
                </a:lnTo>
                <a:lnTo>
                  <a:pt x="1046" y="60"/>
                </a:lnTo>
                <a:lnTo>
                  <a:pt x="1005" y="60"/>
                </a:lnTo>
                <a:lnTo>
                  <a:pt x="964" y="60"/>
                </a:lnTo>
                <a:lnTo>
                  <a:pt x="924" y="60"/>
                </a:lnTo>
                <a:lnTo>
                  <a:pt x="964" y="24"/>
                </a:lnTo>
                <a:lnTo>
                  <a:pt x="924" y="0"/>
                </a:lnTo>
                <a:lnTo>
                  <a:pt x="883" y="0"/>
                </a:lnTo>
                <a:lnTo>
                  <a:pt x="842" y="0"/>
                </a:lnTo>
                <a:lnTo>
                  <a:pt x="801" y="0"/>
                </a:lnTo>
                <a:lnTo>
                  <a:pt x="761" y="0"/>
                </a:lnTo>
                <a:lnTo>
                  <a:pt x="720" y="0"/>
                </a:lnTo>
                <a:lnTo>
                  <a:pt x="706" y="0"/>
                </a:lnTo>
              </a:path>
            </a:pathLst>
          </a:custGeom>
          <a:solidFill>
            <a:srgbClr val="5F5F5F"/>
          </a:solidFill>
          <a:ln w="12700" cap="rnd" cmpd="sng">
            <a:solidFill>
              <a:srgbClr val="009966"/>
            </a:solidFill>
            <a:prstDash val="solid"/>
            <a:round/>
            <a:headEnd type="none" w="sm" len="sm"/>
            <a:tailEnd type="none" w="sm" len="sm"/>
          </a:ln>
        </p:spPr>
        <p:txBody>
          <a:bodyPr/>
          <a:lstStyle/>
          <a:p>
            <a:endParaRPr lang="lv-LV"/>
          </a:p>
        </p:txBody>
      </p:sp>
      <p:sp>
        <p:nvSpPr>
          <p:cNvPr id="8198" name="Freeform 6"/>
          <p:cNvSpPr>
            <a:spLocks/>
          </p:cNvSpPr>
          <p:nvPr/>
        </p:nvSpPr>
        <p:spPr bwMode="auto">
          <a:xfrm>
            <a:off x="419100" y="590550"/>
            <a:ext cx="5087938" cy="2954338"/>
          </a:xfrm>
          <a:custGeom>
            <a:avLst/>
            <a:gdLst>
              <a:gd name="T0" fmla="*/ 888 w 3205"/>
              <a:gd name="T1" fmla="*/ 1704 h 1861"/>
              <a:gd name="T2" fmla="*/ 660 w 3205"/>
              <a:gd name="T3" fmla="*/ 1524 h 1861"/>
              <a:gd name="T4" fmla="*/ 492 w 3205"/>
              <a:gd name="T5" fmla="*/ 1296 h 1861"/>
              <a:gd name="T6" fmla="*/ 408 w 3205"/>
              <a:gd name="T7" fmla="*/ 888 h 1861"/>
              <a:gd name="T8" fmla="*/ 60 w 3205"/>
              <a:gd name="T9" fmla="*/ 348 h 1861"/>
              <a:gd name="T10" fmla="*/ 240 w 3205"/>
              <a:gd name="T11" fmla="*/ 324 h 1861"/>
              <a:gd name="T12" fmla="*/ 420 w 3205"/>
              <a:gd name="T13" fmla="*/ 396 h 1861"/>
              <a:gd name="T14" fmla="*/ 768 w 3205"/>
              <a:gd name="T15" fmla="*/ 624 h 1861"/>
              <a:gd name="T16" fmla="*/ 972 w 3205"/>
              <a:gd name="T17" fmla="*/ 948 h 1861"/>
              <a:gd name="T18" fmla="*/ 1188 w 3205"/>
              <a:gd name="T19" fmla="*/ 1668 h 1861"/>
              <a:gd name="T20" fmla="*/ 1248 w 3205"/>
              <a:gd name="T21" fmla="*/ 1164 h 1861"/>
              <a:gd name="T22" fmla="*/ 1308 w 3205"/>
              <a:gd name="T23" fmla="*/ 624 h 1861"/>
              <a:gd name="T24" fmla="*/ 1560 w 3205"/>
              <a:gd name="T25" fmla="*/ 324 h 1861"/>
              <a:gd name="T26" fmla="*/ 1944 w 3205"/>
              <a:gd name="T27" fmla="*/ 408 h 1861"/>
              <a:gd name="T28" fmla="*/ 1764 w 3205"/>
              <a:gd name="T29" fmla="*/ 744 h 1861"/>
              <a:gd name="T30" fmla="*/ 1632 w 3205"/>
              <a:gd name="T31" fmla="*/ 960 h 1861"/>
              <a:gd name="T32" fmla="*/ 1332 w 3205"/>
              <a:gd name="T33" fmla="*/ 1752 h 1861"/>
              <a:gd name="T34" fmla="*/ 1800 w 3205"/>
              <a:gd name="T35" fmla="*/ 1704 h 1861"/>
              <a:gd name="T36" fmla="*/ 2076 w 3205"/>
              <a:gd name="T37" fmla="*/ 1452 h 1861"/>
              <a:gd name="T38" fmla="*/ 2268 w 3205"/>
              <a:gd name="T39" fmla="*/ 1176 h 1861"/>
              <a:gd name="T40" fmla="*/ 2712 w 3205"/>
              <a:gd name="T41" fmla="*/ 1068 h 1861"/>
              <a:gd name="T42" fmla="*/ 3144 w 3205"/>
              <a:gd name="T43" fmla="*/ 960 h 1861"/>
              <a:gd name="T44" fmla="*/ 3144 w 3205"/>
              <a:gd name="T45" fmla="*/ 1044 h 1861"/>
              <a:gd name="T46" fmla="*/ 3108 w 3205"/>
              <a:gd name="T47" fmla="*/ 1128 h 1861"/>
              <a:gd name="T48" fmla="*/ 3204 w 3205"/>
              <a:gd name="T49" fmla="*/ 1308 h 1861"/>
              <a:gd name="T50" fmla="*/ 2892 w 3205"/>
              <a:gd name="T51" fmla="*/ 1524 h 1861"/>
              <a:gd name="T52" fmla="*/ 2532 w 3205"/>
              <a:gd name="T53" fmla="*/ 1728 h 1861"/>
              <a:gd name="T54" fmla="*/ 2016 w 3205"/>
              <a:gd name="T55" fmla="*/ 1824 h 1861"/>
              <a:gd name="T56" fmla="*/ 1668 w 3205"/>
              <a:gd name="T57" fmla="*/ 1536 h 1861"/>
              <a:gd name="T58" fmla="*/ 2028 w 3205"/>
              <a:gd name="T59" fmla="*/ 1308 h 1861"/>
              <a:gd name="T60" fmla="*/ 1836 w 3205"/>
              <a:gd name="T61" fmla="*/ 1728 h 1861"/>
              <a:gd name="T62" fmla="*/ 1368 w 3205"/>
              <a:gd name="T63" fmla="*/ 1800 h 1861"/>
              <a:gd name="T64" fmla="*/ 516 w 3205"/>
              <a:gd name="T65" fmla="*/ 1332 h 1861"/>
              <a:gd name="T66" fmla="*/ 504 w 3205"/>
              <a:gd name="T67" fmla="*/ 1008 h 1861"/>
              <a:gd name="T68" fmla="*/ 948 w 3205"/>
              <a:gd name="T69" fmla="*/ 816 h 1861"/>
              <a:gd name="T70" fmla="*/ 1152 w 3205"/>
              <a:gd name="T71" fmla="*/ 1284 h 1861"/>
              <a:gd name="T72" fmla="*/ 1260 w 3205"/>
              <a:gd name="T73" fmla="*/ 1740 h 18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05"/>
              <a:gd name="T112" fmla="*/ 0 h 1861"/>
              <a:gd name="T113" fmla="*/ 3205 w 3205"/>
              <a:gd name="T114" fmla="*/ 1861 h 18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05" h="1861">
                <a:moveTo>
                  <a:pt x="1116" y="1848"/>
                </a:moveTo>
                <a:lnTo>
                  <a:pt x="888" y="1704"/>
                </a:lnTo>
                <a:lnTo>
                  <a:pt x="120" y="1548"/>
                </a:lnTo>
                <a:lnTo>
                  <a:pt x="660" y="1524"/>
                </a:lnTo>
                <a:lnTo>
                  <a:pt x="48" y="1212"/>
                </a:lnTo>
                <a:lnTo>
                  <a:pt x="492" y="1296"/>
                </a:lnTo>
                <a:lnTo>
                  <a:pt x="0" y="744"/>
                </a:lnTo>
                <a:lnTo>
                  <a:pt x="408" y="888"/>
                </a:lnTo>
                <a:lnTo>
                  <a:pt x="24" y="480"/>
                </a:lnTo>
                <a:lnTo>
                  <a:pt x="60" y="348"/>
                </a:lnTo>
                <a:lnTo>
                  <a:pt x="108" y="252"/>
                </a:lnTo>
                <a:lnTo>
                  <a:pt x="240" y="324"/>
                </a:lnTo>
                <a:lnTo>
                  <a:pt x="420" y="360"/>
                </a:lnTo>
                <a:lnTo>
                  <a:pt x="420" y="396"/>
                </a:lnTo>
                <a:lnTo>
                  <a:pt x="588" y="732"/>
                </a:lnTo>
                <a:lnTo>
                  <a:pt x="768" y="624"/>
                </a:lnTo>
                <a:lnTo>
                  <a:pt x="816" y="1212"/>
                </a:lnTo>
                <a:lnTo>
                  <a:pt x="972" y="948"/>
                </a:lnTo>
                <a:lnTo>
                  <a:pt x="1188" y="1692"/>
                </a:lnTo>
                <a:lnTo>
                  <a:pt x="1188" y="1668"/>
                </a:lnTo>
                <a:lnTo>
                  <a:pt x="1128" y="1068"/>
                </a:lnTo>
                <a:lnTo>
                  <a:pt x="1248" y="1164"/>
                </a:lnTo>
                <a:lnTo>
                  <a:pt x="1044" y="588"/>
                </a:lnTo>
                <a:lnTo>
                  <a:pt x="1308" y="624"/>
                </a:lnTo>
                <a:lnTo>
                  <a:pt x="1224" y="0"/>
                </a:lnTo>
                <a:lnTo>
                  <a:pt x="1560" y="324"/>
                </a:lnTo>
                <a:lnTo>
                  <a:pt x="1872" y="60"/>
                </a:lnTo>
                <a:lnTo>
                  <a:pt x="1944" y="408"/>
                </a:lnTo>
                <a:lnTo>
                  <a:pt x="2100" y="636"/>
                </a:lnTo>
                <a:lnTo>
                  <a:pt x="1764" y="744"/>
                </a:lnTo>
                <a:lnTo>
                  <a:pt x="2088" y="792"/>
                </a:lnTo>
                <a:lnTo>
                  <a:pt x="1632" y="960"/>
                </a:lnTo>
                <a:lnTo>
                  <a:pt x="1752" y="1116"/>
                </a:lnTo>
                <a:lnTo>
                  <a:pt x="1332" y="1752"/>
                </a:lnTo>
                <a:lnTo>
                  <a:pt x="1692" y="1620"/>
                </a:lnTo>
                <a:lnTo>
                  <a:pt x="1800" y="1704"/>
                </a:lnTo>
                <a:lnTo>
                  <a:pt x="1908" y="1284"/>
                </a:lnTo>
                <a:lnTo>
                  <a:pt x="2076" y="1452"/>
                </a:lnTo>
                <a:lnTo>
                  <a:pt x="2256" y="876"/>
                </a:lnTo>
                <a:lnTo>
                  <a:pt x="2268" y="1176"/>
                </a:lnTo>
                <a:lnTo>
                  <a:pt x="2772" y="780"/>
                </a:lnTo>
                <a:lnTo>
                  <a:pt x="2712" y="1068"/>
                </a:lnTo>
                <a:lnTo>
                  <a:pt x="3084" y="876"/>
                </a:lnTo>
                <a:lnTo>
                  <a:pt x="3144" y="960"/>
                </a:lnTo>
                <a:lnTo>
                  <a:pt x="3048" y="1020"/>
                </a:lnTo>
                <a:lnTo>
                  <a:pt x="3144" y="1044"/>
                </a:lnTo>
                <a:lnTo>
                  <a:pt x="3144" y="1080"/>
                </a:lnTo>
                <a:lnTo>
                  <a:pt x="3108" y="1128"/>
                </a:lnTo>
                <a:lnTo>
                  <a:pt x="2916" y="1176"/>
                </a:lnTo>
                <a:lnTo>
                  <a:pt x="3204" y="1308"/>
                </a:lnTo>
                <a:lnTo>
                  <a:pt x="2916" y="1356"/>
                </a:lnTo>
                <a:lnTo>
                  <a:pt x="2892" y="1524"/>
                </a:lnTo>
                <a:lnTo>
                  <a:pt x="2472" y="1488"/>
                </a:lnTo>
                <a:lnTo>
                  <a:pt x="2532" y="1728"/>
                </a:lnTo>
                <a:lnTo>
                  <a:pt x="1980" y="1680"/>
                </a:lnTo>
                <a:lnTo>
                  <a:pt x="2016" y="1824"/>
                </a:lnTo>
                <a:lnTo>
                  <a:pt x="1272" y="1860"/>
                </a:lnTo>
                <a:lnTo>
                  <a:pt x="1668" y="1536"/>
                </a:lnTo>
                <a:lnTo>
                  <a:pt x="1788" y="1260"/>
                </a:lnTo>
                <a:lnTo>
                  <a:pt x="2028" y="1308"/>
                </a:lnTo>
                <a:lnTo>
                  <a:pt x="2208" y="1488"/>
                </a:lnTo>
                <a:lnTo>
                  <a:pt x="1836" y="1728"/>
                </a:lnTo>
                <a:lnTo>
                  <a:pt x="1668" y="1644"/>
                </a:lnTo>
                <a:lnTo>
                  <a:pt x="1368" y="1800"/>
                </a:lnTo>
                <a:lnTo>
                  <a:pt x="1092" y="1764"/>
                </a:lnTo>
                <a:lnTo>
                  <a:pt x="516" y="1332"/>
                </a:lnTo>
                <a:lnTo>
                  <a:pt x="768" y="1332"/>
                </a:lnTo>
                <a:lnTo>
                  <a:pt x="504" y="1008"/>
                </a:lnTo>
                <a:lnTo>
                  <a:pt x="816" y="1116"/>
                </a:lnTo>
                <a:lnTo>
                  <a:pt x="948" y="816"/>
                </a:lnTo>
                <a:lnTo>
                  <a:pt x="1140" y="960"/>
                </a:lnTo>
                <a:lnTo>
                  <a:pt x="1152" y="1284"/>
                </a:lnTo>
                <a:lnTo>
                  <a:pt x="1392" y="1368"/>
                </a:lnTo>
                <a:lnTo>
                  <a:pt x="1260" y="1740"/>
                </a:lnTo>
                <a:lnTo>
                  <a:pt x="1236" y="1788"/>
                </a:lnTo>
              </a:path>
            </a:pathLst>
          </a:custGeom>
          <a:solidFill>
            <a:srgbClr val="92D050"/>
          </a:solidFill>
          <a:ln w="12700" cap="rnd" cmpd="sng">
            <a:solidFill>
              <a:srgbClr val="009966"/>
            </a:solidFill>
            <a:prstDash val="solid"/>
            <a:round/>
            <a:headEnd type="none" w="sm" len="sm"/>
            <a:tailEnd type="none" w="sm" len="sm"/>
          </a:ln>
        </p:spPr>
        <p:txBody>
          <a:bodyPr/>
          <a:lstStyle/>
          <a:p>
            <a:endParaRPr lang="lv-LV"/>
          </a:p>
        </p:txBody>
      </p:sp>
      <p:sp>
        <p:nvSpPr>
          <p:cNvPr id="8199" name="Freeform 7"/>
          <p:cNvSpPr>
            <a:spLocks/>
          </p:cNvSpPr>
          <p:nvPr/>
        </p:nvSpPr>
        <p:spPr bwMode="auto">
          <a:xfrm>
            <a:off x="1295400" y="2209800"/>
            <a:ext cx="2420938" cy="1277938"/>
          </a:xfrm>
          <a:custGeom>
            <a:avLst/>
            <a:gdLst>
              <a:gd name="T0" fmla="*/ 588 w 1525"/>
              <a:gd name="T1" fmla="*/ 792 h 805"/>
              <a:gd name="T2" fmla="*/ 0 w 1525"/>
              <a:gd name="T3" fmla="*/ 336 h 805"/>
              <a:gd name="T4" fmla="*/ 204 w 1525"/>
              <a:gd name="T5" fmla="*/ 312 h 805"/>
              <a:gd name="T6" fmla="*/ 12 w 1525"/>
              <a:gd name="T7" fmla="*/ 0 h 805"/>
              <a:gd name="T8" fmla="*/ 264 w 1525"/>
              <a:gd name="T9" fmla="*/ 72 h 805"/>
              <a:gd name="T10" fmla="*/ 420 w 1525"/>
              <a:gd name="T11" fmla="*/ 0 h 805"/>
              <a:gd name="T12" fmla="*/ 420 w 1525"/>
              <a:gd name="T13" fmla="*/ 192 h 805"/>
              <a:gd name="T14" fmla="*/ 660 w 1525"/>
              <a:gd name="T15" fmla="*/ 132 h 805"/>
              <a:gd name="T16" fmla="*/ 552 w 1525"/>
              <a:gd name="T17" fmla="*/ 408 h 805"/>
              <a:gd name="T18" fmla="*/ 696 w 1525"/>
              <a:gd name="T19" fmla="*/ 792 h 805"/>
              <a:gd name="T20" fmla="*/ 624 w 1525"/>
              <a:gd name="T21" fmla="*/ 384 h 805"/>
              <a:gd name="T22" fmla="*/ 624 w 1525"/>
              <a:gd name="T23" fmla="*/ 252 h 805"/>
              <a:gd name="T24" fmla="*/ 696 w 1525"/>
              <a:gd name="T25" fmla="*/ 408 h 805"/>
              <a:gd name="T26" fmla="*/ 828 w 1525"/>
              <a:gd name="T27" fmla="*/ 300 h 805"/>
              <a:gd name="T28" fmla="*/ 804 w 1525"/>
              <a:gd name="T29" fmla="*/ 492 h 805"/>
              <a:gd name="T30" fmla="*/ 900 w 1525"/>
              <a:gd name="T31" fmla="*/ 516 h 805"/>
              <a:gd name="T32" fmla="*/ 900 w 1525"/>
              <a:gd name="T33" fmla="*/ 552 h 805"/>
              <a:gd name="T34" fmla="*/ 744 w 1525"/>
              <a:gd name="T35" fmla="*/ 768 h 805"/>
              <a:gd name="T36" fmla="*/ 1044 w 1525"/>
              <a:gd name="T37" fmla="*/ 420 h 805"/>
              <a:gd name="T38" fmla="*/ 1212 w 1525"/>
              <a:gd name="T39" fmla="*/ 192 h 805"/>
              <a:gd name="T40" fmla="*/ 1284 w 1525"/>
              <a:gd name="T41" fmla="*/ 420 h 805"/>
              <a:gd name="T42" fmla="*/ 1524 w 1525"/>
              <a:gd name="T43" fmla="*/ 348 h 805"/>
              <a:gd name="T44" fmla="*/ 1284 w 1525"/>
              <a:gd name="T45" fmla="*/ 480 h 805"/>
              <a:gd name="T46" fmla="*/ 1476 w 1525"/>
              <a:gd name="T47" fmla="*/ 480 h 805"/>
              <a:gd name="T48" fmla="*/ 1416 w 1525"/>
              <a:gd name="T49" fmla="*/ 588 h 805"/>
              <a:gd name="T50" fmla="*/ 684 w 1525"/>
              <a:gd name="T51" fmla="*/ 804 h 8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25"/>
              <a:gd name="T79" fmla="*/ 0 h 805"/>
              <a:gd name="T80" fmla="*/ 1525 w 1525"/>
              <a:gd name="T81" fmla="*/ 805 h 80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25" h="805">
                <a:moveTo>
                  <a:pt x="588" y="792"/>
                </a:moveTo>
                <a:lnTo>
                  <a:pt x="0" y="336"/>
                </a:lnTo>
                <a:lnTo>
                  <a:pt x="204" y="312"/>
                </a:lnTo>
                <a:lnTo>
                  <a:pt x="12" y="0"/>
                </a:lnTo>
                <a:lnTo>
                  <a:pt x="264" y="72"/>
                </a:lnTo>
                <a:lnTo>
                  <a:pt x="420" y="0"/>
                </a:lnTo>
                <a:lnTo>
                  <a:pt x="420" y="192"/>
                </a:lnTo>
                <a:lnTo>
                  <a:pt x="660" y="132"/>
                </a:lnTo>
                <a:lnTo>
                  <a:pt x="552" y="408"/>
                </a:lnTo>
                <a:lnTo>
                  <a:pt x="696" y="792"/>
                </a:lnTo>
                <a:lnTo>
                  <a:pt x="624" y="384"/>
                </a:lnTo>
                <a:lnTo>
                  <a:pt x="624" y="252"/>
                </a:lnTo>
                <a:lnTo>
                  <a:pt x="696" y="408"/>
                </a:lnTo>
                <a:lnTo>
                  <a:pt x="828" y="300"/>
                </a:lnTo>
                <a:lnTo>
                  <a:pt x="804" y="492"/>
                </a:lnTo>
                <a:lnTo>
                  <a:pt x="900" y="516"/>
                </a:lnTo>
                <a:lnTo>
                  <a:pt x="900" y="552"/>
                </a:lnTo>
                <a:lnTo>
                  <a:pt x="744" y="768"/>
                </a:lnTo>
                <a:lnTo>
                  <a:pt x="1044" y="420"/>
                </a:lnTo>
                <a:lnTo>
                  <a:pt x="1212" y="192"/>
                </a:lnTo>
                <a:lnTo>
                  <a:pt x="1284" y="420"/>
                </a:lnTo>
                <a:lnTo>
                  <a:pt x="1524" y="348"/>
                </a:lnTo>
                <a:lnTo>
                  <a:pt x="1284" y="480"/>
                </a:lnTo>
                <a:lnTo>
                  <a:pt x="1476" y="480"/>
                </a:lnTo>
                <a:lnTo>
                  <a:pt x="1416" y="588"/>
                </a:lnTo>
                <a:lnTo>
                  <a:pt x="684" y="804"/>
                </a:lnTo>
              </a:path>
            </a:pathLst>
          </a:custGeom>
          <a:solidFill>
            <a:srgbClr val="009966"/>
          </a:solidFill>
          <a:ln w="12700" cap="rnd" cmpd="sng">
            <a:solidFill>
              <a:srgbClr val="009966"/>
            </a:solidFill>
            <a:prstDash val="solid"/>
            <a:round/>
            <a:headEnd type="none" w="sm" len="sm"/>
            <a:tailEnd type="none" w="sm" len="sm"/>
          </a:ln>
        </p:spPr>
        <p:txBody>
          <a:bodyPr/>
          <a:lstStyle/>
          <a:p>
            <a:endParaRPr lang="lv-LV"/>
          </a:p>
        </p:txBody>
      </p:sp>
      <p:grpSp>
        <p:nvGrpSpPr>
          <p:cNvPr id="2" name="Group 8"/>
          <p:cNvGrpSpPr>
            <a:grpSpLocks/>
          </p:cNvGrpSpPr>
          <p:nvPr/>
        </p:nvGrpSpPr>
        <p:grpSpPr bwMode="auto">
          <a:xfrm>
            <a:off x="5068888" y="0"/>
            <a:ext cx="3363912" cy="3624263"/>
            <a:chOff x="3193" y="0"/>
            <a:chExt cx="2119" cy="2283"/>
          </a:xfrm>
        </p:grpSpPr>
        <p:grpSp>
          <p:nvGrpSpPr>
            <p:cNvPr id="3" name="Group 9"/>
            <p:cNvGrpSpPr>
              <a:grpSpLocks/>
            </p:cNvGrpSpPr>
            <p:nvPr/>
          </p:nvGrpSpPr>
          <p:grpSpPr bwMode="auto">
            <a:xfrm>
              <a:off x="3193" y="543"/>
              <a:ext cx="974" cy="652"/>
              <a:chOff x="3193" y="543"/>
              <a:chExt cx="974" cy="652"/>
            </a:xfrm>
          </p:grpSpPr>
          <p:grpSp>
            <p:nvGrpSpPr>
              <p:cNvPr id="4" name="Group 10"/>
              <p:cNvGrpSpPr>
                <a:grpSpLocks/>
              </p:cNvGrpSpPr>
              <p:nvPr/>
            </p:nvGrpSpPr>
            <p:grpSpPr bwMode="auto">
              <a:xfrm>
                <a:off x="3717" y="804"/>
                <a:ext cx="450" cy="391"/>
                <a:chOff x="3717" y="804"/>
                <a:chExt cx="450" cy="391"/>
              </a:xfrm>
            </p:grpSpPr>
            <p:sp>
              <p:nvSpPr>
                <p:cNvPr id="8267" name="Freeform 11"/>
                <p:cNvSpPr>
                  <a:spLocks/>
                </p:cNvSpPr>
                <p:nvPr/>
              </p:nvSpPr>
              <p:spPr bwMode="auto">
                <a:xfrm>
                  <a:off x="3717" y="804"/>
                  <a:ext cx="450" cy="390"/>
                </a:xfrm>
                <a:custGeom>
                  <a:avLst/>
                  <a:gdLst>
                    <a:gd name="T0" fmla="*/ 263 w 450"/>
                    <a:gd name="T1" fmla="*/ 0 h 390"/>
                    <a:gd name="T2" fmla="*/ 113 w 450"/>
                    <a:gd name="T3" fmla="*/ 68 h 390"/>
                    <a:gd name="T4" fmla="*/ 44 w 450"/>
                    <a:gd name="T5" fmla="*/ 108 h 390"/>
                    <a:gd name="T6" fmla="*/ 11 w 450"/>
                    <a:gd name="T7" fmla="*/ 142 h 390"/>
                    <a:gd name="T8" fmla="*/ 0 w 450"/>
                    <a:gd name="T9" fmla="*/ 201 h 390"/>
                    <a:gd name="T10" fmla="*/ 8 w 450"/>
                    <a:gd name="T11" fmla="*/ 262 h 390"/>
                    <a:gd name="T12" fmla="*/ 37 w 450"/>
                    <a:gd name="T13" fmla="*/ 322 h 390"/>
                    <a:gd name="T14" fmla="*/ 85 w 450"/>
                    <a:gd name="T15" fmla="*/ 358 h 390"/>
                    <a:gd name="T16" fmla="*/ 107 w 450"/>
                    <a:gd name="T17" fmla="*/ 389 h 390"/>
                    <a:gd name="T18" fmla="*/ 183 w 450"/>
                    <a:gd name="T19" fmla="*/ 347 h 390"/>
                    <a:gd name="T20" fmla="*/ 240 w 450"/>
                    <a:gd name="T21" fmla="*/ 326 h 390"/>
                    <a:gd name="T22" fmla="*/ 292 w 450"/>
                    <a:gd name="T23" fmla="*/ 295 h 390"/>
                    <a:gd name="T24" fmla="*/ 339 w 450"/>
                    <a:gd name="T25" fmla="*/ 255 h 390"/>
                    <a:gd name="T26" fmla="*/ 383 w 450"/>
                    <a:gd name="T27" fmla="*/ 218 h 390"/>
                    <a:gd name="T28" fmla="*/ 416 w 450"/>
                    <a:gd name="T29" fmla="*/ 174 h 390"/>
                    <a:gd name="T30" fmla="*/ 449 w 450"/>
                    <a:gd name="T31" fmla="*/ 135 h 390"/>
                    <a:gd name="T32" fmla="*/ 336 w 450"/>
                    <a:gd name="T33" fmla="*/ 68 h 390"/>
                    <a:gd name="T34" fmla="*/ 263 w 450"/>
                    <a:gd name="T35" fmla="*/ 0 h 3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390"/>
                    <a:gd name="T56" fmla="*/ 450 w 450"/>
                    <a:gd name="T57" fmla="*/ 390 h 3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390">
                      <a:moveTo>
                        <a:pt x="263" y="0"/>
                      </a:moveTo>
                      <a:lnTo>
                        <a:pt x="113" y="68"/>
                      </a:lnTo>
                      <a:lnTo>
                        <a:pt x="44" y="108"/>
                      </a:lnTo>
                      <a:lnTo>
                        <a:pt x="11" y="142"/>
                      </a:lnTo>
                      <a:lnTo>
                        <a:pt x="0" y="201"/>
                      </a:lnTo>
                      <a:lnTo>
                        <a:pt x="8" y="262"/>
                      </a:lnTo>
                      <a:lnTo>
                        <a:pt x="37" y="322"/>
                      </a:lnTo>
                      <a:lnTo>
                        <a:pt x="85" y="358"/>
                      </a:lnTo>
                      <a:lnTo>
                        <a:pt x="107" y="389"/>
                      </a:lnTo>
                      <a:lnTo>
                        <a:pt x="183" y="347"/>
                      </a:lnTo>
                      <a:lnTo>
                        <a:pt x="240" y="326"/>
                      </a:lnTo>
                      <a:lnTo>
                        <a:pt x="292" y="295"/>
                      </a:lnTo>
                      <a:lnTo>
                        <a:pt x="339" y="255"/>
                      </a:lnTo>
                      <a:lnTo>
                        <a:pt x="383" y="218"/>
                      </a:lnTo>
                      <a:lnTo>
                        <a:pt x="416" y="174"/>
                      </a:lnTo>
                      <a:lnTo>
                        <a:pt x="449" y="135"/>
                      </a:lnTo>
                      <a:lnTo>
                        <a:pt x="336" y="68"/>
                      </a:lnTo>
                      <a:lnTo>
                        <a:pt x="263" y="0"/>
                      </a:lnTo>
                    </a:path>
                  </a:pathLst>
                </a:custGeom>
                <a:solidFill>
                  <a:srgbClr val="0000FF"/>
                </a:solidFill>
                <a:ln w="12700" cap="rnd" cmpd="sng">
                  <a:solidFill>
                    <a:srgbClr val="000000"/>
                  </a:solidFill>
                  <a:prstDash val="solid"/>
                  <a:round/>
                  <a:headEnd/>
                  <a:tailEnd/>
                </a:ln>
              </p:spPr>
              <p:txBody>
                <a:bodyPr/>
                <a:lstStyle/>
                <a:p>
                  <a:endParaRPr lang="lv-LV"/>
                </a:p>
              </p:txBody>
            </p:sp>
            <p:sp>
              <p:nvSpPr>
                <p:cNvPr id="8268" name="Freeform 12"/>
                <p:cNvSpPr>
                  <a:spLocks/>
                </p:cNvSpPr>
                <p:nvPr/>
              </p:nvSpPr>
              <p:spPr bwMode="auto">
                <a:xfrm>
                  <a:off x="3725" y="948"/>
                  <a:ext cx="127" cy="196"/>
                </a:xfrm>
                <a:custGeom>
                  <a:avLst/>
                  <a:gdLst>
                    <a:gd name="T0" fmla="*/ 73 w 127"/>
                    <a:gd name="T1" fmla="*/ 27 h 196"/>
                    <a:gd name="T2" fmla="*/ 42 w 127"/>
                    <a:gd name="T3" fmla="*/ 4 h 196"/>
                    <a:gd name="T4" fmla="*/ 15 w 127"/>
                    <a:gd name="T5" fmla="*/ 0 h 196"/>
                    <a:gd name="T6" fmla="*/ 0 w 127"/>
                    <a:gd name="T7" fmla="*/ 6 h 196"/>
                    <a:gd name="T8" fmla="*/ 31 w 127"/>
                    <a:gd name="T9" fmla="*/ 43 h 196"/>
                    <a:gd name="T10" fmla="*/ 48 w 127"/>
                    <a:gd name="T11" fmla="*/ 77 h 196"/>
                    <a:gd name="T12" fmla="*/ 57 w 127"/>
                    <a:gd name="T13" fmla="*/ 119 h 196"/>
                    <a:gd name="T14" fmla="*/ 52 w 127"/>
                    <a:gd name="T15" fmla="*/ 138 h 196"/>
                    <a:gd name="T16" fmla="*/ 26 w 127"/>
                    <a:gd name="T17" fmla="*/ 165 h 196"/>
                    <a:gd name="T18" fmla="*/ 59 w 127"/>
                    <a:gd name="T19" fmla="*/ 184 h 196"/>
                    <a:gd name="T20" fmla="*/ 89 w 127"/>
                    <a:gd name="T21" fmla="*/ 183 h 196"/>
                    <a:gd name="T22" fmla="*/ 121 w 127"/>
                    <a:gd name="T23" fmla="*/ 195 h 196"/>
                    <a:gd name="T24" fmla="*/ 126 w 127"/>
                    <a:gd name="T25" fmla="*/ 153 h 196"/>
                    <a:gd name="T26" fmla="*/ 119 w 127"/>
                    <a:gd name="T27" fmla="*/ 117 h 196"/>
                    <a:gd name="T28" fmla="*/ 98 w 127"/>
                    <a:gd name="T29" fmla="*/ 66 h 196"/>
                    <a:gd name="T30" fmla="*/ 73 w 127"/>
                    <a:gd name="T31" fmla="*/ 27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
                    <a:gd name="T49" fmla="*/ 0 h 196"/>
                    <a:gd name="T50" fmla="*/ 127 w 127"/>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 h="196">
                      <a:moveTo>
                        <a:pt x="73" y="27"/>
                      </a:moveTo>
                      <a:lnTo>
                        <a:pt x="42" y="4"/>
                      </a:lnTo>
                      <a:lnTo>
                        <a:pt x="15" y="0"/>
                      </a:lnTo>
                      <a:lnTo>
                        <a:pt x="0" y="6"/>
                      </a:lnTo>
                      <a:lnTo>
                        <a:pt x="31" y="43"/>
                      </a:lnTo>
                      <a:lnTo>
                        <a:pt x="48" y="77"/>
                      </a:lnTo>
                      <a:lnTo>
                        <a:pt x="57" y="119"/>
                      </a:lnTo>
                      <a:lnTo>
                        <a:pt x="52" y="138"/>
                      </a:lnTo>
                      <a:lnTo>
                        <a:pt x="26" y="165"/>
                      </a:lnTo>
                      <a:lnTo>
                        <a:pt x="59" y="184"/>
                      </a:lnTo>
                      <a:lnTo>
                        <a:pt x="89" y="183"/>
                      </a:lnTo>
                      <a:lnTo>
                        <a:pt x="121" y="195"/>
                      </a:lnTo>
                      <a:lnTo>
                        <a:pt x="126" y="153"/>
                      </a:lnTo>
                      <a:lnTo>
                        <a:pt x="119" y="117"/>
                      </a:lnTo>
                      <a:lnTo>
                        <a:pt x="98" y="66"/>
                      </a:lnTo>
                      <a:lnTo>
                        <a:pt x="73" y="27"/>
                      </a:lnTo>
                    </a:path>
                  </a:pathLst>
                </a:custGeom>
                <a:solidFill>
                  <a:srgbClr val="E0E0FF"/>
                </a:solidFill>
                <a:ln w="12700" cap="rnd" cmpd="sng">
                  <a:solidFill>
                    <a:srgbClr val="000000"/>
                  </a:solidFill>
                  <a:prstDash val="solid"/>
                  <a:round/>
                  <a:headEnd/>
                  <a:tailEnd/>
                </a:ln>
              </p:spPr>
              <p:txBody>
                <a:bodyPr/>
                <a:lstStyle/>
                <a:p>
                  <a:endParaRPr lang="lv-LV"/>
                </a:p>
              </p:txBody>
            </p:sp>
            <p:sp>
              <p:nvSpPr>
                <p:cNvPr id="8269" name="Freeform 13"/>
                <p:cNvSpPr>
                  <a:spLocks/>
                </p:cNvSpPr>
                <p:nvPr/>
              </p:nvSpPr>
              <p:spPr bwMode="auto">
                <a:xfrm>
                  <a:off x="3728" y="943"/>
                  <a:ext cx="127" cy="252"/>
                </a:xfrm>
                <a:custGeom>
                  <a:avLst/>
                  <a:gdLst>
                    <a:gd name="T0" fmla="*/ 97 w 127"/>
                    <a:gd name="T1" fmla="*/ 251 h 252"/>
                    <a:gd name="T2" fmla="*/ 114 w 127"/>
                    <a:gd name="T3" fmla="*/ 222 h 252"/>
                    <a:gd name="T4" fmla="*/ 126 w 127"/>
                    <a:gd name="T5" fmla="*/ 173 h 252"/>
                    <a:gd name="T6" fmla="*/ 117 w 127"/>
                    <a:gd name="T7" fmla="*/ 121 h 252"/>
                    <a:gd name="T8" fmla="*/ 97 w 127"/>
                    <a:gd name="T9" fmla="*/ 68 h 252"/>
                    <a:gd name="T10" fmla="*/ 67 w 127"/>
                    <a:gd name="T11" fmla="*/ 27 h 252"/>
                    <a:gd name="T12" fmla="*/ 35 w 127"/>
                    <a:gd name="T13" fmla="*/ 5 h 252"/>
                    <a:gd name="T14" fmla="*/ 0 w 127"/>
                    <a:gd name="T15" fmla="*/ 0 h 252"/>
                    <a:gd name="T16" fmla="*/ 0 60000 65536"/>
                    <a:gd name="T17" fmla="*/ 0 60000 65536"/>
                    <a:gd name="T18" fmla="*/ 0 60000 65536"/>
                    <a:gd name="T19" fmla="*/ 0 60000 65536"/>
                    <a:gd name="T20" fmla="*/ 0 60000 65536"/>
                    <a:gd name="T21" fmla="*/ 0 60000 65536"/>
                    <a:gd name="T22" fmla="*/ 0 60000 65536"/>
                    <a:gd name="T23" fmla="*/ 0 60000 65536"/>
                    <a:gd name="T24" fmla="*/ 0 w 127"/>
                    <a:gd name="T25" fmla="*/ 0 h 252"/>
                    <a:gd name="T26" fmla="*/ 127 w 127"/>
                    <a:gd name="T27" fmla="*/ 252 h 2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 h="252">
                      <a:moveTo>
                        <a:pt x="97" y="251"/>
                      </a:moveTo>
                      <a:lnTo>
                        <a:pt x="114" y="222"/>
                      </a:lnTo>
                      <a:lnTo>
                        <a:pt x="126" y="173"/>
                      </a:lnTo>
                      <a:lnTo>
                        <a:pt x="117" y="121"/>
                      </a:lnTo>
                      <a:lnTo>
                        <a:pt x="97" y="68"/>
                      </a:lnTo>
                      <a:lnTo>
                        <a:pt x="67" y="27"/>
                      </a:lnTo>
                      <a:lnTo>
                        <a:pt x="35" y="5"/>
                      </a:lnTo>
                      <a:lnTo>
                        <a:pt x="0" y="0"/>
                      </a:lnTo>
                    </a:path>
                  </a:pathLst>
                </a:custGeom>
                <a:noFill/>
                <a:ln w="12700" cap="rnd" cmpd="sng">
                  <a:solidFill>
                    <a:srgbClr val="000000"/>
                  </a:solidFill>
                  <a:prstDash val="solid"/>
                  <a:round/>
                  <a:headEnd type="none" w="sm" len="sm"/>
                  <a:tailEnd type="none" w="sm" len="sm"/>
                </a:ln>
              </p:spPr>
              <p:txBody>
                <a:bodyPr/>
                <a:lstStyle/>
                <a:p>
                  <a:endParaRPr lang="lv-LV"/>
                </a:p>
              </p:txBody>
            </p:sp>
          </p:grpSp>
          <p:grpSp>
            <p:nvGrpSpPr>
              <p:cNvPr id="5" name="Group 14"/>
              <p:cNvGrpSpPr>
                <a:grpSpLocks/>
              </p:cNvGrpSpPr>
              <p:nvPr/>
            </p:nvGrpSpPr>
            <p:grpSpPr bwMode="auto">
              <a:xfrm>
                <a:off x="3193" y="543"/>
                <a:ext cx="598" cy="616"/>
                <a:chOff x="3193" y="543"/>
                <a:chExt cx="598" cy="616"/>
              </a:xfrm>
            </p:grpSpPr>
            <p:sp>
              <p:nvSpPr>
                <p:cNvPr id="8257" name="Freeform 15"/>
                <p:cNvSpPr>
                  <a:spLocks/>
                </p:cNvSpPr>
                <p:nvPr/>
              </p:nvSpPr>
              <p:spPr bwMode="auto">
                <a:xfrm>
                  <a:off x="3522" y="790"/>
                  <a:ext cx="269" cy="347"/>
                </a:xfrm>
                <a:custGeom>
                  <a:avLst/>
                  <a:gdLst>
                    <a:gd name="T0" fmla="*/ 257 w 269"/>
                    <a:gd name="T1" fmla="*/ 225 h 347"/>
                    <a:gd name="T2" fmla="*/ 247 w 269"/>
                    <a:gd name="T3" fmla="*/ 205 h 347"/>
                    <a:gd name="T4" fmla="*/ 237 w 269"/>
                    <a:gd name="T5" fmla="*/ 189 h 347"/>
                    <a:gd name="T6" fmla="*/ 223 w 269"/>
                    <a:gd name="T7" fmla="*/ 180 h 347"/>
                    <a:gd name="T8" fmla="*/ 204 w 269"/>
                    <a:gd name="T9" fmla="*/ 167 h 347"/>
                    <a:gd name="T10" fmla="*/ 190 w 269"/>
                    <a:gd name="T11" fmla="*/ 153 h 347"/>
                    <a:gd name="T12" fmla="*/ 176 w 269"/>
                    <a:gd name="T13" fmla="*/ 139 h 347"/>
                    <a:gd name="T14" fmla="*/ 166 w 269"/>
                    <a:gd name="T15" fmla="*/ 124 h 347"/>
                    <a:gd name="T16" fmla="*/ 149 w 269"/>
                    <a:gd name="T17" fmla="*/ 112 h 347"/>
                    <a:gd name="T18" fmla="*/ 127 w 269"/>
                    <a:gd name="T19" fmla="*/ 103 h 347"/>
                    <a:gd name="T20" fmla="*/ 110 w 269"/>
                    <a:gd name="T21" fmla="*/ 90 h 347"/>
                    <a:gd name="T22" fmla="*/ 102 w 269"/>
                    <a:gd name="T23" fmla="*/ 64 h 347"/>
                    <a:gd name="T24" fmla="*/ 86 w 269"/>
                    <a:gd name="T25" fmla="*/ 46 h 347"/>
                    <a:gd name="T26" fmla="*/ 65 w 269"/>
                    <a:gd name="T27" fmla="*/ 2 h 347"/>
                    <a:gd name="T28" fmla="*/ 53 w 269"/>
                    <a:gd name="T29" fmla="*/ 0 h 347"/>
                    <a:gd name="T30" fmla="*/ 40 w 269"/>
                    <a:gd name="T31" fmla="*/ 8 h 347"/>
                    <a:gd name="T32" fmla="*/ 34 w 269"/>
                    <a:gd name="T33" fmla="*/ 19 h 347"/>
                    <a:gd name="T34" fmla="*/ 31 w 269"/>
                    <a:gd name="T35" fmla="*/ 39 h 347"/>
                    <a:gd name="T36" fmla="*/ 39 w 269"/>
                    <a:gd name="T37" fmla="*/ 65 h 347"/>
                    <a:gd name="T38" fmla="*/ 49 w 269"/>
                    <a:gd name="T39" fmla="*/ 76 h 347"/>
                    <a:gd name="T40" fmla="*/ 58 w 269"/>
                    <a:gd name="T41" fmla="*/ 90 h 347"/>
                    <a:gd name="T42" fmla="*/ 68 w 269"/>
                    <a:gd name="T43" fmla="*/ 112 h 347"/>
                    <a:gd name="T44" fmla="*/ 56 w 269"/>
                    <a:gd name="T45" fmla="*/ 107 h 347"/>
                    <a:gd name="T46" fmla="*/ 37 w 269"/>
                    <a:gd name="T47" fmla="*/ 107 h 347"/>
                    <a:gd name="T48" fmla="*/ 29 w 269"/>
                    <a:gd name="T49" fmla="*/ 112 h 347"/>
                    <a:gd name="T50" fmla="*/ 8 w 269"/>
                    <a:gd name="T51" fmla="*/ 125 h 347"/>
                    <a:gd name="T52" fmla="*/ 1 w 269"/>
                    <a:gd name="T53" fmla="*/ 148 h 347"/>
                    <a:gd name="T54" fmla="*/ 0 w 269"/>
                    <a:gd name="T55" fmla="*/ 180 h 347"/>
                    <a:gd name="T56" fmla="*/ 4 w 269"/>
                    <a:gd name="T57" fmla="*/ 220 h 347"/>
                    <a:gd name="T58" fmla="*/ 17 w 269"/>
                    <a:gd name="T59" fmla="*/ 245 h 347"/>
                    <a:gd name="T60" fmla="*/ 30 w 269"/>
                    <a:gd name="T61" fmla="*/ 278 h 347"/>
                    <a:gd name="T62" fmla="*/ 53 w 269"/>
                    <a:gd name="T63" fmla="*/ 313 h 347"/>
                    <a:gd name="T64" fmla="*/ 66 w 269"/>
                    <a:gd name="T65" fmla="*/ 333 h 347"/>
                    <a:gd name="T66" fmla="*/ 82 w 269"/>
                    <a:gd name="T67" fmla="*/ 343 h 347"/>
                    <a:gd name="T68" fmla="*/ 102 w 269"/>
                    <a:gd name="T69" fmla="*/ 346 h 347"/>
                    <a:gd name="T70" fmla="*/ 125 w 269"/>
                    <a:gd name="T71" fmla="*/ 343 h 347"/>
                    <a:gd name="T72" fmla="*/ 144 w 269"/>
                    <a:gd name="T73" fmla="*/ 336 h 347"/>
                    <a:gd name="T74" fmla="*/ 156 w 269"/>
                    <a:gd name="T75" fmla="*/ 328 h 347"/>
                    <a:gd name="T76" fmla="*/ 167 w 269"/>
                    <a:gd name="T77" fmla="*/ 321 h 347"/>
                    <a:gd name="T78" fmla="*/ 178 w 269"/>
                    <a:gd name="T79" fmla="*/ 325 h 347"/>
                    <a:gd name="T80" fmla="*/ 195 w 269"/>
                    <a:gd name="T81" fmla="*/ 327 h 347"/>
                    <a:gd name="T82" fmla="*/ 212 w 269"/>
                    <a:gd name="T83" fmla="*/ 330 h 347"/>
                    <a:gd name="T84" fmla="*/ 236 w 269"/>
                    <a:gd name="T85" fmla="*/ 325 h 347"/>
                    <a:gd name="T86" fmla="*/ 249 w 269"/>
                    <a:gd name="T87" fmla="*/ 314 h 347"/>
                    <a:gd name="T88" fmla="*/ 262 w 269"/>
                    <a:gd name="T89" fmla="*/ 294 h 347"/>
                    <a:gd name="T90" fmla="*/ 268 w 269"/>
                    <a:gd name="T91" fmla="*/ 263 h 347"/>
                    <a:gd name="T92" fmla="*/ 261 w 269"/>
                    <a:gd name="T93" fmla="*/ 231 h 347"/>
                    <a:gd name="T94" fmla="*/ 257 w 269"/>
                    <a:gd name="T95" fmla="*/ 225 h 3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69"/>
                    <a:gd name="T145" fmla="*/ 0 h 347"/>
                    <a:gd name="T146" fmla="*/ 269 w 269"/>
                    <a:gd name="T147" fmla="*/ 347 h 3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69" h="347">
                      <a:moveTo>
                        <a:pt x="257" y="225"/>
                      </a:moveTo>
                      <a:lnTo>
                        <a:pt x="247" y="205"/>
                      </a:lnTo>
                      <a:lnTo>
                        <a:pt x="237" y="189"/>
                      </a:lnTo>
                      <a:lnTo>
                        <a:pt x="223" y="180"/>
                      </a:lnTo>
                      <a:lnTo>
                        <a:pt x="204" y="167"/>
                      </a:lnTo>
                      <a:lnTo>
                        <a:pt x="190" y="153"/>
                      </a:lnTo>
                      <a:lnTo>
                        <a:pt x="176" y="139"/>
                      </a:lnTo>
                      <a:lnTo>
                        <a:pt x="166" y="124"/>
                      </a:lnTo>
                      <a:lnTo>
                        <a:pt x="149" y="112"/>
                      </a:lnTo>
                      <a:lnTo>
                        <a:pt x="127" y="103"/>
                      </a:lnTo>
                      <a:lnTo>
                        <a:pt x="110" y="90"/>
                      </a:lnTo>
                      <a:lnTo>
                        <a:pt x="102" y="64"/>
                      </a:lnTo>
                      <a:lnTo>
                        <a:pt x="86" y="46"/>
                      </a:lnTo>
                      <a:lnTo>
                        <a:pt x="65" y="2"/>
                      </a:lnTo>
                      <a:lnTo>
                        <a:pt x="53" y="0"/>
                      </a:lnTo>
                      <a:lnTo>
                        <a:pt x="40" y="8"/>
                      </a:lnTo>
                      <a:lnTo>
                        <a:pt x="34" y="19"/>
                      </a:lnTo>
                      <a:lnTo>
                        <a:pt x="31" y="39"/>
                      </a:lnTo>
                      <a:lnTo>
                        <a:pt x="39" y="65"/>
                      </a:lnTo>
                      <a:lnTo>
                        <a:pt x="49" y="76"/>
                      </a:lnTo>
                      <a:lnTo>
                        <a:pt x="58" y="90"/>
                      </a:lnTo>
                      <a:lnTo>
                        <a:pt x="68" y="112"/>
                      </a:lnTo>
                      <a:lnTo>
                        <a:pt x="56" y="107"/>
                      </a:lnTo>
                      <a:lnTo>
                        <a:pt x="37" y="107"/>
                      </a:lnTo>
                      <a:lnTo>
                        <a:pt x="29" y="112"/>
                      </a:lnTo>
                      <a:lnTo>
                        <a:pt x="8" y="125"/>
                      </a:lnTo>
                      <a:lnTo>
                        <a:pt x="1" y="148"/>
                      </a:lnTo>
                      <a:lnTo>
                        <a:pt x="0" y="180"/>
                      </a:lnTo>
                      <a:lnTo>
                        <a:pt x="4" y="220"/>
                      </a:lnTo>
                      <a:lnTo>
                        <a:pt x="17" y="245"/>
                      </a:lnTo>
                      <a:lnTo>
                        <a:pt x="30" y="278"/>
                      </a:lnTo>
                      <a:lnTo>
                        <a:pt x="53" y="313"/>
                      </a:lnTo>
                      <a:lnTo>
                        <a:pt x="66" y="333"/>
                      </a:lnTo>
                      <a:lnTo>
                        <a:pt x="82" y="343"/>
                      </a:lnTo>
                      <a:lnTo>
                        <a:pt x="102" y="346"/>
                      </a:lnTo>
                      <a:lnTo>
                        <a:pt x="125" y="343"/>
                      </a:lnTo>
                      <a:lnTo>
                        <a:pt x="144" y="336"/>
                      </a:lnTo>
                      <a:lnTo>
                        <a:pt x="156" y="328"/>
                      </a:lnTo>
                      <a:lnTo>
                        <a:pt x="167" y="321"/>
                      </a:lnTo>
                      <a:lnTo>
                        <a:pt x="178" y="325"/>
                      </a:lnTo>
                      <a:lnTo>
                        <a:pt x="195" y="327"/>
                      </a:lnTo>
                      <a:lnTo>
                        <a:pt x="212" y="330"/>
                      </a:lnTo>
                      <a:lnTo>
                        <a:pt x="236" y="325"/>
                      </a:lnTo>
                      <a:lnTo>
                        <a:pt x="249" y="314"/>
                      </a:lnTo>
                      <a:lnTo>
                        <a:pt x="262" y="294"/>
                      </a:lnTo>
                      <a:lnTo>
                        <a:pt x="268" y="263"/>
                      </a:lnTo>
                      <a:lnTo>
                        <a:pt x="261" y="231"/>
                      </a:lnTo>
                      <a:lnTo>
                        <a:pt x="257" y="225"/>
                      </a:lnTo>
                    </a:path>
                  </a:pathLst>
                </a:custGeom>
                <a:solidFill>
                  <a:srgbClr val="E0A080"/>
                </a:solidFill>
                <a:ln w="12700" cap="rnd" cmpd="sng">
                  <a:solidFill>
                    <a:srgbClr val="000000"/>
                  </a:solidFill>
                  <a:prstDash val="solid"/>
                  <a:round/>
                  <a:headEnd/>
                  <a:tailEnd/>
                </a:ln>
              </p:spPr>
              <p:txBody>
                <a:bodyPr/>
                <a:lstStyle/>
                <a:p>
                  <a:endParaRPr lang="lv-LV"/>
                </a:p>
              </p:txBody>
            </p:sp>
            <p:grpSp>
              <p:nvGrpSpPr>
                <p:cNvPr id="6" name="Group 16"/>
                <p:cNvGrpSpPr>
                  <a:grpSpLocks/>
                </p:cNvGrpSpPr>
                <p:nvPr/>
              </p:nvGrpSpPr>
              <p:grpSpPr bwMode="auto">
                <a:xfrm>
                  <a:off x="3193" y="543"/>
                  <a:ext cx="538" cy="616"/>
                  <a:chOff x="3193" y="543"/>
                  <a:chExt cx="538" cy="616"/>
                </a:xfrm>
              </p:grpSpPr>
              <p:grpSp>
                <p:nvGrpSpPr>
                  <p:cNvPr id="7" name="Group 17"/>
                  <p:cNvGrpSpPr>
                    <a:grpSpLocks/>
                  </p:cNvGrpSpPr>
                  <p:nvPr/>
                </p:nvGrpSpPr>
                <p:grpSpPr bwMode="auto">
                  <a:xfrm>
                    <a:off x="3193" y="543"/>
                    <a:ext cx="538" cy="537"/>
                    <a:chOff x="3193" y="543"/>
                    <a:chExt cx="538" cy="537"/>
                  </a:xfrm>
                </p:grpSpPr>
                <p:sp>
                  <p:nvSpPr>
                    <p:cNvPr id="8265" name="Freeform 18"/>
                    <p:cNvSpPr>
                      <a:spLocks/>
                    </p:cNvSpPr>
                    <p:nvPr/>
                  </p:nvSpPr>
                  <p:spPr bwMode="auto">
                    <a:xfrm>
                      <a:off x="3193" y="543"/>
                      <a:ext cx="538" cy="537"/>
                    </a:xfrm>
                    <a:custGeom>
                      <a:avLst/>
                      <a:gdLst>
                        <a:gd name="T0" fmla="*/ 530 w 538"/>
                        <a:gd name="T1" fmla="*/ 477 h 537"/>
                        <a:gd name="T2" fmla="*/ 503 w 538"/>
                        <a:gd name="T3" fmla="*/ 441 h 537"/>
                        <a:gd name="T4" fmla="*/ 462 w 538"/>
                        <a:gd name="T5" fmla="*/ 391 h 537"/>
                        <a:gd name="T6" fmla="*/ 414 w 538"/>
                        <a:gd name="T7" fmla="*/ 344 h 537"/>
                        <a:gd name="T8" fmla="*/ 377 w 538"/>
                        <a:gd name="T9" fmla="*/ 315 h 537"/>
                        <a:gd name="T10" fmla="*/ 348 w 538"/>
                        <a:gd name="T11" fmla="*/ 304 h 537"/>
                        <a:gd name="T12" fmla="*/ 328 w 538"/>
                        <a:gd name="T13" fmla="*/ 298 h 537"/>
                        <a:gd name="T14" fmla="*/ 314 w 538"/>
                        <a:gd name="T15" fmla="*/ 284 h 537"/>
                        <a:gd name="T16" fmla="*/ 319 w 538"/>
                        <a:gd name="T17" fmla="*/ 250 h 537"/>
                        <a:gd name="T18" fmla="*/ 311 w 538"/>
                        <a:gd name="T19" fmla="*/ 213 h 537"/>
                        <a:gd name="T20" fmla="*/ 292 w 538"/>
                        <a:gd name="T21" fmla="*/ 177 h 537"/>
                        <a:gd name="T22" fmla="*/ 264 w 538"/>
                        <a:gd name="T23" fmla="*/ 138 h 537"/>
                        <a:gd name="T24" fmla="*/ 221 w 538"/>
                        <a:gd name="T25" fmla="*/ 96 h 537"/>
                        <a:gd name="T26" fmla="*/ 176 w 538"/>
                        <a:gd name="T27" fmla="*/ 58 h 537"/>
                        <a:gd name="T28" fmla="*/ 134 w 538"/>
                        <a:gd name="T29" fmla="*/ 27 h 537"/>
                        <a:gd name="T30" fmla="*/ 87 w 538"/>
                        <a:gd name="T31" fmla="*/ 6 h 537"/>
                        <a:gd name="T32" fmla="*/ 54 w 538"/>
                        <a:gd name="T33" fmla="*/ 0 h 537"/>
                        <a:gd name="T34" fmla="*/ 25 w 538"/>
                        <a:gd name="T35" fmla="*/ 10 h 537"/>
                        <a:gd name="T36" fmla="*/ 8 w 538"/>
                        <a:gd name="T37" fmla="*/ 29 h 537"/>
                        <a:gd name="T38" fmla="*/ 0 w 538"/>
                        <a:gd name="T39" fmla="*/ 55 h 537"/>
                        <a:gd name="T40" fmla="*/ 4 w 538"/>
                        <a:gd name="T41" fmla="*/ 92 h 537"/>
                        <a:gd name="T42" fmla="*/ 18 w 538"/>
                        <a:gd name="T43" fmla="*/ 132 h 537"/>
                        <a:gd name="T44" fmla="*/ 37 w 538"/>
                        <a:gd name="T45" fmla="*/ 167 h 537"/>
                        <a:gd name="T46" fmla="*/ 65 w 538"/>
                        <a:gd name="T47" fmla="*/ 205 h 537"/>
                        <a:gd name="T48" fmla="*/ 97 w 538"/>
                        <a:gd name="T49" fmla="*/ 237 h 537"/>
                        <a:gd name="T50" fmla="*/ 141 w 538"/>
                        <a:gd name="T51" fmla="*/ 273 h 537"/>
                        <a:gd name="T52" fmla="*/ 181 w 538"/>
                        <a:gd name="T53" fmla="*/ 302 h 537"/>
                        <a:gd name="T54" fmla="*/ 216 w 538"/>
                        <a:gd name="T55" fmla="*/ 319 h 537"/>
                        <a:gd name="T56" fmla="*/ 247 w 538"/>
                        <a:gd name="T57" fmla="*/ 321 h 537"/>
                        <a:gd name="T58" fmla="*/ 276 w 538"/>
                        <a:gd name="T59" fmla="*/ 317 h 537"/>
                        <a:gd name="T60" fmla="*/ 295 w 538"/>
                        <a:gd name="T61" fmla="*/ 324 h 537"/>
                        <a:gd name="T62" fmla="*/ 308 w 538"/>
                        <a:gd name="T63" fmla="*/ 342 h 537"/>
                        <a:gd name="T64" fmla="*/ 318 w 538"/>
                        <a:gd name="T65" fmla="*/ 374 h 537"/>
                        <a:gd name="T66" fmla="*/ 344 w 538"/>
                        <a:gd name="T67" fmla="*/ 408 h 537"/>
                        <a:gd name="T68" fmla="*/ 383 w 538"/>
                        <a:gd name="T69" fmla="*/ 446 h 537"/>
                        <a:gd name="T70" fmla="*/ 413 w 538"/>
                        <a:gd name="T71" fmla="*/ 479 h 537"/>
                        <a:gd name="T72" fmla="*/ 441 w 538"/>
                        <a:gd name="T73" fmla="*/ 508 h 537"/>
                        <a:gd name="T74" fmla="*/ 466 w 538"/>
                        <a:gd name="T75" fmla="*/ 526 h 537"/>
                        <a:gd name="T76" fmla="*/ 493 w 538"/>
                        <a:gd name="T77" fmla="*/ 535 h 537"/>
                        <a:gd name="T78" fmla="*/ 516 w 538"/>
                        <a:gd name="T79" fmla="*/ 536 h 537"/>
                        <a:gd name="T80" fmla="*/ 535 w 538"/>
                        <a:gd name="T81" fmla="*/ 526 h 537"/>
                        <a:gd name="T82" fmla="*/ 537 w 538"/>
                        <a:gd name="T83" fmla="*/ 501 h 537"/>
                        <a:gd name="T84" fmla="*/ 530 w 538"/>
                        <a:gd name="T85" fmla="*/ 477 h 5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38"/>
                        <a:gd name="T130" fmla="*/ 0 h 537"/>
                        <a:gd name="T131" fmla="*/ 538 w 538"/>
                        <a:gd name="T132" fmla="*/ 537 h 5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38" h="537">
                          <a:moveTo>
                            <a:pt x="530" y="477"/>
                          </a:moveTo>
                          <a:lnTo>
                            <a:pt x="503" y="441"/>
                          </a:lnTo>
                          <a:lnTo>
                            <a:pt x="462" y="391"/>
                          </a:lnTo>
                          <a:lnTo>
                            <a:pt x="414" y="344"/>
                          </a:lnTo>
                          <a:lnTo>
                            <a:pt x="377" y="315"/>
                          </a:lnTo>
                          <a:lnTo>
                            <a:pt x="348" y="304"/>
                          </a:lnTo>
                          <a:lnTo>
                            <a:pt x="328" y="298"/>
                          </a:lnTo>
                          <a:lnTo>
                            <a:pt x="314" y="284"/>
                          </a:lnTo>
                          <a:lnTo>
                            <a:pt x="319" y="250"/>
                          </a:lnTo>
                          <a:lnTo>
                            <a:pt x="311" y="213"/>
                          </a:lnTo>
                          <a:lnTo>
                            <a:pt x="292" y="177"/>
                          </a:lnTo>
                          <a:lnTo>
                            <a:pt x="264" y="138"/>
                          </a:lnTo>
                          <a:lnTo>
                            <a:pt x="221" y="96"/>
                          </a:lnTo>
                          <a:lnTo>
                            <a:pt x="176" y="58"/>
                          </a:lnTo>
                          <a:lnTo>
                            <a:pt x="134" y="27"/>
                          </a:lnTo>
                          <a:lnTo>
                            <a:pt x="87" y="6"/>
                          </a:lnTo>
                          <a:lnTo>
                            <a:pt x="54" y="0"/>
                          </a:lnTo>
                          <a:lnTo>
                            <a:pt x="25" y="10"/>
                          </a:lnTo>
                          <a:lnTo>
                            <a:pt x="8" y="29"/>
                          </a:lnTo>
                          <a:lnTo>
                            <a:pt x="0" y="55"/>
                          </a:lnTo>
                          <a:lnTo>
                            <a:pt x="4" y="92"/>
                          </a:lnTo>
                          <a:lnTo>
                            <a:pt x="18" y="132"/>
                          </a:lnTo>
                          <a:lnTo>
                            <a:pt x="37" y="167"/>
                          </a:lnTo>
                          <a:lnTo>
                            <a:pt x="65" y="205"/>
                          </a:lnTo>
                          <a:lnTo>
                            <a:pt x="97" y="237"/>
                          </a:lnTo>
                          <a:lnTo>
                            <a:pt x="141" y="273"/>
                          </a:lnTo>
                          <a:lnTo>
                            <a:pt x="181" y="302"/>
                          </a:lnTo>
                          <a:lnTo>
                            <a:pt x="216" y="319"/>
                          </a:lnTo>
                          <a:lnTo>
                            <a:pt x="247" y="321"/>
                          </a:lnTo>
                          <a:lnTo>
                            <a:pt x="276" y="317"/>
                          </a:lnTo>
                          <a:lnTo>
                            <a:pt x="295" y="324"/>
                          </a:lnTo>
                          <a:lnTo>
                            <a:pt x="308" y="342"/>
                          </a:lnTo>
                          <a:lnTo>
                            <a:pt x="318" y="374"/>
                          </a:lnTo>
                          <a:lnTo>
                            <a:pt x="344" y="408"/>
                          </a:lnTo>
                          <a:lnTo>
                            <a:pt x="383" y="446"/>
                          </a:lnTo>
                          <a:lnTo>
                            <a:pt x="413" y="479"/>
                          </a:lnTo>
                          <a:lnTo>
                            <a:pt x="441" y="508"/>
                          </a:lnTo>
                          <a:lnTo>
                            <a:pt x="466" y="526"/>
                          </a:lnTo>
                          <a:lnTo>
                            <a:pt x="493" y="535"/>
                          </a:lnTo>
                          <a:lnTo>
                            <a:pt x="516" y="536"/>
                          </a:lnTo>
                          <a:lnTo>
                            <a:pt x="535" y="526"/>
                          </a:lnTo>
                          <a:lnTo>
                            <a:pt x="537" y="501"/>
                          </a:lnTo>
                          <a:lnTo>
                            <a:pt x="530" y="477"/>
                          </a:lnTo>
                        </a:path>
                      </a:pathLst>
                    </a:custGeom>
                    <a:solidFill>
                      <a:srgbClr val="A0A0C0"/>
                    </a:solidFill>
                    <a:ln w="12700" cap="rnd" cmpd="sng">
                      <a:solidFill>
                        <a:srgbClr val="000000"/>
                      </a:solidFill>
                      <a:prstDash val="solid"/>
                      <a:round/>
                      <a:headEnd/>
                      <a:tailEnd/>
                    </a:ln>
                  </p:spPr>
                  <p:txBody>
                    <a:bodyPr/>
                    <a:lstStyle/>
                    <a:p>
                      <a:endParaRPr lang="lv-LV"/>
                    </a:p>
                  </p:txBody>
                </p:sp>
                <p:sp>
                  <p:nvSpPr>
                    <p:cNvPr id="8266" name="Freeform 19"/>
                    <p:cNvSpPr>
                      <a:spLocks/>
                    </p:cNvSpPr>
                    <p:nvPr/>
                  </p:nvSpPr>
                  <p:spPr bwMode="auto">
                    <a:xfrm>
                      <a:off x="3223" y="577"/>
                      <a:ext cx="257" cy="256"/>
                    </a:xfrm>
                    <a:custGeom>
                      <a:avLst/>
                      <a:gdLst>
                        <a:gd name="T0" fmla="*/ 256 w 257"/>
                        <a:gd name="T1" fmla="*/ 207 h 256"/>
                        <a:gd name="T2" fmla="*/ 246 w 257"/>
                        <a:gd name="T3" fmla="*/ 177 h 256"/>
                        <a:gd name="T4" fmla="*/ 229 w 257"/>
                        <a:gd name="T5" fmla="*/ 149 h 256"/>
                        <a:gd name="T6" fmla="*/ 196 w 257"/>
                        <a:gd name="T7" fmla="*/ 110 h 256"/>
                        <a:gd name="T8" fmla="*/ 164 w 257"/>
                        <a:gd name="T9" fmla="*/ 78 h 256"/>
                        <a:gd name="T10" fmla="*/ 124 w 257"/>
                        <a:gd name="T11" fmla="*/ 47 h 256"/>
                        <a:gd name="T12" fmla="*/ 85 w 257"/>
                        <a:gd name="T13" fmla="*/ 21 h 256"/>
                        <a:gd name="T14" fmla="*/ 52 w 257"/>
                        <a:gd name="T15" fmla="*/ 3 h 256"/>
                        <a:gd name="T16" fmla="*/ 25 w 257"/>
                        <a:gd name="T17" fmla="*/ 0 h 256"/>
                        <a:gd name="T18" fmla="*/ 5 w 257"/>
                        <a:gd name="T19" fmla="*/ 7 h 256"/>
                        <a:gd name="T20" fmla="*/ 0 w 257"/>
                        <a:gd name="T21" fmla="*/ 33 h 256"/>
                        <a:gd name="T22" fmla="*/ 8 w 257"/>
                        <a:gd name="T23" fmla="*/ 62 h 256"/>
                        <a:gd name="T24" fmla="*/ 25 w 257"/>
                        <a:gd name="T25" fmla="*/ 96 h 256"/>
                        <a:gd name="T26" fmla="*/ 58 w 257"/>
                        <a:gd name="T27" fmla="*/ 139 h 256"/>
                        <a:gd name="T28" fmla="*/ 89 w 257"/>
                        <a:gd name="T29" fmla="*/ 170 h 256"/>
                        <a:gd name="T30" fmla="*/ 124 w 257"/>
                        <a:gd name="T31" fmla="*/ 200 h 256"/>
                        <a:gd name="T32" fmla="*/ 160 w 257"/>
                        <a:gd name="T33" fmla="*/ 231 h 256"/>
                        <a:gd name="T34" fmla="*/ 206 w 257"/>
                        <a:gd name="T35" fmla="*/ 255 h 256"/>
                        <a:gd name="T36" fmla="*/ 236 w 257"/>
                        <a:gd name="T37" fmla="*/ 252 h 256"/>
                        <a:gd name="T38" fmla="*/ 253 w 257"/>
                        <a:gd name="T39" fmla="*/ 237 h 256"/>
                        <a:gd name="T40" fmla="*/ 256 w 257"/>
                        <a:gd name="T41" fmla="*/ 207 h 2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7"/>
                        <a:gd name="T64" fmla="*/ 0 h 256"/>
                        <a:gd name="T65" fmla="*/ 257 w 257"/>
                        <a:gd name="T66" fmla="*/ 256 h 2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7" h="256">
                          <a:moveTo>
                            <a:pt x="256" y="207"/>
                          </a:moveTo>
                          <a:lnTo>
                            <a:pt x="246" y="177"/>
                          </a:lnTo>
                          <a:lnTo>
                            <a:pt x="229" y="149"/>
                          </a:lnTo>
                          <a:lnTo>
                            <a:pt x="196" y="110"/>
                          </a:lnTo>
                          <a:lnTo>
                            <a:pt x="164" y="78"/>
                          </a:lnTo>
                          <a:lnTo>
                            <a:pt x="124" y="47"/>
                          </a:lnTo>
                          <a:lnTo>
                            <a:pt x="85" y="21"/>
                          </a:lnTo>
                          <a:lnTo>
                            <a:pt x="52" y="3"/>
                          </a:lnTo>
                          <a:lnTo>
                            <a:pt x="25" y="0"/>
                          </a:lnTo>
                          <a:lnTo>
                            <a:pt x="5" y="7"/>
                          </a:lnTo>
                          <a:lnTo>
                            <a:pt x="0" y="33"/>
                          </a:lnTo>
                          <a:lnTo>
                            <a:pt x="8" y="62"/>
                          </a:lnTo>
                          <a:lnTo>
                            <a:pt x="25" y="96"/>
                          </a:lnTo>
                          <a:lnTo>
                            <a:pt x="58" y="139"/>
                          </a:lnTo>
                          <a:lnTo>
                            <a:pt x="89" y="170"/>
                          </a:lnTo>
                          <a:lnTo>
                            <a:pt x="124" y="200"/>
                          </a:lnTo>
                          <a:lnTo>
                            <a:pt x="160" y="231"/>
                          </a:lnTo>
                          <a:lnTo>
                            <a:pt x="206" y="255"/>
                          </a:lnTo>
                          <a:lnTo>
                            <a:pt x="236" y="252"/>
                          </a:lnTo>
                          <a:lnTo>
                            <a:pt x="253" y="237"/>
                          </a:lnTo>
                          <a:lnTo>
                            <a:pt x="256" y="207"/>
                          </a:lnTo>
                        </a:path>
                      </a:pathLst>
                    </a:custGeom>
                    <a:solidFill>
                      <a:srgbClr val="E0E0FF"/>
                    </a:solidFill>
                    <a:ln w="12700" cap="rnd" cmpd="sng">
                      <a:solidFill>
                        <a:srgbClr val="000000"/>
                      </a:solidFill>
                      <a:prstDash val="solid"/>
                      <a:round/>
                      <a:headEnd/>
                      <a:tailEnd/>
                    </a:ln>
                  </p:spPr>
                  <p:txBody>
                    <a:bodyPr/>
                    <a:lstStyle/>
                    <a:p>
                      <a:endParaRPr lang="lv-LV"/>
                    </a:p>
                  </p:txBody>
                </p:sp>
              </p:grpSp>
              <p:sp>
                <p:nvSpPr>
                  <p:cNvPr id="8260" name="Freeform 20"/>
                  <p:cNvSpPr>
                    <a:spLocks/>
                  </p:cNvSpPr>
                  <p:nvPr/>
                </p:nvSpPr>
                <p:spPr bwMode="auto">
                  <a:xfrm>
                    <a:off x="3479" y="928"/>
                    <a:ext cx="174" cy="231"/>
                  </a:xfrm>
                  <a:custGeom>
                    <a:avLst/>
                    <a:gdLst>
                      <a:gd name="T0" fmla="*/ 43 w 174"/>
                      <a:gd name="T1" fmla="*/ 0 h 231"/>
                      <a:gd name="T2" fmla="*/ 26 w 174"/>
                      <a:gd name="T3" fmla="*/ 4 h 231"/>
                      <a:gd name="T4" fmla="*/ 16 w 174"/>
                      <a:gd name="T5" fmla="*/ 18 h 231"/>
                      <a:gd name="T6" fmla="*/ 15 w 174"/>
                      <a:gd name="T7" fmla="*/ 31 h 231"/>
                      <a:gd name="T8" fmla="*/ 21 w 174"/>
                      <a:gd name="T9" fmla="*/ 42 h 231"/>
                      <a:gd name="T10" fmla="*/ 12 w 174"/>
                      <a:gd name="T11" fmla="*/ 48 h 231"/>
                      <a:gd name="T12" fmla="*/ 1 w 174"/>
                      <a:gd name="T13" fmla="*/ 63 h 231"/>
                      <a:gd name="T14" fmla="*/ 0 w 174"/>
                      <a:gd name="T15" fmla="*/ 79 h 231"/>
                      <a:gd name="T16" fmla="*/ 10 w 174"/>
                      <a:gd name="T17" fmla="*/ 91 h 231"/>
                      <a:gd name="T18" fmla="*/ 26 w 174"/>
                      <a:gd name="T19" fmla="*/ 98 h 231"/>
                      <a:gd name="T20" fmla="*/ 16 w 174"/>
                      <a:gd name="T21" fmla="*/ 115 h 231"/>
                      <a:gd name="T22" fmla="*/ 15 w 174"/>
                      <a:gd name="T23" fmla="*/ 134 h 231"/>
                      <a:gd name="T24" fmla="*/ 25 w 174"/>
                      <a:gd name="T25" fmla="*/ 149 h 231"/>
                      <a:gd name="T26" fmla="*/ 45 w 174"/>
                      <a:gd name="T27" fmla="*/ 156 h 231"/>
                      <a:gd name="T28" fmla="*/ 77 w 174"/>
                      <a:gd name="T29" fmla="*/ 151 h 231"/>
                      <a:gd name="T30" fmla="*/ 76 w 174"/>
                      <a:gd name="T31" fmla="*/ 167 h 231"/>
                      <a:gd name="T32" fmla="*/ 77 w 174"/>
                      <a:gd name="T33" fmla="*/ 190 h 231"/>
                      <a:gd name="T34" fmla="*/ 82 w 174"/>
                      <a:gd name="T35" fmla="*/ 208 h 231"/>
                      <a:gd name="T36" fmla="*/ 91 w 174"/>
                      <a:gd name="T37" fmla="*/ 221 h 231"/>
                      <a:gd name="T38" fmla="*/ 104 w 174"/>
                      <a:gd name="T39" fmla="*/ 229 h 231"/>
                      <a:gd name="T40" fmla="*/ 122 w 174"/>
                      <a:gd name="T41" fmla="*/ 230 h 231"/>
                      <a:gd name="T42" fmla="*/ 143 w 174"/>
                      <a:gd name="T43" fmla="*/ 222 h 231"/>
                      <a:gd name="T44" fmla="*/ 155 w 174"/>
                      <a:gd name="T45" fmla="*/ 207 h 231"/>
                      <a:gd name="T46" fmla="*/ 170 w 174"/>
                      <a:gd name="T47" fmla="*/ 182 h 231"/>
                      <a:gd name="T48" fmla="*/ 173 w 174"/>
                      <a:gd name="T49" fmla="*/ 162 h 231"/>
                      <a:gd name="T50" fmla="*/ 166 w 174"/>
                      <a:gd name="T51" fmla="*/ 151 h 231"/>
                      <a:gd name="T52" fmla="*/ 155 w 174"/>
                      <a:gd name="T53" fmla="*/ 146 h 231"/>
                      <a:gd name="T54" fmla="*/ 146 w 174"/>
                      <a:gd name="T55" fmla="*/ 143 h 231"/>
                      <a:gd name="T56" fmla="*/ 150 w 174"/>
                      <a:gd name="T57" fmla="*/ 130 h 231"/>
                      <a:gd name="T58" fmla="*/ 162 w 174"/>
                      <a:gd name="T59" fmla="*/ 120 h 231"/>
                      <a:gd name="T60" fmla="*/ 166 w 174"/>
                      <a:gd name="T61" fmla="*/ 107 h 231"/>
                      <a:gd name="T62" fmla="*/ 161 w 174"/>
                      <a:gd name="T63" fmla="*/ 94 h 231"/>
                      <a:gd name="T64" fmla="*/ 144 w 174"/>
                      <a:gd name="T65" fmla="*/ 86 h 231"/>
                      <a:gd name="T66" fmla="*/ 152 w 174"/>
                      <a:gd name="T67" fmla="*/ 76 h 231"/>
                      <a:gd name="T68" fmla="*/ 152 w 174"/>
                      <a:gd name="T69" fmla="*/ 61 h 231"/>
                      <a:gd name="T70" fmla="*/ 139 w 174"/>
                      <a:gd name="T71" fmla="*/ 54 h 231"/>
                      <a:gd name="T72" fmla="*/ 145 w 174"/>
                      <a:gd name="T73" fmla="*/ 40 h 231"/>
                      <a:gd name="T74" fmla="*/ 137 w 174"/>
                      <a:gd name="T75" fmla="*/ 24 h 231"/>
                      <a:gd name="T76" fmla="*/ 126 w 174"/>
                      <a:gd name="T77" fmla="*/ 17 h 231"/>
                      <a:gd name="T78" fmla="*/ 108 w 174"/>
                      <a:gd name="T79" fmla="*/ 14 h 231"/>
                      <a:gd name="T80" fmla="*/ 99 w 174"/>
                      <a:gd name="T81" fmla="*/ 17 h 231"/>
                      <a:gd name="T82" fmla="*/ 89 w 174"/>
                      <a:gd name="T83" fmla="*/ 18 h 231"/>
                      <a:gd name="T84" fmla="*/ 72 w 174"/>
                      <a:gd name="T85" fmla="*/ 11 h 231"/>
                      <a:gd name="T86" fmla="*/ 43 w 174"/>
                      <a:gd name="T87" fmla="*/ 0 h 2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4"/>
                      <a:gd name="T133" fmla="*/ 0 h 231"/>
                      <a:gd name="T134" fmla="*/ 174 w 174"/>
                      <a:gd name="T135" fmla="*/ 231 h 2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4" h="231">
                        <a:moveTo>
                          <a:pt x="43" y="0"/>
                        </a:moveTo>
                        <a:lnTo>
                          <a:pt x="26" y="4"/>
                        </a:lnTo>
                        <a:lnTo>
                          <a:pt x="16" y="18"/>
                        </a:lnTo>
                        <a:lnTo>
                          <a:pt x="15" y="31"/>
                        </a:lnTo>
                        <a:lnTo>
                          <a:pt x="21" y="42"/>
                        </a:lnTo>
                        <a:lnTo>
                          <a:pt x="12" y="48"/>
                        </a:lnTo>
                        <a:lnTo>
                          <a:pt x="1" y="63"/>
                        </a:lnTo>
                        <a:lnTo>
                          <a:pt x="0" y="79"/>
                        </a:lnTo>
                        <a:lnTo>
                          <a:pt x="10" y="91"/>
                        </a:lnTo>
                        <a:lnTo>
                          <a:pt x="26" y="98"/>
                        </a:lnTo>
                        <a:lnTo>
                          <a:pt x="16" y="115"/>
                        </a:lnTo>
                        <a:lnTo>
                          <a:pt x="15" y="134"/>
                        </a:lnTo>
                        <a:lnTo>
                          <a:pt x="25" y="149"/>
                        </a:lnTo>
                        <a:lnTo>
                          <a:pt x="45" y="156"/>
                        </a:lnTo>
                        <a:lnTo>
                          <a:pt x="77" y="151"/>
                        </a:lnTo>
                        <a:lnTo>
                          <a:pt x="76" y="167"/>
                        </a:lnTo>
                        <a:lnTo>
                          <a:pt x="77" y="190"/>
                        </a:lnTo>
                        <a:lnTo>
                          <a:pt x="82" y="208"/>
                        </a:lnTo>
                        <a:lnTo>
                          <a:pt x="91" y="221"/>
                        </a:lnTo>
                        <a:lnTo>
                          <a:pt x="104" y="229"/>
                        </a:lnTo>
                        <a:lnTo>
                          <a:pt x="122" y="230"/>
                        </a:lnTo>
                        <a:lnTo>
                          <a:pt x="143" y="222"/>
                        </a:lnTo>
                        <a:lnTo>
                          <a:pt x="155" y="207"/>
                        </a:lnTo>
                        <a:lnTo>
                          <a:pt x="170" y="182"/>
                        </a:lnTo>
                        <a:lnTo>
                          <a:pt x="173" y="162"/>
                        </a:lnTo>
                        <a:lnTo>
                          <a:pt x="166" y="151"/>
                        </a:lnTo>
                        <a:lnTo>
                          <a:pt x="155" y="146"/>
                        </a:lnTo>
                        <a:lnTo>
                          <a:pt x="146" y="143"/>
                        </a:lnTo>
                        <a:lnTo>
                          <a:pt x="150" y="130"/>
                        </a:lnTo>
                        <a:lnTo>
                          <a:pt x="162" y="120"/>
                        </a:lnTo>
                        <a:lnTo>
                          <a:pt x="166" y="107"/>
                        </a:lnTo>
                        <a:lnTo>
                          <a:pt x="161" y="94"/>
                        </a:lnTo>
                        <a:lnTo>
                          <a:pt x="144" y="86"/>
                        </a:lnTo>
                        <a:lnTo>
                          <a:pt x="152" y="76"/>
                        </a:lnTo>
                        <a:lnTo>
                          <a:pt x="152" y="61"/>
                        </a:lnTo>
                        <a:lnTo>
                          <a:pt x="139" y="54"/>
                        </a:lnTo>
                        <a:lnTo>
                          <a:pt x="145" y="40"/>
                        </a:lnTo>
                        <a:lnTo>
                          <a:pt x="137" y="24"/>
                        </a:lnTo>
                        <a:lnTo>
                          <a:pt x="126" y="17"/>
                        </a:lnTo>
                        <a:lnTo>
                          <a:pt x="108" y="14"/>
                        </a:lnTo>
                        <a:lnTo>
                          <a:pt x="99" y="17"/>
                        </a:lnTo>
                        <a:lnTo>
                          <a:pt x="89" y="18"/>
                        </a:lnTo>
                        <a:lnTo>
                          <a:pt x="72" y="11"/>
                        </a:lnTo>
                        <a:lnTo>
                          <a:pt x="43" y="0"/>
                        </a:lnTo>
                      </a:path>
                    </a:pathLst>
                  </a:custGeom>
                  <a:solidFill>
                    <a:srgbClr val="E0A080"/>
                  </a:solidFill>
                  <a:ln w="12700" cap="rnd" cmpd="sng">
                    <a:solidFill>
                      <a:srgbClr val="000000"/>
                    </a:solidFill>
                    <a:prstDash val="solid"/>
                    <a:round/>
                    <a:headEnd/>
                    <a:tailEnd/>
                  </a:ln>
                </p:spPr>
                <p:txBody>
                  <a:bodyPr/>
                  <a:lstStyle/>
                  <a:p>
                    <a:endParaRPr lang="lv-LV"/>
                  </a:p>
                </p:txBody>
              </p:sp>
              <p:sp>
                <p:nvSpPr>
                  <p:cNvPr id="8261" name="Freeform 21"/>
                  <p:cNvSpPr>
                    <a:spLocks/>
                  </p:cNvSpPr>
                  <p:nvPr/>
                </p:nvSpPr>
                <p:spPr bwMode="auto">
                  <a:xfrm>
                    <a:off x="3504" y="1024"/>
                    <a:ext cx="89" cy="17"/>
                  </a:xfrm>
                  <a:custGeom>
                    <a:avLst/>
                    <a:gdLst>
                      <a:gd name="T0" fmla="*/ 88 w 89"/>
                      <a:gd name="T1" fmla="*/ 4 h 17"/>
                      <a:gd name="T2" fmla="*/ 74 w 89"/>
                      <a:gd name="T3" fmla="*/ 10 h 17"/>
                      <a:gd name="T4" fmla="*/ 53 w 89"/>
                      <a:gd name="T5" fmla="*/ 16 h 17"/>
                      <a:gd name="T6" fmla="*/ 33 w 89"/>
                      <a:gd name="T7" fmla="*/ 13 h 17"/>
                      <a:gd name="T8" fmla="*/ 12 w 89"/>
                      <a:gd name="T9" fmla="*/ 7 h 17"/>
                      <a:gd name="T10" fmla="*/ 0 w 89"/>
                      <a:gd name="T11" fmla="*/ 0 h 17"/>
                      <a:gd name="T12" fmla="*/ 0 60000 65536"/>
                      <a:gd name="T13" fmla="*/ 0 60000 65536"/>
                      <a:gd name="T14" fmla="*/ 0 60000 65536"/>
                      <a:gd name="T15" fmla="*/ 0 60000 65536"/>
                      <a:gd name="T16" fmla="*/ 0 60000 65536"/>
                      <a:gd name="T17" fmla="*/ 0 60000 65536"/>
                      <a:gd name="T18" fmla="*/ 0 w 89"/>
                      <a:gd name="T19" fmla="*/ 0 h 17"/>
                      <a:gd name="T20" fmla="*/ 89 w 8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9" h="17">
                        <a:moveTo>
                          <a:pt x="88" y="4"/>
                        </a:moveTo>
                        <a:lnTo>
                          <a:pt x="74" y="10"/>
                        </a:lnTo>
                        <a:lnTo>
                          <a:pt x="53" y="16"/>
                        </a:lnTo>
                        <a:lnTo>
                          <a:pt x="33" y="13"/>
                        </a:lnTo>
                        <a:lnTo>
                          <a:pt x="12" y="7"/>
                        </a:lnTo>
                        <a:lnTo>
                          <a:pt x="0"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62" name="Freeform 22"/>
                  <p:cNvSpPr>
                    <a:spLocks/>
                  </p:cNvSpPr>
                  <p:nvPr/>
                </p:nvSpPr>
                <p:spPr bwMode="auto">
                  <a:xfrm>
                    <a:off x="3556" y="1066"/>
                    <a:ext cx="53" cy="17"/>
                  </a:xfrm>
                  <a:custGeom>
                    <a:avLst/>
                    <a:gdLst>
                      <a:gd name="T0" fmla="*/ 0 w 53"/>
                      <a:gd name="T1" fmla="*/ 16 h 17"/>
                      <a:gd name="T2" fmla="*/ 15 w 53"/>
                      <a:gd name="T3" fmla="*/ 14 h 17"/>
                      <a:gd name="T4" fmla="*/ 33 w 53"/>
                      <a:gd name="T5" fmla="*/ 10 h 17"/>
                      <a:gd name="T6" fmla="*/ 52 w 53"/>
                      <a:gd name="T7" fmla="*/ 0 h 17"/>
                      <a:gd name="T8" fmla="*/ 0 60000 65536"/>
                      <a:gd name="T9" fmla="*/ 0 60000 65536"/>
                      <a:gd name="T10" fmla="*/ 0 60000 65536"/>
                      <a:gd name="T11" fmla="*/ 0 60000 65536"/>
                      <a:gd name="T12" fmla="*/ 0 w 53"/>
                      <a:gd name="T13" fmla="*/ 0 h 17"/>
                      <a:gd name="T14" fmla="*/ 53 w 53"/>
                      <a:gd name="T15" fmla="*/ 17 h 17"/>
                    </a:gdLst>
                    <a:ahLst/>
                    <a:cxnLst>
                      <a:cxn ang="T8">
                        <a:pos x="T0" y="T1"/>
                      </a:cxn>
                      <a:cxn ang="T9">
                        <a:pos x="T2" y="T3"/>
                      </a:cxn>
                      <a:cxn ang="T10">
                        <a:pos x="T4" y="T5"/>
                      </a:cxn>
                      <a:cxn ang="T11">
                        <a:pos x="T6" y="T7"/>
                      </a:cxn>
                    </a:cxnLst>
                    <a:rect l="T12" t="T13" r="T14" b="T15"/>
                    <a:pathLst>
                      <a:path w="53" h="17">
                        <a:moveTo>
                          <a:pt x="0" y="16"/>
                        </a:moveTo>
                        <a:lnTo>
                          <a:pt x="15" y="14"/>
                        </a:lnTo>
                        <a:lnTo>
                          <a:pt x="33" y="10"/>
                        </a:lnTo>
                        <a:lnTo>
                          <a:pt x="52"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63" name="Freeform 23"/>
                  <p:cNvSpPr>
                    <a:spLocks/>
                  </p:cNvSpPr>
                  <p:nvPr/>
                </p:nvSpPr>
                <p:spPr bwMode="auto">
                  <a:xfrm>
                    <a:off x="3565" y="1083"/>
                    <a:ext cx="49" cy="23"/>
                  </a:xfrm>
                  <a:custGeom>
                    <a:avLst/>
                    <a:gdLst>
                      <a:gd name="T0" fmla="*/ 0 w 49"/>
                      <a:gd name="T1" fmla="*/ 22 h 23"/>
                      <a:gd name="T2" fmla="*/ 13 w 49"/>
                      <a:gd name="T3" fmla="*/ 15 h 23"/>
                      <a:gd name="T4" fmla="*/ 25 w 49"/>
                      <a:gd name="T5" fmla="*/ 15 h 23"/>
                      <a:gd name="T6" fmla="*/ 38 w 49"/>
                      <a:gd name="T7" fmla="*/ 22 h 23"/>
                      <a:gd name="T8" fmla="*/ 41 w 49"/>
                      <a:gd name="T9" fmla="*/ 11 h 23"/>
                      <a:gd name="T10" fmla="*/ 48 w 49"/>
                      <a:gd name="T11" fmla="*/ 0 h 23"/>
                      <a:gd name="T12" fmla="*/ 0 60000 65536"/>
                      <a:gd name="T13" fmla="*/ 0 60000 65536"/>
                      <a:gd name="T14" fmla="*/ 0 60000 65536"/>
                      <a:gd name="T15" fmla="*/ 0 60000 65536"/>
                      <a:gd name="T16" fmla="*/ 0 60000 65536"/>
                      <a:gd name="T17" fmla="*/ 0 60000 65536"/>
                      <a:gd name="T18" fmla="*/ 0 w 49"/>
                      <a:gd name="T19" fmla="*/ 0 h 23"/>
                      <a:gd name="T20" fmla="*/ 49 w 49"/>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49" h="23">
                        <a:moveTo>
                          <a:pt x="0" y="22"/>
                        </a:moveTo>
                        <a:lnTo>
                          <a:pt x="13" y="15"/>
                        </a:lnTo>
                        <a:lnTo>
                          <a:pt x="25" y="15"/>
                        </a:lnTo>
                        <a:lnTo>
                          <a:pt x="38" y="22"/>
                        </a:lnTo>
                        <a:lnTo>
                          <a:pt x="41" y="11"/>
                        </a:lnTo>
                        <a:lnTo>
                          <a:pt x="48"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64" name="Freeform 24"/>
                  <p:cNvSpPr>
                    <a:spLocks/>
                  </p:cNvSpPr>
                  <p:nvPr/>
                </p:nvSpPr>
                <p:spPr bwMode="auto">
                  <a:xfrm>
                    <a:off x="3503" y="974"/>
                    <a:ext cx="88" cy="21"/>
                  </a:xfrm>
                  <a:custGeom>
                    <a:avLst/>
                    <a:gdLst>
                      <a:gd name="T0" fmla="*/ 0 w 88"/>
                      <a:gd name="T1" fmla="*/ 0 h 21"/>
                      <a:gd name="T2" fmla="*/ 12 w 88"/>
                      <a:gd name="T3" fmla="*/ 3 h 21"/>
                      <a:gd name="T4" fmla="*/ 25 w 88"/>
                      <a:gd name="T5" fmla="*/ 6 h 21"/>
                      <a:gd name="T6" fmla="*/ 34 w 88"/>
                      <a:gd name="T7" fmla="*/ 11 h 21"/>
                      <a:gd name="T8" fmla="*/ 44 w 88"/>
                      <a:gd name="T9" fmla="*/ 17 h 21"/>
                      <a:gd name="T10" fmla="*/ 56 w 88"/>
                      <a:gd name="T11" fmla="*/ 20 h 21"/>
                      <a:gd name="T12" fmla="*/ 67 w 88"/>
                      <a:gd name="T13" fmla="*/ 18 h 21"/>
                      <a:gd name="T14" fmla="*/ 78 w 88"/>
                      <a:gd name="T15" fmla="*/ 13 h 21"/>
                      <a:gd name="T16" fmla="*/ 87 w 88"/>
                      <a:gd name="T17" fmla="*/ 9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21"/>
                      <a:gd name="T29" fmla="*/ 88 w 88"/>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
                        <a:moveTo>
                          <a:pt x="0" y="0"/>
                        </a:moveTo>
                        <a:lnTo>
                          <a:pt x="12" y="3"/>
                        </a:lnTo>
                        <a:lnTo>
                          <a:pt x="25" y="6"/>
                        </a:lnTo>
                        <a:lnTo>
                          <a:pt x="34" y="11"/>
                        </a:lnTo>
                        <a:lnTo>
                          <a:pt x="44" y="17"/>
                        </a:lnTo>
                        <a:lnTo>
                          <a:pt x="56" y="20"/>
                        </a:lnTo>
                        <a:lnTo>
                          <a:pt x="67" y="18"/>
                        </a:lnTo>
                        <a:lnTo>
                          <a:pt x="78" y="13"/>
                        </a:lnTo>
                        <a:lnTo>
                          <a:pt x="87" y="9"/>
                        </a:lnTo>
                      </a:path>
                    </a:pathLst>
                  </a:custGeom>
                  <a:noFill/>
                  <a:ln w="12700" cap="rnd" cmpd="sng">
                    <a:solidFill>
                      <a:srgbClr val="000000"/>
                    </a:solidFill>
                    <a:prstDash val="solid"/>
                    <a:round/>
                    <a:headEnd type="none" w="sm" len="sm"/>
                    <a:tailEnd type="none" w="sm" len="sm"/>
                  </a:ln>
                </p:spPr>
                <p:txBody>
                  <a:bodyPr/>
                  <a:lstStyle/>
                  <a:p>
                    <a:endParaRPr lang="lv-LV"/>
                  </a:p>
                </p:txBody>
              </p:sp>
            </p:grpSp>
          </p:grpSp>
        </p:grpSp>
        <p:grpSp>
          <p:nvGrpSpPr>
            <p:cNvPr id="8" name="Group 25"/>
            <p:cNvGrpSpPr>
              <a:grpSpLocks/>
            </p:cNvGrpSpPr>
            <p:nvPr/>
          </p:nvGrpSpPr>
          <p:grpSpPr bwMode="auto">
            <a:xfrm>
              <a:off x="3381" y="169"/>
              <a:ext cx="428" cy="699"/>
              <a:chOff x="3381" y="169"/>
              <a:chExt cx="428" cy="699"/>
            </a:xfrm>
          </p:grpSpPr>
          <p:grpSp>
            <p:nvGrpSpPr>
              <p:cNvPr id="9" name="Group 26"/>
              <p:cNvGrpSpPr>
                <a:grpSpLocks/>
              </p:cNvGrpSpPr>
              <p:nvPr/>
            </p:nvGrpSpPr>
            <p:grpSpPr bwMode="auto">
              <a:xfrm>
                <a:off x="3447" y="279"/>
                <a:ext cx="362" cy="589"/>
                <a:chOff x="3447" y="279"/>
                <a:chExt cx="362" cy="589"/>
              </a:xfrm>
            </p:grpSpPr>
            <p:sp>
              <p:nvSpPr>
                <p:cNvPr id="8244" name="Freeform 27"/>
                <p:cNvSpPr>
                  <a:spLocks/>
                </p:cNvSpPr>
                <p:nvPr/>
              </p:nvSpPr>
              <p:spPr bwMode="auto">
                <a:xfrm>
                  <a:off x="3447" y="279"/>
                  <a:ext cx="362" cy="589"/>
                </a:xfrm>
                <a:custGeom>
                  <a:avLst/>
                  <a:gdLst>
                    <a:gd name="T0" fmla="*/ 350 w 362"/>
                    <a:gd name="T1" fmla="*/ 160 h 589"/>
                    <a:gd name="T2" fmla="*/ 358 w 362"/>
                    <a:gd name="T3" fmla="*/ 195 h 589"/>
                    <a:gd name="T4" fmla="*/ 361 w 362"/>
                    <a:gd name="T5" fmla="*/ 231 h 589"/>
                    <a:gd name="T6" fmla="*/ 352 w 362"/>
                    <a:gd name="T7" fmla="*/ 311 h 589"/>
                    <a:gd name="T8" fmla="*/ 345 w 362"/>
                    <a:gd name="T9" fmla="*/ 379 h 589"/>
                    <a:gd name="T10" fmla="*/ 329 w 362"/>
                    <a:gd name="T11" fmla="*/ 421 h 589"/>
                    <a:gd name="T12" fmla="*/ 311 w 362"/>
                    <a:gd name="T13" fmla="*/ 471 h 589"/>
                    <a:gd name="T14" fmla="*/ 299 w 362"/>
                    <a:gd name="T15" fmla="*/ 497 h 589"/>
                    <a:gd name="T16" fmla="*/ 285 w 362"/>
                    <a:gd name="T17" fmla="*/ 531 h 589"/>
                    <a:gd name="T18" fmla="*/ 274 w 362"/>
                    <a:gd name="T19" fmla="*/ 558 h 589"/>
                    <a:gd name="T20" fmla="*/ 261 w 362"/>
                    <a:gd name="T21" fmla="*/ 577 h 589"/>
                    <a:gd name="T22" fmla="*/ 250 w 362"/>
                    <a:gd name="T23" fmla="*/ 586 h 589"/>
                    <a:gd name="T24" fmla="*/ 237 w 362"/>
                    <a:gd name="T25" fmla="*/ 588 h 589"/>
                    <a:gd name="T26" fmla="*/ 223 w 362"/>
                    <a:gd name="T27" fmla="*/ 584 h 589"/>
                    <a:gd name="T28" fmla="*/ 213 w 362"/>
                    <a:gd name="T29" fmla="*/ 585 h 589"/>
                    <a:gd name="T30" fmla="*/ 205 w 362"/>
                    <a:gd name="T31" fmla="*/ 581 h 589"/>
                    <a:gd name="T32" fmla="*/ 194 w 362"/>
                    <a:gd name="T33" fmla="*/ 566 h 589"/>
                    <a:gd name="T34" fmla="*/ 178 w 362"/>
                    <a:gd name="T35" fmla="*/ 532 h 589"/>
                    <a:gd name="T36" fmla="*/ 165 w 362"/>
                    <a:gd name="T37" fmla="*/ 492 h 589"/>
                    <a:gd name="T38" fmla="*/ 155 w 362"/>
                    <a:gd name="T39" fmla="*/ 456 h 589"/>
                    <a:gd name="T40" fmla="*/ 150 w 362"/>
                    <a:gd name="T41" fmla="*/ 423 h 589"/>
                    <a:gd name="T42" fmla="*/ 142 w 362"/>
                    <a:gd name="T43" fmla="*/ 400 h 589"/>
                    <a:gd name="T44" fmla="*/ 129 w 362"/>
                    <a:gd name="T45" fmla="*/ 370 h 589"/>
                    <a:gd name="T46" fmla="*/ 114 w 362"/>
                    <a:gd name="T47" fmla="*/ 349 h 589"/>
                    <a:gd name="T48" fmla="*/ 128 w 362"/>
                    <a:gd name="T49" fmla="*/ 336 h 589"/>
                    <a:gd name="T50" fmla="*/ 145 w 362"/>
                    <a:gd name="T51" fmla="*/ 327 h 589"/>
                    <a:gd name="T52" fmla="*/ 131 w 362"/>
                    <a:gd name="T53" fmla="*/ 310 h 589"/>
                    <a:gd name="T54" fmla="*/ 129 w 362"/>
                    <a:gd name="T55" fmla="*/ 293 h 589"/>
                    <a:gd name="T56" fmla="*/ 124 w 362"/>
                    <a:gd name="T57" fmla="*/ 282 h 589"/>
                    <a:gd name="T58" fmla="*/ 115 w 362"/>
                    <a:gd name="T59" fmla="*/ 270 h 589"/>
                    <a:gd name="T60" fmla="*/ 109 w 362"/>
                    <a:gd name="T61" fmla="*/ 275 h 589"/>
                    <a:gd name="T62" fmla="*/ 101 w 362"/>
                    <a:gd name="T63" fmla="*/ 278 h 589"/>
                    <a:gd name="T64" fmla="*/ 93 w 362"/>
                    <a:gd name="T65" fmla="*/ 291 h 589"/>
                    <a:gd name="T66" fmla="*/ 90 w 362"/>
                    <a:gd name="T67" fmla="*/ 307 h 589"/>
                    <a:gd name="T68" fmla="*/ 84 w 362"/>
                    <a:gd name="T69" fmla="*/ 312 h 589"/>
                    <a:gd name="T70" fmla="*/ 73 w 362"/>
                    <a:gd name="T71" fmla="*/ 313 h 589"/>
                    <a:gd name="T72" fmla="*/ 65 w 362"/>
                    <a:gd name="T73" fmla="*/ 309 h 589"/>
                    <a:gd name="T74" fmla="*/ 59 w 362"/>
                    <a:gd name="T75" fmla="*/ 298 h 589"/>
                    <a:gd name="T76" fmla="*/ 51 w 362"/>
                    <a:gd name="T77" fmla="*/ 265 h 589"/>
                    <a:gd name="T78" fmla="*/ 36 w 362"/>
                    <a:gd name="T79" fmla="*/ 245 h 589"/>
                    <a:gd name="T80" fmla="*/ 26 w 362"/>
                    <a:gd name="T81" fmla="*/ 232 h 589"/>
                    <a:gd name="T82" fmla="*/ 22 w 362"/>
                    <a:gd name="T83" fmla="*/ 218 h 589"/>
                    <a:gd name="T84" fmla="*/ 31 w 362"/>
                    <a:gd name="T85" fmla="*/ 186 h 589"/>
                    <a:gd name="T86" fmla="*/ 38 w 362"/>
                    <a:gd name="T87" fmla="*/ 169 h 589"/>
                    <a:gd name="T88" fmla="*/ 30 w 362"/>
                    <a:gd name="T89" fmla="*/ 147 h 589"/>
                    <a:gd name="T90" fmla="*/ 12 w 362"/>
                    <a:gd name="T91" fmla="*/ 128 h 589"/>
                    <a:gd name="T92" fmla="*/ 0 w 362"/>
                    <a:gd name="T93" fmla="*/ 111 h 589"/>
                    <a:gd name="T94" fmla="*/ 9 w 362"/>
                    <a:gd name="T95" fmla="*/ 72 h 589"/>
                    <a:gd name="T96" fmla="*/ 29 w 362"/>
                    <a:gd name="T97" fmla="*/ 40 h 589"/>
                    <a:gd name="T98" fmla="*/ 78 w 362"/>
                    <a:gd name="T99" fmla="*/ 13 h 589"/>
                    <a:gd name="T100" fmla="*/ 130 w 362"/>
                    <a:gd name="T101" fmla="*/ 0 h 589"/>
                    <a:gd name="T102" fmla="*/ 183 w 362"/>
                    <a:gd name="T103" fmla="*/ 5 h 589"/>
                    <a:gd name="T104" fmla="*/ 241 w 362"/>
                    <a:gd name="T105" fmla="*/ 25 h 589"/>
                    <a:gd name="T106" fmla="*/ 259 w 362"/>
                    <a:gd name="T107" fmla="*/ 45 h 589"/>
                    <a:gd name="T108" fmla="*/ 268 w 362"/>
                    <a:gd name="T109" fmla="*/ 65 h 589"/>
                    <a:gd name="T110" fmla="*/ 276 w 362"/>
                    <a:gd name="T111" fmla="*/ 93 h 589"/>
                    <a:gd name="T112" fmla="*/ 283 w 362"/>
                    <a:gd name="T113" fmla="*/ 107 h 589"/>
                    <a:gd name="T114" fmla="*/ 322 w 362"/>
                    <a:gd name="T115" fmla="*/ 129 h 589"/>
                    <a:gd name="T116" fmla="*/ 339 w 362"/>
                    <a:gd name="T117" fmla="*/ 144 h 589"/>
                    <a:gd name="T118" fmla="*/ 350 w 362"/>
                    <a:gd name="T119" fmla="*/ 160 h 5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62"/>
                    <a:gd name="T181" fmla="*/ 0 h 589"/>
                    <a:gd name="T182" fmla="*/ 362 w 362"/>
                    <a:gd name="T183" fmla="*/ 589 h 58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62" h="589">
                      <a:moveTo>
                        <a:pt x="350" y="160"/>
                      </a:moveTo>
                      <a:lnTo>
                        <a:pt x="358" y="195"/>
                      </a:lnTo>
                      <a:lnTo>
                        <a:pt x="361" y="231"/>
                      </a:lnTo>
                      <a:lnTo>
                        <a:pt x="352" y="311"/>
                      </a:lnTo>
                      <a:lnTo>
                        <a:pt x="345" y="379"/>
                      </a:lnTo>
                      <a:lnTo>
                        <a:pt x="329" y="421"/>
                      </a:lnTo>
                      <a:lnTo>
                        <a:pt x="311" y="471"/>
                      </a:lnTo>
                      <a:lnTo>
                        <a:pt x="299" y="497"/>
                      </a:lnTo>
                      <a:lnTo>
                        <a:pt x="285" y="531"/>
                      </a:lnTo>
                      <a:lnTo>
                        <a:pt x="274" y="558"/>
                      </a:lnTo>
                      <a:lnTo>
                        <a:pt x="261" y="577"/>
                      </a:lnTo>
                      <a:lnTo>
                        <a:pt x="250" y="586"/>
                      </a:lnTo>
                      <a:lnTo>
                        <a:pt x="237" y="588"/>
                      </a:lnTo>
                      <a:lnTo>
                        <a:pt x="223" y="584"/>
                      </a:lnTo>
                      <a:lnTo>
                        <a:pt x="213" y="585"/>
                      </a:lnTo>
                      <a:lnTo>
                        <a:pt x="205" y="581"/>
                      </a:lnTo>
                      <a:lnTo>
                        <a:pt x="194" y="566"/>
                      </a:lnTo>
                      <a:lnTo>
                        <a:pt x="178" y="532"/>
                      </a:lnTo>
                      <a:lnTo>
                        <a:pt x="165" y="492"/>
                      </a:lnTo>
                      <a:lnTo>
                        <a:pt x="155" y="456"/>
                      </a:lnTo>
                      <a:lnTo>
                        <a:pt x="150" y="423"/>
                      </a:lnTo>
                      <a:lnTo>
                        <a:pt x="142" y="400"/>
                      </a:lnTo>
                      <a:lnTo>
                        <a:pt x="129" y="370"/>
                      </a:lnTo>
                      <a:lnTo>
                        <a:pt x="114" y="349"/>
                      </a:lnTo>
                      <a:lnTo>
                        <a:pt x="128" y="336"/>
                      </a:lnTo>
                      <a:lnTo>
                        <a:pt x="145" y="327"/>
                      </a:lnTo>
                      <a:lnTo>
                        <a:pt x="131" y="310"/>
                      </a:lnTo>
                      <a:lnTo>
                        <a:pt x="129" y="293"/>
                      </a:lnTo>
                      <a:lnTo>
                        <a:pt x="124" y="282"/>
                      </a:lnTo>
                      <a:lnTo>
                        <a:pt x="115" y="270"/>
                      </a:lnTo>
                      <a:lnTo>
                        <a:pt x="109" y="275"/>
                      </a:lnTo>
                      <a:lnTo>
                        <a:pt x="101" y="278"/>
                      </a:lnTo>
                      <a:lnTo>
                        <a:pt x="93" y="291"/>
                      </a:lnTo>
                      <a:lnTo>
                        <a:pt x="90" y="307"/>
                      </a:lnTo>
                      <a:lnTo>
                        <a:pt x="84" y="312"/>
                      </a:lnTo>
                      <a:lnTo>
                        <a:pt x="73" y="313"/>
                      </a:lnTo>
                      <a:lnTo>
                        <a:pt x="65" y="309"/>
                      </a:lnTo>
                      <a:lnTo>
                        <a:pt x="59" y="298"/>
                      </a:lnTo>
                      <a:lnTo>
                        <a:pt x="51" y="265"/>
                      </a:lnTo>
                      <a:lnTo>
                        <a:pt x="36" y="245"/>
                      </a:lnTo>
                      <a:lnTo>
                        <a:pt x="26" y="232"/>
                      </a:lnTo>
                      <a:lnTo>
                        <a:pt x="22" y="218"/>
                      </a:lnTo>
                      <a:lnTo>
                        <a:pt x="31" y="186"/>
                      </a:lnTo>
                      <a:lnTo>
                        <a:pt x="38" y="169"/>
                      </a:lnTo>
                      <a:lnTo>
                        <a:pt x="30" y="147"/>
                      </a:lnTo>
                      <a:lnTo>
                        <a:pt x="12" y="128"/>
                      </a:lnTo>
                      <a:lnTo>
                        <a:pt x="0" y="111"/>
                      </a:lnTo>
                      <a:lnTo>
                        <a:pt x="9" y="72"/>
                      </a:lnTo>
                      <a:lnTo>
                        <a:pt x="29" y="40"/>
                      </a:lnTo>
                      <a:lnTo>
                        <a:pt x="78" y="13"/>
                      </a:lnTo>
                      <a:lnTo>
                        <a:pt x="130" y="0"/>
                      </a:lnTo>
                      <a:lnTo>
                        <a:pt x="183" y="5"/>
                      </a:lnTo>
                      <a:lnTo>
                        <a:pt x="241" y="25"/>
                      </a:lnTo>
                      <a:lnTo>
                        <a:pt x="259" y="45"/>
                      </a:lnTo>
                      <a:lnTo>
                        <a:pt x="268" y="65"/>
                      </a:lnTo>
                      <a:lnTo>
                        <a:pt x="276" y="93"/>
                      </a:lnTo>
                      <a:lnTo>
                        <a:pt x="283" y="107"/>
                      </a:lnTo>
                      <a:lnTo>
                        <a:pt x="322" y="129"/>
                      </a:lnTo>
                      <a:lnTo>
                        <a:pt x="339" y="144"/>
                      </a:lnTo>
                      <a:lnTo>
                        <a:pt x="350" y="160"/>
                      </a:lnTo>
                    </a:path>
                  </a:pathLst>
                </a:custGeom>
                <a:solidFill>
                  <a:srgbClr val="E0A080"/>
                </a:solidFill>
                <a:ln w="12700" cap="rnd" cmpd="sng">
                  <a:solidFill>
                    <a:srgbClr val="000000"/>
                  </a:solidFill>
                  <a:prstDash val="solid"/>
                  <a:round/>
                  <a:headEnd/>
                  <a:tailEnd/>
                </a:ln>
              </p:spPr>
              <p:txBody>
                <a:bodyPr/>
                <a:lstStyle/>
                <a:p>
                  <a:endParaRPr lang="lv-LV"/>
                </a:p>
              </p:txBody>
            </p:sp>
            <p:grpSp>
              <p:nvGrpSpPr>
                <p:cNvPr id="10" name="Group 28"/>
                <p:cNvGrpSpPr>
                  <a:grpSpLocks/>
                </p:cNvGrpSpPr>
                <p:nvPr/>
              </p:nvGrpSpPr>
              <p:grpSpPr bwMode="auto">
                <a:xfrm>
                  <a:off x="3485" y="367"/>
                  <a:ext cx="281" cy="313"/>
                  <a:chOff x="3485" y="367"/>
                  <a:chExt cx="281" cy="313"/>
                </a:xfrm>
              </p:grpSpPr>
              <p:grpSp>
                <p:nvGrpSpPr>
                  <p:cNvPr id="11" name="Group 29"/>
                  <p:cNvGrpSpPr>
                    <a:grpSpLocks/>
                  </p:cNvGrpSpPr>
                  <p:nvPr/>
                </p:nvGrpSpPr>
                <p:grpSpPr bwMode="auto">
                  <a:xfrm>
                    <a:off x="3485" y="367"/>
                    <a:ext cx="281" cy="313"/>
                    <a:chOff x="3485" y="367"/>
                    <a:chExt cx="281" cy="313"/>
                  </a:xfrm>
                </p:grpSpPr>
                <p:sp>
                  <p:nvSpPr>
                    <p:cNvPr id="8248" name="Freeform 30"/>
                    <p:cNvSpPr>
                      <a:spLocks/>
                    </p:cNvSpPr>
                    <p:nvPr/>
                  </p:nvSpPr>
                  <p:spPr bwMode="auto">
                    <a:xfrm>
                      <a:off x="3681" y="399"/>
                      <a:ext cx="85" cy="281"/>
                    </a:xfrm>
                    <a:custGeom>
                      <a:avLst/>
                      <a:gdLst>
                        <a:gd name="T0" fmla="*/ 82 w 85"/>
                        <a:gd name="T1" fmla="*/ 280 h 281"/>
                        <a:gd name="T2" fmla="*/ 71 w 85"/>
                        <a:gd name="T3" fmla="*/ 253 h 281"/>
                        <a:gd name="T4" fmla="*/ 64 w 85"/>
                        <a:gd name="T5" fmla="*/ 234 h 281"/>
                        <a:gd name="T6" fmla="*/ 68 w 85"/>
                        <a:gd name="T7" fmla="*/ 200 h 281"/>
                        <a:gd name="T8" fmla="*/ 78 w 85"/>
                        <a:gd name="T9" fmla="*/ 170 h 281"/>
                        <a:gd name="T10" fmla="*/ 84 w 85"/>
                        <a:gd name="T11" fmla="*/ 135 h 281"/>
                        <a:gd name="T12" fmla="*/ 82 w 85"/>
                        <a:gd name="T13" fmla="*/ 107 h 281"/>
                        <a:gd name="T14" fmla="*/ 65 w 85"/>
                        <a:gd name="T15" fmla="*/ 78 h 281"/>
                        <a:gd name="T16" fmla="*/ 49 w 85"/>
                        <a:gd name="T17" fmla="*/ 59 h 281"/>
                        <a:gd name="T18" fmla="*/ 24 w 85"/>
                        <a:gd name="T19" fmla="*/ 41 h 281"/>
                        <a:gd name="T20" fmla="*/ 0 w 85"/>
                        <a:gd name="T21" fmla="*/ 32 h 281"/>
                        <a:gd name="T22" fmla="*/ 14 w 85"/>
                        <a:gd name="T23" fmla="*/ 31 h 281"/>
                        <a:gd name="T24" fmla="*/ 23 w 85"/>
                        <a:gd name="T25" fmla="*/ 27 h 281"/>
                        <a:gd name="T26" fmla="*/ 28 w 85"/>
                        <a:gd name="T27" fmla="*/ 20 h 281"/>
                        <a:gd name="T28" fmla="*/ 33 w 85"/>
                        <a:gd name="T29" fmla="*/ 8 h 281"/>
                        <a:gd name="T30" fmla="*/ 31 w 85"/>
                        <a:gd name="T31" fmla="*/ 0 h 2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
                        <a:gd name="T49" fmla="*/ 0 h 281"/>
                        <a:gd name="T50" fmla="*/ 85 w 85"/>
                        <a:gd name="T51" fmla="*/ 281 h 2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 h="281">
                          <a:moveTo>
                            <a:pt x="82" y="280"/>
                          </a:moveTo>
                          <a:lnTo>
                            <a:pt x="71" y="253"/>
                          </a:lnTo>
                          <a:lnTo>
                            <a:pt x="64" y="234"/>
                          </a:lnTo>
                          <a:lnTo>
                            <a:pt x="68" y="200"/>
                          </a:lnTo>
                          <a:lnTo>
                            <a:pt x="78" y="170"/>
                          </a:lnTo>
                          <a:lnTo>
                            <a:pt x="84" y="135"/>
                          </a:lnTo>
                          <a:lnTo>
                            <a:pt x="82" y="107"/>
                          </a:lnTo>
                          <a:lnTo>
                            <a:pt x="65" y="78"/>
                          </a:lnTo>
                          <a:lnTo>
                            <a:pt x="49" y="59"/>
                          </a:lnTo>
                          <a:lnTo>
                            <a:pt x="24" y="41"/>
                          </a:lnTo>
                          <a:lnTo>
                            <a:pt x="0" y="32"/>
                          </a:lnTo>
                          <a:lnTo>
                            <a:pt x="14" y="31"/>
                          </a:lnTo>
                          <a:lnTo>
                            <a:pt x="23" y="27"/>
                          </a:lnTo>
                          <a:lnTo>
                            <a:pt x="28" y="20"/>
                          </a:lnTo>
                          <a:lnTo>
                            <a:pt x="33" y="8"/>
                          </a:lnTo>
                          <a:lnTo>
                            <a:pt x="31"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49" name="Freeform 31"/>
                    <p:cNvSpPr>
                      <a:spLocks/>
                    </p:cNvSpPr>
                    <p:nvPr/>
                  </p:nvSpPr>
                  <p:spPr bwMode="auto">
                    <a:xfrm>
                      <a:off x="3548" y="445"/>
                      <a:ext cx="100" cy="41"/>
                    </a:xfrm>
                    <a:custGeom>
                      <a:avLst/>
                      <a:gdLst>
                        <a:gd name="T0" fmla="*/ 99 w 100"/>
                        <a:gd name="T1" fmla="*/ 20 h 41"/>
                        <a:gd name="T2" fmla="*/ 79 w 100"/>
                        <a:gd name="T3" fmla="*/ 32 h 41"/>
                        <a:gd name="T4" fmla="*/ 60 w 100"/>
                        <a:gd name="T5" fmla="*/ 38 h 41"/>
                        <a:gd name="T6" fmla="*/ 39 w 100"/>
                        <a:gd name="T7" fmla="*/ 40 h 41"/>
                        <a:gd name="T8" fmla="*/ 23 w 100"/>
                        <a:gd name="T9" fmla="*/ 38 h 41"/>
                        <a:gd name="T10" fmla="*/ 9 w 100"/>
                        <a:gd name="T11" fmla="*/ 34 h 41"/>
                        <a:gd name="T12" fmla="*/ 0 w 100"/>
                        <a:gd name="T13" fmla="*/ 23 h 41"/>
                        <a:gd name="T14" fmla="*/ 0 w 100"/>
                        <a:gd name="T15" fmla="*/ 9 h 41"/>
                        <a:gd name="T16" fmla="*/ 11 w 100"/>
                        <a:gd name="T17" fmla="*/ 3 h 41"/>
                        <a:gd name="T18" fmla="*/ 24 w 100"/>
                        <a:gd name="T19" fmla="*/ 0 h 41"/>
                        <a:gd name="T20" fmla="*/ 42 w 100"/>
                        <a:gd name="T21" fmla="*/ 5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41"/>
                        <a:gd name="T35" fmla="*/ 100 w 100"/>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41">
                          <a:moveTo>
                            <a:pt x="99" y="20"/>
                          </a:moveTo>
                          <a:lnTo>
                            <a:pt x="79" y="32"/>
                          </a:lnTo>
                          <a:lnTo>
                            <a:pt x="60" y="38"/>
                          </a:lnTo>
                          <a:lnTo>
                            <a:pt x="39" y="40"/>
                          </a:lnTo>
                          <a:lnTo>
                            <a:pt x="23" y="38"/>
                          </a:lnTo>
                          <a:lnTo>
                            <a:pt x="9" y="34"/>
                          </a:lnTo>
                          <a:lnTo>
                            <a:pt x="0" y="23"/>
                          </a:lnTo>
                          <a:lnTo>
                            <a:pt x="0" y="9"/>
                          </a:lnTo>
                          <a:lnTo>
                            <a:pt x="11" y="3"/>
                          </a:lnTo>
                          <a:lnTo>
                            <a:pt x="24" y="0"/>
                          </a:lnTo>
                          <a:lnTo>
                            <a:pt x="42" y="5"/>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50" name="Freeform 32"/>
                    <p:cNvSpPr>
                      <a:spLocks/>
                    </p:cNvSpPr>
                    <p:nvPr/>
                  </p:nvSpPr>
                  <p:spPr bwMode="auto">
                    <a:xfrm>
                      <a:off x="3626" y="534"/>
                      <a:ext cx="46" cy="59"/>
                    </a:xfrm>
                    <a:custGeom>
                      <a:avLst/>
                      <a:gdLst>
                        <a:gd name="T0" fmla="*/ 0 w 46"/>
                        <a:gd name="T1" fmla="*/ 0 h 59"/>
                        <a:gd name="T2" fmla="*/ 18 w 46"/>
                        <a:gd name="T3" fmla="*/ 8 h 59"/>
                        <a:gd name="T4" fmla="*/ 33 w 46"/>
                        <a:gd name="T5" fmla="*/ 21 h 59"/>
                        <a:gd name="T6" fmla="*/ 42 w 46"/>
                        <a:gd name="T7" fmla="*/ 40 h 59"/>
                        <a:gd name="T8" fmla="*/ 45 w 46"/>
                        <a:gd name="T9" fmla="*/ 58 h 59"/>
                        <a:gd name="T10" fmla="*/ 0 60000 65536"/>
                        <a:gd name="T11" fmla="*/ 0 60000 65536"/>
                        <a:gd name="T12" fmla="*/ 0 60000 65536"/>
                        <a:gd name="T13" fmla="*/ 0 60000 65536"/>
                        <a:gd name="T14" fmla="*/ 0 60000 65536"/>
                        <a:gd name="T15" fmla="*/ 0 w 46"/>
                        <a:gd name="T16" fmla="*/ 0 h 59"/>
                        <a:gd name="T17" fmla="*/ 46 w 46"/>
                        <a:gd name="T18" fmla="*/ 59 h 59"/>
                      </a:gdLst>
                      <a:ahLst/>
                      <a:cxnLst>
                        <a:cxn ang="T10">
                          <a:pos x="T0" y="T1"/>
                        </a:cxn>
                        <a:cxn ang="T11">
                          <a:pos x="T2" y="T3"/>
                        </a:cxn>
                        <a:cxn ang="T12">
                          <a:pos x="T4" y="T5"/>
                        </a:cxn>
                        <a:cxn ang="T13">
                          <a:pos x="T6" y="T7"/>
                        </a:cxn>
                        <a:cxn ang="T14">
                          <a:pos x="T8" y="T9"/>
                        </a:cxn>
                      </a:cxnLst>
                      <a:rect l="T15" t="T16" r="T17" b="T18"/>
                      <a:pathLst>
                        <a:path w="46" h="59">
                          <a:moveTo>
                            <a:pt x="0" y="0"/>
                          </a:moveTo>
                          <a:lnTo>
                            <a:pt x="18" y="8"/>
                          </a:lnTo>
                          <a:lnTo>
                            <a:pt x="33" y="21"/>
                          </a:lnTo>
                          <a:lnTo>
                            <a:pt x="42" y="40"/>
                          </a:lnTo>
                          <a:lnTo>
                            <a:pt x="45" y="58"/>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51" name="Freeform 33"/>
                    <p:cNvSpPr>
                      <a:spLocks/>
                    </p:cNvSpPr>
                    <p:nvPr/>
                  </p:nvSpPr>
                  <p:spPr bwMode="auto">
                    <a:xfrm>
                      <a:off x="3535" y="391"/>
                      <a:ext cx="37" cy="46"/>
                    </a:xfrm>
                    <a:custGeom>
                      <a:avLst/>
                      <a:gdLst>
                        <a:gd name="T0" fmla="*/ 36 w 37"/>
                        <a:gd name="T1" fmla="*/ 0 h 46"/>
                        <a:gd name="T2" fmla="*/ 20 w 37"/>
                        <a:gd name="T3" fmla="*/ 45 h 46"/>
                        <a:gd name="T4" fmla="*/ 17 w 37"/>
                        <a:gd name="T5" fmla="*/ 34 h 46"/>
                        <a:gd name="T6" fmla="*/ 11 w 37"/>
                        <a:gd name="T7" fmla="*/ 27 h 46"/>
                        <a:gd name="T8" fmla="*/ 0 w 37"/>
                        <a:gd name="T9" fmla="*/ 28 h 46"/>
                        <a:gd name="T10" fmla="*/ 0 60000 65536"/>
                        <a:gd name="T11" fmla="*/ 0 60000 65536"/>
                        <a:gd name="T12" fmla="*/ 0 60000 65536"/>
                        <a:gd name="T13" fmla="*/ 0 60000 65536"/>
                        <a:gd name="T14" fmla="*/ 0 60000 65536"/>
                        <a:gd name="T15" fmla="*/ 0 w 37"/>
                        <a:gd name="T16" fmla="*/ 0 h 46"/>
                        <a:gd name="T17" fmla="*/ 37 w 37"/>
                        <a:gd name="T18" fmla="*/ 46 h 46"/>
                      </a:gdLst>
                      <a:ahLst/>
                      <a:cxnLst>
                        <a:cxn ang="T10">
                          <a:pos x="T0" y="T1"/>
                        </a:cxn>
                        <a:cxn ang="T11">
                          <a:pos x="T2" y="T3"/>
                        </a:cxn>
                        <a:cxn ang="T12">
                          <a:pos x="T4" y="T5"/>
                        </a:cxn>
                        <a:cxn ang="T13">
                          <a:pos x="T6" y="T7"/>
                        </a:cxn>
                        <a:cxn ang="T14">
                          <a:pos x="T8" y="T9"/>
                        </a:cxn>
                      </a:cxnLst>
                      <a:rect l="T15" t="T16" r="T17" b="T18"/>
                      <a:pathLst>
                        <a:path w="37" h="46">
                          <a:moveTo>
                            <a:pt x="36" y="0"/>
                          </a:moveTo>
                          <a:lnTo>
                            <a:pt x="20" y="45"/>
                          </a:lnTo>
                          <a:lnTo>
                            <a:pt x="17" y="34"/>
                          </a:lnTo>
                          <a:lnTo>
                            <a:pt x="11" y="27"/>
                          </a:lnTo>
                          <a:lnTo>
                            <a:pt x="0" y="28"/>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52" name="Freeform 34"/>
                    <p:cNvSpPr>
                      <a:spLocks/>
                    </p:cNvSpPr>
                    <p:nvPr/>
                  </p:nvSpPr>
                  <p:spPr bwMode="auto">
                    <a:xfrm>
                      <a:off x="3528" y="428"/>
                      <a:ext cx="17" cy="18"/>
                    </a:xfrm>
                    <a:custGeom>
                      <a:avLst/>
                      <a:gdLst>
                        <a:gd name="T0" fmla="*/ 10 w 17"/>
                        <a:gd name="T1" fmla="*/ 15 h 18"/>
                        <a:gd name="T2" fmla="*/ 14 w 17"/>
                        <a:gd name="T3" fmla="*/ 12 h 18"/>
                        <a:gd name="T4" fmla="*/ 16 w 17"/>
                        <a:gd name="T5" fmla="*/ 8 h 18"/>
                        <a:gd name="T6" fmla="*/ 16 w 17"/>
                        <a:gd name="T7" fmla="*/ 4 h 18"/>
                        <a:gd name="T8" fmla="*/ 13 w 17"/>
                        <a:gd name="T9" fmla="*/ 0 h 18"/>
                        <a:gd name="T10" fmla="*/ 9 w 17"/>
                        <a:gd name="T11" fmla="*/ 0 h 18"/>
                        <a:gd name="T12" fmla="*/ 4 w 17"/>
                        <a:gd name="T13" fmla="*/ 3 h 18"/>
                        <a:gd name="T14" fmla="*/ 2 w 17"/>
                        <a:gd name="T15" fmla="*/ 6 h 18"/>
                        <a:gd name="T16" fmla="*/ 2 w 17"/>
                        <a:gd name="T17" fmla="*/ 11 h 18"/>
                        <a:gd name="T18" fmla="*/ 1 w 17"/>
                        <a:gd name="T19" fmla="*/ 15 h 18"/>
                        <a:gd name="T20" fmla="*/ 0 w 17"/>
                        <a:gd name="T21" fmla="*/ 17 h 18"/>
                        <a:gd name="T22" fmla="*/ 4 w 17"/>
                        <a:gd name="T23" fmla="*/ 16 h 18"/>
                        <a:gd name="T24" fmla="*/ 10 w 17"/>
                        <a:gd name="T25" fmla="*/ 15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8"/>
                        <a:gd name="T41" fmla="*/ 17 w 17"/>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8">
                          <a:moveTo>
                            <a:pt x="10" y="15"/>
                          </a:moveTo>
                          <a:lnTo>
                            <a:pt x="14" y="12"/>
                          </a:lnTo>
                          <a:lnTo>
                            <a:pt x="16" y="8"/>
                          </a:lnTo>
                          <a:lnTo>
                            <a:pt x="16" y="4"/>
                          </a:lnTo>
                          <a:lnTo>
                            <a:pt x="13" y="0"/>
                          </a:lnTo>
                          <a:lnTo>
                            <a:pt x="9" y="0"/>
                          </a:lnTo>
                          <a:lnTo>
                            <a:pt x="4" y="3"/>
                          </a:lnTo>
                          <a:lnTo>
                            <a:pt x="2" y="6"/>
                          </a:lnTo>
                          <a:lnTo>
                            <a:pt x="2" y="11"/>
                          </a:lnTo>
                          <a:lnTo>
                            <a:pt x="1" y="15"/>
                          </a:lnTo>
                          <a:lnTo>
                            <a:pt x="0" y="17"/>
                          </a:lnTo>
                          <a:lnTo>
                            <a:pt x="4" y="16"/>
                          </a:lnTo>
                          <a:lnTo>
                            <a:pt x="10" y="15"/>
                          </a:lnTo>
                        </a:path>
                      </a:pathLst>
                    </a:custGeom>
                    <a:solidFill>
                      <a:srgbClr val="C08040"/>
                    </a:solidFill>
                    <a:ln w="12700" cap="rnd" cmpd="sng">
                      <a:solidFill>
                        <a:srgbClr val="000000"/>
                      </a:solidFill>
                      <a:prstDash val="solid"/>
                      <a:round/>
                      <a:headEnd/>
                      <a:tailEnd/>
                    </a:ln>
                  </p:spPr>
                  <p:txBody>
                    <a:bodyPr/>
                    <a:lstStyle/>
                    <a:p>
                      <a:endParaRPr lang="lv-LV"/>
                    </a:p>
                  </p:txBody>
                </p:sp>
                <p:sp>
                  <p:nvSpPr>
                    <p:cNvPr id="8253" name="Freeform 35"/>
                    <p:cNvSpPr>
                      <a:spLocks/>
                    </p:cNvSpPr>
                    <p:nvPr/>
                  </p:nvSpPr>
                  <p:spPr bwMode="auto">
                    <a:xfrm>
                      <a:off x="3485" y="367"/>
                      <a:ext cx="49" cy="79"/>
                    </a:xfrm>
                    <a:custGeom>
                      <a:avLst/>
                      <a:gdLst>
                        <a:gd name="T0" fmla="*/ 0 w 49"/>
                        <a:gd name="T1" fmla="*/ 78 h 79"/>
                        <a:gd name="T2" fmla="*/ 1 w 49"/>
                        <a:gd name="T3" fmla="*/ 54 h 79"/>
                        <a:gd name="T4" fmla="*/ 10 w 49"/>
                        <a:gd name="T5" fmla="*/ 32 h 79"/>
                        <a:gd name="T6" fmla="*/ 28 w 49"/>
                        <a:gd name="T7" fmla="*/ 26 h 79"/>
                        <a:gd name="T8" fmla="*/ 46 w 49"/>
                        <a:gd name="T9" fmla="*/ 14 h 79"/>
                        <a:gd name="T10" fmla="*/ 48 w 49"/>
                        <a:gd name="T11" fmla="*/ 0 h 79"/>
                        <a:gd name="T12" fmla="*/ 0 60000 65536"/>
                        <a:gd name="T13" fmla="*/ 0 60000 65536"/>
                        <a:gd name="T14" fmla="*/ 0 60000 65536"/>
                        <a:gd name="T15" fmla="*/ 0 60000 65536"/>
                        <a:gd name="T16" fmla="*/ 0 60000 65536"/>
                        <a:gd name="T17" fmla="*/ 0 60000 65536"/>
                        <a:gd name="T18" fmla="*/ 0 w 49"/>
                        <a:gd name="T19" fmla="*/ 0 h 79"/>
                        <a:gd name="T20" fmla="*/ 49 w 49"/>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49" h="79">
                          <a:moveTo>
                            <a:pt x="0" y="78"/>
                          </a:moveTo>
                          <a:lnTo>
                            <a:pt x="1" y="54"/>
                          </a:lnTo>
                          <a:lnTo>
                            <a:pt x="10" y="32"/>
                          </a:lnTo>
                          <a:lnTo>
                            <a:pt x="28" y="26"/>
                          </a:lnTo>
                          <a:lnTo>
                            <a:pt x="46" y="14"/>
                          </a:lnTo>
                          <a:lnTo>
                            <a:pt x="48"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54" name="Freeform 36"/>
                    <p:cNvSpPr>
                      <a:spLocks/>
                    </p:cNvSpPr>
                    <p:nvPr/>
                  </p:nvSpPr>
                  <p:spPr bwMode="auto">
                    <a:xfrm>
                      <a:off x="3533" y="478"/>
                      <a:ext cx="65" cy="75"/>
                    </a:xfrm>
                    <a:custGeom>
                      <a:avLst/>
                      <a:gdLst>
                        <a:gd name="T0" fmla="*/ 31 w 65"/>
                        <a:gd name="T1" fmla="*/ 71 h 75"/>
                        <a:gd name="T2" fmla="*/ 44 w 65"/>
                        <a:gd name="T3" fmla="*/ 74 h 75"/>
                        <a:gd name="T4" fmla="*/ 56 w 65"/>
                        <a:gd name="T5" fmla="*/ 73 h 75"/>
                        <a:gd name="T6" fmla="*/ 64 w 65"/>
                        <a:gd name="T7" fmla="*/ 64 h 75"/>
                        <a:gd name="T8" fmla="*/ 63 w 65"/>
                        <a:gd name="T9" fmla="*/ 49 h 75"/>
                        <a:gd name="T10" fmla="*/ 53 w 65"/>
                        <a:gd name="T11" fmla="*/ 39 h 75"/>
                        <a:gd name="T12" fmla="*/ 33 w 65"/>
                        <a:gd name="T13" fmla="*/ 30 h 75"/>
                        <a:gd name="T14" fmla="*/ 17 w 65"/>
                        <a:gd name="T15" fmla="*/ 20 h 75"/>
                        <a:gd name="T16" fmla="*/ 7 w 65"/>
                        <a:gd name="T17" fmla="*/ 13 h 75"/>
                        <a:gd name="T18" fmla="*/ 0 w 65"/>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75"/>
                        <a:gd name="T32" fmla="*/ 65 w 65"/>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75">
                          <a:moveTo>
                            <a:pt x="31" y="71"/>
                          </a:moveTo>
                          <a:lnTo>
                            <a:pt x="44" y="74"/>
                          </a:lnTo>
                          <a:lnTo>
                            <a:pt x="56" y="73"/>
                          </a:lnTo>
                          <a:lnTo>
                            <a:pt x="64" y="64"/>
                          </a:lnTo>
                          <a:lnTo>
                            <a:pt x="63" y="49"/>
                          </a:lnTo>
                          <a:lnTo>
                            <a:pt x="53" y="39"/>
                          </a:lnTo>
                          <a:lnTo>
                            <a:pt x="33" y="30"/>
                          </a:lnTo>
                          <a:lnTo>
                            <a:pt x="17" y="20"/>
                          </a:lnTo>
                          <a:lnTo>
                            <a:pt x="7" y="13"/>
                          </a:lnTo>
                          <a:lnTo>
                            <a:pt x="0" y="0"/>
                          </a:lnTo>
                        </a:path>
                      </a:pathLst>
                    </a:custGeom>
                    <a:noFill/>
                    <a:ln w="12700" cap="rnd" cmpd="sng">
                      <a:solidFill>
                        <a:srgbClr val="000000"/>
                      </a:solidFill>
                      <a:prstDash val="solid"/>
                      <a:round/>
                      <a:headEnd type="none" w="sm" len="sm"/>
                      <a:tailEnd type="none" w="sm" len="sm"/>
                    </a:ln>
                  </p:spPr>
                  <p:txBody>
                    <a:bodyPr/>
                    <a:lstStyle/>
                    <a:p>
                      <a:endParaRPr lang="lv-LV"/>
                    </a:p>
                  </p:txBody>
                </p:sp>
              </p:grpSp>
              <p:sp>
                <p:nvSpPr>
                  <p:cNvPr id="8247" name="Line 37"/>
                  <p:cNvSpPr>
                    <a:spLocks noChangeShapeType="1"/>
                  </p:cNvSpPr>
                  <p:nvPr/>
                </p:nvSpPr>
                <p:spPr bwMode="auto">
                  <a:xfrm flipV="1">
                    <a:off x="3581" y="557"/>
                    <a:ext cx="71" cy="53"/>
                  </a:xfrm>
                  <a:prstGeom prst="line">
                    <a:avLst/>
                  </a:prstGeom>
                  <a:noFill/>
                  <a:ln w="12700">
                    <a:solidFill>
                      <a:srgbClr val="000000"/>
                    </a:solidFill>
                    <a:round/>
                    <a:headEnd type="none" w="sm" len="sm"/>
                    <a:tailEnd type="none" w="sm" len="sm"/>
                  </a:ln>
                </p:spPr>
                <p:txBody>
                  <a:bodyPr/>
                  <a:lstStyle/>
                  <a:p>
                    <a:endParaRPr lang="lv-LV"/>
                  </a:p>
                </p:txBody>
              </p:sp>
            </p:grpSp>
          </p:grpSp>
          <p:sp>
            <p:nvSpPr>
              <p:cNvPr id="8243" name="Freeform 38"/>
              <p:cNvSpPr>
                <a:spLocks/>
              </p:cNvSpPr>
              <p:nvPr/>
            </p:nvSpPr>
            <p:spPr bwMode="auto">
              <a:xfrm>
                <a:off x="3381" y="169"/>
                <a:ext cx="389" cy="249"/>
              </a:xfrm>
              <a:custGeom>
                <a:avLst/>
                <a:gdLst>
                  <a:gd name="T0" fmla="*/ 374 w 389"/>
                  <a:gd name="T1" fmla="*/ 248 h 249"/>
                  <a:gd name="T2" fmla="*/ 349 w 389"/>
                  <a:gd name="T3" fmla="*/ 235 h 249"/>
                  <a:gd name="T4" fmla="*/ 334 w 389"/>
                  <a:gd name="T5" fmla="*/ 217 h 249"/>
                  <a:gd name="T6" fmla="*/ 325 w 389"/>
                  <a:gd name="T7" fmla="*/ 191 h 249"/>
                  <a:gd name="T8" fmla="*/ 319 w 389"/>
                  <a:gd name="T9" fmla="*/ 167 h 249"/>
                  <a:gd name="T10" fmla="*/ 310 w 389"/>
                  <a:gd name="T11" fmla="*/ 151 h 249"/>
                  <a:gd name="T12" fmla="*/ 295 w 389"/>
                  <a:gd name="T13" fmla="*/ 139 h 249"/>
                  <a:gd name="T14" fmla="*/ 278 w 389"/>
                  <a:gd name="T15" fmla="*/ 134 h 249"/>
                  <a:gd name="T16" fmla="*/ 261 w 389"/>
                  <a:gd name="T17" fmla="*/ 137 h 249"/>
                  <a:gd name="T18" fmla="*/ 246 w 389"/>
                  <a:gd name="T19" fmla="*/ 150 h 249"/>
                  <a:gd name="T20" fmla="*/ 237 w 389"/>
                  <a:gd name="T21" fmla="*/ 169 h 249"/>
                  <a:gd name="T22" fmla="*/ 243 w 389"/>
                  <a:gd name="T23" fmla="*/ 192 h 249"/>
                  <a:gd name="T24" fmla="*/ 257 w 389"/>
                  <a:gd name="T25" fmla="*/ 224 h 249"/>
                  <a:gd name="T26" fmla="*/ 226 w 389"/>
                  <a:gd name="T27" fmla="*/ 231 h 249"/>
                  <a:gd name="T28" fmla="*/ 223 w 389"/>
                  <a:gd name="T29" fmla="*/ 217 h 249"/>
                  <a:gd name="T30" fmla="*/ 207 w 389"/>
                  <a:gd name="T31" fmla="*/ 203 h 249"/>
                  <a:gd name="T32" fmla="*/ 195 w 389"/>
                  <a:gd name="T33" fmla="*/ 188 h 249"/>
                  <a:gd name="T34" fmla="*/ 188 w 389"/>
                  <a:gd name="T35" fmla="*/ 174 h 249"/>
                  <a:gd name="T36" fmla="*/ 185 w 389"/>
                  <a:gd name="T37" fmla="*/ 161 h 249"/>
                  <a:gd name="T38" fmla="*/ 175 w 389"/>
                  <a:gd name="T39" fmla="*/ 167 h 249"/>
                  <a:gd name="T40" fmla="*/ 161 w 389"/>
                  <a:gd name="T41" fmla="*/ 171 h 249"/>
                  <a:gd name="T42" fmla="*/ 149 w 389"/>
                  <a:gd name="T43" fmla="*/ 173 h 249"/>
                  <a:gd name="T44" fmla="*/ 138 w 389"/>
                  <a:gd name="T45" fmla="*/ 171 h 249"/>
                  <a:gd name="T46" fmla="*/ 128 w 389"/>
                  <a:gd name="T47" fmla="*/ 169 h 249"/>
                  <a:gd name="T48" fmla="*/ 119 w 389"/>
                  <a:gd name="T49" fmla="*/ 182 h 249"/>
                  <a:gd name="T50" fmla="*/ 106 w 389"/>
                  <a:gd name="T51" fmla="*/ 199 h 249"/>
                  <a:gd name="T52" fmla="*/ 88 w 389"/>
                  <a:gd name="T53" fmla="*/ 213 h 249"/>
                  <a:gd name="T54" fmla="*/ 74 w 389"/>
                  <a:gd name="T55" fmla="*/ 222 h 249"/>
                  <a:gd name="T56" fmla="*/ 55 w 389"/>
                  <a:gd name="T57" fmla="*/ 230 h 249"/>
                  <a:gd name="T58" fmla="*/ 33 w 389"/>
                  <a:gd name="T59" fmla="*/ 233 h 249"/>
                  <a:gd name="T60" fmla="*/ 16 w 389"/>
                  <a:gd name="T61" fmla="*/ 227 h 249"/>
                  <a:gd name="T62" fmla="*/ 3 w 389"/>
                  <a:gd name="T63" fmla="*/ 211 h 249"/>
                  <a:gd name="T64" fmla="*/ 0 w 389"/>
                  <a:gd name="T65" fmla="*/ 193 h 249"/>
                  <a:gd name="T66" fmla="*/ 5 w 389"/>
                  <a:gd name="T67" fmla="*/ 178 h 249"/>
                  <a:gd name="T68" fmla="*/ 14 w 389"/>
                  <a:gd name="T69" fmla="*/ 155 h 249"/>
                  <a:gd name="T70" fmla="*/ 21 w 389"/>
                  <a:gd name="T71" fmla="*/ 135 h 249"/>
                  <a:gd name="T72" fmla="*/ 28 w 389"/>
                  <a:gd name="T73" fmla="*/ 121 h 249"/>
                  <a:gd name="T74" fmla="*/ 46 w 389"/>
                  <a:gd name="T75" fmla="*/ 105 h 249"/>
                  <a:gd name="T76" fmla="*/ 62 w 389"/>
                  <a:gd name="T77" fmla="*/ 99 h 249"/>
                  <a:gd name="T78" fmla="*/ 79 w 389"/>
                  <a:gd name="T79" fmla="*/ 96 h 249"/>
                  <a:gd name="T80" fmla="*/ 91 w 389"/>
                  <a:gd name="T81" fmla="*/ 98 h 249"/>
                  <a:gd name="T82" fmla="*/ 104 w 389"/>
                  <a:gd name="T83" fmla="*/ 72 h 249"/>
                  <a:gd name="T84" fmla="*/ 124 w 389"/>
                  <a:gd name="T85" fmla="*/ 51 h 249"/>
                  <a:gd name="T86" fmla="*/ 158 w 389"/>
                  <a:gd name="T87" fmla="*/ 28 h 249"/>
                  <a:gd name="T88" fmla="*/ 202 w 389"/>
                  <a:gd name="T89" fmla="*/ 10 h 249"/>
                  <a:gd name="T90" fmla="*/ 245 w 389"/>
                  <a:gd name="T91" fmla="*/ 0 h 249"/>
                  <a:gd name="T92" fmla="*/ 277 w 389"/>
                  <a:gd name="T93" fmla="*/ 5 h 249"/>
                  <a:gd name="T94" fmla="*/ 283 w 389"/>
                  <a:gd name="T95" fmla="*/ 15 h 249"/>
                  <a:gd name="T96" fmla="*/ 291 w 389"/>
                  <a:gd name="T97" fmla="*/ 25 h 249"/>
                  <a:gd name="T98" fmla="*/ 307 w 389"/>
                  <a:gd name="T99" fmla="*/ 35 h 249"/>
                  <a:gd name="T100" fmla="*/ 327 w 389"/>
                  <a:gd name="T101" fmla="*/ 45 h 249"/>
                  <a:gd name="T102" fmla="*/ 343 w 389"/>
                  <a:gd name="T103" fmla="*/ 54 h 249"/>
                  <a:gd name="T104" fmla="*/ 354 w 389"/>
                  <a:gd name="T105" fmla="*/ 64 h 249"/>
                  <a:gd name="T106" fmla="*/ 364 w 389"/>
                  <a:gd name="T107" fmla="*/ 81 h 249"/>
                  <a:gd name="T108" fmla="*/ 372 w 389"/>
                  <a:gd name="T109" fmla="*/ 98 h 249"/>
                  <a:gd name="T110" fmla="*/ 374 w 389"/>
                  <a:gd name="T111" fmla="*/ 116 h 249"/>
                  <a:gd name="T112" fmla="*/ 380 w 389"/>
                  <a:gd name="T113" fmla="*/ 137 h 249"/>
                  <a:gd name="T114" fmla="*/ 386 w 389"/>
                  <a:gd name="T115" fmla="*/ 161 h 249"/>
                  <a:gd name="T116" fmla="*/ 388 w 389"/>
                  <a:gd name="T117" fmla="*/ 189 h 249"/>
                  <a:gd name="T118" fmla="*/ 387 w 389"/>
                  <a:gd name="T119" fmla="*/ 210 h 249"/>
                  <a:gd name="T120" fmla="*/ 382 w 389"/>
                  <a:gd name="T121" fmla="*/ 231 h 249"/>
                  <a:gd name="T122" fmla="*/ 374 w 389"/>
                  <a:gd name="T123" fmla="*/ 248 h 2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9"/>
                  <a:gd name="T187" fmla="*/ 0 h 249"/>
                  <a:gd name="T188" fmla="*/ 389 w 389"/>
                  <a:gd name="T189" fmla="*/ 249 h 2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9" h="249">
                    <a:moveTo>
                      <a:pt x="374" y="248"/>
                    </a:moveTo>
                    <a:lnTo>
                      <a:pt x="349" y="235"/>
                    </a:lnTo>
                    <a:lnTo>
                      <a:pt x="334" y="217"/>
                    </a:lnTo>
                    <a:lnTo>
                      <a:pt x="325" y="191"/>
                    </a:lnTo>
                    <a:lnTo>
                      <a:pt x="319" y="167"/>
                    </a:lnTo>
                    <a:lnTo>
                      <a:pt x="310" y="151"/>
                    </a:lnTo>
                    <a:lnTo>
                      <a:pt x="295" y="139"/>
                    </a:lnTo>
                    <a:lnTo>
                      <a:pt x="278" y="134"/>
                    </a:lnTo>
                    <a:lnTo>
                      <a:pt x="261" y="137"/>
                    </a:lnTo>
                    <a:lnTo>
                      <a:pt x="246" y="150"/>
                    </a:lnTo>
                    <a:lnTo>
                      <a:pt x="237" y="169"/>
                    </a:lnTo>
                    <a:lnTo>
                      <a:pt x="243" y="192"/>
                    </a:lnTo>
                    <a:lnTo>
                      <a:pt x="257" y="224"/>
                    </a:lnTo>
                    <a:lnTo>
                      <a:pt x="226" y="231"/>
                    </a:lnTo>
                    <a:lnTo>
                      <a:pt x="223" y="217"/>
                    </a:lnTo>
                    <a:lnTo>
                      <a:pt x="207" y="203"/>
                    </a:lnTo>
                    <a:lnTo>
                      <a:pt x="195" y="188"/>
                    </a:lnTo>
                    <a:lnTo>
                      <a:pt x="188" y="174"/>
                    </a:lnTo>
                    <a:lnTo>
                      <a:pt x="185" y="161"/>
                    </a:lnTo>
                    <a:lnTo>
                      <a:pt x="175" y="167"/>
                    </a:lnTo>
                    <a:lnTo>
                      <a:pt x="161" y="171"/>
                    </a:lnTo>
                    <a:lnTo>
                      <a:pt x="149" y="173"/>
                    </a:lnTo>
                    <a:lnTo>
                      <a:pt x="138" y="171"/>
                    </a:lnTo>
                    <a:lnTo>
                      <a:pt x="128" y="169"/>
                    </a:lnTo>
                    <a:lnTo>
                      <a:pt x="119" y="182"/>
                    </a:lnTo>
                    <a:lnTo>
                      <a:pt x="106" y="199"/>
                    </a:lnTo>
                    <a:lnTo>
                      <a:pt x="88" y="213"/>
                    </a:lnTo>
                    <a:lnTo>
                      <a:pt x="74" y="222"/>
                    </a:lnTo>
                    <a:lnTo>
                      <a:pt x="55" y="230"/>
                    </a:lnTo>
                    <a:lnTo>
                      <a:pt x="33" y="233"/>
                    </a:lnTo>
                    <a:lnTo>
                      <a:pt x="16" y="227"/>
                    </a:lnTo>
                    <a:lnTo>
                      <a:pt x="3" y="211"/>
                    </a:lnTo>
                    <a:lnTo>
                      <a:pt x="0" y="193"/>
                    </a:lnTo>
                    <a:lnTo>
                      <a:pt x="5" y="178"/>
                    </a:lnTo>
                    <a:lnTo>
                      <a:pt x="14" y="155"/>
                    </a:lnTo>
                    <a:lnTo>
                      <a:pt x="21" y="135"/>
                    </a:lnTo>
                    <a:lnTo>
                      <a:pt x="28" y="121"/>
                    </a:lnTo>
                    <a:lnTo>
                      <a:pt x="46" y="105"/>
                    </a:lnTo>
                    <a:lnTo>
                      <a:pt x="62" y="99"/>
                    </a:lnTo>
                    <a:lnTo>
                      <a:pt x="79" y="96"/>
                    </a:lnTo>
                    <a:lnTo>
                      <a:pt x="91" y="98"/>
                    </a:lnTo>
                    <a:lnTo>
                      <a:pt x="104" y="72"/>
                    </a:lnTo>
                    <a:lnTo>
                      <a:pt x="124" y="51"/>
                    </a:lnTo>
                    <a:lnTo>
                      <a:pt x="158" y="28"/>
                    </a:lnTo>
                    <a:lnTo>
                      <a:pt x="202" y="10"/>
                    </a:lnTo>
                    <a:lnTo>
                      <a:pt x="245" y="0"/>
                    </a:lnTo>
                    <a:lnTo>
                      <a:pt x="277" y="5"/>
                    </a:lnTo>
                    <a:lnTo>
                      <a:pt x="283" y="15"/>
                    </a:lnTo>
                    <a:lnTo>
                      <a:pt x="291" y="25"/>
                    </a:lnTo>
                    <a:lnTo>
                      <a:pt x="307" y="35"/>
                    </a:lnTo>
                    <a:lnTo>
                      <a:pt x="327" y="45"/>
                    </a:lnTo>
                    <a:lnTo>
                      <a:pt x="343" y="54"/>
                    </a:lnTo>
                    <a:lnTo>
                      <a:pt x="354" y="64"/>
                    </a:lnTo>
                    <a:lnTo>
                      <a:pt x="364" y="81"/>
                    </a:lnTo>
                    <a:lnTo>
                      <a:pt x="372" y="98"/>
                    </a:lnTo>
                    <a:lnTo>
                      <a:pt x="374" y="116"/>
                    </a:lnTo>
                    <a:lnTo>
                      <a:pt x="380" y="137"/>
                    </a:lnTo>
                    <a:lnTo>
                      <a:pt x="386" y="161"/>
                    </a:lnTo>
                    <a:lnTo>
                      <a:pt x="388" y="189"/>
                    </a:lnTo>
                    <a:lnTo>
                      <a:pt x="387" y="210"/>
                    </a:lnTo>
                    <a:lnTo>
                      <a:pt x="382" y="231"/>
                    </a:lnTo>
                    <a:lnTo>
                      <a:pt x="374" y="248"/>
                    </a:lnTo>
                  </a:path>
                </a:pathLst>
              </a:custGeom>
              <a:solidFill>
                <a:srgbClr val="A0A0A0"/>
              </a:solidFill>
              <a:ln w="12700" cap="rnd" cmpd="sng">
                <a:solidFill>
                  <a:srgbClr val="000000"/>
                </a:solidFill>
                <a:prstDash val="solid"/>
                <a:round/>
                <a:headEnd/>
                <a:tailEnd/>
              </a:ln>
            </p:spPr>
            <p:txBody>
              <a:bodyPr/>
              <a:lstStyle/>
              <a:p>
                <a:endParaRPr lang="lv-LV"/>
              </a:p>
            </p:txBody>
          </p:sp>
        </p:grpSp>
        <p:grpSp>
          <p:nvGrpSpPr>
            <p:cNvPr id="12" name="Group 39"/>
            <p:cNvGrpSpPr>
              <a:grpSpLocks/>
            </p:cNvGrpSpPr>
            <p:nvPr/>
          </p:nvGrpSpPr>
          <p:grpSpPr bwMode="auto">
            <a:xfrm>
              <a:off x="4383" y="2062"/>
              <a:ext cx="723" cy="221"/>
              <a:chOff x="4383" y="2062"/>
              <a:chExt cx="723" cy="221"/>
            </a:xfrm>
          </p:grpSpPr>
          <p:sp>
            <p:nvSpPr>
              <p:cNvPr id="8240" name="Freeform 40"/>
              <p:cNvSpPr>
                <a:spLocks/>
              </p:cNvSpPr>
              <p:nvPr/>
            </p:nvSpPr>
            <p:spPr bwMode="auto">
              <a:xfrm>
                <a:off x="4392" y="2062"/>
                <a:ext cx="714" cy="169"/>
              </a:xfrm>
              <a:custGeom>
                <a:avLst/>
                <a:gdLst>
                  <a:gd name="T0" fmla="*/ 373 w 714"/>
                  <a:gd name="T1" fmla="*/ 0 h 169"/>
                  <a:gd name="T2" fmla="*/ 327 w 714"/>
                  <a:gd name="T3" fmla="*/ 7 h 169"/>
                  <a:gd name="T4" fmla="*/ 290 w 714"/>
                  <a:gd name="T5" fmla="*/ 20 h 169"/>
                  <a:gd name="T6" fmla="*/ 251 w 714"/>
                  <a:gd name="T7" fmla="*/ 37 h 169"/>
                  <a:gd name="T8" fmla="*/ 193 w 714"/>
                  <a:gd name="T9" fmla="*/ 54 h 169"/>
                  <a:gd name="T10" fmla="*/ 153 w 714"/>
                  <a:gd name="T11" fmla="*/ 54 h 169"/>
                  <a:gd name="T12" fmla="*/ 98 w 714"/>
                  <a:gd name="T13" fmla="*/ 66 h 169"/>
                  <a:gd name="T14" fmla="*/ 52 w 714"/>
                  <a:gd name="T15" fmla="*/ 80 h 169"/>
                  <a:gd name="T16" fmla="*/ 4 w 714"/>
                  <a:gd name="T17" fmla="*/ 99 h 169"/>
                  <a:gd name="T18" fmla="*/ 0 w 714"/>
                  <a:gd name="T19" fmla="*/ 122 h 169"/>
                  <a:gd name="T20" fmla="*/ 21 w 714"/>
                  <a:gd name="T21" fmla="*/ 147 h 169"/>
                  <a:gd name="T22" fmla="*/ 62 w 714"/>
                  <a:gd name="T23" fmla="*/ 164 h 169"/>
                  <a:gd name="T24" fmla="*/ 114 w 714"/>
                  <a:gd name="T25" fmla="*/ 167 h 169"/>
                  <a:gd name="T26" fmla="*/ 288 w 714"/>
                  <a:gd name="T27" fmla="*/ 168 h 169"/>
                  <a:gd name="T28" fmla="*/ 353 w 714"/>
                  <a:gd name="T29" fmla="*/ 164 h 169"/>
                  <a:gd name="T30" fmla="*/ 417 w 714"/>
                  <a:gd name="T31" fmla="*/ 158 h 169"/>
                  <a:gd name="T32" fmla="*/ 476 w 714"/>
                  <a:gd name="T33" fmla="*/ 141 h 169"/>
                  <a:gd name="T34" fmla="*/ 511 w 714"/>
                  <a:gd name="T35" fmla="*/ 134 h 169"/>
                  <a:gd name="T36" fmla="*/ 511 w 714"/>
                  <a:gd name="T37" fmla="*/ 155 h 169"/>
                  <a:gd name="T38" fmla="*/ 670 w 714"/>
                  <a:gd name="T39" fmla="*/ 156 h 169"/>
                  <a:gd name="T40" fmla="*/ 695 w 714"/>
                  <a:gd name="T41" fmla="*/ 135 h 169"/>
                  <a:gd name="T42" fmla="*/ 709 w 714"/>
                  <a:gd name="T43" fmla="*/ 99 h 169"/>
                  <a:gd name="T44" fmla="*/ 713 w 714"/>
                  <a:gd name="T45" fmla="*/ 72 h 169"/>
                  <a:gd name="T46" fmla="*/ 709 w 714"/>
                  <a:gd name="T47" fmla="*/ 34 h 169"/>
                  <a:gd name="T48" fmla="*/ 704 w 714"/>
                  <a:gd name="T49" fmla="*/ 6 h 169"/>
                  <a:gd name="T50" fmla="*/ 666 w 714"/>
                  <a:gd name="T51" fmla="*/ 6 h 169"/>
                  <a:gd name="T52" fmla="*/ 616 w 714"/>
                  <a:gd name="T53" fmla="*/ 24 h 169"/>
                  <a:gd name="T54" fmla="*/ 564 w 714"/>
                  <a:gd name="T55" fmla="*/ 41 h 169"/>
                  <a:gd name="T56" fmla="*/ 525 w 714"/>
                  <a:gd name="T57" fmla="*/ 42 h 169"/>
                  <a:gd name="T58" fmla="*/ 484 w 714"/>
                  <a:gd name="T59" fmla="*/ 34 h 169"/>
                  <a:gd name="T60" fmla="*/ 437 w 714"/>
                  <a:gd name="T61" fmla="*/ 24 h 169"/>
                  <a:gd name="T62" fmla="*/ 350 w 714"/>
                  <a:gd name="T63" fmla="*/ 36 h 169"/>
                  <a:gd name="T64" fmla="*/ 373 w 714"/>
                  <a:gd name="T65" fmla="*/ 0 h 1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4"/>
                  <a:gd name="T100" fmla="*/ 0 h 169"/>
                  <a:gd name="T101" fmla="*/ 714 w 714"/>
                  <a:gd name="T102" fmla="*/ 169 h 1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4" h="169">
                    <a:moveTo>
                      <a:pt x="373" y="0"/>
                    </a:moveTo>
                    <a:lnTo>
                      <a:pt x="327" y="7"/>
                    </a:lnTo>
                    <a:lnTo>
                      <a:pt x="290" y="20"/>
                    </a:lnTo>
                    <a:lnTo>
                      <a:pt x="251" y="37"/>
                    </a:lnTo>
                    <a:lnTo>
                      <a:pt x="193" y="54"/>
                    </a:lnTo>
                    <a:lnTo>
                      <a:pt x="153" y="54"/>
                    </a:lnTo>
                    <a:lnTo>
                      <a:pt x="98" y="66"/>
                    </a:lnTo>
                    <a:lnTo>
                      <a:pt x="52" y="80"/>
                    </a:lnTo>
                    <a:lnTo>
                      <a:pt x="4" y="99"/>
                    </a:lnTo>
                    <a:lnTo>
                      <a:pt x="0" y="122"/>
                    </a:lnTo>
                    <a:lnTo>
                      <a:pt x="21" y="147"/>
                    </a:lnTo>
                    <a:lnTo>
                      <a:pt x="62" y="164"/>
                    </a:lnTo>
                    <a:lnTo>
                      <a:pt x="114" y="167"/>
                    </a:lnTo>
                    <a:lnTo>
                      <a:pt x="288" y="168"/>
                    </a:lnTo>
                    <a:lnTo>
                      <a:pt x="353" y="164"/>
                    </a:lnTo>
                    <a:lnTo>
                      <a:pt x="417" y="158"/>
                    </a:lnTo>
                    <a:lnTo>
                      <a:pt x="476" y="141"/>
                    </a:lnTo>
                    <a:lnTo>
                      <a:pt x="511" y="134"/>
                    </a:lnTo>
                    <a:lnTo>
                      <a:pt x="511" y="155"/>
                    </a:lnTo>
                    <a:lnTo>
                      <a:pt x="670" y="156"/>
                    </a:lnTo>
                    <a:lnTo>
                      <a:pt x="695" y="135"/>
                    </a:lnTo>
                    <a:lnTo>
                      <a:pt x="709" y="99"/>
                    </a:lnTo>
                    <a:lnTo>
                      <a:pt x="713" y="72"/>
                    </a:lnTo>
                    <a:lnTo>
                      <a:pt x="709" y="34"/>
                    </a:lnTo>
                    <a:lnTo>
                      <a:pt x="704" y="6"/>
                    </a:lnTo>
                    <a:lnTo>
                      <a:pt x="666" y="6"/>
                    </a:lnTo>
                    <a:lnTo>
                      <a:pt x="616" y="24"/>
                    </a:lnTo>
                    <a:lnTo>
                      <a:pt x="564" y="41"/>
                    </a:lnTo>
                    <a:lnTo>
                      <a:pt x="525" y="42"/>
                    </a:lnTo>
                    <a:lnTo>
                      <a:pt x="484" y="34"/>
                    </a:lnTo>
                    <a:lnTo>
                      <a:pt x="437" y="24"/>
                    </a:lnTo>
                    <a:lnTo>
                      <a:pt x="350" y="36"/>
                    </a:lnTo>
                    <a:lnTo>
                      <a:pt x="373" y="0"/>
                    </a:lnTo>
                  </a:path>
                </a:pathLst>
              </a:custGeom>
              <a:solidFill>
                <a:srgbClr val="606060"/>
              </a:solidFill>
              <a:ln w="12700" cap="rnd" cmpd="sng">
                <a:solidFill>
                  <a:srgbClr val="000000"/>
                </a:solidFill>
                <a:prstDash val="solid"/>
                <a:round/>
                <a:headEnd/>
                <a:tailEnd/>
              </a:ln>
            </p:spPr>
            <p:txBody>
              <a:bodyPr/>
              <a:lstStyle/>
              <a:p>
                <a:endParaRPr lang="lv-LV"/>
              </a:p>
            </p:txBody>
          </p:sp>
          <p:sp>
            <p:nvSpPr>
              <p:cNvPr id="8241" name="Freeform 41"/>
              <p:cNvSpPr>
                <a:spLocks/>
              </p:cNvSpPr>
              <p:nvPr/>
            </p:nvSpPr>
            <p:spPr bwMode="auto">
              <a:xfrm>
                <a:off x="4383" y="2115"/>
                <a:ext cx="714" cy="168"/>
              </a:xfrm>
              <a:custGeom>
                <a:avLst/>
                <a:gdLst>
                  <a:gd name="T0" fmla="*/ 373 w 714"/>
                  <a:gd name="T1" fmla="*/ 0 h 168"/>
                  <a:gd name="T2" fmla="*/ 327 w 714"/>
                  <a:gd name="T3" fmla="*/ 7 h 168"/>
                  <a:gd name="T4" fmla="*/ 290 w 714"/>
                  <a:gd name="T5" fmla="*/ 20 h 168"/>
                  <a:gd name="T6" fmla="*/ 251 w 714"/>
                  <a:gd name="T7" fmla="*/ 37 h 168"/>
                  <a:gd name="T8" fmla="*/ 193 w 714"/>
                  <a:gd name="T9" fmla="*/ 54 h 168"/>
                  <a:gd name="T10" fmla="*/ 154 w 714"/>
                  <a:gd name="T11" fmla="*/ 54 h 168"/>
                  <a:gd name="T12" fmla="*/ 98 w 714"/>
                  <a:gd name="T13" fmla="*/ 66 h 168"/>
                  <a:gd name="T14" fmla="*/ 52 w 714"/>
                  <a:gd name="T15" fmla="*/ 80 h 168"/>
                  <a:gd name="T16" fmla="*/ 4 w 714"/>
                  <a:gd name="T17" fmla="*/ 99 h 168"/>
                  <a:gd name="T18" fmla="*/ 0 w 714"/>
                  <a:gd name="T19" fmla="*/ 121 h 168"/>
                  <a:gd name="T20" fmla="*/ 21 w 714"/>
                  <a:gd name="T21" fmla="*/ 146 h 168"/>
                  <a:gd name="T22" fmla="*/ 62 w 714"/>
                  <a:gd name="T23" fmla="*/ 161 h 168"/>
                  <a:gd name="T24" fmla="*/ 114 w 714"/>
                  <a:gd name="T25" fmla="*/ 166 h 168"/>
                  <a:gd name="T26" fmla="*/ 288 w 714"/>
                  <a:gd name="T27" fmla="*/ 167 h 168"/>
                  <a:gd name="T28" fmla="*/ 354 w 714"/>
                  <a:gd name="T29" fmla="*/ 163 h 168"/>
                  <a:gd name="T30" fmla="*/ 417 w 714"/>
                  <a:gd name="T31" fmla="*/ 156 h 168"/>
                  <a:gd name="T32" fmla="*/ 476 w 714"/>
                  <a:gd name="T33" fmla="*/ 140 h 168"/>
                  <a:gd name="T34" fmla="*/ 511 w 714"/>
                  <a:gd name="T35" fmla="*/ 132 h 168"/>
                  <a:gd name="T36" fmla="*/ 511 w 714"/>
                  <a:gd name="T37" fmla="*/ 152 h 168"/>
                  <a:gd name="T38" fmla="*/ 670 w 714"/>
                  <a:gd name="T39" fmla="*/ 154 h 168"/>
                  <a:gd name="T40" fmla="*/ 695 w 714"/>
                  <a:gd name="T41" fmla="*/ 133 h 168"/>
                  <a:gd name="T42" fmla="*/ 709 w 714"/>
                  <a:gd name="T43" fmla="*/ 99 h 168"/>
                  <a:gd name="T44" fmla="*/ 713 w 714"/>
                  <a:gd name="T45" fmla="*/ 72 h 168"/>
                  <a:gd name="T46" fmla="*/ 709 w 714"/>
                  <a:gd name="T47" fmla="*/ 34 h 168"/>
                  <a:gd name="T48" fmla="*/ 704 w 714"/>
                  <a:gd name="T49" fmla="*/ 5 h 168"/>
                  <a:gd name="T50" fmla="*/ 666 w 714"/>
                  <a:gd name="T51" fmla="*/ 5 h 168"/>
                  <a:gd name="T52" fmla="*/ 616 w 714"/>
                  <a:gd name="T53" fmla="*/ 23 h 168"/>
                  <a:gd name="T54" fmla="*/ 564 w 714"/>
                  <a:gd name="T55" fmla="*/ 40 h 168"/>
                  <a:gd name="T56" fmla="*/ 525 w 714"/>
                  <a:gd name="T57" fmla="*/ 41 h 168"/>
                  <a:gd name="T58" fmla="*/ 484 w 714"/>
                  <a:gd name="T59" fmla="*/ 34 h 168"/>
                  <a:gd name="T60" fmla="*/ 437 w 714"/>
                  <a:gd name="T61" fmla="*/ 23 h 168"/>
                  <a:gd name="T62" fmla="*/ 352 w 714"/>
                  <a:gd name="T63" fmla="*/ 36 h 168"/>
                  <a:gd name="T64" fmla="*/ 373 w 714"/>
                  <a:gd name="T65" fmla="*/ 0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4"/>
                  <a:gd name="T100" fmla="*/ 0 h 168"/>
                  <a:gd name="T101" fmla="*/ 714 w 714"/>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4" h="168">
                    <a:moveTo>
                      <a:pt x="373" y="0"/>
                    </a:moveTo>
                    <a:lnTo>
                      <a:pt x="327" y="7"/>
                    </a:lnTo>
                    <a:lnTo>
                      <a:pt x="290" y="20"/>
                    </a:lnTo>
                    <a:lnTo>
                      <a:pt x="251" y="37"/>
                    </a:lnTo>
                    <a:lnTo>
                      <a:pt x="193" y="54"/>
                    </a:lnTo>
                    <a:lnTo>
                      <a:pt x="154" y="54"/>
                    </a:lnTo>
                    <a:lnTo>
                      <a:pt x="98" y="66"/>
                    </a:lnTo>
                    <a:lnTo>
                      <a:pt x="52" y="80"/>
                    </a:lnTo>
                    <a:lnTo>
                      <a:pt x="4" y="99"/>
                    </a:lnTo>
                    <a:lnTo>
                      <a:pt x="0" y="121"/>
                    </a:lnTo>
                    <a:lnTo>
                      <a:pt x="21" y="146"/>
                    </a:lnTo>
                    <a:lnTo>
                      <a:pt x="62" y="161"/>
                    </a:lnTo>
                    <a:lnTo>
                      <a:pt x="114" y="166"/>
                    </a:lnTo>
                    <a:lnTo>
                      <a:pt x="288" y="167"/>
                    </a:lnTo>
                    <a:lnTo>
                      <a:pt x="354" y="163"/>
                    </a:lnTo>
                    <a:lnTo>
                      <a:pt x="417" y="156"/>
                    </a:lnTo>
                    <a:lnTo>
                      <a:pt x="476" y="140"/>
                    </a:lnTo>
                    <a:lnTo>
                      <a:pt x="511" y="132"/>
                    </a:lnTo>
                    <a:lnTo>
                      <a:pt x="511" y="152"/>
                    </a:lnTo>
                    <a:lnTo>
                      <a:pt x="670" y="154"/>
                    </a:lnTo>
                    <a:lnTo>
                      <a:pt x="695" y="133"/>
                    </a:lnTo>
                    <a:lnTo>
                      <a:pt x="709" y="99"/>
                    </a:lnTo>
                    <a:lnTo>
                      <a:pt x="713" y="72"/>
                    </a:lnTo>
                    <a:lnTo>
                      <a:pt x="709" y="34"/>
                    </a:lnTo>
                    <a:lnTo>
                      <a:pt x="704" y="5"/>
                    </a:lnTo>
                    <a:lnTo>
                      <a:pt x="666" y="5"/>
                    </a:lnTo>
                    <a:lnTo>
                      <a:pt x="616" y="23"/>
                    </a:lnTo>
                    <a:lnTo>
                      <a:pt x="564" y="40"/>
                    </a:lnTo>
                    <a:lnTo>
                      <a:pt x="525" y="41"/>
                    </a:lnTo>
                    <a:lnTo>
                      <a:pt x="484" y="34"/>
                    </a:lnTo>
                    <a:lnTo>
                      <a:pt x="437" y="23"/>
                    </a:lnTo>
                    <a:lnTo>
                      <a:pt x="352" y="36"/>
                    </a:lnTo>
                    <a:lnTo>
                      <a:pt x="373" y="0"/>
                    </a:lnTo>
                  </a:path>
                </a:pathLst>
              </a:custGeom>
              <a:solidFill>
                <a:srgbClr val="808080"/>
              </a:solidFill>
              <a:ln w="12700" cap="rnd" cmpd="sng">
                <a:solidFill>
                  <a:srgbClr val="000000"/>
                </a:solidFill>
                <a:prstDash val="solid"/>
                <a:round/>
                <a:headEnd/>
                <a:tailEnd/>
              </a:ln>
            </p:spPr>
            <p:txBody>
              <a:bodyPr/>
              <a:lstStyle/>
              <a:p>
                <a:endParaRPr lang="lv-LV"/>
              </a:p>
            </p:txBody>
          </p:sp>
        </p:grpSp>
        <p:grpSp>
          <p:nvGrpSpPr>
            <p:cNvPr id="13" name="Group 42"/>
            <p:cNvGrpSpPr>
              <a:grpSpLocks/>
            </p:cNvGrpSpPr>
            <p:nvPr/>
          </p:nvGrpSpPr>
          <p:grpSpPr bwMode="auto">
            <a:xfrm>
              <a:off x="4745" y="114"/>
              <a:ext cx="567" cy="2060"/>
              <a:chOff x="4745" y="114"/>
              <a:chExt cx="567" cy="2060"/>
            </a:xfrm>
          </p:grpSpPr>
          <p:sp>
            <p:nvSpPr>
              <p:cNvPr id="8238" name="Freeform 43"/>
              <p:cNvSpPr>
                <a:spLocks/>
              </p:cNvSpPr>
              <p:nvPr/>
            </p:nvSpPr>
            <p:spPr bwMode="auto">
              <a:xfrm>
                <a:off x="4745" y="114"/>
                <a:ext cx="567" cy="2060"/>
              </a:xfrm>
              <a:custGeom>
                <a:avLst/>
                <a:gdLst>
                  <a:gd name="T0" fmla="*/ 406 w 567"/>
                  <a:gd name="T1" fmla="*/ 0 h 2060"/>
                  <a:gd name="T2" fmla="*/ 346 w 567"/>
                  <a:gd name="T3" fmla="*/ 88 h 2060"/>
                  <a:gd name="T4" fmla="*/ 300 w 567"/>
                  <a:gd name="T5" fmla="*/ 169 h 2060"/>
                  <a:gd name="T6" fmla="*/ 280 w 567"/>
                  <a:gd name="T7" fmla="*/ 228 h 2060"/>
                  <a:gd name="T8" fmla="*/ 161 w 567"/>
                  <a:gd name="T9" fmla="*/ 484 h 2060"/>
                  <a:gd name="T10" fmla="*/ 114 w 567"/>
                  <a:gd name="T11" fmla="*/ 638 h 2060"/>
                  <a:gd name="T12" fmla="*/ 107 w 567"/>
                  <a:gd name="T13" fmla="*/ 785 h 2060"/>
                  <a:gd name="T14" fmla="*/ 101 w 567"/>
                  <a:gd name="T15" fmla="*/ 992 h 2060"/>
                  <a:gd name="T16" fmla="*/ 94 w 567"/>
                  <a:gd name="T17" fmla="*/ 1108 h 2060"/>
                  <a:gd name="T18" fmla="*/ 70 w 567"/>
                  <a:gd name="T19" fmla="*/ 1197 h 2060"/>
                  <a:gd name="T20" fmla="*/ 58 w 567"/>
                  <a:gd name="T21" fmla="*/ 1275 h 2060"/>
                  <a:gd name="T22" fmla="*/ 60 w 567"/>
                  <a:gd name="T23" fmla="*/ 1349 h 2060"/>
                  <a:gd name="T24" fmla="*/ 78 w 567"/>
                  <a:gd name="T25" fmla="*/ 1403 h 2060"/>
                  <a:gd name="T26" fmla="*/ 87 w 567"/>
                  <a:gd name="T27" fmla="*/ 1469 h 2060"/>
                  <a:gd name="T28" fmla="*/ 80 w 567"/>
                  <a:gd name="T29" fmla="*/ 1576 h 2060"/>
                  <a:gd name="T30" fmla="*/ 77 w 567"/>
                  <a:gd name="T31" fmla="*/ 1758 h 2060"/>
                  <a:gd name="T32" fmla="*/ 67 w 567"/>
                  <a:gd name="T33" fmla="*/ 1845 h 2060"/>
                  <a:gd name="T34" fmla="*/ 39 w 567"/>
                  <a:gd name="T35" fmla="*/ 1925 h 2060"/>
                  <a:gd name="T36" fmla="*/ 0 w 567"/>
                  <a:gd name="T37" fmla="*/ 2005 h 2060"/>
                  <a:gd name="T38" fmla="*/ 74 w 567"/>
                  <a:gd name="T39" fmla="*/ 2032 h 2060"/>
                  <a:gd name="T40" fmla="*/ 154 w 567"/>
                  <a:gd name="T41" fmla="*/ 2059 h 2060"/>
                  <a:gd name="T42" fmla="*/ 214 w 567"/>
                  <a:gd name="T43" fmla="*/ 2052 h 2060"/>
                  <a:gd name="T44" fmla="*/ 335 w 567"/>
                  <a:gd name="T45" fmla="*/ 2026 h 2060"/>
                  <a:gd name="T46" fmla="*/ 350 w 567"/>
                  <a:gd name="T47" fmla="*/ 1928 h 2060"/>
                  <a:gd name="T48" fmla="*/ 360 w 567"/>
                  <a:gd name="T49" fmla="*/ 1844 h 2060"/>
                  <a:gd name="T50" fmla="*/ 353 w 567"/>
                  <a:gd name="T51" fmla="*/ 1785 h 2060"/>
                  <a:gd name="T52" fmla="*/ 344 w 567"/>
                  <a:gd name="T53" fmla="*/ 1705 h 2060"/>
                  <a:gd name="T54" fmla="*/ 353 w 567"/>
                  <a:gd name="T55" fmla="*/ 1631 h 2060"/>
                  <a:gd name="T56" fmla="*/ 380 w 567"/>
                  <a:gd name="T57" fmla="*/ 1557 h 2060"/>
                  <a:gd name="T58" fmla="*/ 399 w 567"/>
                  <a:gd name="T59" fmla="*/ 1503 h 2060"/>
                  <a:gd name="T60" fmla="*/ 406 w 567"/>
                  <a:gd name="T61" fmla="*/ 1415 h 2060"/>
                  <a:gd name="T62" fmla="*/ 419 w 567"/>
                  <a:gd name="T63" fmla="*/ 1369 h 2060"/>
                  <a:gd name="T64" fmla="*/ 433 w 567"/>
                  <a:gd name="T65" fmla="*/ 1201 h 2060"/>
                  <a:gd name="T66" fmla="*/ 453 w 567"/>
                  <a:gd name="T67" fmla="*/ 1067 h 2060"/>
                  <a:gd name="T68" fmla="*/ 466 w 567"/>
                  <a:gd name="T69" fmla="*/ 965 h 2060"/>
                  <a:gd name="T70" fmla="*/ 487 w 567"/>
                  <a:gd name="T71" fmla="*/ 925 h 2060"/>
                  <a:gd name="T72" fmla="*/ 508 w 567"/>
                  <a:gd name="T73" fmla="*/ 815 h 2060"/>
                  <a:gd name="T74" fmla="*/ 522 w 567"/>
                  <a:gd name="T75" fmla="*/ 686 h 2060"/>
                  <a:gd name="T76" fmla="*/ 517 w 567"/>
                  <a:gd name="T77" fmla="*/ 570 h 2060"/>
                  <a:gd name="T78" fmla="*/ 521 w 567"/>
                  <a:gd name="T79" fmla="*/ 496 h 2060"/>
                  <a:gd name="T80" fmla="*/ 540 w 567"/>
                  <a:gd name="T81" fmla="*/ 402 h 2060"/>
                  <a:gd name="T82" fmla="*/ 547 w 567"/>
                  <a:gd name="T83" fmla="*/ 314 h 2060"/>
                  <a:gd name="T84" fmla="*/ 556 w 567"/>
                  <a:gd name="T85" fmla="*/ 210 h 2060"/>
                  <a:gd name="T86" fmla="*/ 566 w 567"/>
                  <a:gd name="T87" fmla="*/ 121 h 2060"/>
                  <a:gd name="T88" fmla="*/ 550 w 567"/>
                  <a:gd name="T89" fmla="*/ 72 h 2060"/>
                  <a:gd name="T90" fmla="*/ 520 w 567"/>
                  <a:gd name="T91" fmla="*/ 37 h 2060"/>
                  <a:gd name="T92" fmla="*/ 471 w 567"/>
                  <a:gd name="T93" fmla="*/ 10 h 2060"/>
                  <a:gd name="T94" fmla="*/ 406 w 567"/>
                  <a:gd name="T95" fmla="*/ 0 h 20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67"/>
                  <a:gd name="T145" fmla="*/ 0 h 2060"/>
                  <a:gd name="T146" fmla="*/ 567 w 567"/>
                  <a:gd name="T147" fmla="*/ 2060 h 20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67" h="2060">
                    <a:moveTo>
                      <a:pt x="406" y="0"/>
                    </a:moveTo>
                    <a:lnTo>
                      <a:pt x="346" y="88"/>
                    </a:lnTo>
                    <a:lnTo>
                      <a:pt x="300" y="169"/>
                    </a:lnTo>
                    <a:lnTo>
                      <a:pt x="280" y="228"/>
                    </a:lnTo>
                    <a:lnTo>
                      <a:pt x="161" y="484"/>
                    </a:lnTo>
                    <a:lnTo>
                      <a:pt x="114" y="638"/>
                    </a:lnTo>
                    <a:lnTo>
                      <a:pt x="107" y="785"/>
                    </a:lnTo>
                    <a:lnTo>
                      <a:pt x="101" y="992"/>
                    </a:lnTo>
                    <a:lnTo>
                      <a:pt x="94" y="1108"/>
                    </a:lnTo>
                    <a:lnTo>
                      <a:pt x="70" y="1197"/>
                    </a:lnTo>
                    <a:lnTo>
                      <a:pt x="58" y="1275"/>
                    </a:lnTo>
                    <a:lnTo>
                      <a:pt x="60" y="1349"/>
                    </a:lnTo>
                    <a:lnTo>
                      <a:pt x="78" y="1403"/>
                    </a:lnTo>
                    <a:lnTo>
                      <a:pt x="87" y="1469"/>
                    </a:lnTo>
                    <a:lnTo>
                      <a:pt x="80" y="1576"/>
                    </a:lnTo>
                    <a:lnTo>
                      <a:pt x="77" y="1758"/>
                    </a:lnTo>
                    <a:lnTo>
                      <a:pt x="67" y="1845"/>
                    </a:lnTo>
                    <a:lnTo>
                      <a:pt x="39" y="1925"/>
                    </a:lnTo>
                    <a:lnTo>
                      <a:pt x="0" y="2005"/>
                    </a:lnTo>
                    <a:lnTo>
                      <a:pt x="74" y="2032"/>
                    </a:lnTo>
                    <a:lnTo>
                      <a:pt x="154" y="2059"/>
                    </a:lnTo>
                    <a:lnTo>
                      <a:pt x="214" y="2052"/>
                    </a:lnTo>
                    <a:lnTo>
                      <a:pt x="335" y="2026"/>
                    </a:lnTo>
                    <a:lnTo>
                      <a:pt x="350" y="1928"/>
                    </a:lnTo>
                    <a:lnTo>
                      <a:pt x="360" y="1844"/>
                    </a:lnTo>
                    <a:lnTo>
                      <a:pt x="353" y="1785"/>
                    </a:lnTo>
                    <a:lnTo>
                      <a:pt x="344" y="1705"/>
                    </a:lnTo>
                    <a:lnTo>
                      <a:pt x="353" y="1631"/>
                    </a:lnTo>
                    <a:lnTo>
                      <a:pt x="380" y="1557"/>
                    </a:lnTo>
                    <a:lnTo>
                      <a:pt x="399" y="1503"/>
                    </a:lnTo>
                    <a:lnTo>
                      <a:pt x="406" y="1415"/>
                    </a:lnTo>
                    <a:lnTo>
                      <a:pt x="419" y="1369"/>
                    </a:lnTo>
                    <a:lnTo>
                      <a:pt x="433" y="1201"/>
                    </a:lnTo>
                    <a:lnTo>
                      <a:pt x="453" y="1067"/>
                    </a:lnTo>
                    <a:lnTo>
                      <a:pt x="466" y="965"/>
                    </a:lnTo>
                    <a:lnTo>
                      <a:pt x="487" y="925"/>
                    </a:lnTo>
                    <a:lnTo>
                      <a:pt x="508" y="815"/>
                    </a:lnTo>
                    <a:lnTo>
                      <a:pt x="522" y="686"/>
                    </a:lnTo>
                    <a:lnTo>
                      <a:pt x="517" y="570"/>
                    </a:lnTo>
                    <a:lnTo>
                      <a:pt x="521" y="496"/>
                    </a:lnTo>
                    <a:lnTo>
                      <a:pt x="540" y="402"/>
                    </a:lnTo>
                    <a:lnTo>
                      <a:pt x="547" y="314"/>
                    </a:lnTo>
                    <a:lnTo>
                      <a:pt x="556" y="210"/>
                    </a:lnTo>
                    <a:lnTo>
                      <a:pt x="566" y="121"/>
                    </a:lnTo>
                    <a:lnTo>
                      <a:pt x="550" y="72"/>
                    </a:lnTo>
                    <a:lnTo>
                      <a:pt x="520" y="37"/>
                    </a:lnTo>
                    <a:lnTo>
                      <a:pt x="471" y="10"/>
                    </a:lnTo>
                    <a:lnTo>
                      <a:pt x="406" y="0"/>
                    </a:lnTo>
                  </a:path>
                </a:pathLst>
              </a:custGeom>
              <a:solidFill>
                <a:srgbClr val="0000FF"/>
              </a:solidFill>
              <a:ln w="12700" cap="rnd" cmpd="sng">
                <a:solidFill>
                  <a:srgbClr val="000000"/>
                </a:solidFill>
                <a:prstDash val="solid"/>
                <a:round/>
                <a:headEnd/>
                <a:tailEnd/>
              </a:ln>
            </p:spPr>
            <p:txBody>
              <a:bodyPr/>
              <a:lstStyle/>
              <a:p>
                <a:endParaRPr lang="lv-LV"/>
              </a:p>
            </p:txBody>
          </p:sp>
          <p:sp>
            <p:nvSpPr>
              <p:cNvPr id="8239" name="Freeform 44"/>
              <p:cNvSpPr>
                <a:spLocks/>
              </p:cNvSpPr>
              <p:nvPr/>
            </p:nvSpPr>
            <p:spPr bwMode="auto">
              <a:xfrm>
                <a:off x="5098" y="684"/>
                <a:ext cx="141" cy="853"/>
              </a:xfrm>
              <a:custGeom>
                <a:avLst/>
                <a:gdLst>
                  <a:gd name="T0" fmla="*/ 33 w 141"/>
                  <a:gd name="T1" fmla="*/ 852 h 853"/>
                  <a:gd name="T2" fmla="*/ 33 w 141"/>
                  <a:gd name="T3" fmla="*/ 739 h 853"/>
                  <a:gd name="T4" fmla="*/ 13 w 141"/>
                  <a:gd name="T5" fmla="*/ 678 h 853"/>
                  <a:gd name="T6" fmla="*/ 0 w 141"/>
                  <a:gd name="T7" fmla="*/ 624 h 853"/>
                  <a:gd name="T8" fmla="*/ 33 w 141"/>
                  <a:gd name="T9" fmla="*/ 565 h 853"/>
                  <a:gd name="T10" fmla="*/ 33 w 141"/>
                  <a:gd name="T11" fmla="*/ 538 h 853"/>
                  <a:gd name="T12" fmla="*/ 46 w 141"/>
                  <a:gd name="T13" fmla="*/ 491 h 853"/>
                  <a:gd name="T14" fmla="*/ 66 w 141"/>
                  <a:gd name="T15" fmla="*/ 449 h 853"/>
                  <a:gd name="T16" fmla="*/ 59 w 141"/>
                  <a:gd name="T17" fmla="*/ 388 h 853"/>
                  <a:gd name="T18" fmla="*/ 86 w 141"/>
                  <a:gd name="T19" fmla="*/ 355 h 853"/>
                  <a:gd name="T20" fmla="*/ 100 w 141"/>
                  <a:gd name="T21" fmla="*/ 294 h 853"/>
                  <a:gd name="T22" fmla="*/ 100 w 141"/>
                  <a:gd name="T23" fmla="*/ 228 h 853"/>
                  <a:gd name="T24" fmla="*/ 107 w 141"/>
                  <a:gd name="T25" fmla="*/ 161 h 853"/>
                  <a:gd name="T26" fmla="*/ 127 w 141"/>
                  <a:gd name="T27" fmla="*/ 93 h 853"/>
                  <a:gd name="T28" fmla="*/ 140 w 141"/>
                  <a:gd name="T29" fmla="*/ 20 h 853"/>
                  <a:gd name="T30" fmla="*/ 140 w 141"/>
                  <a:gd name="T31" fmla="*/ 0 h 8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1"/>
                  <a:gd name="T49" fmla="*/ 0 h 853"/>
                  <a:gd name="T50" fmla="*/ 141 w 141"/>
                  <a:gd name="T51" fmla="*/ 853 h 8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1" h="853">
                    <a:moveTo>
                      <a:pt x="33" y="852"/>
                    </a:moveTo>
                    <a:lnTo>
                      <a:pt x="33" y="739"/>
                    </a:lnTo>
                    <a:lnTo>
                      <a:pt x="13" y="678"/>
                    </a:lnTo>
                    <a:lnTo>
                      <a:pt x="0" y="624"/>
                    </a:lnTo>
                    <a:lnTo>
                      <a:pt x="33" y="565"/>
                    </a:lnTo>
                    <a:lnTo>
                      <a:pt x="33" y="538"/>
                    </a:lnTo>
                    <a:lnTo>
                      <a:pt x="46" y="491"/>
                    </a:lnTo>
                    <a:lnTo>
                      <a:pt x="66" y="449"/>
                    </a:lnTo>
                    <a:lnTo>
                      <a:pt x="59" y="388"/>
                    </a:lnTo>
                    <a:lnTo>
                      <a:pt x="86" y="355"/>
                    </a:lnTo>
                    <a:lnTo>
                      <a:pt x="100" y="294"/>
                    </a:lnTo>
                    <a:lnTo>
                      <a:pt x="100" y="228"/>
                    </a:lnTo>
                    <a:lnTo>
                      <a:pt x="107" y="161"/>
                    </a:lnTo>
                    <a:lnTo>
                      <a:pt x="127" y="93"/>
                    </a:lnTo>
                    <a:lnTo>
                      <a:pt x="140" y="20"/>
                    </a:lnTo>
                    <a:lnTo>
                      <a:pt x="140" y="0"/>
                    </a:lnTo>
                  </a:path>
                </a:pathLst>
              </a:custGeom>
              <a:noFill/>
              <a:ln w="12700" cap="rnd" cmpd="sng">
                <a:solidFill>
                  <a:srgbClr val="000000"/>
                </a:solidFill>
                <a:prstDash val="solid"/>
                <a:round/>
                <a:headEnd type="none" w="sm" len="sm"/>
                <a:tailEnd type="none" w="sm" len="sm"/>
              </a:ln>
            </p:spPr>
            <p:txBody>
              <a:bodyPr/>
              <a:lstStyle/>
              <a:p>
                <a:endParaRPr lang="lv-LV"/>
              </a:p>
            </p:txBody>
          </p:sp>
        </p:grpSp>
        <p:grpSp>
          <p:nvGrpSpPr>
            <p:cNvPr id="14" name="Group 45"/>
            <p:cNvGrpSpPr>
              <a:grpSpLocks/>
            </p:cNvGrpSpPr>
            <p:nvPr/>
          </p:nvGrpSpPr>
          <p:grpSpPr bwMode="auto">
            <a:xfrm>
              <a:off x="3747" y="0"/>
              <a:ext cx="1453" cy="1121"/>
              <a:chOff x="3747" y="0"/>
              <a:chExt cx="1453" cy="1121"/>
            </a:xfrm>
          </p:grpSpPr>
          <p:sp>
            <p:nvSpPr>
              <p:cNvPr id="8215" name="Freeform 46"/>
              <p:cNvSpPr>
                <a:spLocks/>
              </p:cNvSpPr>
              <p:nvPr/>
            </p:nvSpPr>
            <p:spPr bwMode="auto">
              <a:xfrm>
                <a:off x="3787" y="731"/>
                <a:ext cx="534" cy="299"/>
              </a:xfrm>
              <a:custGeom>
                <a:avLst/>
                <a:gdLst>
                  <a:gd name="T0" fmla="*/ 80 w 534"/>
                  <a:gd name="T1" fmla="*/ 0 h 299"/>
                  <a:gd name="T2" fmla="*/ 6 w 534"/>
                  <a:gd name="T3" fmla="*/ 53 h 299"/>
                  <a:gd name="T4" fmla="*/ 0 w 534"/>
                  <a:gd name="T5" fmla="*/ 80 h 299"/>
                  <a:gd name="T6" fmla="*/ 4 w 534"/>
                  <a:gd name="T7" fmla="*/ 120 h 299"/>
                  <a:gd name="T8" fmla="*/ 18 w 534"/>
                  <a:gd name="T9" fmla="*/ 154 h 299"/>
                  <a:gd name="T10" fmla="*/ 40 w 534"/>
                  <a:gd name="T11" fmla="*/ 186 h 299"/>
                  <a:gd name="T12" fmla="*/ 82 w 534"/>
                  <a:gd name="T13" fmla="*/ 218 h 299"/>
                  <a:gd name="T14" fmla="*/ 137 w 534"/>
                  <a:gd name="T15" fmla="*/ 247 h 299"/>
                  <a:gd name="T16" fmla="*/ 205 w 534"/>
                  <a:gd name="T17" fmla="*/ 275 h 299"/>
                  <a:gd name="T18" fmla="*/ 272 w 534"/>
                  <a:gd name="T19" fmla="*/ 293 h 299"/>
                  <a:gd name="T20" fmla="*/ 346 w 534"/>
                  <a:gd name="T21" fmla="*/ 298 h 299"/>
                  <a:gd name="T22" fmla="*/ 406 w 534"/>
                  <a:gd name="T23" fmla="*/ 294 h 299"/>
                  <a:gd name="T24" fmla="*/ 466 w 534"/>
                  <a:gd name="T25" fmla="*/ 267 h 299"/>
                  <a:gd name="T26" fmla="*/ 533 w 534"/>
                  <a:gd name="T27" fmla="*/ 235 h 299"/>
                  <a:gd name="T28" fmla="*/ 439 w 534"/>
                  <a:gd name="T29" fmla="*/ 254 h 299"/>
                  <a:gd name="T30" fmla="*/ 340 w 534"/>
                  <a:gd name="T31" fmla="*/ 261 h 299"/>
                  <a:gd name="T32" fmla="*/ 266 w 534"/>
                  <a:gd name="T33" fmla="*/ 235 h 299"/>
                  <a:gd name="T34" fmla="*/ 179 w 534"/>
                  <a:gd name="T35" fmla="*/ 195 h 299"/>
                  <a:gd name="T36" fmla="*/ 120 w 534"/>
                  <a:gd name="T37" fmla="*/ 134 h 299"/>
                  <a:gd name="T38" fmla="*/ 80 w 534"/>
                  <a:gd name="T39" fmla="*/ 0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34"/>
                  <a:gd name="T61" fmla="*/ 0 h 299"/>
                  <a:gd name="T62" fmla="*/ 534 w 534"/>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34" h="299">
                    <a:moveTo>
                      <a:pt x="80" y="0"/>
                    </a:moveTo>
                    <a:lnTo>
                      <a:pt x="6" y="53"/>
                    </a:lnTo>
                    <a:lnTo>
                      <a:pt x="0" y="80"/>
                    </a:lnTo>
                    <a:lnTo>
                      <a:pt x="4" y="120"/>
                    </a:lnTo>
                    <a:lnTo>
                      <a:pt x="18" y="154"/>
                    </a:lnTo>
                    <a:lnTo>
                      <a:pt x="40" y="186"/>
                    </a:lnTo>
                    <a:lnTo>
                      <a:pt x="82" y="218"/>
                    </a:lnTo>
                    <a:lnTo>
                      <a:pt x="137" y="247"/>
                    </a:lnTo>
                    <a:lnTo>
                      <a:pt x="205" y="275"/>
                    </a:lnTo>
                    <a:lnTo>
                      <a:pt x="272" y="293"/>
                    </a:lnTo>
                    <a:lnTo>
                      <a:pt x="346" y="298"/>
                    </a:lnTo>
                    <a:lnTo>
                      <a:pt x="406" y="294"/>
                    </a:lnTo>
                    <a:lnTo>
                      <a:pt x="466" y="267"/>
                    </a:lnTo>
                    <a:lnTo>
                      <a:pt x="533" y="235"/>
                    </a:lnTo>
                    <a:lnTo>
                      <a:pt x="439" y="254"/>
                    </a:lnTo>
                    <a:lnTo>
                      <a:pt x="340" y="261"/>
                    </a:lnTo>
                    <a:lnTo>
                      <a:pt x="266" y="235"/>
                    </a:lnTo>
                    <a:lnTo>
                      <a:pt x="179" y="195"/>
                    </a:lnTo>
                    <a:lnTo>
                      <a:pt x="120" y="134"/>
                    </a:lnTo>
                    <a:lnTo>
                      <a:pt x="80" y="0"/>
                    </a:lnTo>
                  </a:path>
                </a:pathLst>
              </a:custGeom>
              <a:solidFill>
                <a:srgbClr val="000080"/>
              </a:solidFill>
              <a:ln w="12700" cap="rnd" cmpd="sng">
                <a:solidFill>
                  <a:srgbClr val="000000"/>
                </a:solidFill>
                <a:prstDash val="solid"/>
                <a:round/>
                <a:headEnd/>
                <a:tailEnd/>
              </a:ln>
            </p:spPr>
            <p:txBody>
              <a:bodyPr/>
              <a:lstStyle/>
              <a:p>
                <a:endParaRPr lang="lv-LV"/>
              </a:p>
            </p:txBody>
          </p:sp>
          <p:sp>
            <p:nvSpPr>
              <p:cNvPr id="8216" name="Freeform 47"/>
              <p:cNvSpPr>
                <a:spLocks/>
              </p:cNvSpPr>
              <p:nvPr/>
            </p:nvSpPr>
            <p:spPr bwMode="auto">
              <a:xfrm>
                <a:off x="3747" y="731"/>
                <a:ext cx="228" cy="228"/>
              </a:xfrm>
              <a:custGeom>
                <a:avLst/>
                <a:gdLst>
                  <a:gd name="T0" fmla="*/ 52 w 228"/>
                  <a:gd name="T1" fmla="*/ 6 h 228"/>
                  <a:gd name="T2" fmla="*/ 15 w 228"/>
                  <a:gd name="T3" fmla="*/ 0 h 228"/>
                  <a:gd name="T4" fmla="*/ 4 w 228"/>
                  <a:gd name="T5" fmla="*/ 13 h 228"/>
                  <a:gd name="T6" fmla="*/ 0 w 228"/>
                  <a:gd name="T7" fmla="*/ 35 h 228"/>
                  <a:gd name="T8" fmla="*/ 11 w 228"/>
                  <a:gd name="T9" fmla="*/ 65 h 228"/>
                  <a:gd name="T10" fmla="*/ 34 w 228"/>
                  <a:gd name="T11" fmla="*/ 80 h 228"/>
                  <a:gd name="T12" fmla="*/ 61 w 228"/>
                  <a:gd name="T13" fmla="*/ 83 h 228"/>
                  <a:gd name="T14" fmla="*/ 88 w 228"/>
                  <a:gd name="T15" fmla="*/ 147 h 228"/>
                  <a:gd name="T16" fmla="*/ 149 w 228"/>
                  <a:gd name="T17" fmla="*/ 189 h 228"/>
                  <a:gd name="T18" fmla="*/ 189 w 228"/>
                  <a:gd name="T19" fmla="*/ 214 h 228"/>
                  <a:gd name="T20" fmla="*/ 227 w 228"/>
                  <a:gd name="T21" fmla="*/ 227 h 228"/>
                  <a:gd name="T22" fmla="*/ 181 w 228"/>
                  <a:gd name="T23" fmla="*/ 173 h 228"/>
                  <a:gd name="T24" fmla="*/ 152 w 228"/>
                  <a:gd name="T25" fmla="*/ 143 h 228"/>
                  <a:gd name="T26" fmla="*/ 126 w 228"/>
                  <a:gd name="T27" fmla="*/ 105 h 228"/>
                  <a:gd name="T28" fmla="*/ 85 w 228"/>
                  <a:gd name="T29" fmla="*/ 54 h 228"/>
                  <a:gd name="T30" fmla="*/ 72 w 228"/>
                  <a:gd name="T31" fmla="*/ 44 h 228"/>
                  <a:gd name="T32" fmla="*/ 67 w 228"/>
                  <a:gd name="T33" fmla="*/ 31 h 228"/>
                  <a:gd name="T34" fmla="*/ 63 w 228"/>
                  <a:gd name="T35" fmla="*/ 19 h 228"/>
                  <a:gd name="T36" fmla="*/ 52 w 228"/>
                  <a:gd name="T37" fmla="*/ 6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28"/>
                  <a:gd name="T59" fmla="*/ 228 w 228"/>
                  <a:gd name="T60" fmla="*/ 228 h 2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28">
                    <a:moveTo>
                      <a:pt x="52" y="6"/>
                    </a:moveTo>
                    <a:lnTo>
                      <a:pt x="15" y="0"/>
                    </a:lnTo>
                    <a:lnTo>
                      <a:pt x="4" y="13"/>
                    </a:lnTo>
                    <a:lnTo>
                      <a:pt x="0" y="35"/>
                    </a:lnTo>
                    <a:lnTo>
                      <a:pt x="11" y="65"/>
                    </a:lnTo>
                    <a:lnTo>
                      <a:pt x="34" y="80"/>
                    </a:lnTo>
                    <a:lnTo>
                      <a:pt x="61" y="83"/>
                    </a:lnTo>
                    <a:lnTo>
                      <a:pt x="88" y="147"/>
                    </a:lnTo>
                    <a:lnTo>
                      <a:pt x="149" y="189"/>
                    </a:lnTo>
                    <a:lnTo>
                      <a:pt x="189" y="214"/>
                    </a:lnTo>
                    <a:lnTo>
                      <a:pt x="227" y="227"/>
                    </a:lnTo>
                    <a:lnTo>
                      <a:pt x="181" y="173"/>
                    </a:lnTo>
                    <a:lnTo>
                      <a:pt x="152" y="143"/>
                    </a:lnTo>
                    <a:lnTo>
                      <a:pt x="126" y="105"/>
                    </a:lnTo>
                    <a:lnTo>
                      <a:pt x="85" y="54"/>
                    </a:lnTo>
                    <a:lnTo>
                      <a:pt x="72" y="44"/>
                    </a:lnTo>
                    <a:lnTo>
                      <a:pt x="67" y="31"/>
                    </a:lnTo>
                    <a:lnTo>
                      <a:pt x="63" y="19"/>
                    </a:lnTo>
                    <a:lnTo>
                      <a:pt x="52" y="6"/>
                    </a:lnTo>
                  </a:path>
                </a:pathLst>
              </a:custGeom>
              <a:solidFill>
                <a:srgbClr val="FF0000"/>
              </a:solidFill>
              <a:ln w="12700" cap="rnd" cmpd="sng">
                <a:solidFill>
                  <a:srgbClr val="000000"/>
                </a:solidFill>
                <a:prstDash val="solid"/>
                <a:round/>
                <a:headEnd/>
                <a:tailEnd/>
              </a:ln>
            </p:spPr>
            <p:txBody>
              <a:bodyPr/>
              <a:lstStyle/>
              <a:p>
                <a:endParaRPr lang="lv-LV"/>
              </a:p>
            </p:txBody>
          </p:sp>
          <p:grpSp>
            <p:nvGrpSpPr>
              <p:cNvPr id="15" name="Group 48"/>
              <p:cNvGrpSpPr>
                <a:grpSpLocks/>
              </p:cNvGrpSpPr>
              <p:nvPr/>
            </p:nvGrpSpPr>
            <p:grpSpPr bwMode="auto">
              <a:xfrm>
                <a:off x="3761" y="0"/>
                <a:ext cx="1439" cy="1121"/>
                <a:chOff x="3761" y="0"/>
                <a:chExt cx="1439" cy="1121"/>
              </a:xfrm>
            </p:grpSpPr>
            <p:grpSp>
              <p:nvGrpSpPr>
                <p:cNvPr id="16" name="Group 49"/>
                <p:cNvGrpSpPr>
                  <a:grpSpLocks/>
                </p:cNvGrpSpPr>
                <p:nvPr/>
              </p:nvGrpSpPr>
              <p:grpSpPr bwMode="auto">
                <a:xfrm>
                  <a:off x="3761" y="0"/>
                  <a:ext cx="1439" cy="1121"/>
                  <a:chOff x="3761" y="0"/>
                  <a:chExt cx="1439" cy="1121"/>
                </a:xfrm>
              </p:grpSpPr>
              <p:grpSp>
                <p:nvGrpSpPr>
                  <p:cNvPr id="17" name="Group 50"/>
                  <p:cNvGrpSpPr>
                    <a:grpSpLocks/>
                  </p:cNvGrpSpPr>
                  <p:nvPr/>
                </p:nvGrpSpPr>
                <p:grpSpPr bwMode="auto">
                  <a:xfrm>
                    <a:off x="3761" y="0"/>
                    <a:ext cx="1439" cy="1121"/>
                    <a:chOff x="3761" y="0"/>
                    <a:chExt cx="1439" cy="1121"/>
                  </a:xfrm>
                </p:grpSpPr>
                <p:grpSp>
                  <p:nvGrpSpPr>
                    <p:cNvPr id="18" name="Group 51"/>
                    <p:cNvGrpSpPr>
                      <a:grpSpLocks/>
                    </p:cNvGrpSpPr>
                    <p:nvPr/>
                  </p:nvGrpSpPr>
                  <p:grpSpPr bwMode="auto">
                    <a:xfrm>
                      <a:off x="4712" y="0"/>
                      <a:ext cx="239" cy="332"/>
                      <a:chOff x="4712" y="0"/>
                      <a:chExt cx="239" cy="332"/>
                    </a:xfrm>
                  </p:grpSpPr>
                  <p:sp>
                    <p:nvSpPr>
                      <p:cNvPr id="8234" name="Freeform 52"/>
                      <p:cNvSpPr>
                        <a:spLocks/>
                      </p:cNvSpPr>
                      <p:nvPr/>
                    </p:nvSpPr>
                    <p:spPr bwMode="auto">
                      <a:xfrm>
                        <a:off x="4712" y="0"/>
                        <a:ext cx="239" cy="332"/>
                      </a:xfrm>
                      <a:custGeom>
                        <a:avLst/>
                        <a:gdLst>
                          <a:gd name="T0" fmla="*/ 0 w 239"/>
                          <a:gd name="T1" fmla="*/ 204 h 332"/>
                          <a:gd name="T2" fmla="*/ 37 w 239"/>
                          <a:gd name="T3" fmla="*/ 175 h 332"/>
                          <a:gd name="T4" fmla="*/ 53 w 239"/>
                          <a:gd name="T5" fmla="*/ 151 h 332"/>
                          <a:gd name="T6" fmla="*/ 47 w 239"/>
                          <a:gd name="T7" fmla="*/ 130 h 332"/>
                          <a:gd name="T8" fmla="*/ 46 w 239"/>
                          <a:gd name="T9" fmla="*/ 113 h 332"/>
                          <a:gd name="T10" fmla="*/ 52 w 239"/>
                          <a:gd name="T11" fmla="*/ 100 h 332"/>
                          <a:gd name="T12" fmla="*/ 63 w 239"/>
                          <a:gd name="T13" fmla="*/ 94 h 332"/>
                          <a:gd name="T14" fmla="*/ 54 w 239"/>
                          <a:gd name="T15" fmla="*/ 81 h 332"/>
                          <a:gd name="T16" fmla="*/ 56 w 239"/>
                          <a:gd name="T17" fmla="*/ 65 h 332"/>
                          <a:gd name="T18" fmla="*/ 65 w 239"/>
                          <a:gd name="T19" fmla="*/ 53 h 332"/>
                          <a:gd name="T20" fmla="*/ 78 w 239"/>
                          <a:gd name="T21" fmla="*/ 47 h 332"/>
                          <a:gd name="T22" fmla="*/ 90 w 239"/>
                          <a:gd name="T23" fmla="*/ 44 h 332"/>
                          <a:gd name="T24" fmla="*/ 103 w 239"/>
                          <a:gd name="T25" fmla="*/ 46 h 332"/>
                          <a:gd name="T26" fmla="*/ 98 w 239"/>
                          <a:gd name="T27" fmla="*/ 34 h 332"/>
                          <a:gd name="T28" fmla="*/ 101 w 239"/>
                          <a:gd name="T29" fmla="*/ 19 h 332"/>
                          <a:gd name="T30" fmla="*/ 108 w 239"/>
                          <a:gd name="T31" fmla="*/ 13 h 332"/>
                          <a:gd name="T32" fmla="*/ 119 w 239"/>
                          <a:gd name="T33" fmla="*/ 10 h 332"/>
                          <a:gd name="T34" fmla="*/ 130 w 239"/>
                          <a:gd name="T35" fmla="*/ 11 h 332"/>
                          <a:gd name="T36" fmla="*/ 141 w 239"/>
                          <a:gd name="T37" fmla="*/ 17 h 332"/>
                          <a:gd name="T38" fmla="*/ 150 w 239"/>
                          <a:gd name="T39" fmla="*/ 3 h 332"/>
                          <a:gd name="T40" fmla="*/ 167 w 239"/>
                          <a:gd name="T41" fmla="*/ 0 h 332"/>
                          <a:gd name="T42" fmla="*/ 189 w 239"/>
                          <a:gd name="T43" fmla="*/ 0 h 332"/>
                          <a:gd name="T44" fmla="*/ 212 w 239"/>
                          <a:gd name="T45" fmla="*/ 8 h 332"/>
                          <a:gd name="T46" fmla="*/ 227 w 239"/>
                          <a:gd name="T47" fmla="*/ 21 h 332"/>
                          <a:gd name="T48" fmla="*/ 236 w 239"/>
                          <a:gd name="T49" fmla="*/ 35 h 332"/>
                          <a:gd name="T50" fmla="*/ 238 w 239"/>
                          <a:gd name="T51" fmla="*/ 54 h 332"/>
                          <a:gd name="T52" fmla="*/ 235 w 239"/>
                          <a:gd name="T53" fmla="*/ 74 h 332"/>
                          <a:gd name="T54" fmla="*/ 227 w 239"/>
                          <a:gd name="T55" fmla="*/ 96 h 332"/>
                          <a:gd name="T56" fmla="*/ 220 w 239"/>
                          <a:gd name="T57" fmla="*/ 122 h 332"/>
                          <a:gd name="T58" fmla="*/ 209 w 239"/>
                          <a:gd name="T59" fmla="*/ 148 h 332"/>
                          <a:gd name="T60" fmla="*/ 189 w 239"/>
                          <a:gd name="T61" fmla="*/ 168 h 332"/>
                          <a:gd name="T62" fmla="*/ 152 w 239"/>
                          <a:gd name="T63" fmla="*/ 195 h 332"/>
                          <a:gd name="T64" fmla="*/ 112 w 239"/>
                          <a:gd name="T65" fmla="*/ 212 h 332"/>
                          <a:gd name="T66" fmla="*/ 72 w 239"/>
                          <a:gd name="T67" fmla="*/ 224 h 332"/>
                          <a:gd name="T68" fmla="*/ 26 w 239"/>
                          <a:gd name="T69" fmla="*/ 276 h 332"/>
                          <a:gd name="T70" fmla="*/ 8 w 239"/>
                          <a:gd name="T71" fmla="*/ 331 h 332"/>
                          <a:gd name="T72" fmla="*/ 0 w 239"/>
                          <a:gd name="T73" fmla="*/ 204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9"/>
                          <a:gd name="T112" fmla="*/ 0 h 332"/>
                          <a:gd name="T113" fmla="*/ 239 w 239"/>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9" h="332">
                            <a:moveTo>
                              <a:pt x="0" y="204"/>
                            </a:moveTo>
                            <a:lnTo>
                              <a:pt x="37" y="175"/>
                            </a:lnTo>
                            <a:lnTo>
                              <a:pt x="53" y="151"/>
                            </a:lnTo>
                            <a:lnTo>
                              <a:pt x="47" y="130"/>
                            </a:lnTo>
                            <a:lnTo>
                              <a:pt x="46" y="113"/>
                            </a:lnTo>
                            <a:lnTo>
                              <a:pt x="52" y="100"/>
                            </a:lnTo>
                            <a:lnTo>
                              <a:pt x="63" y="94"/>
                            </a:lnTo>
                            <a:lnTo>
                              <a:pt x="54" y="81"/>
                            </a:lnTo>
                            <a:lnTo>
                              <a:pt x="56" y="65"/>
                            </a:lnTo>
                            <a:lnTo>
                              <a:pt x="65" y="53"/>
                            </a:lnTo>
                            <a:lnTo>
                              <a:pt x="78" y="47"/>
                            </a:lnTo>
                            <a:lnTo>
                              <a:pt x="90" y="44"/>
                            </a:lnTo>
                            <a:lnTo>
                              <a:pt x="103" y="46"/>
                            </a:lnTo>
                            <a:lnTo>
                              <a:pt x="98" y="34"/>
                            </a:lnTo>
                            <a:lnTo>
                              <a:pt x="101" y="19"/>
                            </a:lnTo>
                            <a:lnTo>
                              <a:pt x="108" y="13"/>
                            </a:lnTo>
                            <a:lnTo>
                              <a:pt x="119" y="10"/>
                            </a:lnTo>
                            <a:lnTo>
                              <a:pt x="130" y="11"/>
                            </a:lnTo>
                            <a:lnTo>
                              <a:pt x="141" y="17"/>
                            </a:lnTo>
                            <a:lnTo>
                              <a:pt x="150" y="3"/>
                            </a:lnTo>
                            <a:lnTo>
                              <a:pt x="167" y="0"/>
                            </a:lnTo>
                            <a:lnTo>
                              <a:pt x="189" y="0"/>
                            </a:lnTo>
                            <a:lnTo>
                              <a:pt x="212" y="8"/>
                            </a:lnTo>
                            <a:lnTo>
                              <a:pt x="227" y="21"/>
                            </a:lnTo>
                            <a:lnTo>
                              <a:pt x="236" y="35"/>
                            </a:lnTo>
                            <a:lnTo>
                              <a:pt x="238" y="54"/>
                            </a:lnTo>
                            <a:lnTo>
                              <a:pt x="235" y="74"/>
                            </a:lnTo>
                            <a:lnTo>
                              <a:pt x="227" y="96"/>
                            </a:lnTo>
                            <a:lnTo>
                              <a:pt x="220" y="122"/>
                            </a:lnTo>
                            <a:lnTo>
                              <a:pt x="209" y="148"/>
                            </a:lnTo>
                            <a:lnTo>
                              <a:pt x="189" y="168"/>
                            </a:lnTo>
                            <a:lnTo>
                              <a:pt x="152" y="195"/>
                            </a:lnTo>
                            <a:lnTo>
                              <a:pt x="112" y="212"/>
                            </a:lnTo>
                            <a:lnTo>
                              <a:pt x="72" y="224"/>
                            </a:lnTo>
                            <a:lnTo>
                              <a:pt x="26" y="276"/>
                            </a:lnTo>
                            <a:lnTo>
                              <a:pt x="8" y="331"/>
                            </a:lnTo>
                            <a:lnTo>
                              <a:pt x="0" y="204"/>
                            </a:lnTo>
                          </a:path>
                        </a:pathLst>
                      </a:custGeom>
                      <a:solidFill>
                        <a:srgbClr val="E0A080"/>
                      </a:solidFill>
                      <a:ln w="12700" cap="rnd" cmpd="sng">
                        <a:solidFill>
                          <a:srgbClr val="000000"/>
                        </a:solidFill>
                        <a:prstDash val="solid"/>
                        <a:round/>
                        <a:headEnd/>
                        <a:tailEnd/>
                      </a:ln>
                    </p:spPr>
                    <p:txBody>
                      <a:bodyPr/>
                      <a:lstStyle/>
                      <a:p>
                        <a:endParaRPr lang="lv-LV"/>
                      </a:p>
                    </p:txBody>
                  </p:sp>
                  <p:sp>
                    <p:nvSpPr>
                      <p:cNvPr id="8235" name="Freeform 53"/>
                      <p:cNvSpPr>
                        <a:spLocks/>
                      </p:cNvSpPr>
                      <p:nvPr/>
                    </p:nvSpPr>
                    <p:spPr bwMode="auto">
                      <a:xfrm>
                        <a:off x="4852" y="19"/>
                        <a:ext cx="51" cy="64"/>
                      </a:xfrm>
                      <a:custGeom>
                        <a:avLst/>
                        <a:gdLst>
                          <a:gd name="T0" fmla="*/ 47 w 51"/>
                          <a:gd name="T1" fmla="*/ 63 h 64"/>
                          <a:gd name="T2" fmla="*/ 50 w 51"/>
                          <a:gd name="T3" fmla="*/ 45 h 64"/>
                          <a:gd name="T4" fmla="*/ 49 w 51"/>
                          <a:gd name="T5" fmla="*/ 27 h 64"/>
                          <a:gd name="T6" fmla="*/ 41 w 51"/>
                          <a:gd name="T7" fmla="*/ 13 h 64"/>
                          <a:gd name="T8" fmla="*/ 31 w 51"/>
                          <a:gd name="T9" fmla="*/ 7 h 64"/>
                          <a:gd name="T10" fmla="*/ 19 w 51"/>
                          <a:gd name="T11" fmla="*/ 2 h 64"/>
                          <a:gd name="T12" fmla="*/ 12 w 51"/>
                          <a:gd name="T13" fmla="*/ 3 h 64"/>
                          <a:gd name="T14" fmla="*/ 0 w 51"/>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64"/>
                          <a:gd name="T26" fmla="*/ 51 w 51"/>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64">
                            <a:moveTo>
                              <a:pt x="47" y="63"/>
                            </a:moveTo>
                            <a:lnTo>
                              <a:pt x="50" y="45"/>
                            </a:lnTo>
                            <a:lnTo>
                              <a:pt x="49" y="27"/>
                            </a:lnTo>
                            <a:lnTo>
                              <a:pt x="41" y="13"/>
                            </a:lnTo>
                            <a:lnTo>
                              <a:pt x="31" y="7"/>
                            </a:lnTo>
                            <a:lnTo>
                              <a:pt x="19" y="2"/>
                            </a:lnTo>
                            <a:lnTo>
                              <a:pt x="12" y="3"/>
                            </a:lnTo>
                            <a:lnTo>
                              <a:pt x="0"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36" name="Freeform 54"/>
                      <p:cNvSpPr>
                        <a:spLocks/>
                      </p:cNvSpPr>
                      <p:nvPr/>
                    </p:nvSpPr>
                    <p:spPr bwMode="auto">
                      <a:xfrm>
                        <a:off x="4821" y="47"/>
                        <a:ext cx="41" cy="64"/>
                      </a:xfrm>
                      <a:custGeom>
                        <a:avLst/>
                        <a:gdLst>
                          <a:gd name="T0" fmla="*/ 0 w 41"/>
                          <a:gd name="T1" fmla="*/ 0 h 64"/>
                          <a:gd name="T2" fmla="*/ 19 w 41"/>
                          <a:gd name="T3" fmla="*/ 3 h 64"/>
                          <a:gd name="T4" fmla="*/ 32 w 41"/>
                          <a:gd name="T5" fmla="*/ 10 h 64"/>
                          <a:gd name="T6" fmla="*/ 40 w 41"/>
                          <a:gd name="T7" fmla="*/ 22 h 64"/>
                          <a:gd name="T8" fmla="*/ 38 w 41"/>
                          <a:gd name="T9" fmla="*/ 34 h 64"/>
                          <a:gd name="T10" fmla="*/ 28 w 41"/>
                          <a:gd name="T11" fmla="*/ 47 h 64"/>
                          <a:gd name="T12" fmla="*/ 25 w 41"/>
                          <a:gd name="T13" fmla="*/ 63 h 64"/>
                          <a:gd name="T14" fmla="*/ 0 60000 65536"/>
                          <a:gd name="T15" fmla="*/ 0 60000 65536"/>
                          <a:gd name="T16" fmla="*/ 0 60000 65536"/>
                          <a:gd name="T17" fmla="*/ 0 60000 65536"/>
                          <a:gd name="T18" fmla="*/ 0 60000 65536"/>
                          <a:gd name="T19" fmla="*/ 0 60000 65536"/>
                          <a:gd name="T20" fmla="*/ 0 60000 65536"/>
                          <a:gd name="T21" fmla="*/ 0 w 41"/>
                          <a:gd name="T22" fmla="*/ 0 h 64"/>
                          <a:gd name="T23" fmla="*/ 41 w 4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64">
                            <a:moveTo>
                              <a:pt x="0" y="0"/>
                            </a:moveTo>
                            <a:lnTo>
                              <a:pt x="19" y="3"/>
                            </a:lnTo>
                            <a:lnTo>
                              <a:pt x="32" y="10"/>
                            </a:lnTo>
                            <a:lnTo>
                              <a:pt x="40" y="22"/>
                            </a:lnTo>
                            <a:lnTo>
                              <a:pt x="38" y="34"/>
                            </a:lnTo>
                            <a:lnTo>
                              <a:pt x="28" y="47"/>
                            </a:lnTo>
                            <a:lnTo>
                              <a:pt x="25" y="63"/>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37" name="Freeform 55"/>
                      <p:cNvSpPr>
                        <a:spLocks/>
                      </p:cNvSpPr>
                      <p:nvPr/>
                    </p:nvSpPr>
                    <p:spPr bwMode="auto">
                      <a:xfrm>
                        <a:off x="4779" y="87"/>
                        <a:ext cx="45" cy="52"/>
                      </a:xfrm>
                      <a:custGeom>
                        <a:avLst/>
                        <a:gdLst>
                          <a:gd name="T0" fmla="*/ 0 w 45"/>
                          <a:gd name="T1" fmla="*/ 6 h 52"/>
                          <a:gd name="T2" fmla="*/ 16 w 45"/>
                          <a:gd name="T3" fmla="*/ 0 h 52"/>
                          <a:gd name="T4" fmla="*/ 31 w 45"/>
                          <a:gd name="T5" fmla="*/ 4 h 52"/>
                          <a:gd name="T6" fmla="*/ 41 w 45"/>
                          <a:gd name="T7" fmla="*/ 13 h 52"/>
                          <a:gd name="T8" fmla="*/ 44 w 45"/>
                          <a:gd name="T9" fmla="*/ 26 h 52"/>
                          <a:gd name="T10" fmla="*/ 39 w 45"/>
                          <a:gd name="T11" fmla="*/ 37 h 52"/>
                          <a:gd name="T12" fmla="*/ 31 w 45"/>
                          <a:gd name="T13" fmla="*/ 51 h 52"/>
                          <a:gd name="T14" fmla="*/ 0 60000 65536"/>
                          <a:gd name="T15" fmla="*/ 0 60000 65536"/>
                          <a:gd name="T16" fmla="*/ 0 60000 65536"/>
                          <a:gd name="T17" fmla="*/ 0 60000 65536"/>
                          <a:gd name="T18" fmla="*/ 0 60000 65536"/>
                          <a:gd name="T19" fmla="*/ 0 60000 65536"/>
                          <a:gd name="T20" fmla="*/ 0 60000 65536"/>
                          <a:gd name="T21" fmla="*/ 0 w 45"/>
                          <a:gd name="T22" fmla="*/ 0 h 52"/>
                          <a:gd name="T23" fmla="*/ 45 w 4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52">
                            <a:moveTo>
                              <a:pt x="0" y="6"/>
                            </a:moveTo>
                            <a:lnTo>
                              <a:pt x="16" y="0"/>
                            </a:lnTo>
                            <a:lnTo>
                              <a:pt x="31" y="4"/>
                            </a:lnTo>
                            <a:lnTo>
                              <a:pt x="41" y="13"/>
                            </a:lnTo>
                            <a:lnTo>
                              <a:pt x="44" y="26"/>
                            </a:lnTo>
                            <a:lnTo>
                              <a:pt x="39" y="37"/>
                            </a:lnTo>
                            <a:lnTo>
                              <a:pt x="31" y="51"/>
                            </a:lnTo>
                          </a:path>
                        </a:pathLst>
                      </a:custGeom>
                      <a:noFill/>
                      <a:ln w="12700" cap="rnd" cmpd="sng">
                        <a:solidFill>
                          <a:srgbClr val="000000"/>
                        </a:solidFill>
                        <a:prstDash val="solid"/>
                        <a:round/>
                        <a:headEnd type="none" w="sm" len="sm"/>
                        <a:tailEnd type="none" w="sm" len="sm"/>
                      </a:ln>
                    </p:spPr>
                    <p:txBody>
                      <a:bodyPr/>
                      <a:lstStyle/>
                      <a:p>
                        <a:endParaRPr lang="lv-LV"/>
                      </a:p>
                    </p:txBody>
                  </p:sp>
                </p:grpSp>
                <p:sp>
                  <p:nvSpPr>
                    <p:cNvPr id="8233" name="Freeform 56"/>
                    <p:cNvSpPr>
                      <a:spLocks/>
                    </p:cNvSpPr>
                    <p:nvPr/>
                  </p:nvSpPr>
                  <p:spPr bwMode="auto">
                    <a:xfrm>
                      <a:off x="3761" y="62"/>
                      <a:ext cx="1439" cy="1059"/>
                    </a:xfrm>
                    <a:custGeom>
                      <a:avLst/>
                      <a:gdLst>
                        <a:gd name="T0" fmla="*/ 884 w 1439"/>
                        <a:gd name="T1" fmla="*/ 813 h 1059"/>
                        <a:gd name="T2" fmla="*/ 931 w 1439"/>
                        <a:gd name="T3" fmla="*/ 876 h 1059"/>
                        <a:gd name="T4" fmla="*/ 975 w 1439"/>
                        <a:gd name="T5" fmla="*/ 912 h 1059"/>
                        <a:gd name="T6" fmla="*/ 1031 w 1439"/>
                        <a:gd name="T7" fmla="*/ 943 h 1059"/>
                        <a:gd name="T8" fmla="*/ 1042 w 1439"/>
                        <a:gd name="T9" fmla="*/ 982 h 1059"/>
                        <a:gd name="T10" fmla="*/ 1068 w 1439"/>
                        <a:gd name="T11" fmla="*/ 1013 h 1059"/>
                        <a:gd name="T12" fmla="*/ 1089 w 1439"/>
                        <a:gd name="T13" fmla="*/ 1058 h 1059"/>
                        <a:gd name="T14" fmla="*/ 1105 w 1439"/>
                        <a:gd name="T15" fmla="*/ 936 h 1059"/>
                        <a:gd name="T16" fmla="*/ 1125 w 1439"/>
                        <a:gd name="T17" fmla="*/ 857 h 1059"/>
                        <a:gd name="T18" fmla="*/ 1105 w 1439"/>
                        <a:gd name="T19" fmla="*/ 715 h 1059"/>
                        <a:gd name="T20" fmla="*/ 1138 w 1439"/>
                        <a:gd name="T21" fmla="*/ 642 h 1059"/>
                        <a:gd name="T22" fmla="*/ 1184 w 1439"/>
                        <a:gd name="T23" fmla="*/ 509 h 1059"/>
                        <a:gd name="T24" fmla="*/ 1271 w 1439"/>
                        <a:gd name="T25" fmla="*/ 360 h 1059"/>
                        <a:gd name="T26" fmla="*/ 1297 w 1439"/>
                        <a:gd name="T27" fmla="*/ 267 h 1059"/>
                        <a:gd name="T28" fmla="*/ 1344 w 1439"/>
                        <a:gd name="T29" fmla="*/ 153 h 1059"/>
                        <a:gd name="T30" fmla="*/ 1396 w 1439"/>
                        <a:gd name="T31" fmla="*/ 72 h 1059"/>
                        <a:gd name="T32" fmla="*/ 1438 w 1439"/>
                        <a:gd name="T33" fmla="*/ 41 h 1059"/>
                        <a:gd name="T34" fmla="*/ 1390 w 1439"/>
                        <a:gd name="T35" fmla="*/ 15 h 1059"/>
                        <a:gd name="T36" fmla="*/ 1325 w 1439"/>
                        <a:gd name="T37" fmla="*/ 0 h 1059"/>
                        <a:gd name="T38" fmla="*/ 1247 w 1439"/>
                        <a:gd name="T39" fmla="*/ 9 h 1059"/>
                        <a:gd name="T40" fmla="*/ 1169 w 1439"/>
                        <a:gd name="T41" fmla="*/ 32 h 1059"/>
                        <a:gd name="T42" fmla="*/ 1096 w 1439"/>
                        <a:gd name="T43" fmla="*/ 65 h 1059"/>
                        <a:gd name="T44" fmla="*/ 1044 w 1439"/>
                        <a:gd name="T45" fmla="*/ 93 h 1059"/>
                        <a:gd name="T46" fmla="*/ 1023 w 1439"/>
                        <a:gd name="T47" fmla="*/ 83 h 1059"/>
                        <a:gd name="T48" fmla="*/ 989 w 1439"/>
                        <a:gd name="T49" fmla="*/ 64 h 1059"/>
                        <a:gd name="T50" fmla="*/ 984 w 1439"/>
                        <a:gd name="T51" fmla="*/ 18 h 1059"/>
                        <a:gd name="T52" fmla="*/ 952 w 1439"/>
                        <a:gd name="T53" fmla="*/ 42 h 1059"/>
                        <a:gd name="T54" fmla="*/ 911 w 1439"/>
                        <a:gd name="T55" fmla="*/ 51 h 1059"/>
                        <a:gd name="T56" fmla="*/ 854 w 1439"/>
                        <a:gd name="T57" fmla="*/ 64 h 1059"/>
                        <a:gd name="T58" fmla="*/ 799 w 1439"/>
                        <a:gd name="T59" fmla="*/ 69 h 1059"/>
                        <a:gd name="T60" fmla="*/ 747 w 1439"/>
                        <a:gd name="T61" fmla="*/ 75 h 1059"/>
                        <a:gd name="T62" fmla="*/ 674 w 1439"/>
                        <a:gd name="T63" fmla="*/ 72 h 1059"/>
                        <a:gd name="T64" fmla="*/ 611 w 1439"/>
                        <a:gd name="T65" fmla="*/ 97 h 1059"/>
                        <a:gd name="T66" fmla="*/ 559 w 1439"/>
                        <a:gd name="T67" fmla="*/ 143 h 1059"/>
                        <a:gd name="T68" fmla="*/ 507 w 1439"/>
                        <a:gd name="T69" fmla="*/ 212 h 1059"/>
                        <a:gd name="T70" fmla="*/ 468 w 1439"/>
                        <a:gd name="T71" fmla="*/ 263 h 1059"/>
                        <a:gd name="T72" fmla="*/ 418 w 1439"/>
                        <a:gd name="T73" fmla="*/ 306 h 1059"/>
                        <a:gd name="T74" fmla="*/ 366 w 1439"/>
                        <a:gd name="T75" fmla="*/ 336 h 1059"/>
                        <a:gd name="T76" fmla="*/ 322 w 1439"/>
                        <a:gd name="T77" fmla="*/ 370 h 1059"/>
                        <a:gd name="T78" fmla="*/ 298 w 1439"/>
                        <a:gd name="T79" fmla="*/ 414 h 1059"/>
                        <a:gd name="T80" fmla="*/ 216 w 1439"/>
                        <a:gd name="T81" fmla="*/ 405 h 1059"/>
                        <a:gd name="T82" fmla="*/ 113 w 1439"/>
                        <a:gd name="T83" fmla="*/ 420 h 1059"/>
                        <a:gd name="T84" fmla="*/ 133 w 1439"/>
                        <a:gd name="T85" fmla="*/ 373 h 1059"/>
                        <a:gd name="T86" fmla="*/ 26 w 1439"/>
                        <a:gd name="T87" fmla="*/ 387 h 1059"/>
                        <a:gd name="T88" fmla="*/ 19 w 1439"/>
                        <a:gd name="T89" fmla="*/ 516 h 1059"/>
                        <a:gd name="T90" fmla="*/ 12 w 1439"/>
                        <a:gd name="T91" fmla="*/ 622 h 1059"/>
                        <a:gd name="T92" fmla="*/ 0 w 1439"/>
                        <a:gd name="T93" fmla="*/ 656 h 1059"/>
                        <a:gd name="T94" fmla="*/ 26 w 1439"/>
                        <a:gd name="T95" fmla="*/ 669 h 1059"/>
                        <a:gd name="T96" fmla="*/ 53 w 1439"/>
                        <a:gd name="T97" fmla="*/ 669 h 1059"/>
                        <a:gd name="T98" fmla="*/ 80 w 1439"/>
                        <a:gd name="T99" fmla="*/ 742 h 1059"/>
                        <a:gd name="T100" fmla="*/ 133 w 1439"/>
                        <a:gd name="T101" fmla="*/ 823 h 1059"/>
                        <a:gd name="T102" fmla="*/ 173 w 1439"/>
                        <a:gd name="T103" fmla="*/ 864 h 1059"/>
                        <a:gd name="T104" fmla="*/ 219 w 1439"/>
                        <a:gd name="T105" fmla="*/ 890 h 1059"/>
                        <a:gd name="T106" fmla="*/ 305 w 1439"/>
                        <a:gd name="T107" fmla="*/ 930 h 1059"/>
                        <a:gd name="T108" fmla="*/ 393 w 1439"/>
                        <a:gd name="T109" fmla="*/ 947 h 1059"/>
                        <a:gd name="T110" fmla="*/ 486 w 1439"/>
                        <a:gd name="T111" fmla="*/ 950 h 1059"/>
                        <a:gd name="T112" fmla="*/ 555 w 1439"/>
                        <a:gd name="T113" fmla="*/ 935 h 1059"/>
                        <a:gd name="T114" fmla="*/ 618 w 1439"/>
                        <a:gd name="T115" fmla="*/ 913 h 1059"/>
                        <a:gd name="T116" fmla="*/ 672 w 1439"/>
                        <a:gd name="T117" fmla="*/ 884 h 1059"/>
                        <a:gd name="T118" fmla="*/ 712 w 1439"/>
                        <a:gd name="T119" fmla="*/ 843 h 1059"/>
                        <a:gd name="T120" fmla="*/ 746 w 1439"/>
                        <a:gd name="T121" fmla="*/ 810 h 1059"/>
                        <a:gd name="T122" fmla="*/ 811 w 1439"/>
                        <a:gd name="T123" fmla="*/ 792 h 1059"/>
                        <a:gd name="T124" fmla="*/ 884 w 1439"/>
                        <a:gd name="T125" fmla="*/ 813 h 10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39"/>
                        <a:gd name="T190" fmla="*/ 0 h 1059"/>
                        <a:gd name="T191" fmla="*/ 1439 w 1439"/>
                        <a:gd name="T192" fmla="*/ 1059 h 10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39" h="1059">
                          <a:moveTo>
                            <a:pt x="884" y="813"/>
                          </a:moveTo>
                          <a:lnTo>
                            <a:pt x="931" y="876"/>
                          </a:lnTo>
                          <a:lnTo>
                            <a:pt x="975" y="912"/>
                          </a:lnTo>
                          <a:lnTo>
                            <a:pt x="1031" y="943"/>
                          </a:lnTo>
                          <a:lnTo>
                            <a:pt x="1042" y="982"/>
                          </a:lnTo>
                          <a:lnTo>
                            <a:pt x="1068" y="1013"/>
                          </a:lnTo>
                          <a:lnTo>
                            <a:pt x="1089" y="1058"/>
                          </a:lnTo>
                          <a:lnTo>
                            <a:pt x="1105" y="936"/>
                          </a:lnTo>
                          <a:lnTo>
                            <a:pt x="1125" y="857"/>
                          </a:lnTo>
                          <a:lnTo>
                            <a:pt x="1105" y="715"/>
                          </a:lnTo>
                          <a:lnTo>
                            <a:pt x="1138" y="642"/>
                          </a:lnTo>
                          <a:lnTo>
                            <a:pt x="1184" y="509"/>
                          </a:lnTo>
                          <a:lnTo>
                            <a:pt x="1271" y="360"/>
                          </a:lnTo>
                          <a:lnTo>
                            <a:pt x="1297" y="267"/>
                          </a:lnTo>
                          <a:lnTo>
                            <a:pt x="1344" y="153"/>
                          </a:lnTo>
                          <a:lnTo>
                            <a:pt x="1396" y="72"/>
                          </a:lnTo>
                          <a:lnTo>
                            <a:pt x="1438" y="41"/>
                          </a:lnTo>
                          <a:lnTo>
                            <a:pt x="1390" y="15"/>
                          </a:lnTo>
                          <a:lnTo>
                            <a:pt x="1325" y="0"/>
                          </a:lnTo>
                          <a:lnTo>
                            <a:pt x="1247" y="9"/>
                          </a:lnTo>
                          <a:lnTo>
                            <a:pt x="1169" y="32"/>
                          </a:lnTo>
                          <a:lnTo>
                            <a:pt x="1096" y="65"/>
                          </a:lnTo>
                          <a:lnTo>
                            <a:pt x="1044" y="93"/>
                          </a:lnTo>
                          <a:lnTo>
                            <a:pt x="1023" y="83"/>
                          </a:lnTo>
                          <a:lnTo>
                            <a:pt x="989" y="64"/>
                          </a:lnTo>
                          <a:lnTo>
                            <a:pt x="984" y="18"/>
                          </a:lnTo>
                          <a:lnTo>
                            <a:pt x="952" y="42"/>
                          </a:lnTo>
                          <a:lnTo>
                            <a:pt x="911" y="51"/>
                          </a:lnTo>
                          <a:lnTo>
                            <a:pt x="854" y="64"/>
                          </a:lnTo>
                          <a:lnTo>
                            <a:pt x="799" y="69"/>
                          </a:lnTo>
                          <a:lnTo>
                            <a:pt x="747" y="75"/>
                          </a:lnTo>
                          <a:lnTo>
                            <a:pt x="674" y="72"/>
                          </a:lnTo>
                          <a:lnTo>
                            <a:pt x="611" y="97"/>
                          </a:lnTo>
                          <a:lnTo>
                            <a:pt x="559" y="143"/>
                          </a:lnTo>
                          <a:lnTo>
                            <a:pt x="507" y="212"/>
                          </a:lnTo>
                          <a:lnTo>
                            <a:pt x="468" y="263"/>
                          </a:lnTo>
                          <a:lnTo>
                            <a:pt x="418" y="306"/>
                          </a:lnTo>
                          <a:lnTo>
                            <a:pt x="366" y="336"/>
                          </a:lnTo>
                          <a:lnTo>
                            <a:pt x="322" y="370"/>
                          </a:lnTo>
                          <a:lnTo>
                            <a:pt x="298" y="414"/>
                          </a:lnTo>
                          <a:lnTo>
                            <a:pt x="216" y="405"/>
                          </a:lnTo>
                          <a:lnTo>
                            <a:pt x="113" y="420"/>
                          </a:lnTo>
                          <a:lnTo>
                            <a:pt x="133" y="373"/>
                          </a:lnTo>
                          <a:lnTo>
                            <a:pt x="26" y="387"/>
                          </a:lnTo>
                          <a:lnTo>
                            <a:pt x="19" y="516"/>
                          </a:lnTo>
                          <a:lnTo>
                            <a:pt x="12" y="622"/>
                          </a:lnTo>
                          <a:lnTo>
                            <a:pt x="0" y="656"/>
                          </a:lnTo>
                          <a:lnTo>
                            <a:pt x="26" y="669"/>
                          </a:lnTo>
                          <a:lnTo>
                            <a:pt x="53" y="669"/>
                          </a:lnTo>
                          <a:lnTo>
                            <a:pt x="80" y="742"/>
                          </a:lnTo>
                          <a:lnTo>
                            <a:pt x="133" y="823"/>
                          </a:lnTo>
                          <a:lnTo>
                            <a:pt x="173" y="864"/>
                          </a:lnTo>
                          <a:lnTo>
                            <a:pt x="219" y="890"/>
                          </a:lnTo>
                          <a:lnTo>
                            <a:pt x="305" y="930"/>
                          </a:lnTo>
                          <a:lnTo>
                            <a:pt x="393" y="947"/>
                          </a:lnTo>
                          <a:lnTo>
                            <a:pt x="486" y="950"/>
                          </a:lnTo>
                          <a:lnTo>
                            <a:pt x="555" y="935"/>
                          </a:lnTo>
                          <a:lnTo>
                            <a:pt x="618" y="913"/>
                          </a:lnTo>
                          <a:lnTo>
                            <a:pt x="672" y="884"/>
                          </a:lnTo>
                          <a:lnTo>
                            <a:pt x="712" y="843"/>
                          </a:lnTo>
                          <a:lnTo>
                            <a:pt x="746" y="810"/>
                          </a:lnTo>
                          <a:lnTo>
                            <a:pt x="811" y="792"/>
                          </a:lnTo>
                          <a:lnTo>
                            <a:pt x="884" y="813"/>
                          </a:lnTo>
                        </a:path>
                      </a:pathLst>
                    </a:custGeom>
                    <a:solidFill>
                      <a:srgbClr val="0000FF"/>
                    </a:solidFill>
                    <a:ln w="12700" cap="rnd" cmpd="sng">
                      <a:solidFill>
                        <a:srgbClr val="000000"/>
                      </a:solidFill>
                      <a:prstDash val="solid"/>
                      <a:round/>
                      <a:headEnd/>
                      <a:tailEnd/>
                    </a:ln>
                  </p:spPr>
                  <p:txBody>
                    <a:bodyPr/>
                    <a:lstStyle/>
                    <a:p>
                      <a:endParaRPr lang="lv-LV"/>
                    </a:p>
                  </p:txBody>
                </p:sp>
              </p:grpSp>
              <p:sp>
                <p:nvSpPr>
                  <p:cNvPr id="8231" name="Freeform 57"/>
                  <p:cNvSpPr>
                    <a:spLocks/>
                  </p:cNvSpPr>
                  <p:nvPr/>
                </p:nvSpPr>
                <p:spPr bwMode="auto">
                  <a:xfrm>
                    <a:off x="4050" y="151"/>
                    <a:ext cx="755" cy="524"/>
                  </a:xfrm>
                  <a:custGeom>
                    <a:avLst/>
                    <a:gdLst>
                      <a:gd name="T0" fmla="*/ 754 w 755"/>
                      <a:gd name="T1" fmla="*/ 0 h 524"/>
                      <a:gd name="T2" fmla="*/ 701 w 755"/>
                      <a:gd name="T3" fmla="*/ 46 h 524"/>
                      <a:gd name="T4" fmla="*/ 655 w 755"/>
                      <a:gd name="T5" fmla="*/ 73 h 524"/>
                      <a:gd name="T6" fmla="*/ 613 w 755"/>
                      <a:gd name="T7" fmla="*/ 105 h 524"/>
                      <a:gd name="T8" fmla="*/ 590 w 755"/>
                      <a:gd name="T9" fmla="*/ 135 h 524"/>
                      <a:gd name="T10" fmla="*/ 570 w 755"/>
                      <a:gd name="T11" fmla="*/ 162 h 524"/>
                      <a:gd name="T12" fmla="*/ 538 w 755"/>
                      <a:gd name="T13" fmla="*/ 187 h 524"/>
                      <a:gd name="T14" fmla="*/ 496 w 755"/>
                      <a:gd name="T15" fmla="*/ 205 h 524"/>
                      <a:gd name="T16" fmla="*/ 467 w 755"/>
                      <a:gd name="T17" fmla="*/ 231 h 524"/>
                      <a:gd name="T18" fmla="*/ 443 w 755"/>
                      <a:gd name="T19" fmla="*/ 264 h 524"/>
                      <a:gd name="T20" fmla="*/ 416 w 755"/>
                      <a:gd name="T21" fmla="*/ 304 h 524"/>
                      <a:gd name="T22" fmla="*/ 396 w 755"/>
                      <a:gd name="T23" fmla="*/ 345 h 524"/>
                      <a:gd name="T24" fmla="*/ 376 w 755"/>
                      <a:gd name="T25" fmla="*/ 399 h 524"/>
                      <a:gd name="T26" fmla="*/ 350 w 755"/>
                      <a:gd name="T27" fmla="*/ 444 h 524"/>
                      <a:gd name="T28" fmla="*/ 321 w 755"/>
                      <a:gd name="T29" fmla="*/ 476 h 524"/>
                      <a:gd name="T30" fmla="*/ 282 w 755"/>
                      <a:gd name="T31" fmla="*/ 501 h 524"/>
                      <a:gd name="T32" fmla="*/ 244 w 755"/>
                      <a:gd name="T33" fmla="*/ 514 h 524"/>
                      <a:gd name="T34" fmla="*/ 206 w 755"/>
                      <a:gd name="T35" fmla="*/ 523 h 524"/>
                      <a:gd name="T36" fmla="*/ 163 w 755"/>
                      <a:gd name="T37" fmla="*/ 520 h 524"/>
                      <a:gd name="T38" fmla="*/ 123 w 755"/>
                      <a:gd name="T39" fmla="*/ 512 h 524"/>
                      <a:gd name="T40" fmla="*/ 80 w 755"/>
                      <a:gd name="T41" fmla="*/ 492 h 524"/>
                      <a:gd name="T42" fmla="*/ 46 w 755"/>
                      <a:gd name="T43" fmla="*/ 466 h 524"/>
                      <a:gd name="T44" fmla="*/ 22 w 755"/>
                      <a:gd name="T45" fmla="*/ 435 h 524"/>
                      <a:gd name="T46" fmla="*/ 7 w 755"/>
                      <a:gd name="T47" fmla="*/ 399 h 524"/>
                      <a:gd name="T48" fmla="*/ 0 w 755"/>
                      <a:gd name="T49" fmla="*/ 358 h 524"/>
                      <a:gd name="T50" fmla="*/ 8 w 755"/>
                      <a:gd name="T51" fmla="*/ 319 h 5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5"/>
                      <a:gd name="T79" fmla="*/ 0 h 524"/>
                      <a:gd name="T80" fmla="*/ 755 w 755"/>
                      <a:gd name="T81" fmla="*/ 524 h 5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5" h="524">
                        <a:moveTo>
                          <a:pt x="754" y="0"/>
                        </a:moveTo>
                        <a:lnTo>
                          <a:pt x="701" y="46"/>
                        </a:lnTo>
                        <a:lnTo>
                          <a:pt x="655" y="73"/>
                        </a:lnTo>
                        <a:lnTo>
                          <a:pt x="613" y="105"/>
                        </a:lnTo>
                        <a:lnTo>
                          <a:pt x="590" y="135"/>
                        </a:lnTo>
                        <a:lnTo>
                          <a:pt x="570" y="162"/>
                        </a:lnTo>
                        <a:lnTo>
                          <a:pt x="538" y="187"/>
                        </a:lnTo>
                        <a:lnTo>
                          <a:pt x="496" y="205"/>
                        </a:lnTo>
                        <a:lnTo>
                          <a:pt x="467" y="231"/>
                        </a:lnTo>
                        <a:lnTo>
                          <a:pt x="443" y="264"/>
                        </a:lnTo>
                        <a:lnTo>
                          <a:pt x="416" y="304"/>
                        </a:lnTo>
                        <a:lnTo>
                          <a:pt x="396" y="345"/>
                        </a:lnTo>
                        <a:lnTo>
                          <a:pt x="376" y="399"/>
                        </a:lnTo>
                        <a:lnTo>
                          <a:pt x="350" y="444"/>
                        </a:lnTo>
                        <a:lnTo>
                          <a:pt x="321" y="476"/>
                        </a:lnTo>
                        <a:lnTo>
                          <a:pt x="282" y="501"/>
                        </a:lnTo>
                        <a:lnTo>
                          <a:pt x="244" y="514"/>
                        </a:lnTo>
                        <a:lnTo>
                          <a:pt x="206" y="523"/>
                        </a:lnTo>
                        <a:lnTo>
                          <a:pt x="163" y="520"/>
                        </a:lnTo>
                        <a:lnTo>
                          <a:pt x="123" y="512"/>
                        </a:lnTo>
                        <a:lnTo>
                          <a:pt x="80" y="492"/>
                        </a:lnTo>
                        <a:lnTo>
                          <a:pt x="46" y="466"/>
                        </a:lnTo>
                        <a:lnTo>
                          <a:pt x="22" y="435"/>
                        </a:lnTo>
                        <a:lnTo>
                          <a:pt x="7" y="399"/>
                        </a:lnTo>
                        <a:lnTo>
                          <a:pt x="0" y="358"/>
                        </a:lnTo>
                        <a:lnTo>
                          <a:pt x="8" y="319"/>
                        </a:lnTo>
                      </a:path>
                    </a:pathLst>
                  </a:custGeom>
                  <a:noFill/>
                  <a:ln w="12700" cap="rnd" cmpd="sng">
                    <a:solidFill>
                      <a:srgbClr val="000000"/>
                    </a:solidFill>
                    <a:prstDash val="solid"/>
                    <a:round/>
                    <a:headEnd type="none" w="sm" len="sm"/>
                    <a:tailEnd type="none" w="sm" len="sm"/>
                  </a:ln>
                </p:spPr>
                <p:txBody>
                  <a:bodyPr/>
                  <a:lstStyle/>
                  <a:p>
                    <a:endParaRPr lang="lv-LV"/>
                  </a:p>
                </p:txBody>
              </p:sp>
            </p:grpSp>
            <p:grpSp>
              <p:nvGrpSpPr>
                <p:cNvPr id="19" name="Group 58"/>
                <p:cNvGrpSpPr>
                  <a:grpSpLocks/>
                </p:cNvGrpSpPr>
                <p:nvPr/>
              </p:nvGrpSpPr>
              <p:grpSpPr bwMode="auto">
                <a:xfrm>
                  <a:off x="3771" y="207"/>
                  <a:ext cx="908" cy="798"/>
                  <a:chOff x="3771" y="207"/>
                  <a:chExt cx="908" cy="798"/>
                </a:xfrm>
              </p:grpSpPr>
              <p:sp>
                <p:nvSpPr>
                  <p:cNvPr id="8220" name="Line 59"/>
                  <p:cNvSpPr>
                    <a:spLocks noChangeShapeType="1"/>
                  </p:cNvSpPr>
                  <p:nvPr/>
                </p:nvSpPr>
                <p:spPr bwMode="auto">
                  <a:xfrm flipH="1">
                    <a:off x="3891" y="586"/>
                    <a:ext cx="182" cy="59"/>
                  </a:xfrm>
                  <a:prstGeom prst="line">
                    <a:avLst/>
                  </a:prstGeom>
                  <a:noFill/>
                  <a:ln w="12700">
                    <a:solidFill>
                      <a:srgbClr val="000000"/>
                    </a:solidFill>
                    <a:round/>
                    <a:headEnd type="none" w="sm" len="sm"/>
                    <a:tailEnd type="none" w="sm" len="sm"/>
                  </a:ln>
                </p:spPr>
                <p:txBody>
                  <a:bodyPr/>
                  <a:lstStyle/>
                  <a:p>
                    <a:endParaRPr lang="lv-LV"/>
                  </a:p>
                </p:txBody>
              </p:sp>
              <p:sp>
                <p:nvSpPr>
                  <p:cNvPr id="8221" name="Freeform 60"/>
                  <p:cNvSpPr>
                    <a:spLocks/>
                  </p:cNvSpPr>
                  <p:nvPr/>
                </p:nvSpPr>
                <p:spPr bwMode="auto">
                  <a:xfrm>
                    <a:off x="4460" y="517"/>
                    <a:ext cx="84" cy="178"/>
                  </a:xfrm>
                  <a:custGeom>
                    <a:avLst/>
                    <a:gdLst>
                      <a:gd name="T0" fmla="*/ 74 w 84"/>
                      <a:gd name="T1" fmla="*/ 177 h 178"/>
                      <a:gd name="T2" fmla="*/ 83 w 84"/>
                      <a:gd name="T3" fmla="*/ 131 h 178"/>
                      <a:gd name="T4" fmla="*/ 72 w 84"/>
                      <a:gd name="T5" fmla="*/ 81 h 178"/>
                      <a:gd name="T6" fmla="*/ 45 w 84"/>
                      <a:gd name="T7" fmla="*/ 34 h 178"/>
                      <a:gd name="T8" fmla="*/ 0 w 84"/>
                      <a:gd name="T9" fmla="*/ 0 h 178"/>
                      <a:gd name="T10" fmla="*/ 0 60000 65536"/>
                      <a:gd name="T11" fmla="*/ 0 60000 65536"/>
                      <a:gd name="T12" fmla="*/ 0 60000 65536"/>
                      <a:gd name="T13" fmla="*/ 0 60000 65536"/>
                      <a:gd name="T14" fmla="*/ 0 60000 65536"/>
                      <a:gd name="T15" fmla="*/ 0 w 84"/>
                      <a:gd name="T16" fmla="*/ 0 h 178"/>
                      <a:gd name="T17" fmla="*/ 84 w 84"/>
                      <a:gd name="T18" fmla="*/ 178 h 178"/>
                    </a:gdLst>
                    <a:ahLst/>
                    <a:cxnLst>
                      <a:cxn ang="T10">
                        <a:pos x="T0" y="T1"/>
                      </a:cxn>
                      <a:cxn ang="T11">
                        <a:pos x="T2" y="T3"/>
                      </a:cxn>
                      <a:cxn ang="T12">
                        <a:pos x="T4" y="T5"/>
                      </a:cxn>
                      <a:cxn ang="T13">
                        <a:pos x="T6" y="T7"/>
                      </a:cxn>
                      <a:cxn ang="T14">
                        <a:pos x="T8" y="T9"/>
                      </a:cxn>
                    </a:cxnLst>
                    <a:rect l="T15" t="T16" r="T17" b="T18"/>
                    <a:pathLst>
                      <a:path w="84" h="178">
                        <a:moveTo>
                          <a:pt x="74" y="177"/>
                        </a:moveTo>
                        <a:lnTo>
                          <a:pt x="83" y="131"/>
                        </a:lnTo>
                        <a:lnTo>
                          <a:pt x="72" y="81"/>
                        </a:lnTo>
                        <a:lnTo>
                          <a:pt x="45" y="34"/>
                        </a:lnTo>
                        <a:lnTo>
                          <a:pt x="0"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2" name="Freeform 61"/>
                  <p:cNvSpPr>
                    <a:spLocks/>
                  </p:cNvSpPr>
                  <p:nvPr/>
                </p:nvSpPr>
                <p:spPr bwMode="auto">
                  <a:xfrm>
                    <a:off x="4443" y="553"/>
                    <a:ext cx="55" cy="191"/>
                  </a:xfrm>
                  <a:custGeom>
                    <a:avLst/>
                    <a:gdLst>
                      <a:gd name="T0" fmla="*/ 0 w 55"/>
                      <a:gd name="T1" fmla="*/ 190 h 191"/>
                      <a:gd name="T2" fmla="*/ 28 w 55"/>
                      <a:gd name="T3" fmla="*/ 172 h 191"/>
                      <a:gd name="T4" fmla="*/ 45 w 55"/>
                      <a:gd name="T5" fmla="*/ 145 h 191"/>
                      <a:gd name="T6" fmla="*/ 54 w 55"/>
                      <a:gd name="T7" fmla="*/ 104 h 191"/>
                      <a:gd name="T8" fmla="*/ 48 w 55"/>
                      <a:gd name="T9" fmla="*/ 67 h 191"/>
                      <a:gd name="T10" fmla="*/ 28 w 55"/>
                      <a:gd name="T11" fmla="*/ 28 h 191"/>
                      <a:gd name="T12" fmla="*/ 3 w 55"/>
                      <a:gd name="T13" fmla="*/ 0 h 191"/>
                      <a:gd name="T14" fmla="*/ 0 60000 65536"/>
                      <a:gd name="T15" fmla="*/ 0 60000 65536"/>
                      <a:gd name="T16" fmla="*/ 0 60000 65536"/>
                      <a:gd name="T17" fmla="*/ 0 60000 65536"/>
                      <a:gd name="T18" fmla="*/ 0 60000 65536"/>
                      <a:gd name="T19" fmla="*/ 0 60000 65536"/>
                      <a:gd name="T20" fmla="*/ 0 60000 65536"/>
                      <a:gd name="T21" fmla="*/ 0 w 55"/>
                      <a:gd name="T22" fmla="*/ 0 h 191"/>
                      <a:gd name="T23" fmla="*/ 55 w 55"/>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91">
                        <a:moveTo>
                          <a:pt x="0" y="190"/>
                        </a:moveTo>
                        <a:lnTo>
                          <a:pt x="28" y="172"/>
                        </a:lnTo>
                        <a:lnTo>
                          <a:pt x="45" y="145"/>
                        </a:lnTo>
                        <a:lnTo>
                          <a:pt x="54" y="104"/>
                        </a:lnTo>
                        <a:lnTo>
                          <a:pt x="48" y="67"/>
                        </a:lnTo>
                        <a:lnTo>
                          <a:pt x="28" y="28"/>
                        </a:lnTo>
                        <a:lnTo>
                          <a:pt x="3" y="0"/>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3" name="Freeform 62"/>
                  <p:cNvSpPr>
                    <a:spLocks/>
                  </p:cNvSpPr>
                  <p:nvPr/>
                </p:nvSpPr>
                <p:spPr bwMode="auto">
                  <a:xfrm>
                    <a:off x="4378" y="578"/>
                    <a:ext cx="42" cy="85"/>
                  </a:xfrm>
                  <a:custGeom>
                    <a:avLst/>
                    <a:gdLst>
                      <a:gd name="T0" fmla="*/ 41 w 42"/>
                      <a:gd name="T1" fmla="*/ 0 h 85"/>
                      <a:gd name="T2" fmla="*/ 40 w 42"/>
                      <a:gd name="T3" fmla="*/ 36 h 85"/>
                      <a:gd name="T4" fmla="*/ 23 w 42"/>
                      <a:gd name="T5" fmla="*/ 69 h 85"/>
                      <a:gd name="T6" fmla="*/ 0 w 42"/>
                      <a:gd name="T7" fmla="*/ 84 h 85"/>
                      <a:gd name="T8" fmla="*/ 0 60000 65536"/>
                      <a:gd name="T9" fmla="*/ 0 60000 65536"/>
                      <a:gd name="T10" fmla="*/ 0 60000 65536"/>
                      <a:gd name="T11" fmla="*/ 0 60000 65536"/>
                      <a:gd name="T12" fmla="*/ 0 w 42"/>
                      <a:gd name="T13" fmla="*/ 0 h 85"/>
                      <a:gd name="T14" fmla="*/ 42 w 42"/>
                      <a:gd name="T15" fmla="*/ 85 h 85"/>
                    </a:gdLst>
                    <a:ahLst/>
                    <a:cxnLst>
                      <a:cxn ang="T8">
                        <a:pos x="T0" y="T1"/>
                      </a:cxn>
                      <a:cxn ang="T9">
                        <a:pos x="T2" y="T3"/>
                      </a:cxn>
                      <a:cxn ang="T10">
                        <a:pos x="T4" y="T5"/>
                      </a:cxn>
                      <a:cxn ang="T11">
                        <a:pos x="T6" y="T7"/>
                      </a:cxn>
                    </a:cxnLst>
                    <a:rect l="T12" t="T13" r="T14" b="T15"/>
                    <a:pathLst>
                      <a:path w="42" h="85">
                        <a:moveTo>
                          <a:pt x="41" y="0"/>
                        </a:moveTo>
                        <a:lnTo>
                          <a:pt x="40" y="36"/>
                        </a:lnTo>
                        <a:lnTo>
                          <a:pt x="23" y="69"/>
                        </a:lnTo>
                        <a:lnTo>
                          <a:pt x="0" y="84"/>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4" name="Freeform 63"/>
                  <p:cNvSpPr>
                    <a:spLocks/>
                  </p:cNvSpPr>
                  <p:nvPr/>
                </p:nvSpPr>
                <p:spPr bwMode="auto">
                  <a:xfrm>
                    <a:off x="4477" y="453"/>
                    <a:ext cx="202" cy="112"/>
                  </a:xfrm>
                  <a:custGeom>
                    <a:avLst/>
                    <a:gdLst>
                      <a:gd name="T0" fmla="*/ 201 w 202"/>
                      <a:gd name="T1" fmla="*/ 111 h 112"/>
                      <a:gd name="T2" fmla="*/ 184 w 202"/>
                      <a:gd name="T3" fmla="*/ 76 h 112"/>
                      <a:gd name="T4" fmla="*/ 156 w 202"/>
                      <a:gd name="T5" fmla="*/ 41 h 112"/>
                      <a:gd name="T6" fmla="*/ 122 w 202"/>
                      <a:gd name="T7" fmla="*/ 16 h 112"/>
                      <a:gd name="T8" fmla="*/ 89 w 202"/>
                      <a:gd name="T9" fmla="*/ 4 h 112"/>
                      <a:gd name="T10" fmla="*/ 60 w 202"/>
                      <a:gd name="T11" fmla="*/ 0 h 112"/>
                      <a:gd name="T12" fmla="*/ 24 w 202"/>
                      <a:gd name="T13" fmla="*/ 8 h 112"/>
                      <a:gd name="T14" fmla="*/ 0 w 202"/>
                      <a:gd name="T15" fmla="*/ 23 h 112"/>
                      <a:gd name="T16" fmla="*/ 0 60000 65536"/>
                      <a:gd name="T17" fmla="*/ 0 60000 65536"/>
                      <a:gd name="T18" fmla="*/ 0 60000 65536"/>
                      <a:gd name="T19" fmla="*/ 0 60000 65536"/>
                      <a:gd name="T20" fmla="*/ 0 60000 65536"/>
                      <a:gd name="T21" fmla="*/ 0 60000 65536"/>
                      <a:gd name="T22" fmla="*/ 0 60000 65536"/>
                      <a:gd name="T23" fmla="*/ 0 60000 65536"/>
                      <a:gd name="T24" fmla="*/ 0 w 202"/>
                      <a:gd name="T25" fmla="*/ 0 h 112"/>
                      <a:gd name="T26" fmla="*/ 202 w 20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2" h="112">
                        <a:moveTo>
                          <a:pt x="201" y="111"/>
                        </a:moveTo>
                        <a:lnTo>
                          <a:pt x="184" y="76"/>
                        </a:lnTo>
                        <a:lnTo>
                          <a:pt x="156" y="41"/>
                        </a:lnTo>
                        <a:lnTo>
                          <a:pt x="122" y="16"/>
                        </a:lnTo>
                        <a:lnTo>
                          <a:pt x="89" y="4"/>
                        </a:lnTo>
                        <a:lnTo>
                          <a:pt x="60" y="0"/>
                        </a:lnTo>
                        <a:lnTo>
                          <a:pt x="24" y="8"/>
                        </a:lnTo>
                        <a:lnTo>
                          <a:pt x="0" y="23"/>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5" name="Freeform 64"/>
                  <p:cNvSpPr>
                    <a:spLocks/>
                  </p:cNvSpPr>
                  <p:nvPr/>
                </p:nvSpPr>
                <p:spPr bwMode="auto">
                  <a:xfrm>
                    <a:off x="4073" y="731"/>
                    <a:ext cx="435" cy="274"/>
                  </a:xfrm>
                  <a:custGeom>
                    <a:avLst/>
                    <a:gdLst>
                      <a:gd name="T0" fmla="*/ 434 w 435"/>
                      <a:gd name="T1" fmla="*/ 141 h 274"/>
                      <a:gd name="T2" fmla="*/ 368 w 435"/>
                      <a:gd name="T3" fmla="*/ 123 h 274"/>
                      <a:gd name="T4" fmla="*/ 307 w 435"/>
                      <a:gd name="T5" fmla="*/ 99 h 274"/>
                      <a:gd name="T6" fmla="*/ 244 w 435"/>
                      <a:gd name="T7" fmla="*/ 68 h 274"/>
                      <a:gd name="T8" fmla="*/ 186 w 435"/>
                      <a:gd name="T9" fmla="*/ 33 h 274"/>
                      <a:gd name="T10" fmla="*/ 140 w 435"/>
                      <a:gd name="T11" fmla="*/ 0 h 274"/>
                      <a:gd name="T12" fmla="*/ 121 w 435"/>
                      <a:gd name="T13" fmla="*/ 52 h 274"/>
                      <a:gd name="T14" fmla="*/ 88 w 435"/>
                      <a:gd name="T15" fmla="*/ 101 h 274"/>
                      <a:gd name="T16" fmla="*/ 49 w 435"/>
                      <a:gd name="T17" fmla="*/ 146 h 274"/>
                      <a:gd name="T18" fmla="*/ 0 w 435"/>
                      <a:gd name="T19" fmla="*/ 181 h 274"/>
                      <a:gd name="T20" fmla="*/ 45 w 435"/>
                      <a:gd name="T21" fmla="*/ 217 h 274"/>
                      <a:gd name="T22" fmla="*/ 85 w 435"/>
                      <a:gd name="T23" fmla="*/ 241 h 274"/>
                      <a:gd name="T24" fmla="*/ 140 w 435"/>
                      <a:gd name="T25" fmla="*/ 261 h 274"/>
                      <a:gd name="T26" fmla="*/ 192 w 435"/>
                      <a:gd name="T27" fmla="*/ 273 h 274"/>
                      <a:gd name="T28" fmla="*/ 227 w 435"/>
                      <a:gd name="T29" fmla="*/ 271 h 274"/>
                      <a:gd name="T30" fmla="*/ 257 w 435"/>
                      <a:gd name="T31" fmla="*/ 263 h 2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274"/>
                      <a:gd name="T50" fmla="*/ 435 w 435"/>
                      <a:gd name="T51" fmla="*/ 274 h 27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274">
                        <a:moveTo>
                          <a:pt x="434" y="141"/>
                        </a:moveTo>
                        <a:lnTo>
                          <a:pt x="368" y="123"/>
                        </a:lnTo>
                        <a:lnTo>
                          <a:pt x="307" y="99"/>
                        </a:lnTo>
                        <a:lnTo>
                          <a:pt x="244" y="68"/>
                        </a:lnTo>
                        <a:lnTo>
                          <a:pt x="186" y="33"/>
                        </a:lnTo>
                        <a:lnTo>
                          <a:pt x="140" y="0"/>
                        </a:lnTo>
                        <a:lnTo>
                          <a:pt x="121" y="52"/>
                        </a:lnTo>
                        <a:lnTo>
                          <a:pt x="88" y="101"/>
                        </a:lnTo>
                        <a:lnTo>
                          <a:pt x="49" y="146"/>
                        </a:lnTo>
                        <a:lnTo>
                          <a:pt x="0" y="181"/>
                        </a:lnTo>
                        <a:lnTo>
                          <a:pt x="45" y="217"/>
                        </a:lnTo>
                        <a:lnTo>
                          <a:pt x="85" y="241"/>
                        </a:lnTo>
                        <a:lnTo>
                          <a:pt x="140" y="261"/>
                        </a:lnTo>
                        <a:lnTo>
                          <a:pt x="192" y="273"/>
                        </a:lnTo>
                        <a:lnTo>
                          <a:pt x="227" y="271"/>
                        </a:lnTo>
                        <a:lnTo>
                          <a:pt x="257" y="263"/>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6" name="Freeform 65"/>
                  <p:cNvSpPr>
                    <a:spLocks/>
                  </p:cNvSpPr>
                  <p:nvPr/>
                </p:nvSpPr>
                <p:spPr bwMode="auto">
                  <a:xfrm>
                    <a:off x="4203" y="818"/>
                    <a:ext cx="144" cy="168"/>
                  </a:xfrm>
                  <a:custGeom>
                    <a:avLst/>
                    <a:gdLst>
                      <a:gd name="T0" fmla="*/ 143 w 144"/>
                      <a:gd name="T1" fmla="*/ 0 h 168"/>
                      <a:gd name="T2" fmla="*/ 110 w 144"/>
                      <a:gd name="T3" fmla="*/ 121 h 168"/>
                      <a:gd name="T4" fmla="*/ 0 w 144"/>
                      <a:gd name="T5" fmla="*/ 167 h 168"/>
                      <a:gd name="T6" fmla="*/ 0 60000 65536"/>
                      <a:gd name="T7" fmla="*/ 0 60000 65536"/>
                      <a:gd name="T8" fmla="*/ 0 60000 65536"/>
                      <a:gd name="T9" fmla="*/ 0 w 144"/>
                      <a:gd name="T10" fmla="*/ 0 h 168"/>
                      <a:gd name="T11" fmla="*/ 144 w 144"/>
                      <a:gd name="T12" fmla="*/ 168 h 168"/>
                    </a:gdLst>
                    <a:ahLst/>
                    <a:cxnLst>
                      <a:cxn ang="T6">
                        <a:pos x="T0" y="T1"/>
                      </a:cxn>
                      <a:cxn ang="T7">
                        <a:pos x="T2" y="T3"/>
                      </a:cxn>
                      <a:cxn ang="T8">
                        <a:pos x="T4" y="T5"/>
                      </a:cxn>
                    </a:cxnLst>
                    <a:rect l="T9" t="T10" r="T11" b="T12"/>
                    <a:pathLst>
                      <a:path w="144" h="168">
                        <a:moveTo>
                          <a:pt x="143" y="0"/>
                        </a:moveTo>
                        <a:lnTo>
                          <a:pt x="110" y="121"/>
                        </a:lnTo>
                        <a:lnTo>
                          <a:pt x="0" y="167"/>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7" name="Freeform 66"/>
                  <p:cNvSpPr>
                    <a:spLocks/>
                  </p:cNvSpPr>
                  <p:nvPr/>
                </p:nvSpPr>
                <p:spPr bwMode="auto">
                  <a:xfrm>
                    <a:off x="4510" y="207"/>
                    <a:ext cx="57" cy="162"/>
                  </a:xfrm>
                  <a:custGeom>
                    <a:avLst/>
                    <a:gdLst>
                      <a:gd name="T0" fmla="*/ 56 w 57"/>
                      <a:gd name="T1" fmla="*/ 0 h 162"/>
                      <a:gd name="T2" fmla="*/ 32 w 57"/>
                      <a:gd name="T3" fmla="*/ 21 h 162"/>
                      <a:gd name="T4" fmla="*/ 16 w 57"/>
                      <a:gd name="T5" fmla="*/ 46 h 162"/>
                      <a:gd name="T6" fmla="*/ 15 w 57"/>
                      <a:gd name="T7" fmla="*/ 72 h 162"/>
                      <a:gd name="T8" fmla="*/ 5 w 57"/>
                      <a:gd name="T9" fmla="*/ 101 h 162"/>
                      <a:gd name="T10" fmla="*/ 0 w 57"/>
                      <a:gd name="T11" fmla="*/ 132 h 162"/>
                      <a:gd name="T12" fmla="*/ 0 w 57"/>
                      <a:gd name="T13" fmla="*/ 161 h 162"/>
                      <a:gd name="T14" fmla="*/ 0 60000 65536"/>
                      <a:gd name="T15" fmla="*/ 0 60000 65536"/>
                      <a:gd name="T16" fmla="*/ 0 60000 65536"/>
                      <a:gd name="T17" fmla="*/ 0 60000 65536"/>
                      <a:gd name="T18" fmla="*/ 0 60000 65536"/>
                      <a:gd name="T19" fmla="*/ 0 60000 65536"/>
                      <a:gd name="T20" fmla="*/ 0 60000 65536"/>
                      <a:gd name="T21" fmla="*/ 0 w 57"/>
                      <a:gd name="T22" fmla="*/ 0 h 162"/>
                      <a:gd name="T23" fmla="*/ 57 w 57"/>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62">
                        <a:moveTo>
                          <a:pt x="56" y="0"/>
                        </a:moveTo>
                        <a:lnTo>
                          <a:pt x="32" y="21"/>
                        </a:lnTo>
                        <a:lnTo>
                          <a:pt x="16" y="46"/>
                        </a:lnTo>
                        <a:lnTo>
                          <a:pt x="15" y="72"/>
                        </a:lnTo>
                        <a:lnTo>
                          <a:pt x="5" y="101"/>
                        </a:lnTo>
                        <a:lnTo>
                          <a:pt x="0" y="132"/>
                        </a:lnTo>
                        <a:lnTo>
                          <a:pt x="0" y="161"/>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8" name="Freeform 67"/>
                  <p:cNvSpPr>
                    <a:spLocks/>
                  </p:cNvSpPr>
                  <p:nvPr/>
                </p:nvSpPr>
                <p:spPr bwMode="auto">
                  <a:xfrm>
                    <a:off x="4527" y="239"/>
                    <a:ext cx="54" cy="94"/>
                  </a:xfrm>
                  <a:custGeom>
                    <a:avLst/>
                    <a:gdLst>
                      <a:gd name="T0" fmla="*/ 42 w 54"/>
                      <a:gd name="T1" fmla="*/ 0 h 94"/>
                      <a:gd name="T2" fmla="*/ 53 w 54"/>
                      <a:gd name="T3" fmla="*/ 18 h 94"/>
                      <a:gd name="T4" fmla="*/ 51 w 54"/>
                      <a:gd name="T5" fmla="*/ 40 h 94"/>
                      <a:gd name="T6" fmla="*/ 42 w 54"/>
                      <a:gd name="T7" fmla="*/ 59 h 94"/>
                      <a:gd name="T8" fmla="*/ 29 w 54"/>
                      <a:gd name="T9" fmla="*/ 72 h 94"/>
                      <a:gd name="T10" fmla="*/ 19 w 54"/>
                      <a:gd name="T11" fmla="*/ 83 h 94"/>
                      <a:gd name="T12" fmla="*/ 0 w 54"/>
                      <a:gd name="T13" fmla="*/ 93 h 94"/>
                      <a:gd name="T14" fmla="*/ 0 60000 65536"/>
                      <a:gd name="T15" fmla="*/ 0 60000 65536"/>
                      <a:gd name="T16" fmla="*/ 0 60000 65536"/>
                      <a:gd name="T17" fmla="*/ 0 60000 65536"/>
                      <a:gd name="T18" fmla="*/ 0 60000 65536"/>
                      <a:gd name="T19" fmla="*/ 0 60000 65536"/>
                      <a:gd name="T20" fmla="*/ 0 60000 65536"/>
                      <a:gd name="T21" fmla="*/ 0 w 54"/>
                      <a:gd name="T22" fmla="*/ 0 h 94"/>
                      <a:gd name="T23" fmla="*/ 54 w 54"/>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94">
                        <a:moveTo>
                          <a:pt x="42" y="0"/>
                        </a:moveTo>
                        <a:lnTo>
                          <a:pt x="53" y="18"/>
                        </a:lnTo>
                        <a:lnTo>
                          <a:pt x="51" y="40"/>
                        </a:lnTo>
                        <a:lnTo>
                          <a:pt x="42" y="59"/>
                        </a:lnTo>
                        <a:lnTo>
                          <a:pt x="29" y="72"/>
                        </a:lnTo>
                        <a:lnTo>
                          <a:pt x="19" y="83"/>
                        </a:lnTo>
                        <a:lnTo>
                          <a:pt x="0" y="93"/>
                        </a:lnTo>
                      </a:path>
                    </a:pathLst>
                  </a:custGeom>
                  <a:noFill/>
                  <a:ln w="12700" cap="rnd" cmpd="sng">
                    <a:solidFill>
                      <a:srgbClr val="000000"/>
                    </a:solidFill>
                    <a:prstDash val="solid"/>
                    <a:round/>
                    <a:headEnd type="none" w="sm" len="sm"/>
                    <a:tailEnd type="none" w="sm" len="sm"/>
                  </a:ln>
                </p:spPr>
                <p:txBody>
                  <a:bodyPr/>
                  <a:lstStyle/>
                  <a:p>
                    <a:endParaRPr lang="lv-LV"/>
                  </a:p>
                </p:txBody>
              </p:sp>
              <p:sp>
                <p:nvSpPr>
                  <p:cNvPr id="8229" name="Freeform 68"/>
                  <p:cNvSpPr>
                    <a:spLocks/>
                  </p:cNvSpPr>
                  <p:nvPr/>
                </p:nvSpPr>
                <p:spPr bwMode="auto">
                  <a:xfrm>
                    <a:off x="3771" y="442"/>
                    <a:ext cx="283" cy="551"/>
                  </a:xfrm>
                  <a:custGeom>
                    <a:avLst/>
                    <a:gdLst>
                      <a:gd name="T0" fmla="*/ 0 w 283"/>
                      <a:gd name="T1" fmla="*/ 286 h 551"/>
                      <a:gd name="T2" fmla="*/ 35 w 283"/>
                      <a:gd name="T3" fmla="*/ 292 h 551"/>
                      <a:gd name="T4" fmla="*/ 44 w 283"/>
                      <a:gd name="T5" fmla="*/ 313 h 551"/>
                      <a:gd name="T6" fmla="*/ 49 w 283"/>
                      <a:gd name="T7" fmla="*/ 329 h 551"/>
                      <a:gd name="T8" fmla="*/ 67 w 283"/>
                      <a:gd name="T9" fmla="*/ 338 h 551"/>
                      <a:gd name="T10" fmla="*/ 113 w 283"/>
                      <a:gd name="T11" fmla="*/ 397 h 551"/>
                      <a:gd name="T12" fmla="*/ 148 w 283"/>
                      <a:gd name="T13" fmla="*/ 449 h 551"/>
                      <a:gd name="T14" fmla="*/ 193 w 283"/>
                      <a:gd name="T15" fmla="*/ 491 h 551"/>
                      <a:gd name="T16" fmla="*/ 211 w 283"/>
                      <a:gd name="T17" fmla="*/ 519 h 551"/>
                      <a:gd name="T18" fmla="*/ 282 w 283"/>
                      <a:gd name="T19" fmla="*/ 550 h 551"/>
                      <a:gd name="T20" fmla="*/ 251 w 283"/>
                      <a:gd name="T21" fmla="*/ 525 h 551"/>
                      <a:gd name="T22" fmla="*/ 222 w 283"/>
                      <a:gd name="T23" fmla="*/ 484 h 551"/>
                      <a:gd name="T24" fmla="*/ 212 w 283"/>
                      <a:gd name="T25" fmla="*/ 448 h 551"/>
                      <a:gd name="T26" fmla="*/ 208 w 283"/>
                      <a:gd name="T27" fmla="*/ 403 h 551"/>
                      <a:gd name="T28" fmla="*/ 219 w 283"/>
                      <a:gd name="T29" fmla="*/ 349 h 551"/>
                      <a:gd name="T30" fmla="*/ 186 w 283"/>
                      <a:gd name="T31" fmla="*/ 315 h 551"/>
                      <a:gd name="T32" fmla="*/ 183 w 283"/>
                      <a:gd name="T33" fmla="*/ 260 h 551"/>
                      <a:gd name="T34" fmla="*/ 183 w 283"/>
                      <a:gd name="T35" fmla="*/ 236 h 551"/>
                      <a:gd name="T36" fmla="*/ 90 w 283"/>
                      <a:gd name="T37" fmla="*/ 296 h 551"/>
                      <a:gd name="T38" fmla="*/ 136 w 283"/>
                      <a:gd name="T39" fmla="*/ 222 h 551"/>
                      <a:gd name="T40" fmla="*/ 123 w 283"/>
                      <a:gd name="T41" fmla="*/ 183 h 551"/>
                      <a:gd name="T42" fmla="*/ 103 w 283"/>
                      <a:gd name="T43" fmla="*/ 121 h 551"/>
                      <a:gd name="T44" fmla="*/ 100 w 283"/>
                      <a:gd name="T45" fmla="*/ 74 h 551"/>
                      <a:gd name="T46" fmla="*/ 113 w 283"/>
                      <a:gd name="T47" fmla="*/ 37 h 551"/>
                      <a:gd name="T48" fmla="*/ 126 w 283"/>
                      <a:gd name="T49" fmla="*/ 0 h 5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3"/>
                      <a:gd name="T76" fmla="*/ 0 h 551"/>
                      <a:gd name="T77" fmla="*/ 283 w 283"/>
                      <a:gd name="T78" fmla="*/ 551 h 5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3" h="551">
                        <a:moveTo>
                          <a:pt x="0" y="286"/>
                        </a:moveTo>
                        <a:lnTo>
                          <a:pt x="35" y="292"/>
                        </a:lnTo>
                        <a:lnTo>
                          <a:pt x="44" y="313"/>
                        </a:lnTo>
                        <a:lnTo>
                          <a:pt x="49" y="329"/>
                        </a:lnTo>
                        <a:lnTo>
                          <a:pt x="67" y="338"/>
                        </a:lnTo>
                        <a:lnTo>
                          <a:pt x="113" y="397"/>
                        </a:lnTo>
                        <a:lnTo>
                          <a:pt x="148" y="449"/>
                        </a:lnTo>
                        <a:lnTo>
                          <a:pt x="193" y="491"/>
                        </a:lnTo>
                        <a:lnTo>
                          <a:pt x="211" y="519"/>
                        </a:lnTo>
                        <a:lnTo>
                          <a:pt x="282" y="550"/>
                        </a:lnTo>
                        <a:lnTo>
                          <a:pt x="251" y="525"/>
                        </a:lnTo>
                        <a:lnTo>
                          <a:pt x="222" y="484"/>
                        </a:lnTo>
                        <a:lnTo>
                          <a:pt x="212" y="448"/>
                        </a:lnTo>
                        <a:lnTo>
                          <a:pt x="208" y="403"/>
                        </a:lnTo>
                        <a:lnTo>
                          <a:pt x="219" y="349"/>
                        </a:lnTo>
                        <a:lnTo>
                          <a:pt x="186" y="315"/>
                        </a:lnTo>
                        <a:lnTo>
                          <a:pt x="183" y="260"/>
                        </a:lnTo>
                        <a:lnTo>
                          <a:pt x="183" y="236"/>
                        </a:lnTo>
                        <a:lnTo>
                          <a:pt x="90" y="296"/>
                        </a:lnTo>
                        <a:lnTo>
                          <a:pt x="136" y="222"/>
                        </a:lnTo>
                        <a:lnTo>
                          <a:pt x="123" y="183"/>
                        </a:lnTo>
                        <a:lnTo>
                          <a:pt x="103" y="121"/>
                        </a:lnTo>
                        <a:lnTo>
                          <a:pt x="100" y="74"/>
                        </a:lnTo>
                        <a:lnTo>
                          <a:pt x="113" y="37"/>
                        </a:lnTo>
                        <a:lnTo>
                          <a:pt x="126" y="0"/>
                        </a:lnTo>
                      </a:path>
                    </a:pathLst>
                  </a:custGeom>
                  <a:noFill/>
                  <a:ln w="12700" cap="rnd" cmpd="sng">
                    <a:solidFill>
                      <a:srgbClr val="000000"/>
                    </a:solidFill>
                    <a:prstDash val="solid"/>
                    <a:round/>
                    <a:headEnd type="none" w="sm" len="sm"/>
                    <a:tailEnd type="none" w="sm" len="sm"/>
                  </a:ln>
                </p:spPr>
                <p:txBody>
                  <a:bodyPr/>
                  <a:lstStyle/>
                  <a:p>
                    <a:endParaRPr lang="lv-LV"/>
                  </a:p>
                </p:txBody>
              </p:sp>
            </p:grpSp>
          </p:grpSp>
        </p:grpSp>
      </p:grpSp>
      <p:sp>
        <p:nvSpPr>
          <p:cNvPr id="8201" name="Line 69"/>
          <p:cNvSpPr>
            <a:spLocks noChangeShapeType="1"/>
          </p:cNvSpPr>
          <p:nvPr/>
        </p:nvSpPr>
        <p:spPr bwMode="auto">
          <a:xfrm flipH="1">
            <a:off x="2552700" y="1409700"/>
            <a:ext cx="419100" cy="1638300"/>
          </a:xfrm>
          <a:prstGeom prst="line">
            <a:avLst/>
          </a:prstGeom>
          <a:noFill/>
          <a:ln w="12700">
            <a:solidFill>
              <a:srgbClr val="009966"/>
            </a:solidFill>
            <a:round/>
            <a:headEnd type="none" w="sm" len="sm"/>
            <a:tailEnd type="none" w="sm" len="sm"/>
          </a:ln>
        </p:spPr>
        <p:txBody>
          <a:bodyPr/>
          <a:lstStyle/>
          <a:p>
            <a:endParaRPr lang="lv-LV"/>
          </a:p>
        </p:txBody>
      </p:sp>
      <p:sp>
        <p:nvSpPr>
          <p:cNvPr id="8202" name="Line 70"/>
          <p:cNvSpPr>
            <a:spLocks noChangeShapeType="1"/>
          </p:cNvSpPr>
          <p:nvPr/>
        </p:nvSpPr>
        <p:spPr bwMode="auto">
          <a:xfrm>
            <a:off x="2705100" y="1219200"/>
            <a:ext cx="76200" cy="781050"/>
          </a:xfrm>
          <a:prstGeom prst="line">
            <a:avLst/>
          </a:prstGeom>
          <a:noFill/>
          <a:ln w="12700">
            <a:solidFill>
              <a:srgbClr val="009966"/>
            </a:solidFill>
            <a:round/>
            <a:headEnd type="none" w="sm" len="sm"/>
            <a:tailEnd type="none" w="sm" len="sm"/>
          </a:ln>
        </p:spPr>
        <p:txBody>
          <a:bodyPr/>
          <a:lstStyle/>
          <a:p>
            <a:endParaRPr lang="lv-LV"/>
          </a:p>
        </p:txBody>
      </p:sp>
      <p:sp>
        <p:nvSpPr>
          <p:cNvPr id="8203" name="Line 71"/>
          <p:cNvSpPr>
            <a:spLocks noChangeShapeType="1"/>
          </p:cNvSpPr>
          <p:nvPr/>
        </p:nvSpPr>
        <p:spPr bwMode="auto">
          <a:xfrm flipH="1">
            <a:off x="2743200" y="1885950"/>
            <a:ext cx="323850" cy="400050"/>
          </a:xfrm>
          <a:prstGeom prst="line">
            <a:avLst/>
          </a:prstGeom>
          <a:noFill/>
          <a:ln w="12700">
            <a:solidFill>
              <a:srgbClr val="009966"/>
            </a:solidFill>
            <a:round/>
            <a:headEnd type="none" w="sm" len="sm"/>
            <a:tailEnd type="none" w="sm" len="sm"/>
          </a:ln>
        </p:spPr>
        <p:txBody>
          <a:bodyPr/>
          <a:lstStyle/>
          <a:p>
            <a:endParaRPr lang="lv-LV"/>
          </a:p>
        </p:txBody>
      </p:sp>
      <p:sp>
        <p:nvSpPr>
          <p:cNvPr id="8204" name="Line 72"/>
          <p:cNvSpPr>
            <a:spLocks noChangeShapeType="1"/>
          </p:cNvSpPr>
          <p:nvPr/>
        </p:nvSpPr>
        <p:spPr bwMode="auto">
          <a:xfrm flipH="1">
            <a:off x="3581400" y="2533650"/>
            <a:ext cx="1295400" cy="628650"/>
          </a:xfrm>
          <a:prstGeom prst="line">
            <a:avLst/>
          </a:prstGeom>
          <a:noFill/>
          <a:ln w="12700">
            <a:solidFill>
              <a:srgbClr val="009966"/>
            </a:solidFill>
            <a:round/>
            <a:headEnd type="none" w="sm" len="sm"/>
            <a:tailEnd type="none" w="sm" len="sm"/>
          </a:ln>
        </p:spPr>
        <p:txBody>
          <a:bodyPr/>
          <a:lstStyle/>
          <a:p>
            <a:endParaRPr lang="lv-LV"/>
          </a:p>
        </p:txBody>
      </p:sp>
      <p:sp>
        <p:nvSpPr>
          <p:cNvPr id="8205" name="Line 73"/>
          <p:cNvSpPr>
            <a:spLocks noChangeShapeType="1"/>
          </p:cNvSpPr>
          <p:nvPr/>
        </p:nvSpPr>
        <p:spPr bwMode="auto">
          <a:xfrm flipH="1">
            <a:off x="4362450" y="2343150"/>
            <a:ext cx="190500" cy="419100"/>
          </a:xfrm>
          <a:prstGeom prst="line">
            <a:avLst/>
          </a:prstGeom>
          <a:noFill/>
          <a:ln w="12700">
            <a:solidFill>
              <a:srgbClr val="009966"/>
            </a:solidFill>
            <a:round/>
            <a:headEnd type="none" w="sm" len="sm"/>
            <a:tailEnd type="none" w="sm" len="sm"/>
          </a:ln>
        </p:spPr>
        <p:txBody>
          <a:bodyPr/>
          <a:lstStyle/>
          <a:p>
            <a:endParaRPr lang="lv-LV"/>
          </a:p>
        </p:txBody>
      </p:sp>
      <p:sp>
        <p:nvSpPr>
          <p:cNvPr id="8206" name="Line 74"/>
          <p:cNvSpPr>
            <a:spLocks noChangeShapeType="1"/>
          </p:cNvSpPr>
          <p:nvPr/>
        </p:nvSpPr>
        <p:spPr bwMode="auto">
          <a:xfrm>
            <a:off x="4019550" y="2971800"/>
            <a:ext cx="171450" cy="76200"/>
          </a:xfrm>
          <a:prstGeom prst="line">
            <a:avLst/>
          </a:prstGeom>
          <a:noFill/>
          <a:ln w="12700">
            <a:solidFill>
              <a:srgbClr val="009966"/>
            </a:solidFill>
            <a:round/>
            <a:headEnd type="none" w="sm" len="sm"/>
            <a:tailEnd type="none" w="sm" len="sm"/>
          </a:ln>
        </p:spPr>
        <p:txBody>
          <a:bodyPr/>
          <a:lstStyle/>
          <a:p>
            <a:endParaRPr lang="lv-LV"/>
          </a:p>
        </p:txBody>
      </p:sp>
      <p:sp>
        <p:nvSpPr>
          <p:cNvPr id="8207" name="Line 75"/>
          <p:cNvSpPr>
            <a:spLocks noChangeShapeType="1"/>
          </p:cNvSpPr>
          <p:nvPr/>
        </p:nvSpPr>
        <p:spPr bwMode="auto">
          <a:xfrm>
            <a:off x="1028700" y="1619250"/>
            <a:ext cx="266700" cy="476250"/>
          </a:xfrm>
          <a:prstGeom prst="line">
            <a:avLst/>
          </a:prstGeom>
          <a:noFill/>
          <a:ln w="12700">
            <a:solidFill>
              <a:srgbClr val="009966"/>
            </a:solidFill>
            <a:round/>
            <a:headEnd type="none" w="sm" len="sm"/>
            <a:tailEnd type="none" w="sm" len="sm"/>
          </a:ln>
        </p:spPr>
        <p:txBody>
          <a:bodyPr/>
          <a:lstStyle/>
          <a:p>
            <a:endParaRPr lang="lv-LV"/>
          </a:p>
        </p:txBody>
      </p:sp>
      <p:sp>
        <p:nvSpPr>
          <p:cNvPr id="8208" name="Line 76"/>
          <p:cNvSpPr>
            <a:spLocks noChangeShapeType="1"/>
          </p:cNvSpPr>
          <p:nvPr/>
        </p:nvSpPr>
        <p:spPr bwMode="auto">
          <a:xfrm>
            <a:off x="1390650" y="1981200"/>
            <a:ext cx="38100" cy="247650"/>
          </a:xfrm>
          <a:prstGeom prst="line">
            <a:avLst/>
          </a:prstGeom>
          <a:noFill/>
          <a:ln w="12700">
            <a:solidFill>
              <a:srgbClr val="009966"/>
            </a:solidFill>
            <a:round/>
            <a:headEnd type="none" w="sm" len="sm"/>
            <a:tailEnd type="none" w="sm" len="sm"/>
          </a:ln>
        </p:spPr>
        <p:txBody>
          <a:bodyPr/>
          <a:lstStyle/>
          <a:p>
            <a:endParaRPr lang="lv-LV"/>
          </a:p>
        </p:txBody>
      </p:sp>
      <p:sp>
        <p:nvSpPr>
          <p:cNvPr id="8209" name="Line 77"/>
          <p:cNvSpPr>
            <a:spLocks noChangeShapeType="1"/>
          </p:cNvSpPr>
          <p:nvPr/>
        </p:nvSpPr>
        <p:spPr bwMode="auto">
          <a:xfrm>
            <a:off x="838200" y="2114550"/>
            <a:ext cx="571500" cy="285750"/>
          </a:xfrm>
          <a:prstGeom prst="line">
            <a:avLst/>
          </a:prstGeom>
          <a:noFill/>
          <a:ln w="12700">
            <a:solidFill>
              <a:srgbClr val="009966"/>
            </a:solidFill>
            <a:round/>
            <a:headEnd type="none" w="sm" len="sm"/>
            <a:tailEnd type="none" w="sm" len="sm"/>
          </a:ln>
        </p:spPr>
        <p:txBody>
          <a:bodyPr/>
          <a:lstStyle/>
          <a:p>
            <a:endParaRPr lang="lv-LV"/>
          </a:p>
        </p:txBody>
      </p:sp>
      <p:sp>
        <p:nvSpPr>
          <p:cNvPr id="78" name="Slide Number Placeholder 77"/>
          <p:cNvSpPr>
            <a:spLocks noGrp="1"/>
          </p:cNvSpPr>
          <p:nvPr>
            <p:ph type="sldNum" sz="quarter" idx="12"/>
          </p:nvPr>
        </p:nvSpPr>
        <p:spPr/>
        <p:txBody>
          <a:bodyPr/>
          <a:lstStyle/>
          <a:p>
            <a:fld id="{6ECF81E8-6DE5-4C92-89BE-5D6CD56A8BF1}"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827584" y="274638"/>
            <a:ext cx="7859216" cy="1143000"/>
          </a:xfrm>
        </p:spPr>
        <p:txBody>
          <a:bodyPr>
            <a:normAutofit/>
          </a:bodyPr>
          <a:lstStyle/>
          <a:p>
            <a:pPr eaLnBrk="1" hangingPunct="1"/>
            <a:r>
              <a:rPr lang="lv-LV" dirty="0" smtClean="0"/>
              <a:t>Mērķu noteikšana (3)</a:t>
            </a:r>
            <a:endParaRPr lang="en-US" sz="3200" dirty="0" smtClean="0"/>
          </a:p>
        </p:txBody>
      </p:sp>
      <p:sp>
        <p:nvSpPr>
          <p:cNvPr id="10" name="Content Placeholder 9"/>
          <p:cNvSpPr>
            <a:spLocks noGrp="1"/>
          </p:cNvSpPr>
          <p:nvPr>
            <p:ph idx="1"/>
          </p:nvPr>
        </p:nvSpPr>
        <p:spPr/>
        <p:txBody>
          <a:bodyPr/>
          <a:lstStyle/>
          <a:p>
            <a:r>
              <a:rPr lang="lv-LV" dirty="0" smtClean="0">
                <a:solidFill>
                  <a:schemeClr val="tx1"/>
                </a:solidFill>
              </a:rPr>
              <a:t>Mērķi parasti ir definēti vispārīgi, abstrakti (tie ir nemanāmi) un ir nepieciešams tos iedalīt specifiskajos uzdevumos, kas nodrošinās mērķa sasniegšanu</a:t>
            </a:r>
          </a:p>
          <a:p>
            <a:r>
              <a:rPr lang="lv-LV" dirty="0" smtClean="0">
                <a:solidFill>
                  <a:schemeClr val="tx1"/>
                </a:solidFill>
              </a:rPr>
              <a:t>Jautājums ir, kā mērīt , cik mērķis ir nemanāms?</a:t>
            </a:r>
          </a:p>
          <a:p>
            <a:endParaRPr lang="lv-LV" dirty="0"/>
          </a:p>
        </p:txBody>
      </p:sp>
      <p:sp>
        <p:nvSpPr>
          <p:cNvPr id="28676" name="Slide Number Placeholder 5"/>
          <p:cNvSpPr>
            <a:spLocks noGrp="1"/>
          </p:cNvSpPr>
          <p:nvPr>
            <p:ph type="sldNum" sz="quarter" idx="12"/>
          </p:nvPr>
        </p:nvSpPr>
        <p:spPr>
          <a:noFill/>
        </p:spPr>
        <p:txBody>
          <a:bodyPr/>
          <a:lstStyle/>
          <a:p>
            <a:fld id="{FF9BE341-5F52-412B-96A9-DF79A459BFB2}" type="slidenum">
              <a:rPr lang="en-US" smtClean="0"/>
              <a:pPr/>
              <a:t>40</a:t>
            </a:fld>
            <a:endParaRPr lang="en-US" smtClean="0"/>
          </a:p>
        </p:txBody>
      </p:sp>
      <p:sp>
        <p:nvSpPr>
          <p:cNvPr id="7" name="Rectangle 6"/>
          <p:cNvSpPr/>
          <p:nvPr/>
        </p:nvSpPr>
        <p:spPr>
          <a:xfrm>
            <a:off x="539552" y="5805264"/>
            <a:ext cx="2728632" cy="276999"/>
          </a:xfrm>
          <a:prstGeom prst="rect">
            <a:avLst/>
          </a:prstGeom>
        </p:spPr>
        <p:txBody>
          <a:bodyPr wrap="none">
            <a:spAutoFit/>
          </a:bodyPr>
          <a:lstStyle/>
          <a:p>
            <a:r>
              <a:rPr lang="en-US" sz="1200" i="1" dirty="0" smtClean="0"/>
              <a:t>http://www.headinjury.com/goalset.htm</a:t>
            </a:r>
            <a:endParaRPr lang="lv-LV" sz="1200"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Slide Number Placeholder 6"/>
          <p:cNvSpPr>
            <a:spLocks noGrp="1"/>
          </p:cNvSpPr>
          <p:nvPr>
            <p:ph type="sldNum" sz="quarter" idx="12"/>
          </p:nvPr>
        </p:nvSpPr>
        <p:spPr>
          <a:noFill/>
        </p:spPr>
        <p:txBody>
          <a:bodyPr/>
          <a:lstStyle/>
          <a:p>
            <a:fld id="{3C6C8A44-106A-457C-A013-4B1C627A3E3C}" type="slidenum">
              <a:rPr lang="en-US" smtClean="0"/>
              <a:pPr/>
              <a:t>41</a:t>
            </a:fld>
            <a:endParaRPr lang="en-US" smtClean="0"/>
          </a:p>
        </p:txBody>
      </p:sp>
      <p:sp>
        <p:nvSpPr>
          <p:cNvPr id="29701" name="Rectangle 2"/>
          <p:cNvSpPr>
            <a:spLocks noGrp="1" noChangeArrowheads="1"/>
          </p:cNvSpPr>
          <p:nvPr>
            <p:ph type="title"/>
          </p:nvPr>
        </p:nvSpPr>
        <p:spPr>
          <a:xfrm>
            <a:off x="755576" y="188640"/>
            <a:ext cx="7931224" cy="1143000"/>
          </a:xfrm>
        </p:spPr>
        <p:txBody>
          <a:bodyPr>
            <a:normAutofit/>
          </a:bodyPr>
          <a:lstStyle/>
          <a:p>
            <a:pPr eaLnBrk="1" hangingPunct="1"/>
            <a:r>
              <a:rPr lang="lv-LV" dirty="0" smtClean="0"/>
              <a:t>Mērķu noteikšana (4)</a:t>
            </a:r>
            <a:endParaRPr lang="en-US" dirty="0" smtClean="0"/>
          </a:p>
        </p:txBody>
      </p:sp>
      <p:sp>
        <p:nvSpPr>
          <p:cNvPr id="29702" name="Rectangle 4"/>
          <p:cNvSpPr>
            <a:spLocks noGrp="1" noChangeArrowheads="1"/>
          </p:cNvSpPr>
          <p:nvPr>
            <p:ph type="body" sz="half" idx="1"/>
          </p:nvPr>
        </p:nvSpPr>
        <p:spPr>
          <a:xfrm>
            <a:off x="457200" y="1268760"/>
            <a:ext cx="4186808" cy="4857403"/>
          </a:xfrm>
        </p:spPr>
        <p:txBody>
          <a:bodyPr>
            <a:noAutofit/>
          </a:bodyPr>
          <a:lstStyle/>
          <a:p>
            <a:pPr eaLnBrk="1" hangingPunct="1">
              <a:lnSpc>
                <a:spcPct val="80000"/>
              </a:lnSpc>
            </a:pPr>
            <a:r>
              <a:rPr lang="lv-LV" sz="2300" b="1" dirty="0" smtClean="0">
                <a:solidFill>
                  <a:schemeClr val="tx1"/>
                </a:solidFill>
              </a:rPr>
              <a:t>Mērķis</a:t>
            </a:r>
            <a:r>
              <a:rPr lang="lv-LV" sz="2300" dirty="0" smtClean="0">
                <a:solidFill>
                  <a:schemeClr val="tx1"/>
                </a:solidFill>
              </a:rPr>
              <a:t> ir vispārīgais nolūka vai intereses definējums</a:t>
            </a:r>
          </a:p>
          <a:p>
            <a:pPr eaLnBrk="1" hangingPunct="1">
              <a:lnSpc>
                <a:spcPct val="80000"/>
              </a:lnSpc>
            </a:pPr>
            <a:r>
              <a:rPr lang="lv-LV" sz="2300" b="1" dirty="0" smtClean="0">
                <a:solidFill>
                  <a:schemeClr val="tx1"/>
                </a:solidFill>
              </a:rPr>
              <a:t>Uzdevums</a:t>
            </a:r>
            <a:r>
              <a:rPr lang="lv-LV" sz="2300" dirty="0" smtClean="0">
                <a:solidFill>
                  <a:schemeClr val="tx1"/>
                </a:solidFill>
              </a:rPr>
              <a:t> ir vēlamo rezultātu definējums, uzvedības izmaiņas, kas parāda mērķa sasniegšanu</a:t>
            </a:r>
          </a:p>
          <a:p>
            <a:pPr eaLnBrk="1" hangingPunct="1">
              <a:lnSpc>
                <a:spcPct val="80000"/>
              </a:lnSpc>
            </a:pPr>
            <a:r>
              <a:rPr lang="lv-LV" sz="2300" b="1" dirty="0" smtClean="0">
                <a:solidFill>
                  <a:schemeClr val="tx1"/>
                </a:solidFill>
              </a:rPr>
              <a:t>Rezultāts</a:t>
            </a:r>
            <a:r>
              <a:rPr lang="lv-LV" sz="2300" dirty="0" smtClean="0">
                <a:solidFill>
                  <a:schemeClr val="tx1"/>
                </a:solidFill>
              </a:rPr>
              <a:t> – produkta definējums, kas ir vēlamā mērķa rezultāts</a:t>
            </a:r>
          </a:p>
          <a:p>
            <a:pPr eaLnBrk="1" hangingPunct="1">
              <a:lnSpc>
                <a:spcPct val="80000"/>
              </a:lnSpc>
            </a:pPr>
            <a:r>
              <a:rPr lang="lv-LV" sz="2300" b="1" dirty="0" smtClean="0">
                <a:solidFill>
                  <a:schemeClr val="tx1"/>
                </a:solidFill>
              </a:rPr>
              <a:t>Sasniegšanas līmenis </a:t>
            </a:r>
            <a:r>
              <a:rPr lang="lv-LV" sz="2300" dirty="0" smtClean="0">
                <a:solidFill>
                  <a:schemeClr val="tx1"/>
                </a:solidFill>
              </a:rPr>
              <a:t>– uzvedības kvalitātes definējums</a:t>
            </a:r>
          </a:p>
          <a:p>
            <a:pPr eaLnBrk="1" hangingPunct="1">
              <a:lnSpc>
                <a:spcPct val="80000"/>
              </a:lnSpc>
            </a:pPr>
            <a:r>
              <a:rPr lang="lv-LV" sz="2300" dirty="0" smtClean="0">
                <a:solidFill>
                  <a:schemeClr val="tx1"/>
                </a:solidFill>
              </a:rPr>
              <a:t>Darbības apstākli – nosaka apstākļus, kuros rezultāts tiks veidots. Tas varētu ietver laika un cita veida ierobežojumus</a:t>
            </a:r>
          </a:p>
        </p:txBody>
      </p:sp>
      <p:sp>
        <p:nvSpPr>
          <p:cNvPr id="29703" name="Rectangle 5"/>
          <p:cNvSpPr>
            <a:spLocks noGrp="1" noChangeArrowheads="1"/>
          </p:cNvSpPr>
          <p:nvPr>
            <p:ph type="body" sz="half" idx="2"/>
          </p:nvPr>
        </p:nvSpPr>
        <p:spPr>
          <a:xfrm>
            <a:off x="5004048" y="1600200"/>
            <a:ext cx="3960440" cy="4525963"/>
          </a:xfrm>
        </p:spPr>
        <p:txBody>
          <a:bodyPr>
            <a:normAutofit/>
          </a:bodyPr>
          <a:lstStyle/>
          <a:p>
            <a:pPr eaLnBrk="1" hangingPunct="1">
              <a:lnSpc>
                <a:spcPct val="80000"/>
              </a:lnSpc>
              <a:buFontTx/>
              <a:buNone/>
            </a:pPr>
            <a:r>
              <a:rPr lang="en-US" sz="3200" b="1" dirty="0" smtClean="0">
                <a:solidFill>
                  <a:schemeClr val="tx1"/>
                </a:solidFill>
              </a:rPr>
              <a:t>1.</a:t>
            </a:r>
            <a:r>
              <a:rPr lang="en-US" sz="3200" dirty="0" smtClean="0">
                <a:solidFill>
                  <a:schemeClr val="tx1"/>
                </a:solidFill>
              </a:rPr>
              <a:t> </a:t>
            </a:r>
            <a:r>
              <a:rPr lang="lv-LV" sz="3200" dirty="0" smtClean="0">
                <a:solidFill>
                  <a:schemeClr val="tx1"/>
                </a:solidFill>
              </a:rPr>
              <a:t>Ar ko atšķirsies?</a:t>
            </a:r>
            <a:r>
              <a:rPr lang="en-US" sz="3200" dirty="0" smtClean="0">
                <a:solidFill>
                  <a:schemeClr val="tx1"/>
                </a:solidFill>
              </a:rPr>
              <a:t> </a:t>
            </a:r>
            <a:endParaRPr lang="lv-LV" sz="3200" dirty="0" smtClean="0">
              <a:solidFill>
                <a:schemeClr val="tx1"/>
              </a:solidFill>
            </a:endParaRPr>
          </a:p>
          <a:p>
            <a:pPr eaLnBrk="1" hangingPunct="1">
              <a:lnSpc>
                <a:spcPct val="80000"/>
              </a:lnSpc>
              <a:buFontTx/>
              <a:buNone/>
            </a:pPr>
            <a:r>
              <a:rPr lang="en-US" sz="3200" b="1" dirty="0" smtClean="0">
                <a:solidFill>
                  <a:schemeClr val="tx1"/>
                </a:solidFill>
              </a:rPr>
              <a:t>2.</a:t>
            </a:r>
            <a:r>
              <a:rPr lang="en-US" sz="3200" dirty="0" smtClean="0">
                <a:solidFill>
                  <a:schemeClr val="tx1"/>
                </a:solidFill>
              </a:rPr>
              <a:t> </a:t>
            </a:r>
            <a:r>
              <a:rPr lang="lv-LV" sz="3200" dirty="0" smtClean="0">
                <a:solidFill>
                  <a:schemeClr val="tx1"/>
                </a:solidFill>
              </a:rPr>
              <a:t>Kā es to atpazīšu, kad ieraudzīšu?</a:t>
            </a:r>
          </a:p>
          <a:p>
            <a:pPr eaLnBrk="1" hangingPunct="1">
              <a:lnSpc>
                <a:spcPct val="80000"/>
              </a:lnSpc>
              <a:buFontTx/>
              <a:buNone/>
            </a:pPr>
            <a:r>
              <a:rPr lang="en-US" sz="3200" b="1" dirty="0" smtClean="0">
                <a:solidFill>
                  <a:schemeClr val="tx1"/>
                </a:solidFill>
              </a:rPr>
              <a:t>3.</a:t>
            </a:r>
            <a:r>
              <a:rPr lang="en-US" sz="3200" dirty="0" smtClean="0">
                <a:solidFill>
                  <a:schemeClr val="tx1"/>
                </a:solidFill>
              </a:rPr>
              <a:t> </a:t>
            </a:r>
            <a:r>
              <a:rPr lang="lv-LV" sz="3200" dirty="0" smtClean="0">
                <a:solidFill>
                  <a:schemeClr val="tx1"/>
                </a:solidFill>
              </a:rPr>
              <a:t>Kāds ir optimālais uzvedības līmenis? </a:t>
            </a:r>
            <a:r>
              <a:rPr lang="en-US" sz="3200" dirty="0" smtClean="0">
                <a:solidFill>
                  <a:schemeClr val="tx1"/>
                </a:solidFill>
              </a:rPr>
              <a:t> </a:t>
            </a:r>
            <a:endParaRPr lang="lv-LV" sz="3200" dirty="0" smtClean="0">
              <a:solidFill>
                <a:schemeClr val="tx1"/>
              </a:solidFill>
            </a:endParaRPr>
          </a:p>
          <a:p>
            <a:pPr eaLnBrk="1" hangingPunct="1">
              <a:lnSpc>
                <a:spcPct val="80000"/>
              </a:lnSpc>
              <a:buFontTx/>
              <a:buNone/>
            </a:pPr>
            <a:r>
              <a:rPr lang="en-US" sz="3200" b="1" dirty="0" smtClean="0">
                <a:solidFill>
                  <a:schemeClr val="tx1"/>
                </a:solidFill>
              </a:rPr>
              <a:t>4.</a:t>
            </a:r>
            <a:r>
              <a:rPr lang="en-US" sz="3200" dirty="0" smtClean="0">
                <a:solidFill>
                  <a:schemeClr val="tx1"/>
                </a:solidFill>
              </a:rPr>
              <a:t> </a:t>
            </a:r>
            <a:r>
              <a:rPr lang="lv-LV" sz="3200" dirty="0" smtClean="0">
                <a:solidFill>
                  <a:schemeClr val="tx1"/>
                </a:solidFill>
              </a:rPr>
              <a:t>Kādi ir ierobežojumi, ja kāds varētu ietekmēt uzvedību?</a:t>
            </a:r>
          </a:p>
        </p:txBody>
      </p:sp>
      <p:sp>
        <p:nvSpPr>
          <p:cNvPr id="8" name="Rectangle 7"/>
          <p:cNvSpPr/>
          <p:nvPr/>
        </p:nvSpPr>
        <p:spPr>
          <a:xfrm>
            <a:off x="539552" y="6165304"/>
            <a:ext cx="2728632" cy="276999"/>
          </a:xfrm>
          <a:prstGeom prst="rect">
            <a:avLst/>
          </a:prstGeom>
        </p:spPr>
        <p:txBody>
          <a:bodyPr wrap="none">
            <a:spAutoFit/>
          </a:bodyPr>
          <a:lstStyle/>
          <a:p>
            <a:r>
              <a:rPr lang="en-US" sz="1200" i="1" dirty="0" smtClean="0"/>
              <a:t>http://www.headinjury.com/goalset.htm</a:t>
            </a:r>
            <a:endParaRPr lang="lv-LV" sz="1200"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smtClean="0"/>
              <a:t>Mērķu analīze noved pie alternatīvām</a:t>
            </a:r>
            <a:endParaRPr lang="lv-LV" dirty="0"/>
          </a:p>
        </p:txBody>
      </p:sp>
      <p:sp>
        <p:nvSpPr>
          <p:cNvPr id="4" name="Slide Number Placeholder 3"/>
          <p:cNvSpPr>
            <a:spLocks noGrp="1"/>
          </p:cNvSpPr>
          <p:nvPr>
            <p:ph type="sldNum" sz="quarter" idx="12"/>
          </p:nvPr>
        </p:nvSpPr>
        <p:spPr/>
        <p:txBody>
          <a:bodyPr/>
          <a:lstStyle/>
          <a:p>
            <a:fld id="{6ECF81E8-6DE5-4C92-89BE-5D6CD56A8BF1}" type="slidenum">
              <a:rPr lang="en-US" smtClean="0"/>
              <a:pPr/>
              <a:t>42</a:t>
            </a:fld>
            <a:endParaRPr lang="en-US"/>
          </a:p>
        </p:txBody>
      </p:sp>
      <p:pic>
        <p:nvPicPr>
          <p:cNvPr id="5" name="Picture 2"/>
          <p:cNvPicPr>
            <a:picLocks noChangeAspect="1" noChangeArrowheads="1"/>
          </p:cNvPicPr>
          <p:nvPr/>
        </p:nvPicPr>
        <p:blipFill>
          <a:blip r:embed="rId2" cstate="print"/>
          <a:srcRect t="9855"/>
          <a:stretch>
            <a:fillRect/>
          </a:stretch>
        </p:blipFill>
        <p:spPr bwMode="auto">
          <a:xfrm>
            <a:off x="755576" y="1412776"/>
            <a:ext cx="7544555" cy="4824536"/>
          </a:xfrm>
          <a:prstGeom prst="rect">
            <a:avLst/>
          </a:prstGeom>
          <a:noFill/>
          <a:ln w="9525">
            <a:noFill/>
            <a:miter lim="800000"/>
            <a:headEnd/>
            <a:tailEnd/>
          </a:ln>
        </p:spPr>
      </p:pic>
      <p:sp>
        <p:nvSpPr>
          <p:cNvPr id="6" name="Rectangle 5"/>
          <p:cNvSpPr/>
          <p:nvPr/>
        </p:nvSpPr>
        <p:spPr>
          <a:xfrm>
            <a:off x="2267744" y="0"/>
            <a:ext cx="5976664" cy="276999"/>
          </a:xfrm>
          <a:prstGeom prst="rect">
            <a:avLst/>
          </a:prstGeom>
        </p:spPr>
        <p:txBody>
          <a:bodyPr wrap="square">
            <a:spAutoFit/>
          </a:bodyPr>
          <a:lstStyle/>
          <a:p>
            <a:r>
              <a:rPr lang="lv-LV" sz="1200" i="1" dirty="0" smtClean="0"/>
              <a:t>http://citeseerx.ist.psu.edu/viewdoc/download?doi=10.1.1.92.1135&amp;rep=rep1&amp;type=pdf</a:t>
            </a:r>
            <a:endParaRPr lang="lv-LV" sz="1200"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smtClean="0"/>
              <a:t>Alternatīvas noved pie uzdevumiem</a:t>
            </a:r>
            <a:endParaRPr lang="lv-LV" dirty="0"/>
          </a:p>
        </p:txBody>
      </p:sp>
      <p:sp>
        <p:nvSpPr>
          <p:cNvPr id="4" name="Slide Number Placeholder 3"/>
          <p:cNvSpPr>
            <a:spLocks noGrp="1"/>
          </p:cNvSpPr>
          <p:nvPr>
            <p:ph type="sldNum" sz="quarter" idx="12"/>
          </p:nvPr>
        </p:nvSpPr>
        <p:spPr/>
        <p:txBody>
          <a:bodyPr/>
          <a:lstStyle/>
          <a:p>
            <a:fld id="{6ECF81E8-6DE5-4C92-89BE-5D6CD56A8BF1}" type="slidenum">
              <a:rPr lang="en-US" smtClean="0"/>
              <a:pPr/>
              <a:t>43</a:t>
            </a:fld>
            <a:endParaRPr lang="en-US"/>
          </a:p>
        </p:txBody>
      </p:sp>
      <p:pic>
        <p:nvPicPr>
          <p:cNvPr id="16386" name="Picture 2"/>
          <p:cNvPicPr>
            <a:picLocks noChangeAspect="1" noChangeArrowheads="1"/>
          </p:cNvPicPr>
          <p:nvPr/>
        </p:nvPicPr>
        <p:blipFill>
          <a:blip r:embed="rId2" cstate="print"/>
          <a:srcRect t="9910"/>
          <a:stretch>
            <a:fillRect/>
          </a:stretch>
        </p:blipFill>
        <p:spPr bwMode="auto">
          <a:xfrm>
            <a:off x="755576" y="1412776"/>
            <a:ext cx="7115175" cy="4582294"/>
          </a:xfrm>
          <a:prstGeom prst="rect">
            <a:avLst/>
          </a:prstGeom>
          <a:noFill/>
          <a:ln w="9525">
            <a:noFill/>
            <a:miter lim="800000"/>
            <a:headEnd/>
            <a:tailEnd/>
          </a:ln>
        </p:spPr>
      </p:pic>
      <p:sp>
        <p:nvSpPr>
          <p:cNvPr id="6" name="Rectangle 5"/>
          <p:cNvSpPr/>
          <p:nvPr/>
        </p:nvSpPr>
        <p:spPr>
          <a:xfrm>
            <a:off x="2267744" y="0"/>
            <a:ext cx="5976664" cy="276999"/>
          </a:xfrm>
          <a:prstGeom prst="rect">
            <a:avLst/>
          </a:prstGeom>
        </p:spPr>
        <p:txBody>
          <a:bodyPr wrap="square">
            <a:spAutoFit/>
          </a:bodyPr>
          <a:lstStyle/>
          <a:p>
            <a:r>
              <a:rPr lang="lv-LV" sz="1200" i="1" dirty="0" smtClean="0"/>
              <a:t>http://citeseerx.ist.psu.edu/viewdoc/download?doi=10.1.1.92.1135&amp;rep=rep1&amp;type=pdf</a:t>
            </a:r>
            <a:endParaRPr lang="lv-LV" sz="1200" i="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lstStyle/>
          <a:p>
            <a:r>
              <a:rPr lang="lv-LV" dirty="0" smtClean="0"/>
              <a:t>Mīkstie mērķi</a:t>
            </a:r>
            <a:endParaRPr lang="lv-LV" dirty="0"/>
          </a:p>
        </p:txBody>
      </p:sp>
      <p:sp>
        <p:nvSpPr>
          <p:cNvPr id="4" name="Slide Number Placeholder 3"/>
          <p:cNvSpPr>
            <a:spLocks noGrp="1"/>
          </p:cNvSpPr>
          <p:nvPr>
            <p:ph type="sldNum" sz="quarter" idx="12"/>
          </p:nvPr>
        </p:nvSpPr>
        <p:spPr/>
        <p:txBody>
          <a:bodyPr/>
          <a:lstStyle/>
          <a:p>
            <a:fld id="{6ECF81E8-6DE5-4C92-89BE-5D6CD56A8BF1}" type="slidenum">
              <a:rPr lang="en-US" smtClean="0"/>
              <a:pPr/>
              <a:t>44</a:t>
            </a:fld>
            <a:endParaRPr lang="en-US"/>
          </a:p>
        </p:txBody>
      </p:sp>
      <p:sp>
        <p:nvSpPr>
          <p:cNvPr id="5" name="Content Placeholder 4"/>
          <p:cNvSpPr>
            <a:spLocks noGrp="1"/>
          </p:cNvSpPr>
          <p:nvPr>
            <p:ph idx="1"/>
          </p:nvPr>
        </p:nvSpPr>
        <p:spPr>
          <a:xfrm>
            <a:off x="467544" y="1484784"/>
            <a:ext cx="8229600" cy="4381947"/>
          </a:xfrm>
        </p:spPr>
        <p:txBody>
          <a:bodyPr/>
          <a:lstStyle/>
          <a:p>
            <a:r>
              <a:rPr lang="lv-LV" dirty="0" smtClean="0">
                <a:solidFill>
                  <a:schemeClr val="tx1"/>
                </a:solidFill>
              </a:rPr>
              <a:t>Funkcionālie mērķi, tādi kā “Ieplānot tikšanās”, ir labi definēti ar formālām definīcijām</a:t>
            </a:r>
          </a:p>
          <a:p>
            <a:r>
              <a:rPr lang="lv-LV" dirty="0" smtClean="0">
                <a:solidFill>
                  <a:schemeClr val="tx1"/>
                </a:solidFill>
              </a:rPr>
              <a:t>Nefunkcionālie mērķi, tādi kā “lielākā peļņa”, “lielākā klientu apmierinātība” vai “vienkāršāk uzturama sistēma”, specificē </a:t>
            </a:r>
            <a:r>
              <a:rPr lang="lv-LV" i="1" dirty="0" smtClean="0">
                <a:solidFill>
                  <a:srgbClr val="FF0000"/>
                </a:solidFill>
              </a:rPr>
              <a:t>kvalitatīvās īpašības</a:t>
            </a:r>
            <a:r>
              <a:rPr lang="lv-LV" dirty="0" smtClean="0">
                <a:solidFill>
                  <a:schemeClr val="tx1"/>
                </a:solidFill>
              </a:rPr>
              <a:t>, kuras sistēmai jānodrošina</a:t>
            </a:r>
          </a:p>
          <a:p>
            <a:r>
              <a:rPr lang="lv-LV" dirty="0" smtClean="0">
                <a:solidFill>
                  <a:schemeClr val="tx1"/>
                </a:solidFill>
              </a:rPr>
              <a:t>Tādas kvalitatīvās īpašības tiek sauktas par </a:t>
            </a:r>
            <a:r>
              <a:rPr lang="lv-LV" i="1" dirty="0" smtClean="0">
                <a:solidFill>
                  <a:srgbClr val="FF0000"/>
                </a:solidFill>
              </a:rPr>
              <a:t>mīkstiem mērķiem</a:t>
            </a:r>
            <a:r>
              <a:rPr lang="lv-LV" dirty="0" smtClean="0">
                <a:solidFill>
                  <a:schemeClr val="tx1"/>
                </a:solidFill>
              </a:rPr>
              <a:t>, kuriem nav iespējams noteikt skaidrus sasniegšanas kritērijus </a:t>
            </a:r>
          </a:p>
          <a:p>
            <a:r>
              <a:rPr lang="lv-LV" dirty="0" smtClean="0">
                <a:solidFill>
                  <a:schemeClr val="tx1"/>
                </a:solidFill>
              </a:rPr>
              <a:t>Mīkstais mērķis ir sasniegts, ja ir pietiekoši daudz pozitīvu un pavisam nedaudz negatīvu apliecinājumu </a:t>
            </a:r>
            <a:r>
              <a:rPr lang="lv-LV" sz="1200" i="1" dirty="0" smtClean="0">
                <a:solidFill>
                  <a:schemeClr val="tx1"/>
                </a:solidFill>
              </a:rPr>
              <a:t>[</a:t>
            </a:r>
            <a:r>
              <a:rPr lang="en-US" sz="1200" i="1" dirty="0" err="1" smtClean="0">
                <a:solidFill>
                  <a:schemeClr val="tx1"/>
                </a:solidFill>
              </a:rPr>
              <a:t>Mylopoulos</a:t>
            </a:r>
            <a:r>
              <a:rPr lang="en-US" sz="1200" i="1" dirty="0" smtClean="0">
                <a:solidFill>
                  <a:schemeClr val="tx1"/>
                </a:solidFill>
              </a:rPr>
              <a:t> et al. 1999]</a:t>
            </a:r>
            <a:endParaRPr lang="en-US" i="1" dirty="0" smtClean="0">
              <a:solidFill>
                <a:schemeClr val="tx1"/>
              </a:solidFill>
            </a:endParaRPr>
          </a:p>
          <a:p>
            <a:endParaRPr lang="lv-LV" i="1" dirty="0">
              <a:solidFill>
                <a:srgbClr val="FF0000"/>
              </a:solidFill>
            </a:endParaRPr>
          </a:p>
        </p:txBody>
      </p:sp>
      <p:sp>
        <p:nvSpPr>
          <p:cNvPr id="9" name="Rectangle 8"/>
          <p:cNvSpPr/>
          <p:nvPr/>
        </p:nvSpPr>
        <p:spPr>
          <a:xfrm>
            <a:off x="2267744" y="0"/>
            <a:ext cx="5976664" cy="276999"/>
          </a:xfrm>
          <a:prstGeom prst="rect">
            <a:avLst/>
          </a:prstGeom>
        </p:spPr>
        <p:txBody>
          <a:bodyPr wrap="square">
            <a:spAutoFit/>
          </a:bodyPr>
          <a:lstStyle/>
          <a:p>
            <a:r>
              <a:rPr lang="lv-LV" sz="1200" i="1" dirty="0" smtClean="0"/>
              <a:t>http://citeseerx.ist.psu.edu/viewdoc/download?doi=10.1.1.92.1135&amp;rep=rep1&amp;type=pdf</a:t>
            </a:r>
            <a:endParaRPr lang="lv-LV" sz="1200"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1143000"/>
          </a:xfrm>
        </p:spPr>
        <p:txBody>
          <a:bodyPr>
            <a:noAutofit/>
          </a:bodyPr>
          <a:lstStyle/>
          <a:p>
            <a:r>
              <a:rPr lang="lv-LV" dirty="0" smtClean="0"/>
              <a:t>Mīkstie mērķi nefunkcionālo prasību atspoguļošanai</a:t>
            </a:r>
            <a:endParaRPr lang="lv-LV" dirty="0"/>
          </a:p>
        </p:txBody>
      </p:sp>
      <p:sp>
        <p:nvSpPr>
          <p:cNvPr id="4" name="Slide Number Placeholder 3"/>
          <p:cNvSpPr>
            <a:spLocks noGrp="1"/>
          </p:cNvSpPr>
          <p:nvPr>
            <p:ph type="sldNum" sz="quarter" idx="12"/>
          </p:nvPr>
        </p:nvSpPr>
        <p:spPr/>
        <p:txBody>
          <a:bodyPr/>
          <a:lstStyle/>
          <a:p>
            <a:fld id="{6ECF81E8-6DE5-4C92-89BE-5D6CD56A8BF1}" type="slidenum">
              <a:rPr lang="en-US" smtClean="0"/>
              <a:pPr/>
              <a:t>45</a:t>
            </a:fld>
            <a:endParaRPr lang="en-US"/>
          </a:p>
        </p:txBody>
      </p:sp>
      <p:pic>
        <p:nvPicPr>
          <p:cNvPr id="18434" name="Picture 2"/>
          <p:cNvPicPr>
            <a:picLocks noChangeAspect="1" noChangeArrowheads="1"/>
          </p:cNvPicPr>
          <p:nvPr/>
        </p:nvPicPr>
        <p:blipFill>
          <a:blip r:embed="rId2" cstate="print"/>
          <a:srcRect t="16435"/>
          <a:stretch>
            <a:fillRect/>
          </a:stretch>
        </p:blipFill>
        <p:spPr bwMode="auto">
          <a:xfrm>
            <a:off x="971600" y="1771600"/>
            <a:ext cx="6991350" cy="4393704"/>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1187624" y="1483568"/>
            <a:ext cx="828675" cy="771525"/>
          </a:xfrm>
          <a:prstGeom prst="rect">
            <a:avLst/>
          </a:prstGeom>
          <a:noFill/>
          <a:ln w="9525">
            <a:noFill/>
            <a:miter lim="800000"/>
            <a:headEnd/>
            <a:tailEnd/>
          </a:ln>
        </p:spPr>
      </p:pic>
      <p:sp>
        <p:nvSpPr>
          <p:cNvPr id="8" name="Rectangle 7"/>
          <p:cNvSpPr/>
          <p:nvPr/>
        </p:nvSpPr>
        <p:spPr>
          <a:xfrm>
            <a:off x="2267744" y="0"/>
            <a:ext cx="5976664" cy="276999"/>
          </a:xfrm>
          <a:prstGeom prst="rect">
            <a:avLst/>
          </a:prstGeom>
        </p:spPr>
        <p:txBody>
          <a:bodyPr wrap="square">
            <a:spAutoFit/>
          </a:bodyPr>
          <a:lstStyle/>
          <a:p>
            <a:r>
              <a:rPr lang="lv-LV" sz="1200" i="1" dirty="0" smtClean="0"/>
              <a:t>http://citeseerx.ist.psu.edu/viewdoc/download?doi=10.1.1.92.1135&amp;rep=rep1&amp;type=pdf</a:t>
            </a:r>
            <a:endParaRPr lang="lv-LV" sz="1200"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5"/>
          <p:cNvSpPr>
            <a:spLocks noGrp="1"/>
          </p:cNvSpPr>
          <p:nvPr>
            <p:ph type="sldNum" sz="quarter" idx="12"/>
          </p:nvPr>
        </p:nvSpPr>
        <p:spPr>
          <a:noFill/>
        </p:spPr>
        <p:txBody>
          <a:bodyPr/>
          <a:lstStyle/>
          <a:p>
            <a:fld id="{AA017AB7-B4DA-406B-8B73-6F70D699E962}" type="slidenum">
              <a:rPr lang="en-US" smtClean="0"/>
              <a:pPr/>
              <a:t>46</a:t>
            </a:fld>
            <a:endParaRPr lang="en-US" smtClean="0"/>
          </a:p>
        </p:txBody>
      </p:sp>
      <p:sp>
        <p:nvSpPr>
          <p:cNvPr id="32773" name="Rectangle 2"/>
          <p:cNvSpPr>
            <a:spLocks noGrp="1" noChangeArrowheads="1"/>
          </p:cNvSpPr>
          <p:nvPr>
            <p:ph type="title"/>
          </p:nvPr>
        </p:nvSpPr>
        <p:spPr>
          <a:xfrm>
            <a:off x="827584" y="228600"/>
            <a:ext cx="7325816" cy="1143000"/>
          </a:xfrm>
          <a:noFill/>
        </p:spPr>
        <p:txBody>
          <a:bodyPr lIns="90488" tIns="44450" rIns="90488" bIns="44450">
            <a:normAutofit/>
          </a:bodyPr>
          <a:lstStyle/>
          <a:p>
            <a:pPr eaLnBrk="1" hangingPunct="1"/>
            <a:r>
              <a:rPr lang="en-US" dirty="0" smtClean="0"/>
              <a:t>Kelly </a:t>
            </a:r>
            <a:r>
              <a:rPr lang="lv-LV" dirty="0" smtClean="0"/>
              <a:t>metode prasību inženierijā</a:t>
            </a:r>
            <a:endParaRPr lang="en-US" dirty="0" smtClean="0"/>
          </a:p>
        </p:txBody>
      </p:sp>
      <p:grpSp>
        <p:nvGrpSpPr>
          <p:cNvPr id="2" name="Group 3"/>
          <p:cNvGrpSpPr>
            <a:grpSpLocks/>
          </p:cNvGrpSpPr>
          <p:nvPr/>
        </p:nvGrpSpPr>
        <p:grpSpPr bwMode="auto">
          <a:xfrm>
            <a:off x="3276600" y="1844675"/>
            <a:ext cx="4756150" cy="4356100"/>
            <a:chOff x="2084" y="1256"/>
            <a:chExt cx="2996" cy="2744"/>
          </a:xfrm>
        </p:grpSpPr>
        <p:sp>
          <p:nvSpPr>
            <p:cNvPr id="32785" name="Rectangle 4"/>
            <p:cNvSpPr>
              <a:spLocks noChangeArrowheads="1"/>
            </p:cNvSpPr>
            <p:nvPr/>
          </p:nvSpPr>
          <p:spPr bwMode="auto">
            <a:xfrm>
              <a:off x="2084" y="1256"/>
              <a:ext cx="1490" cy="904"/>
            </a:xfrm>
            <a:prstGeom prst="rect">
              <a:avLst/>
            </a:prstGeom>
            <a:solidFill>
              <a:srgbClr val="FFFFFF"/>
            </a:solidFill>
            <a:ln w="25400">
              <a:solidFill>
                <a:srgbClr val="000000"/>
              </a:solidFill>
              <a:miter lim="800000"/>
              <a:headEnd/>
              <a:tailEnd/>
            </a:ln>
          </p:spPr>
          <p:txBody>
            <a:bodyPr lIns="90488" tIns="44450" rIns="90488" bIns="44450" anchor="ctr"/>
            <a:lstStyle/>
            <a:p>
              <a:pPr algn="ctr" eaLnBrk="0" hangingPunct="0">
                <a:lnSpc>
                  <a:spcPct val="90000"/>
                </a:lnSpc>
              </a:pPr>
              <a:r>
                <a:rPr lang="lv-LV" sz="2400" b="1" dirty="0" smtClean="0">
                  <a:solidFill>
                    <a:srgbClr val="000000"/>
                  </a:solidFill>
                </a:rPr>
                <a:t>Esošā sistēma</a:t>
              </a:r>
              <a:endParaRPr lang="en-US" sz="2400" b="1" dirty="0">
                <a:solidFill>
                  <a:srgbClr val="000000"/>
                </a:solidFill>
              </a:endParaRPr>
            </a:p>
          </p:txBody>
        </p:sp>
        <p:sp>
          <p:nvSpPr>
            <p:cNvPr id="32786" name="Rectangle 5"/>
            <p:cNvSpPr>
              <a:spLocks noChangeArrowheads="1"/>
            </p:cNvSpPr>
            <p:nvPr/>
          </p:nvSpPr>
          <p:spPr bwMode="auto">
            <a:xfrm>
              <a:off x="3590" y="1256"/>
              <a:ext cx="1490" cy="904"/>
            </a:xfrm>
            <a:prstGeom prst="rect">
              <a:avLst/>
            </a:prstGeom>
            <a:solidFill>
              <a:srgbClr val="FFFFFF"/>
            </a:solidFill>
            <a:ln w="25400">
              <a:solidFill>
                <a:srgbClr val="000000"/>
              </a:solidFill>
              <a:miter lim="800000"/>
              <a:headEnd/>
              <a:tailEnd/>
            </a:ln>
          </p:spPr>
          <p:txBody>
            <a:bodyPr lIns="90488" tIns="44450" rIns="90488" bIns="44450" anchor="ctr"/>
            <a:lstStyle/>
            <a:p>
              <a:pPr algn="ctr" eaLnBrk="0" hangingPunct="0">
                <a:lnSpc>
                  <a:spcPct val="90000"/>
                </a:lnSpc>
              </a:pPr>
              <a:r>
                <a:rPr lang="lv-LV" sz="2400" b="1" dirty="0" smtClean="0">
                  <a:solidFill>
                    <a:srgbClr val="000000"/>
                  </a:solidFill>
                </a:rPr>
                <a:t>Jaunā sistēma</a:t>
              </a:r>
              <a:endParaRPr lang="en-US" sz="2400" b="1" dirty="0">
                <a:solidFill>
                  <a:srgbClr val="000000"/>
                </a:solidFill>
              </a:endParaRPr>
            </a:p>
          </p:txBody>
        </p:sp>
        <p:sp>
          <p:nvSpPr>
            <p:cNvPr id="32787" name="Rectangle 6"/>
            <p:cNvSpPr>
              <a:spLocks noChangeArrowheads="1"/>
            </p:cNvSpPr>
            <p:nvPr/>
          </p:nvSpPr>
          <p:spPr bwMode="auto">
            <a:xfrm>
              <a:off x="2084" y="2176"/>
              <a:ext cx="1490" cy="904"/>
            </a:xfrm>
            <a:prstGeom prst="rect">
              <a:avLst/>
            </a:prstGeom>
            <a:solidFill>
              <a:srgbClr val="FFFFFF"/>
            </a:solidFill>
            <a:ln w="25400">
              <a:solidFill>
                <a:srgbClr val="000000"/>
              </a:solidFill>
              <a:miter lim="800000"/>
              <a:headEnd/>
              <a:tailEnd/>
            </a:ln>
          </p:spPr>
          <p:txBody>
            <a:bodyPr lIns="90488" tIns="44450" rIns="90488" bIns="44450" anchor="ctr"/>
            <a:lstStyle/>
            <a:p>
              <a:pPr algn="ctr" eaLnBrk="0" hangingPunct="0">
                <a:lnSpc>
                  <a:spcPct val="90000"/>
                </a:lnSpc>
              </a:pPr>
              <a:r>
                <a:rPr lang="lv-LV" sz="2400" b="1" dirty="0" smtClean="0">
                  <a:solidFill>
                    <a:srgbClr val="000000"/>
                  </a:solidFill>
                </a:rPr>
                <a:t>Esošās sistēmas trūkumi</a:t>
              </a:r>
              <a:endParaRPr lang="en-US" sz="2400" b="1" dirty="0">
                <a:solidFill>
                  <a:srgbClr val="000000"/>
                </a:solidFill>
              </a:endParaRPr>
            </a:p>
          </p:txBody>
        </p:sp>
        <p:sp>
          <p:nvSpPr>
            <p:cNvPr id="32788" name="Rectangle 7"/>
            <p:cNvSpPr>
              <a:spLocks noChangeArrowheads="1"/>
            </p:cNvSpPr>
            <p:nvPr/>
          </p:nvSpPr>
          <p:spPr bwMode="auto">
            <a:xfrm>
              <a:off x="3590" y="2176"/>
              <a:ext cx="1490" cy="904"/>
            </a:xfrm>
            <a:prstGeom prst="rect">
              <a:avLst/>
            </a:prstGeom>
            <a:solidFill>
              <a:srgbClr val="FFFFFF"/>
            </a:solidFill>
            <a:ln w="25400">
              <a:solidFill>
                <a:srgbClr val="000000"/>
              </a:solidFill>
              <a:miter lim="800000"/>
              <a:headEnd/>
              <a:tailEnd/>
            </a:ln>
          </p:spPr>
          <p:txBody>
            <a:bodyPr lIns="90488" tIns="44450" rIns="90488" bIns="44450" anchor="ctr"/>
            <a:lstStyle/>
            <a:p>
              <a:pPr algn="ctr" eaLnBrk="0" hangingPunct="0">
                <a:lnSpc>
                  <a:spcPct val="90000"/>
                </a:lnSpc>
              </a:pPr>
              <a:r>
                <a:rPr lang="lv-LV" sz="2400" b="1" dirty="0" smtClean="0">
                  <a:solidFill>
                    <a:srgbClr val="000000"/>
                  </a:solidFill>
                </a:rPr>
                <a:t>Jaunās sistēmas priekšrocības</a:t>
              </a:r>
              <a:endParaRPr lang="en-US" sz="2400" b="1" dirty="0">
                <a:solidFill>
                  <a:srgbClr val="000000"/>
                </a:solidFill>
              </a:endParaRPr>
            </a:p>
          </p:txBody>
        </p:sp>
        <p:sp>
          <p:nvSpPr>
            <p:cNvPr id="32789" name="Rectangle 8"/>
            <p:cNvSpPr>
              <a:spLocks noChangeArrowheads="1"/>
            </p:cNvSpPr>
            <p:nvPr/>
          </p:nvSpPr>
          <p:spPr bwMode="auto">
            <a:xfrm>
              <a:off x="2084" y="3096"/>
              <a:ext cx="1490" cy="904"/>
            </a:xfrm>
            <a:prstGeom prst="rect">
              <a:avLst/>
            </a:prstGeom>
            <a:solidFill>
              <a:srgbClr val="FFFFFF"/>
            </a:solidFill>
            <a:ln w="25400">
              <a:solidFill>
                <a:srgbClr val="000000"/>
              </a:solidFill>
              <a:miter lim="800000"/>
              <a:headEnd/>
              <a:tailEnd/>
            </a:ln>
          </p:spPr>
          <p:txBody>
            <a:bodyPr lIns="90488" tIns="44450" rIns="90488" bIns="44450" anchor="ctr"/>
            <a:lstStyle/>
            <a:p>
              <a:pPr algn="ctr" eaLnBrk="0" hangingPunct="0">
                <a:lnSpc>
                  <a:spcPct val="90000"/>
                </a:lnSpc>
              </a:pPr>
              <a:r>
                <a:rPr lang="lv-LV" sz="2400" b="1" dirty="0" smtClean="0">
                  <a:solidFill>
                    <a:srgbClr val="000000"/>
                  </a:solidFill>
                </a:rPr>
                <a:t>Esošās sistēmas priekšrocības</a:t>
              </a:r>
              <a:endParaRPr lang="en-US" sz="2400" b="1" dirty="0">
                <a:solidFill>
                  <a:srgbClr val="000000"/>
                </a:solidFill>
              </a:endParaRPr>
            </a:p>
          </p:txBody>
        </p:sp>
        <p:sp>
          <p:nvSpPr>
            <p:cNvPr id="32790" name="Rectangle 9"/>
            <p:cNvSpPr>
              <a:spLocks noChangeArrowheads="1"/>
            </p:cNvSpPr>
            <p:nvPr/>
          </p:nvSpPr>
          <p:spPr bwMode="auto">
            <a:xfrm>
              <a:off x="3590" y="3096"/>
              <a:ext cx="1490" cy="904"/>
            </a:xfrm>
            <a:prstGeom prst="rect">
              <a:avLst/>
            </a:prstGeom>
            <a:solidFill>
              <a:srgbClr val="FFFFFF"/>
            </a:solidFill>
            <a:ln w="25400">
              <a:solidFill>
                <a:srgbClr val="000000"/>
              </a:solidFill>
              <a:miter lim="800000"/>
              <a:headEnd/>
              <a:tailEnd/>
            </a:ln>
          </p:spPr>
          <p:txBody>
            <a:bodyPr lIns="90488" tIns="44450" rIns="90488" bIns="44450" anchor="ctr"/>
            <a:lstStyle/>
            <a:p>
              <a:pPr algn="ctr" eaLnBrk="0" hangingPunct="0">
                <a:lnSpc>
                  <a:spcPct val="90000"/>
                </a:lnSpc>
              </a:pPr>
              <a:r>
                <a:rPr lang="lv-LV" sz="2400" b="1" dirty="0" smtClean="0">
                  <a:solidFill>
                    <a:srgbClr val="000000"/>
                  </a:solidFill>
                </a:rPr>
                <a:t>Jaunās sistēmas trūkumi</a:t>
              </a:r>
              <a:endParaRPr lang="en-US" sz="2400" b="1" dirty="0">
                <a:solidFill>
                  <a:srgbClr val="000000"/>
                </a:solidFill>
              </a:endParaRPr>
            </a:p>
          </p:txBody>
        </p:sp>
      </p:grpSp>
      <p:grpSp>
        <p:nvGrpSpPr>
          <p:cNvPr id="3" name="Group 10"/>
          <p:cNvGrpSpPr>
            <a:grpSpLocks/>
          </p:cNvGrpSpPr>
          <p:nvPr/>
        </p:nvGrpSpPr>
        <p:grpSpPr bwMode="auto">
          <a:xfrm>
            <a:off x="463550" y="1530350"/>
            <a:ext cx="2501900" cy="2501900"/>
            <a:chOff x="292" y="964"/>
            <a:chExt cx="1576" cy="1576"/>
          </a:xfrm>
        </p:grpSpPr>
        <p:grpSp>
          <p:nvGrpSpPr>
            <p:cNvPr id="4" name="Group 11"/>
            <p:cNvGrpSpPr>
              <a:grpSpLocks/>
            </p:cNvGrpSpPr>
            <p:nvPr/>
          </p:nvGrpSpPr>
          <p:grpSpPr bwMode="auto">
            <a:xfrm>
              <a:off x="292" y="964"/>
              <a:ext cx="1576" cy="1576"/>
              <a:chOff x="292" y="964"/>
              <a:chExt cx="1576" cy="1576"/>
            </a:xfrm>
          </p:grpSpPr>
          <p:sp>
            <p:nvSpPr>
              <p:cNvPr id="32779" name="Rectangle 12"/>
              <p:cNvSpPr>
                <a:spLocks noChangeArrowheads="1"/>
              </p:cNvSpPr>
              <p:nvPr/>
            </p:nvSpPr>
            <p:spPr bwMode="auto">
              <a:xfrm>
                <a:off x="292" y="964"/>
                <a:ext cx="784" cy="520"/>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2800">
                    <a:solidFill>
                      <a:srgbClr val="000000"/>
                    </a:solidFill>
                  </a:rPr>
                  <a:t>a</a:t>
                </a:r>
                <a:r>
                  <a:rPr lang="en-US" sz="2800" baseline="-25000">
                    <a:solidFill>
                      <a:srgbClr val="000000"/>
                    </a:solidFill>
                  </a:rPr>
                  <a:t>1</a:t>
                </a:r>
              </a:p>
            </p:txBody>
          </p:sp>
          <p:sp>
            <p:nvSpPr>
              <p:cNvPr id="32780" name="Rectangle 13"/>
              <p:cNvSpPr>
                <a:spLocks noChangeArrowheads="1"/>
              </p:cNvSpPr>
              <p:nvPr/>
            </p:nvSpPr>
            <p:spPr bwMode="auto">
              <a:xfrm>
                <a:off x="1084" y="964"/>
                <a:ext cx="784" cy="520"/>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2800">
                    <a:solidFill>
                      <a:srgbClr val="000000"/>
                    </a:solidFill>
                  </a:rPr>
                  <a:t>a</a:t>
                </a:r>
                <a:r>
                  <a:rPr lang="en-US" sz="2800" baseline="-25000">
                    <a:solidFill>
                      <a:srgbClr val="000000"/>
                    </a:solidFill>
                  </a:rPr>
                  <a:t>2</a:t>
                </a:r>
              </a:p>
            </p:txBody>
          </p:sp>
          <p:sp>
            <p:nvSpPr>
              <p:cNvPr id="32781" name="Rectangle 14"/>
              <p:cNvSpPr>
                <a:spLocks noChangeArrowheads="1"/>
              </p:cNvSpPr>
              <p:nvPr/>
            </p:nvSpPr>
            <p:spPr bwMode="auto">
              <a:xfrm>
                <a:off x="292" y="1492"/>
                <a:ext cx="784" cy="520"/>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2800">
                    <a:solidFill>
                      <a:srgbClr val="000000"/>
                    </a:solidFill>
                  </a:rPr>
                  <a:t>b</a:t>
                </a:r>
                <a:r>
                  <a:rPr lang="en-US" sz="2800" baseline="-25000">
                    <a:solidFill>
                      <a:srgbClr val="000000"/>
                    </a:solidFill>
                  </a:rPr>
                  <a:t>1</a:t>
                </a:r>
              </a:p>
            </p:txBody>
          </p:sp>
          <p:sp>
            <p:nvSpPr>
              <p:cNvPr id="32782" name="Rectangle 15"/>
              <p:cNvSpPr>
                <a:spLocks noChangeArrowheads="1"/>
              </p:cNvSpPr>
              <p:nvPr/>
            </p:nvSpPr>
            <p:spPr bwMode="auto">
              <a:xfrm>
                <a:off x="1084" y="1492"/>
                <a:ext cx="784" cy="520"/>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2800">
                    <a:solidFill>
                      <a:srgbClr val="000000"/>
                    </a:solidFill>
                  </a:rPr>
                  <a:t>b</a:t>
                </a:r>
                <a:r>
                  <a:rPr lang="en-US" sz="2800" baseline="-25000">
                    <a:solidFill>
                      <a:srgbClr val="000000"/>
                    </a:solidFill>
                  </a:rPr>
                  <a:t>2</a:t>
                </a:r>
              </a:p>
            </p:txBody>
          </p:sp>
          <p:sp>
            <p:nvSpPr>
              <p:cNvPr id="32783" name="Rectangle 16"/>
              <p:cNvSpPr>
                <a:spLocks noChangeArrowheads="1"/>
              </p:cNvSpPr>
              <p:nvPr/>
            </p:nvSpPr>
            <p:spPr bwMode="auto">
              <a:xfrm>
                <a:off x="292" y="2020"/>
                <a:ext cx="784" cy="520"/>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2800">
                    <a:solidFill>
                      <a:srgbClr val="000000"/>
                    </a:solidFill>
                  </a:rPr>
                  <a:t>c</a:t>
                </a:r>
                <a:r>
                  <a:rPr lang="en-US" sz="2800" baseline="-25000">
                    <a:solidFill>
                      <a:srgbClr val="000000"/>
                    </a:solidFill>
                  </a:rPr>
                  <a:t>2</a:t>
                </a:r>
              </a:p>
            </p:txBody>
          </p:sp>
          <p:sp>
            <p:nvSpPr>
              <p:cNvPr id="32784" name="Rectangle 17"/>
              <p:cNvSpPr>
                <a:spLocks noChangeArrowheads="1"/>
              </p:cNvSpPr>
              <p:nvPr/>
            </p:nvSpPr>
            <p:spPr bwMode="auto">
              <a:xfrm>
                <a:off x="1084" y="2020"/>
                <a:ext cx="784" cy="520"/>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2800">
                    <a:solidFill>
                      <a:srgbClr val="000000"/>
                    </a:solidFill>
                  </a:rPr>
                  <a:t>c</a:t>
                </a:r>
                <a:r>
                  <a:rPr lang="en-US" sz="2800" baseline="-25000">
                    <a:solidFill>
                      <a:srgbClr val="000000"/>
                    </a:solidFill>
                  </a:rPr>
                  <a:t>1</a:t>
                </a:r>
              </a:p>
            </p:txBody>
          </p:sp>
        </p:grpSp>
        <p:sp>
          <p:nvSpPr>
            <p:cNvPr id="32777" name="Line 18"/>
            <p:cNvSpPr>
              <a:spLocks noChangeShapeType="1"/>
            </p:cNvSpPr>
            <p:nvPr/>
          </p:nvSpPr>
          <p:spPr bwMode="auto">
            <a:xfrm flipH="1">
              <a:off x="900" y="1872"/>
              <a:ext cx="324" cy="324"/>
            </a:xfrm>
            <a:prstGeom prst="line">
              <a:avLst/>
            </a:prstGeom>
            <a:noFill/>
            <a:ln w="12700">
              <a:solidFill>
                <a:schemeClr val="tx1"/>
              </a:solidFill>
              <a:round/>
              <a:headEnd/>
              <a:tailEnd type="triangle" w="med" len="med"/>
            </a:ln>
          </p:spPr>
          <p:txBody>
            <a:bodyPr/>
            <a:lstStyle/>
            <a:p>
              <a:endParaRPr lang="lv-LV"/>
            </a:p>
          </p:txBody>
        </p:sp>
        <p:sp>
          <p:nvSpPr>
            <p:cNvPr id="32778" name="Line 19"/>
            <p:cNvSpPr>
              <a:spLocks noChangeShapeType="1"/>
            </p:cNvSpPr>
            <p:nvPr/>
          </p:nvSpPr>
          <p:spPr bwMode="auto">
            <a:xfrm>
              <a:off x="948" y="1884"/>
              <a:ext cx="312" cy="312"/>
            </a:xfrm>
            <a:prstGeom prst="line">
              <a:avLst/>
            </a:prstGeom>
            <a:noFill/>
            <a:ln w="12700">
              <a:solidFill>
                <a:schemeClr val="tx1"/>
              </a:solidFill>
              <a:round/>
              <a:headEnd/>
              <a:tailEnd type="triangle" w="med" len="med"/>
            </a:ln>
          </p:spPr>
          <p:txBody>
            <a:bodyPr/>
            <a:lstStyle/>
            <a:p>
              <a:endParaRPr lang="lv-LV"/>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fld id="{54FC4755-6AE8-46CE-934F-AA21E12AF227}" type="slidenum">
              <a:rPr lang="en-US" smtClean="0"/>
              <a:pPr/>
              <a:t>47</a:t>
            </a:fld>
            <a:endParaRPr lang="en-US" smtClean="0"/>
          </a:p>
        </p:txBody>
      </p:sp>
      <p:sp>
        <p:nvSpPr>
          <p:cNvPr id="33797" name="Rectangle 2"/>
          <p:cNvSpPr>
            <a:spLocks noGrp="1" noChangeArrowheads="1"/>
          </p:cNvSpPr>
          <p:nvPr>
            <p:ph type="title"/>
          </p:nvPr>
        </p:nvSpPr>
        <p:spPr>
          <a:xfrm>
            <a:off x="827584" y="274638"/>
            <a:ext cx="7859216" cy="1143000"/>
          </a:xfrm>
        </p:spPr>
        <p:txBody>
          <a:bodyPr/>
          <a:lstStyle/>
          <a:p>
            <a:pPr eaLnBrk="1" hangingPunct="1"/>
            <a:r>
              <a:rPr lang="lv-LV" dirty="0" smtClean="0"/>
              <a:t>Citi avoti</a:t>
            </a:r>
            <a:endParaRPr lang="en-US" dirty="0" smtClean="0"/>
          </a:p>
        </p:txBody>
      </p:sp>
      <p:sp>
        <p:nvSpPr>
          <p:cNvPr id="33798" name="Rectangle 3"/>
          <p:cNvSpPr>
            <a:spLocks noGrp="1" noChangeArrowheads="1"/>
          </p:cNvSpPr>
          <p:nvPr>
            <p:ph type="body" idx="1"/>
          </p:nvPr>
        </p:nvSpPr>
        <p:spPr>
          <a:xfrm>
            <a:off x="539552" y="1340768"/>
            <a:ext cx="8147248" cy="4525963"/>
          </a:xfrm>
        </p:spPr>
        <p:txBody>
          <a:bodyPr>
            <a:noAutofit/>
          </a:bodyPr>
          <a:lstStyle/>
          <a:p>
            <a:pPr eaLnBrk="1" hangingPunct="1">
              <a:lnSpc>
                <a:spcPct val="80000"/>
              </a:lnSpc>
              <a:buFontTx/>
              <a:buNone/>
            </a:pPr>
            <a:r>
              <a:rPr lang="lv-LV" sz="1600" dirty="0" smtClean="0"/>
              <a:t>Mērķu vadāmā prasību inženierija</a:t>
            </a:r>
          </a:p>
          <a:p>
            <a:pPr eaLnBrk="1" hangingPunct="1">
              <a:lnSpc>
                <a:spcPct val="80000"/>
              </a:lnSpc>
              <a:buFontTx/>
              <a:buNone/>
            </a:pPr>
            <a:r>
              <a:rPr lang="en-US" sz="1600" dirty="0" smtClean="0">
                <a:hlinkClick r:id="rId2"/>
              </a:rPr>
              <a:t>http://www2.info.ucl.ac.be/research/projects/AVL/ReqEng.html</a:t>
            </a:r>
            <a:endParaRPr lang="lv-LV" sz="1600" dirty="0" smtClean="0"/>
          </a:p>
          <a:p>
            <a:pPr eaLnBrk="1" hangingPunct="1">
              <a:lnSpc>
                <a:spcPct val="80000"/>
              </a:lnSpc>
              <a:buFontTx/>
              <a:buNone/>
            </a:pPr>
            <a:r>
              <a:rPr lang="lv-LV" sz="1600" dirty="0" smtClean="0"/>
              <a:t>Mērķu analīze</a:t>
            </a:r>
          </a:p>
          <a:p>
            <a:pPr eaLnBrk="1" hangingPunct="1">
              <a:lnSpc>
                <a:spcPct val="80000"/>
              </a:lnSpc>
              <a:buFontTx/>
              <a:buNone/>
            </a:pPr>
            <a:r>
              <a:rPr lang="lv-LV" sz="1600" dirty="0" smtClean="0">
                <a:hlinkClick r:id="rId3"/>
              </a:rPr>
              <a:t>http://edtech.ced.appstate.edu/class/isd/modules/mod_4/#background</a:t>
            </a:r>
            <a:endParaRPr lang="lv-LV" sz="1600" dirty="0" smtClean="0"/>
          </a:p>
          <a:p>
            <a:pPr eaLnBrk="1" hangingPunct="1">
              <a:lnSpc>
                <a:spcPct val="80000"/>
              </a:lnSpc>
              <a:buFontTx/>
              <a:buNone/>
            </a:pPr>
            <a:r>
              <a:rPr lang="lv-LV" sz="1600" dirty="0" smtClean="0"/>
              <a:t>Problēmu analīze</a:t>
            </a:r>
          </a:p>
          <a:p>
            <a:pPr eaLnBrk="1" hangingPunct="1">
              <a:lnSpc>
                <a:spcPct val="80000"/>
              </a:lnSpc>
              <a:buFontTx/>
              <a:buNone/>
            </a:pPr>
            <a:r>
              <a:rPr lang="lv-LV" sz="1600" dirty="0" smtClean="0">
                <a:hlinkClick r:id="rId4"/>
              </a:rPr>
              <a:t>http://www.softwarestudio.org/classes/lectures/ProblemAnalysis.pdf</a:t>
            </a:r>
            <a:endParaRPr lang="lv-LV" sz="1600" dirty="0" smtClean="0"/>
          </a:p>
          <a:p>
            <a:pPr eaLnBrk="1" hangingPunct="1">
              <a:lnSpc>
                <a:spcPct val="80000"/>
              </a:lnSpc>
              <a:buFontTx/>
              <a:buNone/>
            </a:pPr>
            <a:r>
              <a:rPr lang="lv-LV" sz="1600" dirty="0" smtClean="0">
                <a:hlinkClick r:id="rId5"/>
              </a:rPr>
              <a:t>http://www.ausaid.gov.au/ausguide/ausguidelines/1-2-1.cfm</a:t>
            </a:r>
            <a:endParaRPr lang="lv-LV" sz="1600" dirty="0" smtClean="0"/>
          </a:p>
          <a:p>
            <a:pPr eaLnBrk="1" hangingPunct="1">
              <a:lnSpc>
                <a:spcPct val="80000"/>
              </a:lnSpc>
              <a:buFontTx/>
              <a:buNone/>
            </a:pPr>
            <a:r>
              <a:rPr lang="lv-LV" sz="1600" dirty="0" smtClean="0">
                <a:hlinkClick r:id="rId6"/>
              </a:rPr>
              <a:t>http://www.popcenter.org/Library/ConferencePapers2004/InteractiveProblemAnalysis_Eck.pdf</a:t>
            </a:r>
            <a:endParaRPr lang="lv-LV" sz="1600" dirty="0" smtClean="0"/>
          </a:p>
          <a:p>
            <a:pPr eaLnBrk="1" hangingPunct="1">
              <a:lnSpc>
                <a:spcPct val="80000"/>
              </a:lnSpc>
              <a:buFontTx/>
              <a:buNone/>
            </a:pPr>
            <a:r>
              <a:rPr lang="lv-LV" sz="1600" i="1" dirty="0" err="1" smtClean="0"/>
              <a:t>SWOT</a:t>
            </a:r>
            <a:r>
              <a:rPr lang="lv-LV" sz="1600" dirty="0" smtClean="0"/>
              <a:t> analīze</a:t>
            </a:r>
          </a:p>
          <a:p>
            <a:pPr eaLnBrk="1" hangingPunct="1">
              <a:lnSpc>
                <a:spcPct val="80000"/>
              </a:lnSpc>
              <a:buFontTx/>
              <a:buNone/>
            </a:pPr>
            <a:r>
              <a:rPr lang="en-AU" sz="1600" dirty="0" smtClean="0">
                <a:hlinkClick r:id="rId7"/>
              </a:rPr>
              <a:t>http://www.mindtools.com/pages/main/newMN_TMC.htm</a:t>
            </a:r>
            <a:endParaRPr lang="lv-LV" sz="1600" dirty="0" smtClean="0"/>
          </a:p>
          <a:p>
            <a:pPr eaLnBrk="1" hangingPunct="1">
              <a:lnSpc>
                <a:spcPct val="80000"/>
              </a:lnSpc>
              <a:buFontTx/>
              <a:buNone/>
            </a:pPr>
            <a:r>
              <a:rPr lang="en-US" sz="1600" dirty="0" smtClean="0">
                <a:hlinkClick r:id="rId8"/>
              </a:rPr>
              <a:t>http://www.businessballs.com/swotanalysisfreetemplate.htm</a:t>
            </a:r>
            <a:r>
              <a:rPr lang="lv-LV" sz="1600" dirty="0" smtClean="0"/>
              <a:t> </a:t>
            </a:r>
            <a:r>
              <a:rPr lang="lv-LV" sz="1600" dirty="0" smtClean="0">
                <a:solidFill>
                  <a:srgbClr val="CC0000"/>
                </a:solidFill>
              </a:rPr>
              <a:t>(!!!)</a:t>
            </a:r>
          </a:p>
          <a:p>
            <a:pPr eaLnBrk="1" hangingPunct="1">
              <a:lnSpc>
                <a:spcPct val="80000"/>
              </a:lnSpc>
              <a:buFontTx/>
              <a:buNone/>
            </a:pPr>
            <a:r>
              <a:rPr lang="lv-LV" sz="1600" dirty="0" smtClean="0">
                <a:hlinkClick r:id="rId9"/>
              </a:rPr>
              <a:t>http://www.uta.fi/opiskelu/opetuksen_tuki/bolognan_prosessi/SWOT_Leuven.pdf</a:t>
            </a:r>
            <a:endParaRPr lang="lv-LV" sz="1600" dirty="0" smtClean="0"/>
          </a:p>
          <a:p>
            <a:pPr eaLnBrk="1" hangingPunct="1">
              <a:lnSpc>
                <a:spcPct val="80000"/>
              </a:lnSpc>
              <a:buFontTx/>
              <a:buNone/>
            </a:pPr>
            <a:r>
              <a:rPr lang="lv-LV" sz="1600" dirty="0" smtClean="0"/>
              <a:t>Asakas diagramma</a:t>
            </a:r>
          </a:p>
          <a:p>
            <a:pPr eaLnBrk="1" hangingPunct="1">
              <a:lnSpc>
                <a:spcPct val="80000"/>
              </a:lnSpc>
              <a:buFontTx/>
              <a:buNone/>
            </a:pPr>
            <a:r>
              <a:rPr lang="en-GB" sz="1600" dirty="0" smtClean="0">
                <a:hlinkClick r:id="rId10"/>
              </a:rPr>
              <a:t>http://www.isixsigma.com/library/content/c020610a.asp</a:t>
            </a:r>
            <a:endParaRPr lang="lv-LV" sz="1600" dirty="0" smtClean="0"/>
          </a:p>
          <a:p>
            <a:pPr eaLnBrk="1" hangingPunct="1">
              <a:lnSpc>
                <a:spcPct val="80000"/>
              </a:lnSpc>
              <a:buFontTx/>
              <a:buNone/>
            </a:pPr>
            <a:r>
              <a:rPr lang="en-GB" sz="1600" dirty="0" smtClean="0">
                <a:hlinkClick r:id="rId11"/>
              </a:rPr>
              <a:t>http://www.skymark.com/resources/tools/cause.asp</a:t>
            </a:r>
            <a:endParaRPr lang="lv-LV" sz="1600" dirty="0" smtClean="0"/>
          </a:p>
          <a:p>
            <a:pPr eaLnBrk="1" hangingPunct="1">
              <a:lnSpc>
                <a:spcPct val="80000"/>
              </a:lnSpc>
              <a:buFontTx/>
              <a:buNone/>
            </a:pPr>
            <a:r>
              <a:rPr lang="lv-LV" sz="1600" dirty="0" err="1" smtClean="0"/>
              <a:t>Kelly</a:t>
            </a:r>
            <a:r>
              <a:rPr lang="lv-LV" sz="1600" dirty="0" smtClean="0"/>
              <a:t> teorija</a:t>
            </a:r>
          </a:p>
          <a:p>
            <a:pPr eaLnBrk="1" hangingPunct="1">
              <a:lnSpc>
                <a:spcPct val="80000"/>
              </a:lnSpc>
              <a:buFontTx/>
              <a:buNone/>
            </a:pPr>
            <a:r>
              <a:rPr lang="en-US" sz="1600" dirty="0" smtClean="0">
                <a:hlinkClick r:id="rId12"/>
              </a:rPr>
              <a:t>www.repgrid.com/pcp/</a:t>
            </a:r>
            <a:endParaRPr lang="lv-LV" sz="1600" dirty="0" smtClean="0"/>
          </a:p>
          <a:p>
            <a:pPr eaLnBrk="1" hangingPunct="1">
              <a:lnSpc>
                <a:spcPct val="80000"/>
              </a:lnSpc>
              <a:buFontTx/>
              <a:buNone/>
            </a:pPr>
            <a:r>
              <a:rPr lang="en-US" sz="1600" dirty="0" smtClean="0">
                <a:hlinkClick r:id="rId13"/>
              </a:rPr>
              <a:t>http://www.enquirewithin.co.nz/HINTS/skills2.htm</a:t>
            </a:r>
            <a:endParaRPr lang="lv-LV" sz="1600" dirty="0" smtClean="0"/>
          </a:p>
          <a:p>
            <a:pPr eaLnBrk="1" hangingPunct="1">
              <a:lnSpc>
                <a:spcPct val="80000"/>
              </a:lnSpc>
              <a:buFontTx/>
              <a:buNone/>
            </a:pPr>
            <a:endParaRPr lang="lv-LV" sz="1600" dirty="0" smtClean="0"/>
          </a:p>
          <a:p>
            <a:pPr eaLnBrk="1" hangingPunct="1">
              <a:lnSpc>
                <a:spcPct val="80000"/>
              </a:lnSpc>
              <a:buFontTx/>
              <a:buNone/>
            </a:pPr>
            <a:endParaRPr lang="lv-LV" sz="1600" dirty="0" smtClean="0"/>
          </a:p>
          <a:p>
            <a:pPr eaLnBrk="1" hangingPunct="1">
              <a:lnSpc>
                <a:spcPct val="80000"/>
              </a:lnSpc>
            </a:pPr>
            <a:endParaRPr lang="en-US" sz="16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Praktiskais darbs</a:t>
            </a:r>
            <a:endParaRPr lang="lv-LV" dirty="0"/>
          </a:p>
        </p:txBody>
      </p:sp>
      <p:sp>
        <p:nvSpPr>
          <p:cNvPr id="3" name="Subtitle 2"/>
          <p:cNvSpPr>
            <a:spLocks noGrp="1"/>
          </p:cNvSpPr>
          <p:nvPr>
            <p:ph type="subTitle" idx="1"/>
          </p:nvPr>
        </p:nvSpPr>
        <p:spPr/>
        <p:txBody>
          <a:bodyPr/>
          <a:lstStyle/>
          <a:p>
            <a:r>
              <a:rPr lang="lv-LV" dirty="0" smtClean="0"/>
              <a:t>3. tēma</a:t>
            </a:r>
            <a:endParaRPr lang="lv-LV"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827584" y="274638"/>
            <a:ext cx="7859216" cy="1143000"/>
          </a:xfrm>
        </p:spPr>
        <p:txBody>
          <a:bodyPr/>
          <a:lstStyle/>
          <a:p>
            <a:pPr eaLnBrk="1" hangingPunct="1"/>
            <a:r>
              <a:rPr lang="lv-LV" dirty="0" smtClean="0"/>
              <a:t>Uzdevums</a:t>
            </a:r>
            <a:endParaRPr lang="en-US" dirty="0" smtClean="0"/>
          </a:p>
        </p:txBody>
      </p:sp>
      <p:sp>
        <p:nvSpPr>
          <p:cNvPr id="34822" name="Rectangle 3"/>
          <p:cNvSpPr>
            <a:spLocks noGrp="1" noChangeArrowheads="1"/>
          </p:cNvSpPr>
          <p:nvPr>
            <p:ph type="body" idx="1"/>
          </p:nvPr>
        </p:nvSpPr>
        <p:spPr>
          <a:xfrm>
            <a:off x="457200" y="1340768"/>
            <a:ext cx="8229600" cy="4785395"/>
          </a:xfrm>
        </p:spPr>
        <p:txBody>
          <a:bodyPr>
            <a:normAutofit fontScale="92500" lnSpcReduction="10000"/>
          </a:bodyPr>
          <a:lstStyle/>
          <a:p>
            <a:pPr marL="514350" indent="-514350" eaLnBrk="1" hangingPunct="1">
              <a:lnSpc>
                <a:spcPct val="110000"/>
              </a:lnSpc>
              <a:spcAft>
                <a:spcPts val="400"/>
              </a:spcAft>
              <a:buFont typeface="+mj-lt"/>
              <a:buAutoNum type="arabicPeriod"/>
            </a:pPr>
            <a:r>
              <a:rPr lang="lv-LV" sz="2800" dirty="0" smtClean="0">
                <a:solidFill>
                  <a:schemeClr val="tx1"/>
                </a:solidFill>
              </a:rPr>
              <a:t>Ar </a:t>
            </a:r>
            <a:r>
              <a:rPr lang="lv-LV" sz="2800" i="1" dirty="0" err="1" smtClean="0">
                <a:solidFill>
                  <a:schemeClr val="tx1"/>
                </a:solidFill>
              </a:rPr>
              <a:t>SWOT</a:t>
            </a:r>
            <a:r>
              <a:rPr lang="lv-LV" sz="2800" i="1" dirty="0" smtClean="0">
                <a:solidFill>
                  <a:schemeClr val="tx1"/>
                </a:solidFill>
              </a:rPr>
              <a:t> </a:t>
            </a:r>
            <a:r>
              <a:rPr lang="lv-LV" sz="2800" dirty="0" smtClean="0">
                <a:solidFill>
                  <a:schemeClr val="tx1"/>
                </a:solidFill>
              </a:rPr>
              <a:t>metodi</a:t>
            </a:r>
            <a:r>
              <a:rPr lang="lv-LV" sz="2800" i="1" dirty="0" smtClean="0">
                <a:solidFill>
                  <a:schemeClr val="tx1"/>
                </a:solidFill>
              </a:rPr>
              <a:t> </a:t>
            </a:r>
            <a:r>
              <a:rPr lang="lv-LV" sz="2800" dirty="0" smtClean="0">
                <a:solidFill>
                  <a:schemeClr val="tx1"/>
                </a:solidFill>
              </a:rPr>
              <a:t>nosakiet </a:t>
            </a:r>
            <a:r>
              <a:rPr lang="lv-LV" sz="2800" dirty="0" smtClean="0">
                <a:solidFill>
                  <a:srgbClr val="FF0000"/>
                </a:solidFill>
              </a:rPr>
              <a:t>savas</a:t>
            </a:r>
            <a:r>
              <a:rPr lang="lv-LV" sz="2800" dirty="0" smtClean="0">
                <a:solidFill>
                  <a:schemeClr val="tx1"/>
                </a:solidFill>
              </a:rPr>
              <a:t> </a:t>
            </a:r>
            <a:r>
              <a:rPr lang="lv-LV" sz="2800" dirty="0" smtClean="0">
                <a:solidFill>
                  <a:srgbClr val="FF0000"/>
                </a:solidFill>
              </a:rPr>
              <a:t>izvēlētās sistēmas </a:t>
            </a:r>
            <a:r>
              <a:rPr lang="lv-LV" sz="2800" u="sng" dirty="0" smtClean="0">
                <a:solidFill>
                  <a:schemeClr val="tx1"/>
                </a:solidFill>
              </a:rPr>
              <a:t>attīstības stratēģiju.</a:t>
            </a:r>
          </a:p>
          <a:p>
            <a:pPr marL="514350" indent="-514350">
              <a:lnSpc>
                <a:spcPct val="110000"/>
              </a:lnSpc>
              <a:spcAft>
                <a:spcPts val="400"/>
              </a:spcAft>
              <a:buFont typeface="+mj-lt"/>
              <a:buAutoNum type="arabicPeriod"/>
            </a:pPr>
            <a:r>
              <a:rPr lang="lv-LV" sz="2800" dirty="0" smtClean="0">
                <a:solidFill>
                  <a:schemeClr val="tx1"/>
                </a:solidFill>
              </a:rPr>
              <a:t>Izmantojot mērķu analīzes jautājumu kopu (</a:t>
            </a:r>
            <a:r>
              <a:rPr lang="lv-LV" sz="1800" dirty="0" smtClean="0">
                <a:solidFill>
                  <a:schemeClr val="tx1"/>
                </a:solidFill>
                <a:sym typeface="Wingdings" pitchFamily="2" charset="2"/>
                <a:hlinkClick r:id="rId2"/>
              </a:rPr>
              <a:t>http://www.headinjury.com/goalquest.htm</a:t>
            </a:r>
            <a:r>
              <a:rPr lang="lv-LV" sz="1800" dirty="0" smtClean="0">
                <a:solidFill>
                  <a:schemeClr val="tx1"/>
                </a:solidFill>
              </a:rPr>
              <a:t> </a:t>
            </a:r>
            <a:r>
              <a:rPr lang="lv-LV" sz="2800" dirty="0" smtClean="0">
                <a:solidFill>
                  <a:schemeClr val="tx1"/>
                </a:solidFill>
              </a:rPr>
              <a:t>)</a:t>
            </a:r>
            <a:r>
              <a:rPr lang="lv-LV" sz="2800" dirty="0" smtClean="0">
                <a:solidFill>
                  <a:schemeClr val="tx1"/>
                </a:solidFill>
                <a:sym typeface="Wingdings" pitchFamily="2" charset="2"/>
                <a:hlinkClick r:id="rId2"/>
              </a:rPr>
              <a:t> </a:t>
            </a:r>
            <a:r>
              <a:rPr lang="lv-LV" sz="2800" dirty="0" smtClean="0">
                <a:solidFill>
                  <a:schemeClr val="tx1"/>
                </a:solidFill>
              </a:rPr>
              <a:t>un/vai mērķu analīzes procesa aprakstu (</a:t>
            </a:r>
            <a:r>
              <a:rPr lang="lv-LV" sz="1800" dirty="0" smtClean="0">
                <a:solidFill>
                  <a:schemeClr val="tx1"/>
                </a:solidFill>
                <a:sym typeface="Wingdings" pitchFamily="2" charset="2"/>
                <a:hlinkClick r:id="rId3"/>
              </a:rPr>
              <a:t>http://www.headinjury.com/goalset.htm</a:t>
            </a:r>
            <a:r>
              <a:rPr lang="lv-LV" sz="2800" dirty="0" smtClean="0">
                <a:solidFill>
                  <a:schemeClr val="tx1"/>
                </a:solidFill>
              </a:rPr>
              <a:t>), izveidojiet </a:t>
            </a:r>
            <a:r>
              <a:rPr lang="lv-LV" sz="2800" u="sng" dirty="0" smtClean="0">
                <a:solidFill>
                  <a:schemeClr val="tx1"/>
                </a:solidFill>
              </a:rPr>
              <a:t>mērķu koku</a:t>
            </a:r>
            <a:r>
              <a:rPr lang="lv-LV" sz="2800" dirty="0" smtClean="0">
                <a:solidFill>
                  <a:schemeClr val="tx1"/>
                </a:solidFill>
              </a:rPr>
              <a:t> izvēlētajai sistēmai.</a:t>
            </a:r>
          </a:p>
          <a:p>
            <a:pPr marL="514350" indent="-514350" eaLnBrk="1" hangingPunct="1">
              <a:lnSpc>
                <a:spcPct val="110000"/>
              </a:lnSpc>
              <a:spcAft>
                <a:spcPts val="400"/>
              </a:spcAft>
              <a:buFont typeface="+mj-lt"/>
              <a:buAutoNum type="arabicPeriod"/>
            </a:pPr>
            <a:r>
              <a:rPr lang="lv-LV" sz="2800" dirty="0" smtClean="0">
                <a:solidFill>
                  <a:schemeClr val="tx1"/>
                </a:solidFill>
              </a:rPr>
              <a:t>Vienu mērķu analīzes rezultātā atklāto problēmu izanalizējiet, izmantojot </a:t>
            </a:r>
            <a:r>
              <a:rPr lang="lv-LV" sz="2800" u="sng" dirty="0" smtClean="0">
                <a:solidFill>
                  <a:schemeClr val="tx1"/>
                </a:solidFill>
              </a:rPr>
              <a:t>Asakas diagrammu.</a:t>
            </a:r>
          </a:p>
          <a:p>
            <a:pPr marL="514350" indent="-514350" eaLnBrk="1" hangingPunct="1">
              <a:lnSpc>
                <a:spcPct val="110000"/>
              </a:lnSpc>
              <a:spcAft>
                <a:spcPts val="400"/>
              </a:spcAft>
              <a:buFont typeface="+mj-lt"/>
              <a:buAutoNum type="arabicPeriod"/>
            </a:pPr>
            <a:r>
              <a:rPr lang="lv-LV" sz="2800" dirty="0" smtClean="0">
                <a:solidFill>
                  <a:schemeClr val="tx1"/>
                </a:solidFill>
              </a:rPr>
              <a:t>Ar </a:t>
            </a:r>
            <a:r>
              <a:rPr lang="lv-LV" sz="2800" i="1" u="sng" dirty="0" err="1" smtClean="0">
                <a:solidFill>
                  <a:schemeClr val="tx1"/>
                </a:solidFill>
              </a:rPr>
              <a:t>Kelly</a:t>
            </a:r>
            <a:r>
              <a:rPr lang="lv-LV" sz="2800" u="sng" dirty="0" smtClean="0">
                <a:solidFill>
                  <a:schemeClr val="tx1"/>
                </a:solidFill>
              </a:rPr>
              <a:t> metodi </a:t>
            </a:r>
            <a:r>
              <a:rPr lang="lv-LV" sz="2800" dirty="0" smtClean="0">
                <a:solidFill>
                  <a:schemeClr val="tx1"/>
                </a:solidFill>
              </a:rPr>
              <a:t>salīdziniet eksistējošo sistēmu un sistēmu, kas realizētu mērķu analīzē izvirzītos mērķus.</a:t>
            </a:r>
            <a:endParaRPr lang="en-US" sz="2800" dirty="0" smtClean="0">
              <a:solidFill>
                <a:schemeClr val="tx1"/>
              </a:solidFill>
            </a:endParaRPr>
          </a:p>
        </p:txBody>
      </p:sp>
      <p:sp>
        <p:nvSpPr>
          <p:cNvPr id="7" name="Slide Number Placeholder 6"/>
          <p:cNvSpPr>
            <a:spLocks noGrp="1"/>
          </p:cNvSpPr>
          <p:nvPr>
            <p:ph type="sldNum" sz="quarter" idx="12"/>
          </p:nvPr>
        </p:nvSpPr>
        <p:spPr/>
        <p:txBody>
          <a:bodyPr/>
          <a:lstStyle/>
          <a:p>
            <a:fld id="{6ECF81E8-6DE5-4C92-89BE-5D6CD56A8BF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reeform 2"/>
          <p:cNvSpPr>
            <a:spLocks/>
          </p:cNvSpPr>
          <p:nvPr/>
        </p:nvSpPr>
        <p:spPr bwMode="auto">
          <a:xfrm>
            <a:off x="0" y="3219450"/>
            <a:ext cx="9144000" cy="3638550"/>
          </a:xfrm>
          <a:custGeom>
            <a:avLst/>
            <a:gdLst/>
            <a:ahLst/>
            <a:cxnLst>
              <a:cxn ang="0">
                <a:pos x="12" y="2291"/>
              </a:cxn>
              <a:cxn ang="0">
                <a:pos x="0" y="251"/>
              </a:cxn>
              <a:cxn ang="0">
                <a:pos x="12" y="153"/>
              </a:cxn>
              <a:cxn ang="0">
                <a:pos x="111" y="139"/>
              </a:cxn>
              <a:cxn ang="0">
                <a:pos x="148" y="139"/>
              </a:cxn>
              <a:cxn ang="0">
                <a:pos x="185" y="139"/>
              </a:cxn>
              <a:cxn ang="0">
                <a:pos x="222" y="167"/>
              </a:cxn>
              <a:cxn ang="0">
                <a:pos x="259" y="181"/>
              </a:cxn>
              <a:cxn ang="0">
                <a:pos x="308" y="237"/>
              </a:cxn>
              <a:cxn ang="0">
                <a:pos x="420" y="251"/>
              </a:cxn>
              <a:cxn ang="0">
                <a:pos x="519" y="251"/>
              </a:cxn>
              <a:cxn ang="0">
                <a:pos x="556" y="237"/>
              </a:cxn>
              <a:cxn ang="0">
                <a:pos x="630" y="223"/>
              </a:cxn>
              <a:cxn ang="0">
                <a:pos x="729" y="209"/>
              </a:cxn>
              <a:cxn ang="0">
                <a:pos x="778" y="209"/>
              </a:cxn>
              <a:cxn ang="0">
                <a:pos x="815" y="195"/>
              </a:cxn>
              <a:cxn ang="0">
                <a:pos x="852" y="181"/>
              </a:cxn>
              <a:cxn ang="0">
                <a:pos x="865" y="139"/>
              </a:cxn>
              <a:cxn ang="0">
                <a:pos x="889" y="223"/>
              </a:cxn>
              <a:cxn ang="0">
                <a:pos x="889" y="265"/>
              </a:cxn>
              <a:cxn ang="0">
                <a:pos x="976" y="293"/>
              </a:cxn>
              <a:cxn ang="0">
                <a:pos x="1075" y="321"/>
              </a:cxn>
              <a:cxn ang="0">
                <a:pos x="1112" y="307"/>
              </a:cxn>
              <a:cxn ang="0">
                <a:pos x="1149" y="279"/>
              </a:cxn>
              <a:cxn ang="0">
                <a:pos x="1186" y="265"/>
              </a:cxn>
              <a:cxn ang="0">
                <a:pos x="1223" y="251"/>
              </a:cxn>
              <a:cxn ang="0">
                <a:pos x="1322" y="237"/>
              </a:cxn>
              <a:cxn ang="0">
                <a:pos x="1421" y="237"/>
              </a:cxn>
              <a:cxn ang="0">
                <a:pos x="1322" y="195"/>
              </a:cxn>
              <a:cxn ang="0">
                <a:pos x="1248" y="181"/>
              </a:cxn>
              <a:cxn ang="0">
                <a:pos x="1285" y="195"/>
              </a:cxn>
              <a:cxn ang="0">
                <a:pos x="1322" y="209"/>
              </a:cxn>
              <a:cxn ang="0">
                <a:pos x="1359" y="223"/>
              </a:cxn>
              <a:cxn ang="0">
                <a:pos x="1371" y="194"/>
              </a:cxn>
              <a:cxn ang="0">
                <a:pos x="1631" y="170"/>
              </a:cxn>
              <a:cxn ang="0">
                <a:pos x="2348" y="377"/>
              </a:cxn>
              <a:cxn ang="0">
                <a:pos x="2916" y="111"/>
              </a:cxn>
              <a:cxn ang="0">
                <a:pos x="2941" y="153"/>
              </a:cxn>
              <a:cxn ang="0">
                <a:pos x="2978" y="181"/>
              </a:cxn>
              <a:cxn ang="0">
                <a:pos x="3756" y="251"/>
              </a:cxn>
              <a:cxn ang="0">
                <a:pos x="4127" y="111"/>
              </a:cxn>
              <a:cxn ang="0">
                <a:pos x="4140" y="195"/>
              </a:cxn>
              <a:cxn ang="0">
                <a:pos x="4152" y="237"/>
              </a:cxn>
              <a:cxn ang="0">
                <a:pos x="4807" y="293"/>
              </a:cxn>
              <a:cxn ang="0">
                <a:pos x="5326" y="55"/>
              </a:cxn>
              <a:cxn ang="0">
                <a:pos x="5499" y="0"/>
              </a:cxn>
              <a:cxn ang="0">
                <a:pos x="5536" y="27"/>
              </a:cxn>
              <a:cxn ang="0">
                <a:pos x="5561" y="69"/>
              </a:cxn>
              <a:cxn ang="0">
                <a:pos x="5610" y="69"/>
              </a:cxn>
              <a:cxn ang="0">
                <a:pos x="5660" y="97"/>
              </a:cxn>
              <a:cxn ang="0">
                <a:pos x="5759" y="97"/>
              </a:cxn>
              <a:cxn ang="0">
                <a:pos x="5734" y="2254"/>
              </a:cxn>
            </a:cxnLst>
            <a:rect l="0" t="0" r="r" b="b"/>
            <a:pathLst>
              <a:path w="5760" h="2292">
                <a:moveTo>
                  <a:pt x="12" y="2291"/>
                </a:moveTo>
                <a:lnTo>
                  <a:pt x="0" y="251"/>
                </a:lnTo>
                <a:lnTo>
                  <a:pt x="12" y="153"/>
                </a:lnTo>
                <a:lnTo>
                  <a:pt x="111" y="139"/>
                </a:lnTo>
                <a:lnTo>
                  <a:pt x="148" y="139"/>
                </a:lnTo>
                <a:lnTo>
                  <a:pt x="185" y="139"/>
                </a:lnTo>
                <a:lnTo>
                  <a:pt x="222" y="167"/>
                </a:lnTo>
                <a:lnTo>
                  <a:pt x="259" y="181"/>
                </a:lnTo>
                <a:lnTo>
                  <a:pt x="308" y="237"/>
                </a:lnTo>
                <a:lnTo>
                  <a:pt x="420" y="251"/>
                </a:lnTo>
                <a:lnTo>
                  <a:pt x="519" y="251"/>
                </a:lnTo>
                <a:lnTo>
                  <a:pt x="556" y="237"/>
                </a:lnTo>
                <a:lnTo>
                  <a:pt x="630" y="223"/>
                </a:lnTo>
                <a:lnTo>
                  <a:pt x="729" y="209"/>
                </a:lnTo>
                <a:lnTo>
                  <a:pt x="778" y="209"/>
                </a:lnTo>
                <a:lnTo>
                  <a:pt x="815" y="195"/>
                </a:lnTo>
                <a:lnTo>
                  <a:pt x="852" y="181"/>
                </a:lnTo>
                <a:lnTo>
                  <a:pt x="865" y="139"/>
                </a:lnTo>
                <a:lnTo>
                  <a:pt x="889" y="223"/>
                </a:lnTo>
                <a:lnTo>
                  <a:pt x="889" y="265"/>
                </a:lnTo>
                <a:lnTo>
                  <a:pt x="976" y="293"/>
                </a:lnTo>
                <a:lnTo>
                  <a:pt x="1075" y="321"/>
                </a:lnTo>
                <a:lnTo>
                  <a:pt x="1112" y="307"/>
                </a:lnTo>
                <a:lnTo>
                  <a:pt x="1149" y="279"/>
                </a:lnTo>
                <a:lnTo>
                  <a:pt x="1186" y="265"/>
                </a:lnTo>
                <a:lnTo>
                  <a:pt x="1223" y="251"/>
                </a:lnTo>
                <a:lnTo>
                  <a:pt x="1322" y="237"/>
                </a:lnTo>
                <a:lnTo>
                  <a:pt x="1421" y="237"/>
                </a:lnTo>
                <a:lnTo>
                  <a:pt x="1322" y="195"/>
                </a:lnTo>
                <a:lnTo>
                  <a:pt x="1248" y="181"/>
                </a:lnTo>
                <a:lnTo>
                  <a:pt x="1285" y="195"/>
                </a:lnTo>
                <a:lnTo>
                  <a:pt x="1322" y="209"/>
                </a:lnTo>
                <a:lnTo>
                  <a:pt x="1359" y="223"/>
                </a:lnTo>
                <a:lnTo>
                  <a:pt x="1371" y="194"/>
                </a:lnTo>
                <a:lnTo>
                  <a:pt x="1631" y="170"/>
                </a:lnTo>
                <a:lnTo>
                  <a:pt x="2348" y="377"/>
                </a:lnTo>
                <a:lnTo>
                  <a:pt x="2916" y="111"/>
                </a:lnTo>
                <a:lnTo>
                  <a:pt x="2941" y="153"/>
                </a:lnTo>
                <a:lnTo>
                  <a:pt x="2978" y="181"/>
                </a:lnTo>
                <a:lnTo>
                  <a:pt x="3756" y="251"/>
                </a:lnTo>
                <a:lnTo>
                  <a:pt x="4127" y="111"/>
                </a:lnTo>
                <a:lnTo>
                  <a:pt x="4140" y="195"/>
                </a:lnTo>
                <a:lnTo>
                  <a:pt x="4152" y="237"/>
                </a:lnTo>
                <a:lnTo>
                  <a:pt x="4807" y="293"/>
                </a:lnTo>
                <a:lnTo>
                  <a:pt x="5326" y="55"/>
                </a:lnTo>
                <a:lnTo>
                  <a:pt x="5499" y="0"/>
                </a:lnTo>
                <a:lnTo>
                  <a:pt x="5536" y="27"/>
                </a:lnTo>
                <a:lnTo>
                  <a:pt x="5561" y="69"/>
                </a:lnTo>
                <a:lnTo>
                  <a:pt x="5610" y="69"/>
                </a:lnTo>
                <a:lnTo>
                  <a:pt x="5660" y="97"/>
                </a:lnTo>
                <a:lnTo>
                  <a:pt x="5759" y="97"/>
                </a:lnTo>
                <a:lnTo>
                  <a:pt x="5734" y="2254"/>
                </a:lnTo>
              </a:path>
            </a:pathLst>
          </a:custGeom>
          <a:solidFill>
            <a:schemeClr val="accent1"/>
          </a:solidFill>
          <a:ln w="9525" cap="rnd">
            <a:noFill/>
            <a:round/>
            <a:headEnd type="none" w="sm" len="sm"/>
            <a:tailEnd type="none" w="sm" len="sm"/>
          </a:ln>
          <a:effectLst/>
        </p:spPr>
        <p:txBody>
          <a:bodyPr/>
          <a:lstStyle/>
          <a:p>
            <a:pPr>
              <a:defRPr/>
            </a:pPr>
            <a:endParaRPr lang="lv-LV"/>
          </a:p>
        </p:txBody>
      </p:sp>
      <p:grpSp>
        <p:nvGrpSpPr>
          <p:cNvPr id="2" name="Group 3"/>
          <p:cNvGrpSpPr>
            <a:grpSpLocks/>
          </p:cNvGrpSpPr>
          <p:nvPr/>
        </p:nvGrpSpPr>
        <p:grpSpPr bwMode="auto">
          <a:xfrm>
            <a:off x="1276350" y="533400"/>
            <a:ext cx="1049338" cy="3182938"/>
            <a:chOff x="804" y="336"/>
            <a:chExt cx="661" cy="2005"/>
          </a:xfrm>
        </p:grpSpPr>
        <p:grpSp>
          <p:nvGrpSpPr>
            <p:cNvPr id="3" name="Group 4"/>
            <p:cNvGrpSpPr>
              <a:grpSpLocks/>
            </p:cNvGrpSpPr>
            <p:nvPr/>
          </p:nvGrpSpPr>
          <p:grpSpPr bwMode="auto">
            <a:xfrm>
              <a:off x="1159" y="966"/>
              <a:ext cx="190" cy="847"/>
              <a:chOff x="1159" y="966"/>
              <a:chExt cx="190" cy="847"/>
            </a:xfrm>
          </p:grpSpPr>
          <p:grpSp>
            <p:nvGrpSpPr>
              <p:cNvPr id="4" name="Group 5"/>
              <p:cNvGrpSpPr>
                <a:grpSpLocks/>
              </p:cNvGrpSpPr>
              <p:nvPr/>
            </p:nvGrpSpPr>
            <p:grpSpPr bwMode="auto">
              <a:xfrm>
                <a:off x="1159" y="1576"/>
                <a:ext cx="171" cy="237"/>
                <a:chOff x="1159" y="1576"/>
                <a:chExt cx="171" cy="237"/>
              </a:xfrm>
            </p:grpSpPr>
            <p:sp>
              <p:nvSpPr>
                <p:cNvPr id="9346" name="Freeform 6"/>
                <p:cNvSpPr>
                  <a:spLocks/>
                </p:cNvSpPr>
                <p:nvPr/>
              </p:nvSpPr>
              <p:spPr bwMode="auto">
                <a:xfrm>
                  <a:off x="1159" y="1576"/>
                  <a:ext cx="171" cy="237"/>
                </a:xfrm>
                <a:custGeom>
                  <a:avLst/>
                  <a:gdLst>
                    <a:gd name="T0" fmla="*/ 26 w 171"/>
                    <a:gd name="T1" fmla="*/ 29 h 237"/>
                    <a:gd name="T2" fmla="*/ 15 w 171"/>
                    <a:gd name="T3" fmla="*/ 60 h 237"/>
                    <a:gd name="T4" fmla="*/ 12 w 171"/>
                    <a:gd name="T5" fmla="*/ 72 h 237"/>
                    <a:gd name="T6" fmla="*/ 9 w 171"/>
                    <a:gd name="T7" fmla="*/ 85 h 237"/>
                    <a:gd name="T8" fmla="*/ 7 w 171"/>
                    <a:gd name="T9" fmla="*/ 104 h 237"/>
                    <a:gd name="T10" fmla="*/ 7 w 171"/>
                    <a:gd name="T11" fmla="*/ 121 h 237"/>
                    <a:gd name="T12" fmla="*/ 9 w 171"/>
                    <a:gd name="T13" fmla="*/ 140 h 237"/>
                    <a:gd name="T14" fmla="*/ 13 w 171"/>
                    <a:gd name="T15" fmla="*/ 156 h 237"/>
                    <a:gd name="T16" fmla="*/ 23 w 171"/>
                    <a:gd name="T17" fmla="*/ 166 h 237"/>
                    <a:gd name="T18" fmla="*/ 12 w 171"/>
                    <a:gd name="T19" fmla="*/ 157 h 237"/>
                    <a:gd name="T20" fmla="*/ 9 w 171"/>
                    <a:gd name="T21" fmla="*/ 156 h 237"/>
                    <a:gd name="T22" fmla="*/ 3 w 171"/>
                    <a:gd name="T23" fmla="*/ 160 h 237"/>
                    <a:gd name="T24" fmla="*/ 1 w 171"/>
                    <a:gd name="T25" fmla="*/ 165 h 237"/>
                    <a:gd name="T26" fmla="*/ 0 w 171"/>
                    <a:gd name="T27" fmla="*/ 172 h 237"/>
                    <a:gd name="T28" fmla="*/ 1 w 171"/>
                    <a:gd name="T29" fmla="*/ 178 h 237"/>
                    <a:gd name="T30" fmla="*/ 5 w 171"/>
                    <a:gd name="T31" fmla="*/ 186 h 237"/>
                    <a:gd name="T32" fmla="*/ 18 w 171"/>
                    <a:gd name="T33" fmla="*/ 202 h 237"/>
                    <a:gd name="T34" fmla="*/ 38 w 171"/>
                    <a:gd name="T35" fmla="*/ 214 h 237"/>
                    <a:gd name="T36" fmla="*/ 47 w 171"/>
                    <a:gd name="T37" fmla="*/ 218 h 237"/>
                    <a:gd name="T38" fmla="*/ 57 w 171"/>
                    <a:gd name="T39" fmla="*/ 221 h 237"/>
                    <a:gd name="T40" fmla="*/ 65 w 171"/>
                    <a:gd name="T41" fmla="*/ 221 h 237"/>
                    <a:gd name="T42" fmla="*/ 73 w 171"/>
                    <a:gd name="T43" fmla="*/ 225 h 237"/>
                    <a:gd name="T44" fmla="*/ 85 w 171"/>
                    <a:gd name="T45" fmla="*/ 230 h 237"/>
                    <a:gd name="T46" fmla="*/ 109 w 171"/>
                    <a:gd name="T47" fmla="*/ 236 h 237"/>
                    <a:gd name="T48" fmla="*/ 138 w 171"/>
                    <a:gd name="T49" fmla="*/ 226 h 237"/>
                    <a:gd name="T50" fmla="*/ 157 w 171"/>
                    <a:gd name="T51" fmla="*/ 226 h 237"/>
                    <a:gd name="T52" fmla="*/ 162 w 171"/>
                    <a:gd name="T53" fmla="*/ 224 h 237"/>
                    <a:gd name="T54" fmla="*/ 166 w 171"/>
                    <a:gd name="T55" fmla="*/ 216 h 237"/>
                    <a:gd name="T56" fmla="*/ 168 w 171"/>
                    <a:gd name="T57" fmla="*/ 206 h 237"/>
                    <a:gd name="T58" fmla="*/ 170 w 171"/>
                    <a:gd name="T59" fmla="*/ 168 h 237"/>
                    <a:gd name="T60" fmla="*/ 170 w 171"/>
                    <a:gd name="T61" fmla="*/ 137 h 237"/>
                    <a:gd name="T62" fmla="*/ 169 w 171"/>
                    <a:gd name="T63" fmla="*/ 121 h 237"/>
                    <a:gd name="T64" fmla="*/ 168 w 171"/>
                    <a:gd name="T65" fmla="*/ 110 h 237"/>
                    <a:gd name="T66" fmla="*/ 166 w 171"/>
                    <a:gd name="T67" fmla="*/ 100 h 237"/>
                    <a:gd name="T68" fmla="*/ 164 w 171"/>
                    <a:gd name="T69" fmla="*/ 88 h 237"/>
                    <a:gd name="T70" fmla="*/ 156 w 171"/>
                    <a:gd name="T71" fmla="*/ 45 h 237"/>
                    <a:gd name="T72" fmla="*/ 145 w 171"/>
                    <a:gd name="T73" fmla="*/ 0 h 237"/>
                    <a:gd name="T74" fmla="*/ 26 w 171"/>
                    <a:gd name="T75" fmla="*/ 29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1"/>
                    <a:gd name="T115" fmla="*/ 0 h 237"/>
                    <a:gd name="T116" fmla="*/ 171 w 1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1" h="237">
                      <a:moveTo>
                        <a:pt x="26" y="29"/>
                      </a:moveTo>
                      <a:lnTo>
                        <a:pt x="15" y="60"/>
                      </a:lnTo>
                      <a:lnTo>
                        <a:pt x="12" y="72"/>
                      </a:lnTo>
                      <a:lnTo>
                        <a:pt x="9" y="85"/>
                      </a:lnTo>
                      <a:lnTo>
                        <a:pt x="7" y="104"/>
                      </a:lnTo>
                      <a:lnTo>
                        <a:pt x="7" y="121"/>
                      </a:lnTo>
                      <a:lnTo>
                        <a:pt x="9" y="140"/>
                      </a:lnTo>
                      <a:lnTo>
                        <a:pt x="13" y="156"/>
                      </a:lnTo>
                      <a:lnTo>
                        <a:pt x="23" y="166"/>
                      </a:lnTo>
                      <a:lnTo>
                        <a:pt x="12" y="157"/>
                      </a:lnTo>
                      <a:lnTo>
                        <a:pt x="9" y="156"/>
                      </a:lnTo>
                      <a:lnTo>
                        <a:pt x="3" y="160"/>
                      </a:lnTo>
                      <a:lnTo>
                        <a:pt x="1" y="165"/>
                      </a:lnTo>
                      <a:lnTo>
                        <a:pt x="0" y="172"/>
                      </a:lnTo>
                      <a:lnTo>
                        <a:pt x="1" y="178"/>
                      </a:lnTo>
                      <a:lnTo>
                        <a:pt x="5" y="186"/>
                      </a:lnTo>
                      <a:lnTo>
                        <a:pt x="18" y="202"/>
                      </a:lnTo>
                      <a:lnTo>
                        <a:pt x="38" y="214"/>
                      </a:lnTo>
                      <a:lnTo>
                        <a:pt x="47" y="218"/>
                      </a:lnTo>
                      <a:lnTo>
                        <a:pt x="57" y="221"/>
                      </a:lnTo>
                      <a:lnTo>
                        <a:pt x="65" y="221"/>
                      </a:lnTo>
                      <a:lnTo>
                        <a:pt x="73" y="225"/>
                      </a:lnTo>
                      <a:lnTo>
                        <a:pt x="85" y="230"/>
                      </a:lnTo>
                      <a:lnTo>
                        <a:pt x="109" y="236"/>
                      </a:lnTo>
                      <a:lnTo>
                        <a:pt x="138" y="226"/>
                      </a:lnTo>
                      <a:lnTo>
                        <a:pt x="157" y="226"/>
                      </a:lnTo>
                      <a:lnTo>
                        <a:pt x="162" y="224"/>
                      </a:lnTo>
                      <a:lnTo>
                        <a:pt x="166" y="216"/>
                      </a:lnTo>
                      <a:lnTo>
                        <a:pt x="168" y="206"/>
                      </a:lnTo>
                      <a:lnTo>
                        <a:pt x="170" y="168"/>
                      </a:lnTo>
                      <a:lnTo>
                        <a:pt x="170" y="137"/>
                      </a:lnTo>
                      <a:lnTo>
                        <a:pt x="169" y="121"/>
                      </a:lnTo>
                      <a:lnTo>
                        <a:pt x="168" y="110"/>
                      </a:lnTo>
                      <a:lnTo>
                        <a:pt x="166" y="100"/>
                      </a:lnTo>
                      <a:lnTo>
                        <a:pt x="164" y="88"/>
                      </a:lnTo>
                      <a:lnTo>
                        <a:pt x="156" y="45"/>
                      </a:lnTo>
                      <a:lnTo>
                        <a:pt x="145" y="0"/>
                      </a:lnTo>
                      <a:lnTo>
                        <a:pt x="26" y="29"/>
                      </a:lnTo>
                    </a:path>
                  </a:pathLst>
                </a:custGeom>
                <a:solidFill>
                  <a:srgbClr val="FFE0C0"/>
                </a:solidFill>
                <a:ln w="12700" cap="rnd" cmpd="sng">
                  <a:solidFill>
                    <a:srgbClr val="000000"/>
                  </a:solidFill>
                  <a:prstDash val="solid"/>
                  <a:round/>
                  <a:headEnd/>
                  <a:tailEnd/>
                </a:ln>
              </p:spPr>
              <p:txBody>
                <a:bodyPr/>
                <a:lstStyle/>
                <a:p>
                  <a:endParaRPr lang="lv-LV"/>
                </a:p>
              </p:txBody>
            </p:sp>
            <p:sp>
              <p:nvSpPr>
                <p:cNvPr id="9347" name="Arc 7"/>
                <p:cNvSpPr>
                  <a:spLocks/>
                </p:cNvSpPr>
                <p:nvPr/>
              </p:nvSpPr>
              <p:spPr bwMode="auto">
                <a:xfrm>
                  <a:off x="1181" y="1731"/>
                  <a:ext cx="9" cy="20"/>
                </a:xfrm>
                <a:custGeom>
                  <a:avLst/>
                  <a:gdLst>
                    <a:gd name="T0" fmla="*/ 0 w 24213"/>
                    <a:gd name="T1" fmla="*/ 20 h 21600"/>
                    <a:gd name="T2" fmla="*/ 9 w 24213"/>
                    <a:gd name="T3" fmla="*/ 0 h 21600"/>
                    <a:gd name="T4" fmla="*/ 8 w 24213"/>
                    <a:gd name="T5" fmla="*/ 20 h 21600"/>
                    <a:gd name="T6" fmla="*/ 0 60000 65536"/>
                    <a:gd name="T7" fmla="*/ 0 60000 65536"/>
                    <a:gd name="T8" fmla="*/ 0 60000 65536"/>
                    <a:gd name="T9" fmla="*/ 0 w 24213"/>
                    <a:gd name="T10" fmla="*/ 0 h 21600"/>
                    <a:gd name="T11" fmla="*/ 24213 w 24213"/>
                    <a:gd name="T12" fmla="*/ 21600 h 21600"/>
                  </a:gdLst>
                  <a:ahLst/>
                  <a:cxnLst>
                    <a:cxn ang="T6">
                      <a:pos x="T0" y="T1"/>
                    </a:cxn>
                    <a:cxn ang="T7">
                      <a:pos x="T2" y="T3"/>
                    </a:cxn>
                    <a:cxn ang="T8">
                      <a:pos x="T4" y="T5"/>
                    </a:cxn>
                  </a:cxnLst>
                  <a:rect l="T9" t="T10" r="T11" b="T12"/>
                  <a:pathLst>
                    <a:path w="24213" h="21600" fill="none" extrusionOk="0">
                      <a:moveTo>
                        <a:pt x="0" y="21600"/>
                      </a:moveTo>
                      <a:cubicBezTo>
                        <a:pt x="0" y="9670"/>
                        <a:pt x="9670" y="0"/>
                        <a:pt x="21600" y="0"/>
                      </a:cubicBezTo>
                      <a:cubicBezTo>
                        <a:pt x="22473" y="0"/>
                        <a:pt x="23346" y="52"/>
                        <a:pt x="24213" y="158"/>
                      </a:cubicBezTo>
                    </a:path>
                    <a:path w="24213" h="21600" stroke="0" extrusionOk="0">
                      <a:moveTo>
                        <a:pt x="0" y="21600"/>
                      </a:moveTo>
                      <a:cubicBezTo>
                        <a:pt x="0" y="9670"/>
                        <a:pt x="9670" y="0"/>
                        <a:pt x="21600" y="0"/>
                      </a:cubicBezTo>
                      <a:cubicBezTo>
                        <a:pt x="22473" y="0"/>
                        <a:pt x="23346" y="52"/>
                        <a:pt x="24213" y="158"/>
                      </a:cubicBezTo>
                      <a:lnTo>
                        <a:pt x="21600" y="21600"/>
                      </a:lnTo>
                      <a:close/>
                    </a:path>
                  </a:pathLst>
                </a:custGeom>
                <a:noFill/>
                <a:ln w="12700" cap="rnd">
                  <a:solidFill>
                    <a:srgbClr val="000000"/>
                  </a:solidFill>
                  <a:round/>
                  <a:headEnd type="none" w="sm" len="sm"/>
                  <a:tailEnd type="none" w="sm" len="sm"/>
                </a:ln>
              </p:spPr>
              <p:txBody>
                <a:bodyPr/>
                <a:lstStyle/>
                <a:p>
                  <a:endParaRPr lang="lv-LV"/>
                </a:p>
              </p:txBody>
            </p:sp>
          </p:grpSp>
          <p:sp>
            <p:nvSpPr>
              <p:cNvPr id="9344" name="Rectangle 8"/>
              <p:cNvSpPr>
                <a:spLocks noChangeArrowheads="1"/>
              </p:cNvSpPr>
              <p:nvPr/>
            </p:nvSpPr>
            <p:spPr bwMode="auto">
              <a:xfrm>
                <a:off x="1194" y="1600"/>
                <a:ext cx="137" cy="41"/>
              </a:xfrm>
              <a:prstGeom prst="rect">
                <a:avLst/>
              </a:prstGeom>
              <a:solidFill>
                <a:srgbClr val="FFFFFF"/>
              </a:solidFill>
              <a:ln w="12700">
                <a:solidFill>
                  <a:srgbClr val="000000"/>
                </a:solidFill>
                <a:miter lim="800000"/>
                <a:headEnd/>
                <a:tailEnd/>
              </a:ln>
            </p:spPr>
            <p:txBody>
              <a:bodyPr wrap="none" anchor="ctr"/>
              <a:lstStyle/>
              <a:p>
                <a:endParaRPr lang="lv-LV"/>
              </a:p>
            </p:txBody>
          </p:sp>
          <p:sp>
            <p:nvSpPr>
              <p:cNvPr id="9345" name="Freeform 9"/>
              <p:cNvSpPr>
                <a:spLocks/>
              </p:cNvSpPr>
              <p:nvPr/>
            </p:nvSpPr>
            <p:spPr bwMode="auto">
              <a:xfrm>
                <a:off x="1181" y="966"/>
                <a:ext cx="168" cy="653"/>
              </a:xfrm>
              <a:custGeom>
                <a:avLst/>
                <a:gdLst>
                  <a:gd name="T0" fmla="*/ 7 w 168"/>
                  <a:gd name="T1" fmla="*/ 224 h 653"/>
                  <a:gd name="T2" fmla="*/ 4 w 168"/>
                  <a:gd name="T3" fmla="*/ 418 h 653"/>
                  <a:gd name="T4" fmla="*/ 0 w 168"/>
                  <a:gd name="T5" fmla="*/ 652 h 653"/>
                  <a:gd name="T6" fmla="*/ 161 w 168"/>
                  <a:gd name="T7" fmla="*/ 649 h 653"/>
                  <a:gd name="T8" fmla="*/ 161 w 168"/>
                  <a:gd name="T9" fmla="*/ 404 h 653"/>
                  <a:gd name="T10" fmla="*/ 161 w 168"/>
                  <a:gd name="T11" fmla="*/ 277 h 653"/>
                  <a:gd name="T12" fmla="*/ 167 w 168"/>
                  <a:gd name="T13" fmla="*/ 145 h 653"/>
                  <a:gd name="T14" fmla="*/ 166 w 168"/>
                  <a:gd name="T15" fmla="*/ 113 h 653"/>
                  <a:gd name="T16" fmla="*/ 164 w 168"/>
                  <a:gd name="T17" fmla="*/ 92 h 653"/>
                  <a:gd name="T18" fmla="*/ 161 w 168"/>
                  <a:gd name="T19" fmla="*/ 69 h 653"/>
                  <a:gd name="T20" fmla="*/ 158 w 168"/>
                  <a:gd name="T21" fmla="*/ 54 h 653"/>
                  <a:gd name="T22" fmla="*/ 152 w 168"/>
                  <a:gd name="T23" fmla="*/ 38 h 653"/>
                  <a:gd name="T24" fmla="*/ 146 w 168"/>
                  <a:gd name="T25" fmla="*/ 29 h 653"/>
                  <a:gd name="T26" fmla="*/ 137 w 168"/>
                  <a:gd name="T27" fmla="*/ 18 h 653"/>
                  <a:gd name="T28" fmla="*/ 125 w 168"/>
                  <a:gd name="T29" fmla="*/ 9 h 653"/>
                  <a:gd name="T30" fmla="*/ 112 w 168"/>
                  <a:gd name="T31" fmla="*/ 2 h 653"/>
                  <a:gd name="T32" fmla="*/ 97 w 168"/>
                  <a:gd name="T33" fmla="*/ 1 h 653"/>
                  <a:gd name="T34" fmla="*/ 86 w 168"/>
                  <a:gd name="T35" fmla="*/ 0 h 653"/>
                  <a:gd name="T36" fmla="*/ 71 w 168"/>
                  <a:gd name="T37" fmla="*/ 4 h 653"/>
                  <a:gd name="T38" fmla="*/ 57 w 168"/>
                  <a:gd name="T39" fmla="*/ 10 h 653"/>
                  <a:gd name="T40" fmla="*/ 49 w 168"/>
                  <a:gd name="T41" fmla="*/ 18 h 653"/>
                  <a:gd name="T42" fmla="*/ 40 w 168"/>
                  <a:gd name="T43" fmla="*/ 30 h 653"/>
                  <a:gd name="T44" fmla="*/ 33 w 168"/>
                  <a:gd name="T45" fmla="*/ 44 h 653"/>
                  <a:gd name="T46" fmla="*/ 25 w 168"/>
                  <a:gd name="T47" fmla="*/ 64 h 653"/>
                  <a:gd name="T48" fmla="*/ 19 w 168"/>
                  <a:gd name="T49" fmla="*/ 86 h 653"/>
                  <a:gd name="T50" fmla="*/ 14 w 168"/>
                  <a:gd name="T51" fmla="*/ 124 h 653"/>
                  <a:gd name="T52" fmla="*/ 7 w 168"/>
                  <a:gd name="T53" fmla="*/ 224 h 6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8"/>
                  <a:gd name="T82" fmla="*/ 0 h 653"/>
                  <a:gd name="T83" fmla="*/ 168 w 168"/>
                  <a:gd name="T84" fmla="*/ 653 h 6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8" h="653">
                    <a:moveTo>
                      <a:pt x="7" y="224"/>
                    </a:moveTo>
                    <a:lnTo>
                      <a:pt x="4" y="418"/>
                    </a:lnTo>
                    <a:lnTo>
                      <a:pt x="0" y="652"/>
                    </a:lnTo>
                    <a:lnTo>
                      <a:pt x="161" y="649"/>
                    </a:lnTo>
                    <a:lnTo>
                      <a:pt x="161" y="404"/>
                    </a:lnTo>
                    <a:lnTo>
                      <a:pt x="161" y="277"/>
                    </a:lnTo>
                    <a:lnTo>
                      <a:pt x="167" y="145"/>
                    </a:lnTo>
                    <a:lnTo>
                      <a:pt x="166" y="113"/>
                    </a:lnTo>
                    <a:lnTo>
                      <a:pt x="164" y="92"/>
                    </a:lnTo>
                    <a:lnTo>
                      <a:pt x="161" y="69"/>
                    </a:lnTo>
                    <a:lnTo>
                      <a:pt x="158" y="54"/>
                    </a:lnTo>
                    <a:lnTo>
                      <a:pt x="152" y="38"/>
                    </a:lnTo>
                    <a:lnTo>
                      <a:pt x="146" y="29"/>
                    </a:lnTo>
                    <a:lnTo>
                      <a:pt x="137" y="18"/>
                    </a:lnTo>
                    <a:lnTo>
                      <a:pt x="125" y="9"/>
                    </a:lnTo>
                    <a:lnTo>
                      <a:pt x="112" y="2"/>
                    </a:lnTo>
                    <a:lnTo>
                      <a:pt x="97" y="1"/>
                    </a:lnTo>
                    <a:lnTo>
                      <a:pt x="86" y="0"/>
                    </a:lnTo>
                    <a:lnTo>
                      <a:pt x="71" y="4"/>
                    </a:lnTo>
                    <a:lnTo>
                      <a:pt x="57" y="10"/>
                    </a:lnTo>
                    <a:lnTo>
                      <a:pt x="49" y="18"/>
                    </a:lnTo>
                    <a:lnTo>
                      <a:pt x="40" y="30"/>
                    </a:lnTo>
                    <a:lnTo>
                      <a:pt x="33" y="44"/>
                    </a:lnTo>
                    <a:lnTo>
                      <a:pt x="25" y="64"/>
                    </a:lnTo>
                    <a:lnTo>
                      <a:pt x="19" y="86"/>
                    </a:lnTo>
                    <a:lnTo>
                      <a:pt x="14" y="124"/>
                    </a:lnTo>
                    <a:lnTo>
                      <a:pt x="7" y="224"/>
                    </a:lnTo>
                  </a:path>
                </a:pathLst>
              </a:custGeom>
              <a:solidFill>
                <a:srgbClr val="804000"/>
              </a:solidFill>
              <a:ln w="12700" cap="rnd" cmpd="sng">
                <a:solidFill>
                  <a:srgbClr val="000000"/>
                </a:solidFill>
                <a:prstDash val="solid"/>
                <a:round/>
                <a:headEnd/>
                <a:tailEnd/>
              </a:ln>
            </p:spPr>
            <p:txBody>
              <a:bodyPr/>
              <a:lstStyle/>
              <a:p>
                <a:endParaRPr lang="lv-LV"/>
              </a:p>
            </p:txBody>
          </p:sp>
        </p:grpSp>
        <p:grpSp>
          <p:nvGrpSpPr>
            <p:cNvPr id="5" name="Group 10"/>
            <p:cNvGrpSpPr>
              <a:grpSpLocks/>
            </p:cNvGrpSpPr>
            <p:nvPr/>
          </p:nvGrpSpPr>
          <p:grpSpPr bwMode="auto">
            <a:xfrm>
              <a:off x="1158" y="336"/>
              <a:ext cx="307" cy="690"/>
              <a:chOff x="1158" y="336"/>
              <a:chExt cx="307" cy="690"/>
            </a:xfrm>
          </p:grpSpPr>
          <p:grpSp>
            <p:nvGrpSpPr>
              <p:cNvPr id="6" name="Group 11"/>
              <p:cNvGrpSpPr>
                <a:grpSpLocks/>
              </p:cNvGrpSpPr>
              <p:nvPr/>
            </p:nvGrpSpPr>
            <p:grpSpPr bwMode="auto">
              <a:xfrm>
                <a:off x="1158" y="336"/>
                <a:ext cx="307" cy="690"/>
                <a:chOff x="1158" y="336"/>
                <a:chExt cx="307" cy="690"/>
              </a:xfrm>
            </p:grpSpPr>
            <p:sp>
              <p:nvSpPr>
                <p:cNvPr id="9340" name="Freeform 12"/>
                <p:cNvSpPr>
                  <a:spLocks/>
                </p:cNvSpPr>
                <p:nvPr/>
              </p:nvSpPr>
              <p:spPr bwMode="auto">
                <a:xfrm>
                  <a:off x="1158" y="336"/>
                  <a:ext cx="307" cy="690"/>
                </a:xfrm>
                <a:custGeom>
                  <a:avLst/>
                  <a:gdLst>
                    <a:gd name="T0" fmla="*/ 203 w 307"/>
                    <a:gd name="T1" fmla="*/ 12 h 690"/>
                    <a:gd name="T2" fmla="*/ 168 w 307"/>
                    <a:gd name="T3" fmla="*/ 4 h 690"/>
                    <a:gd name="T4" fmla="*/ 124 w 307"/>
                    <a:gd name="T5" fmla="*/ 0 h 690"/>
                    <a:gd name="T6" fmla="*/ 83 w 307"/>
                    <a:gd name="T7" fmla="*/ 10 h 690"/>
                    <a:gd name="T8" fmla="*/ 33 w 307"/>
                    <a:gd name="T9" fmla="*/ 38 h 690"/>
                    <a:gd name="T10" fmla="*/ 25 w 307"/>
                    <a:gd name="T11" fmla="*/ 73 h 690"/>
                    <a:gd name="T12" fmla="*/ 28 w 307"/>
                    <a:gd name="T13" fmla="*/ 101 h 690"/>
                    <a:gd name="T14" fmla="*/ 22 w 307"/>
                    <a:gd name="T15" fmla="*/ 129 h 690"/>
                    <a:gd name="T16" fmla="*/ 15 w 307"/>
                    <a:gd name="T17" fmla="*/ 176 h 690"/>
                    <a:gd name="T18" fmla="*/ 6 w 307"/>
                    <a:gd name="T19" fmla="*/ 198 h 690"/>
                    <a:gd name="T20" fmla="*/ 13 w 307"/>
                    <a:gd name="T21" fmla="*/ 212 h 690"/>
                    <a:gd name="T22" fmla="*/ 21 w 307"/>
                    <a:gd name="T23" fmla="*/ 236 h 690"/>
                    <a:gd name="T24" fmla="*/ 9 w 307"/>
                    <a:gd name="T25" fmla="*/ 255 h 690"/>
                    <a:gd name="T26" fmla="*/ 4 w 307"/>
                    <a:gd name="T27" fmla="*/ 275 h 690"/>
                    <a:gd name="T28" fmla="*/ 4 w 307"/>
                    <a:gd name="T29" fmla="*/ 298 h 690"/>
                    <a:gd name="T30" fmla="*/ 10 w 307"/>
                    <a:gd name="T31" fmla="*/ 323 h 690"/>
                    <a:gd name="T32" fmla="*/ 24 w 307"/>
                    <a:gd name="T33" fmla="*/ 343 h 690"/>
                    <a:gd name="T34" fmla="*/ 36 w 307"/>
                    <a:gd name="T35" fmla="*/ 358 h 690"/>
                    <a:gd name="T36" fmla="*/ 59 w 307"/>
                    <a:gd name="T37" fmla="*/ 404 h 690"/>
                    <a:gd name="T38" fmla="*/ 59 w 307"/>
                    <a:gd name="T39" fmla="*/ 458 h 690"/>
                    <a:gd name="T40" fmla="*/ 36 w 307"/>
                    <a:gd name="T41" fmla="*/ 529 h 690"/>
                    <a:gd name="T42" fmla="*/ 152 w 307"/>
                    <a:gd name="T43" fmla="*/ 632 h 690"/>
                    <a:gd name="T44" fmla="*/ 178 w 307"/>
                    <a:gd name="T45" fmla="*/ 598 h 690"/>
                    <a:gd name="T46" fmla="*/ 210 w 307"/>
                    <a:gd name="T47" fmla="*/ 577 h 690"/>
                    <a:gd name="T48" fmla="*/ 240 w 307"/>
                    <a:gd name="T49" fmla="*/ 557 h 690"/>
                    <a:gd name="T50" fmla="*/ 255 w 307"/>
                    <a:gd name="T51" fmla="*/ 529 h 690"/>
                    <a:gd name="T52" fmla="*/ 263 w 307"/>
                    <a:gd name="T53" fmla="*/ 496 h 690"/>
                    <a:gd name="T54" fmla="*/ 267 w 307"/>
                    <a:gd name="T55" fmla="*/ 458 h 690"/>
                    <a:gd name="T56" fmla="*/ 269 w 307"/>
                    <a:gd name="T57" fmla="*/ 391 h 690"/>
                    <a:gd name="T58" fmla="*/ 281 w 307"/>
                    <a:gd name="T59" fmla="*/ 387 h 690"/>
                    <a:gd name="T60" fmla="*/ 295 w 307"/>
                    <a:gd name="T61" fmla="*/ 374 h 690"/>
                    <a:gd name="T62" fmla="*/ 304 w 307"/>
                    <a:gd name="T63" fmla="*/ 351 h 690"/>
                    <a:gd name="T64" fmla="*/ 305 w 307"/>
                    <a:gd name="T65" fmla="*/ 319 h 690"/>
                    <a:gd name="T66" fmla="*/ 296 w 307"/>
                    <a:gd name="T67" fmla="*/ 288 h 690"/>
                    <a:gd name="T68" fmla="*/ 276 w 307"/>
                    <a:gd name="T69" fmla="*/ 240 h 690"/>
                    <a:gd name="T70" fmla="*/ 272 w 307"/>
                    <a:gd name="T71" fmla="*/ 207 h 690"/>
                    <a:gd name="T72" fmla="*/ 268 w 307"/>
                    <a:gd name="T73" fmla="*/ 131 h 690"/>
                    <a:gd name="T74" fmla="*/ 256 w 307"/>
                    <a:gd name="T75" fmla="*/ 81 h 690"/>
                    <a:gd name="T76" fmla="*/ 240 w 307"/>
                    <a:gd name="T77" fmla="*/ 46 h 690"/>
                    <a:gd name="T78" fmla="*/ 220 w 307"/>
                    <a:gd name="T79" fmla="*/ 24 h 6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07"/>
                    <a:gd name="T121" fmla="*/ 0 h 690"/>
                    <a:gd name="T122" fmla="*/ 307 w 307"/>
                    <a:gd name="T123" fmla="*/ 690 h 69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07" h="690">
                      <a:moveTo>
                        <a:pt x="220" y="24"/>
                      </a:moveTo>
                      <a:lnTo>
                        <a:pt x="203" y="12"/>
                      </a:lnTo>
                      <a:lnTo>
                        <a:pt x="184" y="6"/>
                      </a:lnTo>
                      <a:lnTo>
                        <a:pt x="168" y="4"/>
                      </a:lnTo>
                      <a:lnTo>
                        <a:pt x="146" y="0"/>
                      </a:lnTo>
                      <a:lnTo>
                        <a:pt x="124" y="0"/>
                      </a:lnTo>
                      <a:lnTo>
                        <a:pt x="98" y="4"/>
                      </a:lnTo>
                      <a:lnTo>
                        <a:pt x="83" y="10"/>
                      </a:lnTo>
                      <a:lnTo>
                        <a:pt x="54" y="26"/>
                      </a:lnTo>
                      <a:lnTo>
                        <a:pt x="33" y="38"/>
                      </a:lnTo>
                      <a:lnTo>
                        <a:pt x="41" y="46"/>
                      </a:lnTo>
                      <a:lnTo>
                        <a:pt x="25" y="73"/>
                      </a:lnTo>
                      <a:lnTo>
                        <a:pt x="13" y="94"/>
                      </a:lnTo>
                      <a:lnTo>
                        <a:pt x="28" y="101"/>
                      </a:lnTo>
                      <a:lnTo>
                        <a:pt x="9" y="131"/>
                      </a:lnTo>
                      <a:lnTo>
                        <a:pt x="22" y="129"/>
                      </a:lnTo>
                      <a:lnTo>
                        <a:pt x="2" y="169"/>
                      </a:lnTo>
                      <a:lnTo>
                        <a:pt x="15" y="176"/>
                      </a:lnTo>
                      <a:lnTo>
                        <a:pt x="10" y="185"/>
                      </a:lnTo>
                      <a:lnTo>
                        <a:pt x="6" y="198"/>
                      </a:lnTo>
                      <a:lnTo>
                        <a:pt x="0" y="219"/>
                      </a:lnTo>
                      <a:lnTo>
                        <a:pt x="13" y="212"/>
                      </a:lnTo>
                      <a:lnTo>
                        <a:pt x="25" y="232"/>
                      </a:lnTo>
                      <a:lnTo>
                        <a:pt x="21" y="236"/>
                      </a:lnTo>
                      <a:lnTo>
                        <a:pt x="14" y="244"/>
                      </a:lnTo>
                      <a:lnTo>
                        <a:pt x="9" y="255"/>
                      </a:lnTo>
                      <a:lnTo>
                        <a:pt x="6" y="264"/>
                      </a:lnTo>
                      <a:lnTo>
                        <a:pt x="4" y="275"/>
                      </a:lnTo>
                      <a:lnTo>
                        <a:pt x="3" y="286"/>
                      </a:lnTo>
                      <a:lnTo>
                        <a:pt x="4" y="298"/>
                      </a:lnTo>
                      <a:lnTo>
                        <a:pt x="6" y="311"/>
                      </a:lnTo>
                      <a:lnTo>
                        <a:pt x="10" y="323"/>
                      </a:lnTo>
                      <a:lnTo>
                        <a:pt x="17" y="335"/>
                      </a:lnTo>
                      <a:lnTo>
                        <a:pt x="24" y="343"/>
                      </a:lnTo>
                      <a:lnTo>
                        <a:pt x="30" y="351"/>
                      </a:lnTo>
                      <a:lnTo>
                        <a:pt x="36" y="358"/>
                      </a:lnTo>
                      <a:lnTo>
                        <a:pt x="48" y="374"/>
                      </a:lnTo>
                      <a:lnTo>
                        <a:pt x="59" y="404"/>
                      </a:lnTo>
                      <a:lnTo>
                        <a:pt x="60" y="438"/>
                      </a:lnTo>
                      <a:lnTo>
                        <a:pt x="59" y="458"/>
                      </a:lnTo>
                      <a:lnTo>
                        <a:pt x="48" y="495"/>
                      </a:lnTo>
                      <a:lnTo>
                        <a:pt x="36" y="529"/>
                      </a:lnTo>
                      <a:lnTo>
                        <a:pt x="136" y="689"/>
                      </a:lnTo>
                      <a:lnTo>
                        <a:pt x="152" y="632"/>
                      </a:lnTo>
                      <a:lnTo>
                        <a:pt x="166" y="612"/>
                      </a:lnTo>
                      <a:lnTo>
                        <a:pt x="178" y="598"/>
                      </a:lnTo>
                      <a:lnTo>
                        <a:pt x="193" y="585"/>
                      </a:lnTo>
                      <a:lnTo>
                        <a:pt x="210" y="577"/>
                      </a:lnTo>
                      <a:lnTo>
                        <a:pt x="228" y="565"/>
                      </a:lnTo>
                      <a:lnTo>
                        <a:pt x="240" y="557"/>
                      </a:lnTo>
                      <a:lnTo>
                        <a:pt x="250" y="544"/>
                      </a:lnTo>
                      <a:lnTo>
                        <a:pt x="255" y="529"/>
                      </a:lnTo>
                      <a:lnTo>
                        <a:pt x="260" y="512"/>
                      </a:lnTo>
                      <a:lnTo>
                        <a:pt x="263" y="496"/>
                      </a:lnTo>
                      <a:lnTo>
                        <a:pt x="265" y="480"/>
                      </a:lnTo>
                      <a:lnTo>
                        <a:pt x="267" y="458"/>
                      </a:lnTo>
                      <a:lnTo>
                        <a:pt x="269" y="426"/>
                      </a:lnTo>
                      <a:lnTo>
                        <a:pt x="269" y="391"/>
                      </a:lnTo>
                      <a:lnTo>
                        <a:pt x="275" y="390"/>
                      </a:lnTo>
                      <a:lnTo>
                        <a:pt x="281" y="387"/>
                      </a:lnTo>
                      <a:lnTo>
                        <a:pt x="288" y="381"/>
                      </a:lnTo>
                      <a:lnTo>
                        <a:pt x="295" y="374"/>
                      </a:lnTo>
                      <a:lnTo>
                        <a:pt x="300" y="362"/>
                      </a:lnTo>
                      <a:lnTo>
                        <a:pt x="304" y="351"/>
                      </a:lnTo>
                      <a:lnTo>
                        <a:pt x="306" y="337"/>
                      </a:lnTo>
                      <a:lnTo>
                        <a:pt x="305" y="319"/>
                      </a:lnTo>
                      <a:lnTo>
                        <a:pt x="300" y="303"/>
                      </a:lnTo>
                      <a:lnTo>
                        <a:pt x="296" y="288"/>
                      </a:lnTo>
                      <a:lnTo>
                        <a:pt x="290" y="275"/>
                      </a:lnTo>
                      <a:lnTo>
                        <a:pt x="276" y="240"/>
                      </a:lnTo>
                      <a:lnTo>
                        <a:pt x="272" y="226"/>
                      </a:lnTo>
                      <a:lnTo>
                        <a:pt x="272" y="207"/>
                      </a:lnTo>
                      <a:lnTo>
                        <a:pt x="270" y="156"/>
                      </a:lnTo>
                      <a:lnTo>
                        <a:pt x="268" y="131"/>
                      </a:lnTo>
                      <a:lnTo>
                        <a:pt x="264" y="103"/>
                      </a:lnTo>
                      <a:lnTo>
                        <a:pt x="256" y="81"/>
                      </a:lnTo>
                      <a:lnTo>
                        <a:pt x="248" y="62"/>
                      </a:lnTo>
                      <a:lnTo>
                        <a:pt x="240" y="46"/>
                      </a:lnTo>
                      <a:lnTo>
                        <a:pt x="230" y="34"/>
                      </a:lnTo>
                      <a:lnTo>
                        <a:pt x="220" y="24"/>
                      </a:lnTo>
                    </a:path>
                  </a:pathLst>
                </a:custGeom>
                <a:solidFill>
                  <a:srgbClr val="FFE0C0"/>
                </a:solidFill>
                <a:ln w="12700" cap="rnd" cmpd="sng">
                  <a:solidFill>
                    <a:srgbClr val="804000"/>
                  </a:solidFill>
                  <a:prstDash val="solid"/>
                  <a:round/>
                  <a:headEnd/>
                  <a:tailEnd/>
                </a:ln>
              </p:spPr>
              <p:txBody>
                <a:bodyPr/>
                <a:lstStyle/>
                <a:p>
                  <a:endParaRPr lang="lv-LV"/>
                </a:p>
              </p:txBody>
            </p:sp>
            <p:sp>
              <p:nvSpPr>
                <p:cNvPr id="9341" name="Freeform 13"/>
                <p:cNvSpPr>
                  <a:spLocks/>
                </p:cNvSpPr>
                <p:nvPr/>
              </p:nvSpPr>
              <p:spPr bwMode="auto">
                <a:xfrm>
                  <a:off x="1374" y="800"/>
                  <a:ext cx="49" cy="23"/>
                </a:xfrm>
                <a:custGeom>
                  <a:avLst/>
                  <a:gdLst>
                    <a:gd name="T0" fmla="*/ 48 w 49"/>
                    <a:gd name="T1" fmla="*/ 4 h 23"/>
                    <a:gd name="T2" fmla="*/ 33 w 49"/>
                    <a:gd name="T3" fmla="*/ 0 h 23"/>
                    <a:gd name="T4" fmla="*/ 21 w 49"/>
                    <a:gd name="T5" fmla="*/ 0 h 23"/>
                    <a:gd name="T6" fmla="*/ 12 w 49"/>
                    <a:gd name="T7" fmla="*/ 4 h 23"/>
                    <a:gd name="T8" fmla="*/ 4 w 49"/>
                    <a:gd name="T9" fmla="*/ 13 h 23"/>
                    <a:gd name="T10" fmla="*/ 0 w 49"/>
                    <a:gd name="T11" fmla="*/ 22 h 23"/>
                    <a:gd name="T12" fmla="*/ 0 60000 65536"/>
                    <a:gd name="T13" fmla="*/ 0 60000 65536"/>
                    <a:gd name="T14" fmla="*/ 0 60000 65536"/>
                    <a:gd name="T15" fmla="*/ 0 60000 65536"/>
                    <a:gd name="T16" fmla="*/ 0 60000 65536"/>
                    <a:gd name="T17" fmla="*/ 0 60000 65536"/>
                    <a:gd name="T18" fmla="*/ 0 w 49"/>
                    <a:gd name="T19" fmla="*/ 0 h 23"/>
                    <a:gd name="T20" fmla="*/ 49 w 49"/>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49" h="23">
                      <a:moveTo>
                        <a:pt x="48" y="4"/>
                      </a:moveTo>
                      <a:lnTo>
                        <a:pt x="33" y="0"/>
                      </a:lnTo>
                      <a:lnTo>
                        <a:pt x="21" y="0"/>
                      </a:lnTo>
                      <a:lnTo>
                        <a:pt x="12" y="4"/>
                      </a:lnTo>
                      <a:lnTo>
                        <a:pt x="4" y="13"/>
                      </a:lnTo>
                      <a:lnTo>
                        <a:pt x="0" y="22"/>
                      </a:lnTo>
                    </a:path>
                  </a:pathLst>
                </a:custGeom>
                <a:noFill/>
                <a:ln w="12700" cap="rnd" cmpd="sng">
                  <a:solidFill>
                    <a:srgbClr val="804000"/>
                  </a:solidFill>
                  <a:prstDash val="solid"/>
                  <a:round/>
                  <a:headEnd type="none" w="sm" len="sm"/>
                  <a:tailEnd type="none" w="sm" len="sm"/>
                </a:ln>
              </p:spPr>
              <p:txBody>
                <a:bodyPr/>
                <a:lstStyle/>
                <a:p>
                  <a:endParaRPr lang="lv-LV"/>
                </a:p>
              </p:txBody>
            </p:sp>
            <p:sp>
              <p:nvSpPr>
                <p:cNvPr id="9342" name="Arc 14"/>
                <p:cNvSpPr>
                  <a:spLocks/>
                </p:cNvSpPr>
                <p:nvPr/>
              </p:nvSpPr>
              <p:spPr bwMode="auto">
                <a:xfrm>
                  <a:off x="1170" y="577"/>
                  <a:ext cx="25" cy="55"/>
                </a:xfrm>
                <a:custGeom>
                  <a:avLst/>
                  <a:gdLst>
                    <a:gd name="T0" fmla="*/ 0 w 21600"/>
                    <a:gd name="T1" fmla="*/ 55 h 21974"/>
                    <a:gd name="T2" fmla="*/ 24 w 21600"/>
                    <a:gd name="T3" fmla="*/ 0 h 21974"/>
                    <a:gd name="T4" fmla="*/ 25 w 21600"/>
                    <a:gd name="T5" fmla="*/ 54 h 21974"/>
                    <a:gd name="T6" fmla="*/ 0 60000 65536"/>
                    <a:gd name="T7" fmla="*/ 0 60000 65536"/>
                    <a:gd name="T8" fmla="*/ 0 60000 65536"/>
                    <a:gd name="T9" fmla="*/ 0 w 21600"/>
                    <a:gd name="T10" fmla="*/ 0 h 21974"/>
                    <a:gd name="T11" fmla="*/ 21600 w 21600"/>
                    <a:gd name="T12" fmla="*/ 21974 h 21974"/>
                  </a:gdLst>
                  <a:ahLst/>
                  <a:cxnLst>
                    <a:cxn ang="T6">
                      <a:pos x="T0" y="T1"/>
                    </a:cxn>
                    <a:cxn ang="T7">
                      <a:pos x="T2" y="T3"/>
                    </a:cxn>
                    <a:cxn ang="T8">
                      <a:pos x="T4" y="T5"/>
                    </a:cxn>
                  </a:cxnLst>
                  <a:rect l="T9" t="T10" r="T11" b="T12"/>
                  <a:pathLst>
                    <a:path w="21600" h="21974" fill="none" extrusionOk="0">
                      <a:moveTo>
                        <a:pt x="3" y="21974"/>
                      </a:moveTo>
                      <a:cubicBezTo>
                        <a:pt x="1" y="21843"/>
                        <a:pt x="0" y="21712"/>
                        <a:pt x="0" y="21582"/>
                      </a:cubicBezTo>
                      <a:cubicBezTo>
                        <a:pt x="-1" y="9995"/>
                        <a:pt x="9142" y="472"/>
                        <a:pt x="20718" y="-1"/>
                      </a:cubicBezTo>
                    </a:path>
                    <a:path w="21600" h="21974" stroke="0" extrusionOk="0">
                      <a:moveTo>
                        <a:pt x="3" y="21974"/>
                      </a:moveTo>
                      <a:cubicBezTo>
                        <a:pt x="1" y="21843"/>
                        <a:pt x="0" y="21712"/>
                        <a:pt x="0" y="21582"/>
                      </a:cubicBezTo>
                      <a:cubicBezTo>
                        <a:pt x="-1" y="9995"/>
                        <a:pt x="9142" y="472"/>
                        <a:pt x="20718" y="-1"/>
                      </a:cubicBezTo>
                      <a:lnTo>
                        <a:pt x="21600" y="21582"/>
                      </a:lnTo>
                      <a:close/>
                    </a:path>
                  </a:pathLst>
                </a:custGeom>
                <a:noFill/>
                <a:ln w="12700" cap="rnd">
                  <a:solidFill>
                    <a:srgbClr val="804000"/>
                  </a:solidFill>
                  <a:round/>
                  <a:headEnd type="none" w="sm" len="sm"/>
                  <a:tailEnd type="none" w="sm" len="sm"/>
                </a:ln>
              </p:spPr>
              <p:txBody>
                <a:bodyPr/>
                <a:lstStyle/>
                <a:p>
                  <a:endParaRPr lang="lv-LV"/>
                </a:p>
              </p:txBody>
            </p:sp>
          </p:grpSp>
          <p:sp>
            <p:nvSpPr>
              <p:cNvPr id="9339" name="Freeform 15"/>
              <p:cNvSpPr>
                <a:spLocks/>
              </p:cNvSpPr>
              <p:nvPr/>
            </p:nvSpPr>
            <p:spPr bwMode="auto">
              <a:xfrm>
                <a:off x="1158" y="336"/>
                <a:ext cx="231" cy="301"/>
              </a:xfrm>
              <a:custGeom>
                <a:avLst/>
                <a:gdLst>
                  <a:gd name="T0" fmla="*/ 202 w 231"/>
                  <a:gd name="T1" fmla="*/ 12 h 301"/>
                  <a:gd name="T2" fmla="*/ 168 w 231"/>
                  <a:gd name="T3" fmla="*/ 4 h 301"/>
                  <a:gd name="T4" fmla="*/ 123 w 231"/>
                  <a:gd name="T5" fmla="*/ 0 h 301"/>
                  <a:gd name="T6" fmla="*/ 82 w 231"/>
                  <a:gd name="T7" fmla="*/ 10 h 301"/>
                  <a:gd name="T8" fmla="*/ 33 w 231"/>
                  <a:gd name="T9" fmla="*/ 38 h 301"/>
                  <a:gd name="T10" fmla="*/ 25 w 231"/>
                  <a:gd name="T11" fmla="*/ 73 h 301"/>
                  <a:gd name="T12" fmla="*/ 28 w 231"/>
                  <a:gd name="T13" fmla="*/ 100 h 301"/>
                  <a:gd name="T14" fmla="*/ 22 w 231"/>
                  <a:gd name="T15" fmla="*/ 128 h 301"/>
                  <a:gd name="T16" fmla="*/ 15 w 231"/>
                  <a:gd name="T17" fmla="*/ 176 h 301"/>
                  <a:gd name="T18" fmla="*/ 6 w 231"/>
                  <a:gd name="T19" fmla="*/ 196 h 301"/>
                  <a:gd name="T20" fmla="*/ 13 w 231"/>
                  <a:gd name="T21" fmla="*/ 211 h 301"/>
                  <a:gd name="T22" fmla="*/ 31 w 231"/>
                  <a:gd name="T23" fmla="*/ 230 h 301"/>
                  <a:gd name="T24" fmla="*/ 48 w 231"/>
                  <a:gd name="T25" fmla="*/ 230 h 301"/>
                  <a:gd name="T26" fmla="*/ 59 w 231"/>
                  <a:gd name="T27" fmla="*/ 247 h 301"/>
                  <a:gd name="T28" fmla="*/ 64 w 231"/>
                  <a:gd name="T29" fmla="*/ 267 h 301"/>
                  <a:gd name="T30" fmla="*/ 73 w 231"/>
                  <a:gd name="T31" fmla="*/ 283 h 301"/>
                  <a:gd name="T32" fmla="*/ 78 w 231"/>
                  <a:gd name="T33" fmla="*/ 277 h 301"/>
                  <a:gd name="T34" fmla="*/ 85 w 231"/>
                  <a:gd name="T35" fmla="*/ 253 h 301"/>
                  <a:gd name="T36" fmla="*/ 102 w 231"/>
                  <a:gd name="T37" fmla="*/ 222 h 301"/>
                  <a:gd name="T38" fmla="*/ 109 w 231"/>
                  <a:gd name="T39" fmla="*/ 200 h 301"/>
                  <a:gd name="T40" fmla="*/ 127 w 231"/>
                  <a:gd name="T41" fmla="*/ 186 h 301"/>
                  <a:gd name="T42" fmla="*/ 134 w 231"/>
                  <a:gd name="T43" fmla="*/ 170 h 301"/>
                  <a:gd name="T44" fmla="*/ 135 w 231"/>
                  <a:gd name="T45" fmla="*/ 137 h 301"/>
                  <a:gd name="T46" fmla="*/ 127 w 231"/>
                  <a:gd name="T47" fmla="*/ 113 h 301"/>
                  <a:gd name="T48" fmla="*/ 121 w 231"/>
                  <a:gd name="T49" fmla="*/ 99 h 301"/>
                  <a:gd name="T50" fmla="*/ 119 w 231"/>
                  <a:gd name="T51" fmla="*/ 79 h 301"/>
                  <a:gd name="T52" fmla="*/ 127 w 231"/>
                  <a:gd name="T53" fmla="*/ 60 h 301"/>
                  <a:gd name="T54" fmla="*/ 142 w 231"/>
                  <a:gd name="T55" fmla="*/ 52 h 301"/>
                  <a:gd name="T56" fmla="*/ 146 w 231"/>
                  <a:gd name="T57" fmla="*/ 44 h 301"/>
                  <a:gd name="T58" fmla="*/ 149 w 231"/>
                  <a:gd name="T59" fmla="*/ 34 h 301"/>
                  <a:gd name="T60" fmla="*/ 163 w 231"/>
                  <a:gd name="T61" fmla="*/ 33 h 301"/>
                  <a:gd name="T62" fmla="*/ 177 w 231"/>
                  <a:gd name="T63" fmla="*/ 34 h 301"/>
                  <a:gd name="T64" fmla="*/ 193 w 231"/>
                  <a:gd name="T65" fmla="*/ 25 h 301"/>
                  <a:gd name="T66" fmla="*/ 212 w 231"/>
                  <a:gd name="T67" fmla="*/ 28 h 301"/>
                  <a:gd name="T68" fmla="*/ 219 w 231"/>
                  <a:gd name="T69" fmla="*/ 24 h 3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1"/>
                  <a:gd name="T106" fmla="*/ 0 h 301"/>
                  <a:gd name="T107" fmla="*/ 231 w 231"/>
                  <a:gd name="T108" fmla="*/ 301 h 3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1" h="301">
                    <a:moveTo>
                      <a:pt x="219" y="24"/>
                    </a:moveTo>
                    <a:lnTo>
                      <a:pt x="202" y="12"/>
                    </a:lnTo>
                    <a:lnTo>
                      <a:pt x="182" y="6"/>
                    </a:lnTo>
                    <a:lnTo>
                      <a:pt x="168" y="4"/>
                    </a:lnTo>
                    <a:lnTo>
                      <a:pt x="146" y="0"/>
                    </a:lnTo>
                    <a:lnTo>
                      <a:pt x="123" y="0"/>
                    </a:lnTo>
                    <a:lnTo>
                      <a:pt x="98" y="4"/>
                    </a:lnTo>
                    <a:lnTo>
                      <a:pt x="82" y="10"/>
                    </a:lnTo>
                    <a:lnTo>
                      <a:pt x="54" y="26"/>
                    </a:lnTo>
                    <a:lnTo>
                      <a:pt x="33" y="38"/>
                    </a:lnTo>
                    <a:lnTo>
                      <a:pt x="41" y="46"/>
                    </a:lnTo>
                    <a:lnTo>
                      <a:pt x="25" y="73"/>
                    </a:lnTo>
                    <a:lnTo>
                      <a:pt x="13" y="93"/>
                    </a:lnTo>
                    <a:lnTo>
                      <a:pt x="28" y="100"/>
                    </a:lnTo>
                    <a:lnTo>
                      <a:pt x="9" y="131"/>
                    </a:lnTo>
                    <a:lnTo>
                      <a:pt x="22" y="128"/>
                    </a:lnTo>
                    <a:lnTo>
                      <a:pt x="2" y="168"/>
                    </a:lnTo>
                    <a:lnTo>
                      <a:pt x="15" y="176"/>
                    </a:lnTo>
                    <a:lnTo>
                      <a:pt x="10" y="186"/>
                    </a:lnTo>
                    <a:lnTo>
                      <a:pt x="6" y="196"/>
                    </a:lnTo>
                    <a:lnTo>
                      <a:pt x="0" y="218"/>
                    </a:lnTo>
                    <a:lnTo>
                      <a:pt x="13" y="211"/>
                    </a:lnTo>
                    <a:lnTo>
                      <a:pt x="25" y="234"/>
                    </a:lnTo>
                    <a:lnTo>
                      <a:pt x="31" y="230"/>
                    </a:lnTo>
                    <a:lnTo>
                      <a:pt x="39" y="229"/>
                    </a:lnTo>
                    <a:lnTo>
                      <a:pt x="48" y="230"/>
                    </a:lnTo>
                    <a:lnTo>
                      <a:pt x="54" y="235"/>
                    </a:lnTo>
                    <a:lnTo>
                      <a:pt x="59" y="247"/>
                    </a:lnTo>
                    <a:lnTo>
                      <a:pt x="61" y="259"/>
                    </a:lnTo>
                    <a:lnTo>
                      <a:pt x="64" y="267"/>
                    </a:lnTo>
                    <a:lnTo>
                      <a:pt x="69" y="277"/>
                    </a:lnTo>
                    <a:lnTo>
                      <a:pt x="73" y="283"/>
                    </a:lnTo>
                    <a:lnTo>
                      <a:pt x="80" y="300"/>
                    </a:lnTo>
                    <a:lnTo>
                      <a:pt x="78" y="277"/>
                    </a:lnTo>
                    <a:lnTo>
                      <a:pt x="80" y="266"/>
                    </a:lnTo>
                    <a:lnTo>
                      <a:pt x="85" y="253"/>
                    </a:lnTo>
                    <a:lnTo>
                      <a:pt x="93" y="238"/>
                    </a:lnTo>
                    <a:lnTo>
                      <a:pt x="102" y="222"/>
                    </a:lnTo>
                    <a:lnTo>
                      <a:pt x="106" y="210"/>
                    </a:lnTo>
                    <a:lnTo>
                      <a:pt x="109" y="200"/>
                    </a:lnTo>
                    <a:lnTo>
                      <a:pt x="117" y="194"/>
                    </a:lnTo>
                    <a:lnTo>
                      <a:pt x="127" y="186"/>
                    </a:lnTo>
                    <a:lnTo>
                      <a:pt x="131" y="179"/>
                    </a:lnTo>
                    <a:lnTo>
                      <a:pt x="134" y="170"/>
                    </a:lnTo>
                    <a:lnTo>
                      <a:pt x="137" y="160"/>
                    </a:lnTo>
                    <a:lnTo>
                      <a:pt x="135" y="137"/>
                    </a:lnTo>
                    <a:lnTo>
                      <a:pt x="132" y="123"/>
                    </a:lnTo>
                    <a:lnTo>
                      <a:pt x="127" y="113"/>
                    </a:lnTo>
                    <a:lnTo>
                      <a:pt x="124" y="105"/>
                    </a:lnTo>
                    <a:lnTo>
                      <a:pt x="121" y="99"/>
                    </a:lnTo>
                    <a:lnTo>
                      <a:pt x="118" y="91"/>
                    </a:lnTo>
                    <a:lnTo>
                      <a:pt x="119" y="79"/>
                    </a:lnTo>
                    <a:lnTo>
                      <a:pt x="121" y="68"/>
                    </a:lnTo>
                    <a:lnTo>
                      <a:pt x="127" y="60"/>
                    </a:lnTo>
                    <a:lnTo>
                      <a:pt x="134" y="56"/>
                    </a:lnTo>
                    <a:lnTo>
                      <a:pt x="142" y="52"/>
                    </a:lnTo>
                    <a:lnTo>
                      <a:pt x="151" y="52"/>
                    </a:lnTo>
                    <a:lnTo>
                      <a:pt x="146" y="44"/>
                    </a:lnTo>
                    <a:lnTo>
                      <a:pt x="146" y="38"/>
                    </a:lnTo>
                    <a:lnTo>
                      <a:pt x="149" y="34"/>
                    </a:lnTo>
                    <a:lnTo>
                      <a:pt x="154" y="32"/>
                    </a:lnTo>
                    <a:lnTo>
                      <a:pt x="163" y="33"/>
                    </a:lnTo>
                    <a:lnTo>
                      <a:pt x="171" y="34"/>
                    </a:lnTo>
                    <a:lnTo>
                      <a:pt x="177" y="34"/>
                    </a:lnTo>
                    <a:lnTo>
                      <a:pt x="186" y="29"/>
                    </a:lnTo>
                    <a:lnTo>
                      <a:pt x="193" y="25"/>
                    </a:lnTo>
                    <a:lnTo>
                      <a:pt x="203" y="26"/>
                    </a:lnTo>
                    <a:lnTo>
                      <a:pt x="212" y="28"/>
                    </a:lnTo>
                    <a:lnTo>
                      <a:pt x="230" y="34"/>
                    </a:lnTo>
                    <a:lnTo>
                      <a:pt x="219" y="24"/>
                    </a:lnTo>
                  </a:path>
                </a:pathLst>
              </a:custGeom>
              <a:solidFill>
                <a:srgbClr val="804000"/>
              </a:solidFill>
              <a:ln w="9525" cap="rnd">
                <a:noFill/>
                <a:round/>
                <a:headEnd/>
                <a:tailEnd/>
              </a:ln>
            </p:spPr>
            <p:txBody>
              <a:bodyPr/>
              <a:lstStyle/>
              <a:p>
                <a:endParaRPr lang="lv-LV"/>
              </a:p>
            </p:txBody>
          </p:sp>
        </p:grpSp>
        <p:grpSp>
          <p:nvGrpSpPr>
            <p:cNvPr id="7" name="Group 16"/>
            <p:cNvGrpSpPr>
              <a:grpSpLocks/>
            </p:cNvGrpSpPr>
            <p:nvPr/>
          </p:nvGrpSpPr>
          <p:grpSpPr bwMode="auto">
            <a:xfrm>
              <a:off x="922" y="2213"/>
              <a:ext cx="430" cy="128"/>
              <a:chOff x="922" y="2213"/>
              <a:chExt cx="430" cy="128"/>
            </a:xfrm>
          </p:grpSpPr>
          <p:sp>
            <p:nvSpPr>
              <p:cNvPr id="9336" name="Freeform 17"/>
              <p:cNvSpPr>
                <a:spLocks/>
              </p:cNvSpPr>
              <p:nvPr/>
            </p:nvSpPr>
            <p:spPr bwMode="auto">
              <a:xfrm>
                <a:off x="1078" y="2213"/>
                <a:ext cx="274" cy="107"/>
              </a:xfrm>
              <a:custGeom>
                <a:avLst/>
                <a:gdLst>
                  <a:gd name="T0" fmla="*/ 0 w 274"/>
                  <a:gd name="T1" fmla="*/ 18 h 107"/>
                  <a:gd name="T2" fmla="*/ 0 w 274"/>
                  <a:gd name="T3" fmla="*/ 83 h 107"/>
                  <a:gd name="T4" fmla="*/ 73 w 274"/>
                  <a:gd name="T5" fmla="*/ 83 h 107"/>
                  <a:gd name="T6" fmla="*/ 74 w 274"/>
                  <a:gd name="T7" fmla="*/ 69 h 107"/>
                  <a:gd name="T8" fmla="*/ 89 w 274"/>
                  <a:gd name="T9" fmla="*/ 83 h 107"/>
                  <a:gd name="T10" fmla="*/ 116 w 274"/>
                  <a:gd name="T11" fmla="*/ 93 h 107"/>
                  <a:gd name="T12" fmla="*/ 149 w 274"/>
                  <a:gd name="T13" fmla="*/ 103 h 107"/>
                  <a:gd name="T14" fmla="*/ 178 w 274"/>
                  <a:gd name="T15" fmla="*/ 106 h 107"/>
                  <a:gd name="T16" fmla="*/ 204 w 274"/>
                  <a:gd name="T17" fmla="*/ 103 h 107"/>
                  <a:gd name="T18" fmla="*/ 243 w 274"/>
                  <a:gd name="T19" fmla="*/ 99 h 107"/>
                  <a:gd name="T20" fmla="*/ 257 w 274"/>
                  <a:gd name="T21" fmla="*/ 96 h 107"/>
                  <a:gd name="T22" fmla="*/ 273 w 274"/>
                  <a:gd name="T23" fmla="*/ 89 h 107"/>
                  <a:gd name="T24" fmla="*/ 273 w 274"/>
                  <a:gd name="T25" fmla="*/ 72 h 107"/>
                  <a:gd name="T26" fmla="*/ 271 w 274"/>
                  <a:gd name="T27" fmla="*/ 64 h 107"/>
                  <a:gd name="T28" fmla="*/ 266 w 274"/>
                  <a:gd name="T29" fmla="*/ 55 h 107"/>
                  <a:gd name="T30" fmla="*/ 260 w 274"/>
                  <a:gd name="T31" fmla="*/ 48 h 107"/>
                  <a:gd name="T32" fmla="*/ 253 w 274"/>
                  <a:gd name="T33" fmla="*/ 41 h 107"/>
                  <a:gd name="T34" fmla="*/ 239 w 274"/>
                  <a:gd name="T35" fmla="*/ 32 h 107"/>
                  <a:gd name="T36" fmla="*/ 225 w 274"/>
                  <a:gd name="T37" fmla="*/ 24 h 107"/>
                  <a:gd name="T38" fmla="*/ 210 w 274"/>
                  <a:gd name="T39" fmla="*/ 17 h 107"/>
                  <a:gd name="T40" fmla="*/ 194 w 274"/>
                  <a:gd name="T41" fmla="*/ 12 h 107"/>
                  <a:gd name="T42" fmla="*/ 139 w 274"/>
                  <a:gd name="T43" fmla="*/ 0 h 107"/>
                  <a:gd name="T44" fmla="*/ 0 w 274"/>
                  <a:gd name="T45" fmla="*/ 18 h 10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4"/>
                  <a:gd name="T70" fmla="*/ 0 h 107"/>
                  <a:gd name="T71" fmla="*/ 274 w 274"/>
                  <a:gd name="T72" fmla="*/ 107 h 10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4" h="107">
                    <a:moveTo>
                      <a:pt x="0" y="18"/>
                    </a:moveTo>
                    <a:lnTo>
                      <a:pt x="0" y="83"/>
                    </a:lnTo>
                    <a:lnTo>
                      <a:pt x="73" y="83"/>
                    </a:lnTo>
                    <a:lnTo>
                      <a:pt x="74" y="69"/>
                    </a:lnTo>
                    <a:lnTo>
                      <a:pt x="89" y="83"/>
                    </a:lnTo>
                    <a:lnTo>
                      <a:pt x="116" y="93"/>
                    </a:lnTo>
                    <a:lnTo>
                      <a:pt x="149" y="103"/>
                    </a:lnTo>
                    <a:lnTo>
                      <a:pt x="178" y="106"/>
                    </a:lnTo>
                    <a:lnTo>
                      <a:pt x="204" y="103"/>
                    </a:lnTo>
                    <a:lnTo>
                      <a:pt x="243" y="99"/>
                    </a:lnTo>
                    <a:lnTo>
                      <a:pt x="257" y="96"/>
                    </a:lnTo>
                    <a:lnTo>
                      <a:pt x="273" y="89"/>
                    </a:lnTo>
                    <a:lnTo>
                      <a:pt x="273" y="72"/>
                    </a:lnTo>
                    <a:lnTo>
                      <a:pt x="271" y="64"/>
                    </a:lnTo>
                    <a:lnTo>
                      <a:pt x="266" y="55"/>
                    </a:lnTo>
                    <a:lnTo>
                      <a:pt x="260" y="48"/>
                    </a:lnTo>
                    <a:lnTo>
                      <a:pt x="253" y="41"/>
                    </a:lnTo>
                    <a:lnTo>
                      <a:pt x="239" y="32"/>
                    </a:lnTo>
                    <a:lnTo>
                      <a:pt x="225" y="24"/>
                    </a:lnTo>
                    <a:lnTo>
                      <a:pt x="210" y="17"/>
                    </a:lnTo>
                    <a:lnTo>
                      <a:pt x="194" y="12"/>
                    </a:lnTo>
                    <a:lnTo>
                      <a:pt x="139" y="0"/>
                    </a:lnTo>
                    <a:lnTo>
                      <a:pt x="0" y="18"/>
                    </a:lnTo>
                  </a:path>
                </a:pathLst>
              </a:custGeom>
              <a:solidFill>
                <a:srgbClr val="201000"/>
              </a:solidFill>
              <a:ln w="12700" cap="rnd" cmpd="sng">
                <a:solidFill>
                  <a:srgbClr val="000000"/>
                </a:solidFill>
                <a:prstDash val="solid"/>
                <a:round/>
                <a:headEnd/>
                <a:tailEnd/>
              </a:ln>
            </p:spPr>
            <p:txBody>
              <a:bodyPr/>
              <a:lstStyle/>
              <a:p>
                <a:endParaRPr lang="lv-LV"/>
              </a:p>
            </p:txBody>
          </p:sp>
          <p:sp>
            <p:nvSpPr>
              <p:cNvPr id="9337" name="Freeform 18"/>
              <p:cNvSpPr>
                <a:spLocks/>
              </p:cNvSpPr>
              <p:nvPr/>
            </p:nvSpPr>
            <p:spPr bwMode="auto">
              <a:xfrm>
                <a:off x="922" y="2237"/>
                <a:ext cx="273" cy="104"/>
              </a:xfrm>
              <a:custGeom>
                <a:avLst/>
                <a:gdLst>
                  <a:gd name="T0" fmla="*/ 0 w 273"/>
                  <a:gd name="T1" fmla="*/ 20 h 104"/>
                  <a:gd name="T2" fmla="*/ 0 w 273"/>
                  <a:gd name="T3" fmla="*/ 82 h 104"/>
                  <a:gd name="T4" fmla="*/ 72 w 273"/>
                  <a:gd name="T5" fmla="*/ 82 h 104"/>
                  <a:gd name="T6" fmla="*/ 73 w 273"/>
                  <a:gd name="T7" fmla="*/ 70 h 104"/>
                  <a:gd name="T8" fmla="*/ 89 w 273"/>
                  <a:gd name="T9" fmla="*/ 82 h 104"/>
                  <a:gd name="T10" fmla="*/ 120 w 273"/>
                  <a:gd name="T11" fmla="*/ 90 h 104"/>
                  <a:gd name="T12" fmla="*/ 159 w 273"/>
                  <a:gd name="T13" fmla="*/ 98 h 104"/>
                  <a:gd name="T14" fmla="*/ 201 w 273"/>
                  <a:gd name="T15" fmla="*/ 103 h 104"/>
                  <a:gd name="T16" fmla="*/ 239 w 273"/>
                  <a:gd name="T17" fmla="*/ 103 h 104"/>
                  <a:gd name="T18" fmla="*/ 257 w 273"/>
                  <a:gd name="T19" fmla="*/ 96 h 104"/>
                  <a:gd name="T20" fmla="*/ 272 w 273"/>
                  <a:gd name="T21" fmla="*/ 90 h 104"/>
                  <a:gd name="T22" fmla="*/ 272 w 273"/>
                  <a:gd name="T23" fmla="*/ 74 h 104"/>
                  <a:gd name="T24" fmla="*/ 270 w 273"/>
                  <a:gd name="T25" fmla="*/ 65 h 104"/>
                  <a:gd name="T26" fmla="*/ 265 w 273"/>
                  <a:gd name="T27" fmla="*/ 56 h 104"/>
                  <a:gd name="T28" fmla="*/ 259 w 273"/>
                  <a:gd name="T29" fmla="*/ 49 h 104"/>
                  <a:gd name="T30" fmla="*/ 252 w 273"/>
                  <a:gd name="T31" fmla="*/ 42 h 104"/>
                  <a:gd name="T32" fmla="*/ 239 w 273"/>
                  <a:gd name="T33" fmla="*/ 33 h 104"/>
                  <a:gd name="T34" fmla="*/ 224 w 273"/>
                  <a:gd name="T35" fmla="*/ 25 h 104"/>
                  <a:gd name="T36" fmla="*/ 210 w 273"/>
                  <a:gd name="T37" fmla="*/ 18 h 104"/>
                  <a:gd name="T38" fmla="*/ 193 w 273"/>
                  <a:gd name="T39" fmla="*/ 12 h 104"/>
                  <a:gd name="T40" fmla="*/ 139 w 273"/>
                  <a:gd name="T41" fmla="*/ 0 h 104"/>
                  <a:gd name="T42" fmla="*/ 0 w 273"/>
                  <a:gd name="T43" fmla="*/ 20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3"/>
                  <a:gd name="T67" fmla="*/ 0 h 104"/>
                  <a:gd name="T68" fmla="*/ 273 w 273"/>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3" h="104">
                    <a:moveTo>
                      <a:pt x="0" y="20"/>
                    </a:moveTo>
                    <a:lnTo>
                      <a:pt x="0" y="82"/>
                    </a:lnTo>
                    <a:lnTo>
                      <a:pt x="72" y="82"/>
                    </a:lnTo>
                    <a:lnTo>
                      <a:pt x="73" y="70"/>
                    </a:lnTo>
                    <a:lnTo>
                      <a:pt x="89" y="82"/>
                    </a:lnTo>
                    <a:lnTo>
                      <a:pt x="120" y="90"/>
                    </a:lnTo>
                    <a:lnTo>
                      <a:pt x="159" y="98"/>
                    </a:lnTo>
                    <a:lnTo>
                      <a:pt x="201" y="103"/>
                    </a:lnTo>
                    <a:lnTo>
                      <a:pt x="239" y="103"/>
                    </a:lnTo>
                    <a:lnTo>
                      <a:pt x="257" y="96"/>
                    </a:lnTo>
                    <a:lnTo>
                      <a:pt x="272" y="90"/>
                    </a:lnTo>
                    <a:lnTo>
                      <a:pt x="272" y="74"/>
                    </a:lnTo>
                    <a:lnTo>
                      <a:pt x="270" y="65"/>
                    </a:lnTo>
                    <a:lnTo>
                      <a:pt x="265" y="56"/>
                    </a:lnTo>
                    <a:lnTo>
                      <a:pt x="259" y="49"/>
                    </a:lnTo>
                    <a:lnTo>
                      <a:pt x="252" y="42"/>
                    </a:lnTo>
                    <a:lnTo>
                      <a:pt x="239" y="33"/>
                    </a:lnTo>
                    <a:lnTo>
                      <a:pt x="224" y="25"/>
                    </a:lnTo>
                    <a:lnTo>
                      <a:pt x="210" y="18"/>
                    </a:lnTo>
                    <a:lnTo>
                      <a:pt x="193" y="12"/>
                    </a:lnTo>
                    <a:lnTo>
                      <a:pt x="139" y="0"/>
                    </a:lnTo>
                    <a:lnTo>
                      <a:pt x="0" y="20"/>
                    </a:lnTo>
                  </a:path>
                </a:pathLst>
              </a:custGeom>
              <a:solidFill>
                <a:srgbClr val="201000"/>
              </a:solidFill>
              <a:ln w="12700" cap="rnd" cmpd="sng">
                <a:solidFill>
                  <a:srgbClr val="000000"/>
                </a:solidFill>
                <a:prstDash val="solid"/>
                <a:round/>
                <a:headEnd/>
                <a:tailEnd/>
              </a:ln>
            </p:spPr>
            <p:txBody>
              <a:bodyPr/>
              <a:lstStyle/>
              <a:p>
                <a:endParaRPr lang="lv-LV"/>
              </a:p>
            </p:txBody>
          </p:sp>
        </p:grpSp>
        <p:sp>
          <p:nvSpPr>
            <p:cNvPr id="9312" name="Freeform 19"/>
            <p:cNvSpPr>
              <a:spLocks/>
            </p:cNvSpPr>
            <p:nvPr/>
          </p:nvSpPr>
          <p:spPr bwMode="auto">
            <a:xfrm>
              <a:off x="1027" y="1576"/>
              <a:ext cx="254" cy="654"/>
            </a:xfrm>
            <a:custGeom>
              <a:avLst/>
              <a:gdLst>
                <a:gd name="T0" fmla="*/ 173 w 254"/>
                <a:gd name="T1" fmla="*/ 0 h 654"/>
                <a:gd name="T2" fmla="*/ 240 w 254"/>
                <a:gd name="T3" fmla="*/ 257 h 654"/>
                <a:gd name="T4" fmla="*/ 245 w 254"/>
                <a:gd name="T5" fmla="*/ 276 h 654"/>
                <a:gd name="T6" fmla="*/ 249 w 254"/>
                <a:gd name="T7" fmla="*/ 299 h 654"/>
                <a:gd name="T8" fmla="*/ 253 w 254"/>
                <a:gd name="T9" fmla="*/ 331 h 654"/>
                <a:gd name="T10" fmla="*/ 249 w 254"/>
                <a:gd name="T11" fmla="*/ 361 h 654"/>
                <a:gd name="T12" fmla="*/ 227 w 254"/>
                <a:gd name="T13" fmla="*/ 467 h 654"/>
                <a:gd name="T14" fmla="*/ 218 w 254"/>
                <a:gd name="T15" fmla="*/ 500 h 654"/>
                <a:gd name="T16" fmla="*/ 214 w 254"/>
                <a:gd name="T17" fmla="*/ 534 h 654"/>
                <a:gd name="T18" fmla="*/ 223 w 254"/>
                <a:gd name="T19" fmla="*/ 554 h 654"/>
                <a:gd name="T20" fmla="*/ 225 w 254"/>
                <a:gd name="T21" fmla="*/ 568 h 654"/>
                <a:gd name="T22" fmla="*/ 216 w 254"/>
                <a:gd name="T23" fmla="*/ 583 h 654"/>
                <a:gd name="T24" fmla="*/ 204 w 254"/>
                <a:gd name="T25" fmla="*/ 603 h 654"/>
                <a:gd name="T26" fmla="*/ 216 w 254"/>
                <a:gd name="T27" fmla="*/ 620 h 654"/>
                <a:gd name="T28" fmla="*/ 227 w 254"/>
                <a:gd name="T29" fmla="*/ 653 h 654"/>
                <a:gd name="T30" fmla="*/ 47 w 254"/>
                <a:gd name="T31" fmla="*/ 648 h 654"/>
                <a:gd name="T32" fmla="*/ 39 w 254"/>
                <a:gd name="T33" fmla="*/ 578 h 654"/>
                <a:gd name="T34" fmla="*/ 45 w 254"/>
                <a:gd name="T35" fmla="*/ 518 h 654"/>
                <a:gd name="T36" fmla="*/ 61 w 254"/>
                <a:gd name="T37" fmla="*/ 463 h 654"/>
                <a:gd name="T38" fmla="*/ 70 w 254"/>
                <a:gd name="T39" fmla="*/ 432 h 654"/>
                <a:gd name="T40" fmla="*/ 115 w 254"/>
                <a:gd name="T41" fmla="*/ 341 h 654"/>
                <a:gd name="T42" fmla="*/ 102 w 254"/>
                <a:gd name="T43" fmla="*/ 296 h 654"/>
                <a:gd name="T44" fmla="*/ 0 w 254"/>
                <a:gd name="T45" fmla="*/ 6 h 654"/>
                <a:gd name="T46" fmla="*/ 173 w 254"/>
                <a:gd name="T47" fmla="*/ 0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4"/>
                <a:gd name="T73" fmla="*/ 0 h 654"/>
                <a:gd name="T74" fmla="*/ 254 w 254"/>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4" h="654">
                  <a:moveTo>
                    <a:pt x="173" y="0"/>
                  </a:moveTo>
                  <a:lnTo>
                    <a:pt x="240" y="257"/>
                  </a:lnTo>
                  <a:lnTo>
                    <a:pt x="245" y="276"/>
                  </a:lnTo>
                  <a:lnTo>
                    <a:pt x="249" y="299"/>
                  </a:lnTo>
                  <a:lnTo>
                    <a:pt x="253" y="331"/>
                  </a:lnTo>
                  <a:lnTo>
                    <a:pt x="249" y="361"/>
                  </a:lnTo>
                  <a:lnTo>
                    <a:pt x="227" y="467"/>
                  </a:lnTo>
                  <a:lnTo>
                    <a:pt x="218" y="500"/>
                  </a:lnTo>
                  <a:lnTo>
                    <a:pt x="214" y="534"/>
                  </a:lnTo>
                  <a:lnTo>
                    <a:pt x="223" y="554"/>
                  </a:lnTo>
                  <a:lnTo>
                    <a:pt x="225" y="568"/>
                  </a:lnTo>
                  <a:lnTo>
                    <a:pt x="216" y="583"/>
                  </a:lnTo>
                  <a:lnTo>
                    <a:pt x="204" y="603"/>
                  </a:lnTo>
                  <a:lnTo>
                    <a:pt x="216" y="620"/>
                  </a:lnTo>
                  <a:lnTo>
                    <a:pt x="227" y="653"/>
                  </a:lnTo>
                  <a:lnTo>
                    <a:pt x="47" y="648"/>
                  </a:lnTo>
                  <a:lnTo>
                    <a:pt x="39" y="578"/>
                  </a:lnTo>
                  <a:lnTo>
                    <a:pt x="45" y="518"/>
                  </a:lnTo>
                  <a:lnTo>
                    <a:pt x="61" y="463"/>
                  </a:lnTo>
                  <a:lnTo>
                    <a:pt x="70" y="432"/>
                  </a:lnTo>
                  <a:lnTo>
                    <a:pt x="115" y="341"/>
                  </a:lnTo>
                  <a:lnTo>
                    <a:pt x="102" y="296"/>
                  </a:lnTo>
                  <a:lnTo>
                    <a:pt x="0" y="6"/>
                  </a:lnTo>
                  <a:lnTo>
                    <a:pt x="173" y="0"/>
                  </a:lnTo>
                </a:path>
              </a:pathLst>
            </a:custGeom>
            <a:solidFill>
              <a:srgbClr val="603000"/>
            </a:solidFill>
            <a:ln w="12700" cap="rnd" cmpd="sng">
              <a:solidFill>
                <a:srgbClr val="000000"/>
              </a:solidFill>
              <a:prstDash val="solid"/>
              <a:round/>
              <a:headEnd/>
              <a:tailEnd/>
            </a:ln>
          </p:spPr>
          <p:txBody>
            <a:bodyPr/>
            <a:lstStyle/>
            <a:p>
              <a:endParaRPr lang="lv-LV"/>
            </a:p>
          </p:txBody>
        </p:sp>
        <p:sp>
          <p:nvSpPr>
            <p:cNvPr id="9313" name="Freeform 20"/>
            <p:cNvSpPr>
              <a:spLocks/>
            </p:cNvSpPr>
            <p:nvPr/>
          </p:nvSpPr>
          <p:spPr bwMode="auto">
            <a:xfrm>
              <a:off x="892" y="1539"/>
              <a:ext cx="292" cy="728"/>
            </a:xfrm>
            <a:custGeom>
              <a:avLst/>
              <a:gdLst>
                <a:gd name="T0" fmla="*/ 0 w 292"/>
                <a:gd name="T1" fmla="*/ 25 h 728"/>
                <a:gd name="T2" fmla="*/ 23 w 292"/>
                <a:gd name="T3" fmla="*/ 149 h 728"/>
                <a:gd name="T4" fmla="*/ 29 w 292"/>
                <a:gd name="T5" fmla="*/ 180 h 728"/>
                <a:gd name="T6" fmla="*/ 36 w 292"/>
                <a:gd name="T7" fmla="*/ 207 h 728"/>
                <a:gd name="T8" fmla="*/ 43 w 292"/>
                <a:gd name="T9" fmla="*/ 231 h 728"/>
                <a:gd name="T10" fmla="*/ 53 w 292"/>
                <a:gd name="T11" fmla="*/ 261 h 728"/>
                <a:gd name="T12" fmla="*/ 62 w 292"/>
                <a:gd name="T13" fmla="*/ 279 h 728"/>
                <a:gd name="T14" fmla="*/ 69 w 292"/>
                <a:gd name="T15" fmla="*/ 295 h 728"/>
                <a:gd name="T16" fmla="*/ 86 w 292"/>
                <a:gd name="T17" fmla="*/ 322 h 728"/>
                <a:gd name="T18" fmla="*/ 102 w 292"/>
                <a:gd name="T19" fmla="*/ 350 h 728"/>
                <a:gd name="T20" fmla="*/ 115 w 292"/>
                <a:gd name="T21" fmla="*/ 362 h 728"/>
                <a:gd name="T22" fmla="*/ 98 w 292"/>
                <a:gd name="T23" fmla="*/ 378 h 728"/>
                <a:gd name="T24" fmla="*/ 111 w 292"/>
                <a:gd name="T25" fmla="*/ 413 h 728"/>
                <a:gd name="T26" fmla="*/ 86 w 292"/>
                <a:gd name="T27" fmla="*/ 469 h 728"/>
                <a:gd name="T28" fmla="*/ 66 w 292"/>
                <a:gd name="T29" fmla="*/ 498 h 728"/>
                <a:gd name="T30" fmla="*/ 58 w 292"/>
                <a:gd name="T31" fmla="*/ 510 h 728"/>
                <a:gd name="T32" fmla="*/ 52 w 292"/>
                <a:gd name="T33" fmla="*/ 527 h 728"/>
                <a:gd name="T34" fmla="*/ 46 w 292"/>
                <a:gd name="T35" fmla="*/ 544 h 728"/>
                <a:gd name="T36" fmla="*/ 41 w 292"/>
                <a:gd name="T37" fmla="*/ 560 h 728"/>
                <a:gd name="T38" fmla="*/ 37 w 292"/>
                <a:gd name="T39" fmla="*/ 574 h 728"/>
                <a:gd name="T40" fmla="*/ 33 w 292"/>
                <a:gd name="T41" fmla="*/ 591 h 728"/>
                <a:gd name="T42" fmla="*/ 29 w 292"/>
                <a:gd name="T43" fmla="*/ 615 h 728"/>
                <a:gd name="T44" fmla="*/ 29 w 292"/>
                <a:gd name="T45" fmla="*/ 645 h 728"/>
                <a:gd name="T46" fmla="*/ 29 w 292"/>
                <a:gd name="T47" fmla="*/ 676 h 728"/>
                <a:gd name="T48" fmla="*/ 29 w 292"/>
                <a:gd name="T49" fmla="*/ 727 h 728"/>
                <a:gd name="T50" fmla="*/ 221 w 292"/>
                <a:gd name="T51" fmla="*/ 712 h 728"/>
                <a:gd name="T52" fmla="*/ 210 w 292"/>
                <a:gd name="T53" fmla="*/ 694 h 728"/>
                <a:gd name="T54" fmla="*/ 209 w 292"/>
                <a:gd name="T55" fmla="*/ 680 h 728"/>
                <a:gd name="T56" fmla="*/ 208 w 292"/>
                <a:gd name="T57" fmla="*/ 669 h 728"/>
                <a:gd name="T58" fmla="*/ 215 w 292"/>
                <a:gd name="T59" fmla="*/ 626 h 728"/>
                <a:gd name="T60" fmla="*/ 195 w 292"/>
                <a:gd name="T61" fmla="*/ 623 h 728"/>
                <a:gd name="T62" fmla="*/ 218 w 292"/>
                <a:gd name="T63" fmla="*/ 595 h 728"/>
                <a:gd name="T64" fmla="*/ 282 w 292"/>
                <a:gd name="T65" fmla="*/ 449 h 728"/>
                <a:gd name="T66" fmla="*/ 286 w 292"/>
                <a:gd name="T67" fmla="*/ 435 h 728"/>
                <a:gd name="T68" fmla="*/ 289 w 292"/>
                <a:gd name="T69" fmla="*/ 419 h 728"/>
                <a:gd name="T70" fmla="*/ 291 w 292"/>
                <a:gd name="T71" fmla="*/ 401 h 728"/>
                <a:gd name="T72" fmla="*/ 291 w 292"/>
                <a:gd name="T73" fmla="*/ 382 h 728"/>
                <a:gd name="T74" fmla="*/ 288 w 292"/>
                <a:gd name="T75" fmla="*/ 366 h 728"/>
                <a:gd name="T76" fmla="*/ 285 w 292"/>
                <a:gd name="T77" fmla="*/ 350 h 728"/>
                <a:gd name="T78" fmla="*/ 279 w 292"/>
                <a:gd name="T79" fmla="*/ 328 h 728"/>
                <a:gd name="T80" fmla="*/ 246 w 292"/>
                <a:gd name="T81" fmla="*/ 216 h 728"/>
                <a:gd name="T82" fmla="*/ 187 w 292"/>
                <a:gd name="T83" fmla="*/ 0 h 728"/>
                <a:gd name="T84" fmla="*/ 0 w 292"/>
                <a:gd name="T85" fmla="*/ 25 h 7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728"/>
                <a:gd name="T131" fmla="*/ 292 w 292"/>
                <a:gd name="T132" fmla="*/ 728 h 7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728">
                  <a:moveTo>
                    <a:pt x="0" y="25"/>
                  </a:moveTo>
                  <a:lnTo>
                    <a:pt x="23" y="149"/>
                  </a:lnTo>
                  <a:lnTo>
                    <a:pt x="29" y="180"/>
                  </a:lnTo>
                  <a:lnTo>
                    <a:pt x="36" y="207"/>
                  </a:lnTo>
                  <a:lnTo>
                    <a:pt x="43" y="231"/>
                  </a:lnTo>
                  <a:lnTo>
                    <a:pt x="53" y="261"/>
                  </a:lnTo>
                  <a:lnTo>
                    <a:pt x="62" y="279"/>
                  </a:lnTo>
                  <a:lnTo>
                    <a:pt x="69" y="295"/>
                  </a:lnTo>
                  <a:lnTo>
                    <a:pt x="86" y="322"/>
                  </a:lnTo>
                  <a:lnTo>
                    <a:pt x="102" y="350"/>
                  </a:lnTo>
                  <a:lnTo>
                    <a:pt x="115" y="362"/>
                  </a:lnTo>
                  <a:lnTo>
                    <a:pt x="98" y="378"/>
                  </a:lnTo>
                  <a:lnTo>
                    <a:pt x="111" y="413"/>
                  </a:lnTo>
                  <a:lnTo>
                    <a:pt x="86" y="469"/>
                  </a:lnTo>
                  <a:lnTo>
                    <a:pt x="66" y="498"/>
                  </a:lnTo>
                  <a:lnTo>
                    <a:pt x="58" y="510"/>
                  </a:lnTo>
                  <a:lnTo>
                    <a:pt x="52" y="527"/>
                  </a:lnTo>
                  <a:lnTo>
                    <a:pt x="46" y="544"/>
                  </a:lnTo>
                  <a:lnTo>
                    <a:pt x="41" y="560"/>
                  </a:lnTo>
                  <a:lnTo>
                    <a:pt x="37" y="574"/>
                  </a:lnTo>
                  <a:lnTo>
                    <a:pt x="33" y="591"/>
                  </a:lnTo>
                  <a:lnTo>
                    <a:pt x="29" y="615"/>
                  </a:lnTo>
                  <a:lnTo>
                    <a:pt x="29" y="645"/>
                  </a:lnTo>
                  <a:lnTo>
                    <a:pt x="29" y="676"/>
                  </a:lnTo>
                  <a:lnTo>
                    <a:pt x="29" y="727"/>
                  </a:lnTo>
                  <a:lnTo>
                    <a:pt x="221" y="712"/>
                  </a:lnTo>
                  <a:lnTo>
                    <a:pt x="210" y="694"/>
                  </a:lnTo>
                  <a:lnTo>
                    <a:pt x="209" y="680"/>
                  </a:lnTo>
                  <a:lnTo>
                    <a:pt x="208" y="669"/>
                  </a:lnTo>
                  <a:lnTo>
                    <a:pt x="215" y="626"/>
                  </a:lnTo>
                  <a:lnTo>
                    <a:pt x="195" y="623"/>
                  </a:lnTo>
                  <a:lnTo>
                    <a:pt x="218" y="595"/>
                  </a:lnTo>
                  <a:lnTo>
                    <a:pt x="282" y="449"/>
                  </a:lnTo>
                  <a:lnTo>
                    <a:pt x="286" y="435"/>
                  </a:lnTo>
                  <a:lnTo>
                    <a:pt x="289" y="419"/>
                  </a:lnTo>
                  <a:lnTo>
                    <a:pt x="291" y="401"/>
                  </a:lnTo>
                  <a:lnTo>
                    <a:pt x="291" y="382"/>
                  </a:lnTo>
                  <a:lnTo>
                    <a:pt x="288" y="366"/>
                  </a:lnTo>
                  <a:lnTo>
                    <a:pt x="285" y="350"/>
                  </a:lnTo>
                  <a:lnTo>
                    <a:pt x="279" y="328"/>
                  </a:lnTo>
                  <a:lnTo>
                    <a:pt x="246" y="216"/>
                  </a:lnTo>
                  <a:lnTo>
                    <a:pt x="187" y="0"/>
                  </a:lnTo>
                  <a:lnTo>
                    <a:pt x="0" y="25"/>
                  </a:lnTo>
                </a:path>
              </a:pathLst>
            </a:custGeom>
            <a:solidFill>
              <a:srgbClr val="603000"/>
            </a:solidFill>
            <a:ln w="12700" cap="rnd" cmpd="sng">
              <a:solidFill>
                <a:srgbClr val="000000"/>
              </a:solidFill>
              <a:prstDash val="solid"/>
              <a:round/>
              <a:headEnd/>
              <a:tailEnd/>
            </a:ln>
          </p:spPr>
          <p:txBody>
            <a:bodyPr/>
            <a:lstStyle/>
            <a:p>
              <a:endParaRPr lang="lv-LV"/>
            </a:p>
          </p:txBody>
        </p:sp>
        <p:sp>
          <p:nvSpPr>
            <p:cNvPr id="9314" name="Freeform 21"/>
            <p:cNvSpPr>
              <a:spLocks/>
            </p:cNvSpPr>
            <p:nvPr/>
          </p:nvSpPr>
          <p:spPr bwMode="auto">
            <a:xfrm>
              <a:off x="1201" y="847"/>
              <a:ext cx="131" cy="230"/>
            </a:xfrm>
            <a:custGeom>
              <a:avLst/>
              <a:gdLst>
                <a:gd name="T0" fmla="*/ 0 w 131"/>
                <a:gd name="T1" fmla="*/ 0 h 230"/>
                <a:gd name="T2" fmla="*/ 107 w 131"/>
                <a:gd name="T3" fmla="*/ 140 h 230"/>
                <a:gd name="T4" fmla="*/ 130 w 131"/>
                <a:gd name="T5" fmla="*/ 229 h 230"/>
                <a:gd name="T6" fmla="*/ 0 w 131"/>
                <a:gd name="T7" fmla="*/ 0 h 230"/>
                <a:gd name="T8" fmla="*/ 0 60000 65536"/>
                <a:gd name="T9" fmla="*/ 0 60000 65536"/>
                <a:gd name="T10" fmla="*/ 0 60000 65536"/>
                <a:gd name="T11" fmla="*/ 0 60000 65536"/>
                <a:gd name="T12" fmla="*/ 0 w 131"/>
                <a:gd name="T13" fmla="*/ 0 h 230"/>
                <a:gd name="T14" fmla="*/ 131 w 131"/>
                <a:gd name="T15" fmla="*/ 230 h 230"/>
              </a:gdLst>
              <a:ahLst/>
              <a:cxnLst>
                <a:cxn ang="T8">
                  <a:pos x="T0" y="T1"/>
                </a:cxn>
                <a:cxn ang="T9">
                  <a:pos x="T2" y="T3"/>
                </a:cxn>
                <a:cxn ang="T10">
                  <a:pos x="T4" y="T5"/>
                </a:cxn>
                <a:cxn ang="T11">
                  <a:pos x="T6" y="T7"/>
                </a:cxn>
              </a:cxnLst>
              <a:rect l="T12" t="T13" r="T14" b="T15"/>
              <a:pathLst>
                <a:path w="131" h="230">
                  <a:moveTo>
                    <a:pt x="0" y="0"/>
                  </a:moveTo>
                  <a:lnTo>
                    <a:pt x="107" y="140"/>
                  </a:lnTo>
                  <a:lnTo>
                    <a:pt x="130" y="229"/>
                  </a:lnTo>
                  <a:lnTo>
                    <a:pt x="0" y="0"/>
                  </a:lnTo>
                </a:path>
              </a:pathLst>
            </a:custGeom>
            <a:solidFill>
              <a:srgbClr val="E0E0E0"/>
            </a:solidFill>
            <a:ln w="12700" cap="rnd" cmpd="sng">
              <a:solidFill>
                <a:srgbClr val="000000"/>
              </a:solidFill>
              <a:prstDash val="solid"/>
              <a:round/>
              <a:headEnd/>
              <a:tailEnd/>
            </a:ln>
          </p:spPr>
          <p:txBody>
            <a:bodyPr/>
            <a:lstStyle/>
            <a:p>
              <a:endParaRPr lang="lv-LV"/>
            </a:p>
          </p:txBody>
        </p:sp>
        <p:sp>
          <p:nvSpPr>
            <p:cNvPr id="9315" name="Freeform 22"/>
            <p:cNvSpPr>
              <a:spLocks/>
            </p:cNvSpPr>
            <p:nvPr/>
          </p:nvSpPr>
          <p:spPr bwMode="auto">
            <a:xfrm>
              <a:off x="1236" y="988"/>
              <a:ext cx="107" cy="567"/>
            </a:xfrm>
            <a:custGeom>
              <a:avLst/>
              <a:gdLst>
                <a:gd name="T0" fmla="*/ 75 w 107"/>
                <a:gd name="T1" fmla="*/ 37 h 567"/>
                <a:gd name="T2" fmla="*/ 82 w 107"/>
                <a:gd name="T3" fmla="*/ 52 h 567"/>
                <a:gd name="T4" fmla="*/ 88 w 107"/>
                <a:gd name="T5" fmla="*/ 70 h 567"/>
                <a:gd name="T6" fmla="*/ 94 w 107"/>
                <a:gd name="T7" fmla="*/ 90 h 567"/>
                <a:gd name="T8" fmla="*/ 100 w 107"/>
                <a:gd name="T9" fmla="*/ 114 h 567"/>
                <a:gd name="T10" fmla="*/ 103 w 107"/>
                <a:gd name="T11" fmla="*/ 137 h 567"/>
                <a:gd name="T12" fmla="*/ 105 w 107"/>
                <a:gd name="T13" fmla="*/ 161 h 567"/>
                <a:gd name="T14" fmla="*/ 106 w 107"/>
                <a:gd name="T15" fmla="*/ 186 h 567"/>
                <a:gd name="T16" fmla="*/ 105 w 107"/>
                <a:gd name="T17" fmla="*/ 228 h 567"/>
                <a:gd name="T18" fmla="*/ 102 w 107"/>
                <a:gd name="T19" fmla="*/ 257 h 567"/>
                <a:gd name="T20" fmla="*/ 98 w 107"/>
                <a:gd name="T21" fmla="*/ 293 h 567"/>
                <a:gd name="T22" fmla="*/ 94 w 107"/>
                <a:gd name="T23" fmla="*/ 316 h 567"/>
                <a:gd name="T24" fmla="*/ 90 w 107"/>
                <a:gd name="T25" fmla="*/ 349 h 567"/>
                <a:gd name="T26" fmla="*/ 85 w 107"/>
                <a:gd name="T27" fmla="*/ 377 h 567"/>
                <a:gd name="T28" fmla="*/ 80 w 107"/>
                <a:gd name="T29" fmla="*/ 400 h 567"/>
                <a:gd name="T30" fmla="*/ 75 w 107"/>
                <a:gd name="T31" fmla="*/ 421 h 567"/>
                <a:gd name="T32" fmla="*/ 69 w 107"/>
                <a:gd name="T33" fmla="*/ 441 h 567"/>
                <a:gd name="T34" fmla="*/ 62 w 107"/>
                <a:gd name="T35" fmla="*/ 461 h 567"/>
                <a:gd name="T36" fmla="*/ 54 w 107"/>
                <a:gd name="T37" fmla="*/ 481 h 567"/>
                <a:gd name="T38" fmla="*/ 47 w 107"/>
                <a:gd name="T39" fmla="*/ 497 h 567"/>
                <a:gd name="T40" fmla="*/ 39 w 107"/>
                <a:gd name="T41" fmla="*/ 513 h 567"/>
                <a:gd name="T42" fmla="*/ 29 w 107"/>
                <a:gd name="T43" fmla="*/ 531 h 567"/>
                <a:gd name="T44" fmla="*/ 18 w 107"/>
                <a:gd name="T45" fmla="*/ 543 h 567"/>
                <a:gd name="T46" fmla="*/ 0 w 107"/>
                <a:gd name="T47" fmla="*/ 566 h 567"/>
                <a:gd name="T48" fmla="*/ 0 w 107"/>
                <a:gd name="T49" fmla="*/ 0 h 567"/>
                <a:gd name="T50" fmla="*/ 61 w 107"/>
                <a:gd name="T51" fmla="*/ 8 h 567"/>
                <a:gd name="T52" fmla="*/ 75 w 107"/>
                <a:gd name="T53" fmla="*/ 37 h 56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7"/>
                <a:gd name="T82" fmla="*/ 0 h 567"/>
                <a:gd name="T83" fmla="*/ 107 w 107"/>
                <a:gd name="T84" fmla="*/ 567 h 56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7" h="567">
                  <a:moveTo>
                    <a:pt x="75" y="37"/>
                  </a:moveTo>
                  <a:lnTo>
                    <a:pt x="82" y="52"/>
                  </a:lnTo>
                  <a:lnTo>
                    <a:pt x="88" y="70"/>
                  </a:lnTo>
                  <a:lnTo>
                    <a:pt x="94" y="90"/>
                  </a:lnTo>
                  <a:lnTo>
                    <a:pt x="100" y="114"/>
                  </a:lnTo>
                  <a:lnTo>
                    <a:pt x="103" y="137"/>
                  </a:lnTo>
                  <a:lnTo>
                    <a:pt x="105" y="161"/>
                  </a:lnTo>
                  <a:lnTo>
                    <a:pt x="106" y="186"/>
                  </a:lnTo>
                  <a:lnTo>
                    <a:pt x="105" y="228"/>
                  </a:lnTo>
                  <a:lnTo>
                    <a:pt x="102" y="257"/>
                  </a:lnTo>
                  <a:lnTo>
                    <a:pt x="98" y="293"/>
                  </a:lnTo>
                  <a:lnTo>
                    <a:pt x="94" y="316"/>
                  </a:lnTo>
                  <a:lnTo>
                    <a:pt x="90" y="349"/>
                  </a:lnTo>
                  <a:lnTo>
                    <a:pt x="85" y="377"/>
                  </a:lnTo>
                  <a:lnTo>
                    <a:pt x="80" y="400"/>
                  </a:lnTo>
                  <a:lnTo>
                    <a:pt x="75" y="421"/>
                  </a:lnTo>
                  <a:lnTo>
                    <a:pt x="69" y="441"/>
                  </a:lnTo>
                  <a:lnTo>
                    <a:pt x="62" y="461"/>
                  </a:lnTo>
                  <a:lnTo>
                    <a:pt x="54" y="481"/>
                  </a:lnTo>
                  <a:lnTo>
                    <a:pt x="47" y="497"/>
                  </a:lnTo>
                  <a:lnTo>
                    <a:pt x="39" y="513"/>
                  </a:lnTo>
                  <a:lnTo>
                    <a:pt x="29" y="531"/>
                  </a:lnTo>
                  <a:lnTo>
                    <a:pt x="18" y="543"/>
                  </a:lnTo>
                  <a:lnTo>
                    <a:pt x="0" y="566"/>
                  </a:lnTo>
                  <a:lnTo>
                    <a:pt x="0" y="0"/>
                  </a:lnTo>
                  <a:lnTo>
                    <a:pt x="61" y="8"/>
                  </a:lnTo>
                  <a:lnTo>
                    <a:pt x="75" y="37"/>
                  </a:lnTo>
                </a:path>
              </a:pathLst>
            </a:custGeom>
            <a:solidFill>
              <a:srgbClr val="FFFFFF"/>
            </a:solidFill>
            <a:ln w="12700" cap="rnd" cmpd="sng">
              <a:solidFill>
                <a:srgbClr val="000000"/>
              </a:solidFill>
              <a:prstDash val="solid"/>
              <a:round/>
              <a:headEnd/>
              <a:tailEnd/>
            </a:ln>
          </p:spPr>
          <p:txBody>
            <a:bodyPr/>
            <a:lstStyle/>
            <a:p>
              <a:endParaRPr lang="lv-LV"/>
            </a:p>
          </p:txBody>
        </p:sp>
        <p:grpSp>
          <p:nvGrpSpPr>
            <p:cNvPr id="8" name="Group 23"/>
            <p:cNvGrpSpPr>
              <a:grpSpLocks/>
            </p:cNvGrpSpPr>
            <p:nvPr/>
          </p:nvGrpSpPr>
          <p:grpSpPr bwMode="auto">
            <a:xfrm>
              <a:off x="1296" y="980"/>
              <a:ext cx="53" cy="597"/>
              <a:chOff x="1296" y="980"/>
              <a:chExt cx="53" cy="597"/>
            </a:xfrm>
          </p:grpSpPr>
          <p:sp>
            <p:nvSpPr>
              <p:cNvPr id="9334" name="Freeform 24"/>
              <p:cNvSpPr>
                <a:spLocks/>
              </p:cNvSpPr>
              <p:nvPr/>
            </p:nvSpPr>
            <p:spPr bwMode="auto">
              <a:xfrm>
                <a:off x="1300" y="1023"/>
                <a:ext cx="49" cy="554"/>
              </a:xfrm>
              <a:custGeom>
                <a:avLst/>
                <a:gdLst>
                  <a:gd name="T0" fmla="*/ 0 w 49"/>
                  <a:gd name="T1" fmla="*/ 0 h 554"/>
                  <a:gd name="T2" fmla="*/ 11 w 49"/>
                  <a:gd name="T3" fmla="*/ 9 h 554"/>
                  <a:gd name="T4" fmla="*/ 19 w 49"/>
                  <a:gd name="T5" fmla="*/ 26 h 554"/>
                  <a:gd name="T6" fmla="*/ 24 w 49"/>
                  <a:gd name="T7" fmla="*/ 38 h 554"/>
                  <a:gd name="T8" fmla="*/ 27 w 49"/>
                  <a:gd name="T9" fmla="*/ 48 h 554"/>
                  <a:gd name="T10" fmla="*/ 32 w 49"/>
                  <a:gd name="T11" fmla="*/ 61 h 554"/>
                  <a:gd name="T12" fmla="*/ 36 w 49"/>
                  <a:gd name="T13" fmla="*/ 79 h 554"/>
                  <a:gd name="T14" fmla="*/ 40 w 49"/>
                  <a:gd name="T15" fmla="*/ 99 h 554"/>
                  <a:gd name="T16" fmla="*/ 44 w 49"/>
                  <a:gd name="T17" fmla="*/ 126 h 554"/>
                  <a:gd name="T18" fmla="*/ 46 w 49"/>
                  <a:gd name="T19" fmla="*/ 147 h 554"/>
                  <a:gd name="T20" fmla="*/ 48 w 49"/>
                  <a:gd name="T21" fmla="*/ 171 h 554"/>
                  <a:gd name="T22" fmla="*/ 48 w 49"/>
                  <a:gd name="T23" fmla="*/ 204 h 554"/>
                  <a:gd name="T24" fmla="*/ 45 w 49"/>
                  <a:gd name="T25" fmla="*/ 250 h 554"/>
                  <a:gd name="T26" fmla="*/ 42 w 49"/>
                  <a:gd name="T27" fmla="*/ 292 h 554"/>
                  <a:gd name="T28" fmla="*/ 27 w 49"/>
                  <a:gd name="T29" fmla="*/ 496 h 554"/>
                  <a:gd name="T30" fmla="*/ 12 w 49"/>
                  <a:gd name="T31" fmla="*/ 553 h 554"/>
                  <a:gd name="T32" fmla="*/ 3 w 49"/>
                  <a:gd name="T33" fmla="*/ 476 h 554"/>
                  <a:gd name="T34" fmla="*/ 9 w 49"/>
                  <a:gd name="T35" fmla="*/ 395 h 554"/>
                  <a:gd name="T36" fmla="*/ 14 w 49"/>
                  <a:gd name="T37" fmla="*/ 342 h 554"/>
                  <a:gd name="T38" fmla="*/ 17 w 49"/>
                  <a:gd name="T39" fmla="*/ 300 h 554"/>
                  <a:gd name="T40" fmla="*/ 18 w 49"/>
                  <a:gd name="T41" fmla="*/ 257 h 554"/>
                  <a:gd name="T42" fmla="*/ 20 w 49"/>
                  <a:gd name="T43" fmla="*/ 214 h 554"/>
                  <a:gd name="T44" fmla="*/ 21 w 49"/>
                  <a:gd name="T45" fmla="*/ 189 h 554"/>
                  <a:gd name="T46" fmla="*/ 20 w 49"/>
                  <a:gd name="T47" fmla="*/ 166 h 554"/>
                  <a:gd name="T48" fmla="*/ 19 w 49"/>
                  <a:gd name="T49" fmla="*/ 143 h 554"/>
                  <a:gd name="T50" fmla="*/ 15 w 49"/>
                  <a:gd name="T51" fmla="*/ 100 h 554"/>
                  <a:gd name="T52" fmla="*/ 14 w 49"/>
                  <a:gd name="T53" fmla="*/ 84 h 554"/>
                  <a:gd name="T54" fmla="*/ 12 w 49"/>
                  <a:gd name="T55" fmla="*/ 67 h 554"/>
                  <a:gd name="T56" fmla="*/ 10 w 49"/>
                  <a:gd name="T57" fmla="*/ 49 h 554"/>
                  <a:gd name="T58" fmla="*/ 0 w 49"/>
                  <a:gd name="T59" fmla="*/ 0 h 55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
                  <a:gd name="T91" fmla="*/ 0 h 554"/>
                  <a:gd name="T92" fmla="*/ 49 w 49"/>
                  <a:gd name="T93" fmla="*/ 554 h 55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 h="554">
                    <a:moveTo>
                      <a:pt x="0" y="0"/>
                    </a:moveTo>
                    <a:lnTo>
                      <a:pt x="11" y="9"/>
                    </a:lnTo>
                    <a:lnTo>
                      <a:pt x="19" y="26"/>
                    </a:lnTo>
                    <a:lnTo>
                      <a:pt x="24" y="38"/>
                    </a:lnTo>
                    <a:lnTo>
                      <a:pt x="27" y="48"/>
                    </a:lnTo>
                    <a:lnTo>
                      <a:pt x="32" y="61"/>
                    </a:lnTo>
                    <a:lnTo>
                      <a:pt x="36" y="79"/>
                    </a:lnTo>
                    <a:lnTo>
                      <a:pt x="40" y="99"/>
                    </a:lnTo>
                    <a:lnTo>
                      <a:pt x="44" y="126"/>
                    </a:lnTo>
                    <a:lnTo>
                      <a:pt x="46" y="147"/>
                    </a:lnTo>
                    <a:lnTo>
                      <a:pt x="48" y="171"/>
                    </a:lnTo>
                    <a:lnTo>
                      <a:pt x="48" y="204"/>
                    </a:lnTo>
                    <a:lnTo>
                      <a:pt x="45" y="250"/>
                    </a:lnTo>
                    <a:lnTo>
                      <a:pt x="42" y="292"/>
                    </a:lnTo>
                    <a:lnTo>
                      <a:pt x="27" y="496"/>
                    </a:lnTo>
                    <a:lnTo>
                      <a:pt x="12" y="553"/>
                    </a:lnTo>
                    <a:lnTo>
                      <a:pt x="3" y="476"/>
                    </a:lnTo>
                    <a:lnTo>
                      <a:pt x="9" y="395"/>
                    </a:lnTo>
                    <a:lnTo>
                      <a:pt x="14" y="342"/>
                    </a:lnTo>
                    <a:lnTo>
                      <a:pt x="17" y="300"/>
                    </a:lnTo>
                    <a:lnTo>
                      <a:pt x="18" y="257"/>
                    </a:lnTo>
                    <a:lnTo>
                      <a:pt x="20" y="214"/>
                    </a:lnTo>
                    <a:lnTo>
                      <a:pt x="21" y="189"/>
                    </a:lnTo>
                    <a:lnTo>
                      <a:pt x="20" y="166"/>
                    </a:lnTo>
                    <a:lnTo>
                      <a:pt x="19" y="143"/>
                    </a:lnTo>
                    <a:lnTo>
                      <a:pt x="15" y="100"/>
                    </a:lnTo>
                    <a:lnTo>
                      <a:pt x="14" y="84"/>
                    </a:lnTo>
                    <a:lnTo>
                      <a:pt x="12" y="67"/>
                    </a:lnTo>
                    <a:lnTo>
                      <a:pt x="10" y="49"/>
                    </a:lnTo>
                    <a:lnTo>
                      <a:pt x="0" y="0"/>
                    </a:lnTo>
                  </a:path>
                </a:pathLst>
              </a:custGeom>
              <a:solidFill>
                <a:srgbClr val="0000FF"/>
              </a:solidFill>
              <a:ln w="12700" cap="rnd" cmpd="sng">
                <a:solidFill>
                  <a:srgbClr val="000000"/>
                </a:solidFill>
                <a:prstDash val="solid"/>
                <a:round/>
                <a:headEnd/>
                <a:tailEnd/>
              </a:ln>
            </p:spPr>
            <p:txBody>
              <a:bodyPr/>
              <a:lstStyle/>
              <a:p>
                <a:endParaRPr lang="lv-LV"/>
              </a:p>
            </p:txBody>
          </p:sp>
          <p:sp>
            <p:nvSpPr>
              <p:cNvPr id="9335" name="Arc 25"/>
              <p:cNvSpPr>
                <a:spLocks/>
              </p:cNvSpPr>
              <p:nvPr/>
            </p:nvSpPr>
            <p:spPr bwMode="auto">
              <a:xfrm>
                <a:off x="1296" y="980"/>
                <a:ext cx="20" cy="58"/>
              </a:xfrm>
              <a:custGeom>
                <a:avLst/>
                <a:gdLst>
                  <a:gd name="T0" fmla="*/ 0 w 22722"/>
                  <a:gd name="T1" fmla="*/ 0 h 30148"/>
                  <a:gd name="T2" fmla="*/ 18 w 22722"/>
                  <a:gd name="T3" fmla="*/ 58 h 30148"/>
                  <a:gd name="T4" fmla="*/ 1 w 22722"/>
                  <a:gd name="T5" fmla="*/ 42 h 30148"/>
                  <a:gd name="T6" fmla="*/ 0 60000 65536"/>
                  <a:gd name="T7" fmla="*/ 0 60000 65536"/>
                  <a:gd name="T8" fmla="*/ 0 60000 65536"/>
                  <a:gd name="T9" fmla="*/ 0 w 22722"/>
                  <a:gd name="T10" fmla="*/ 0 h 30148"/>
                  <a:gd name="T11" fmla="*/ 22722 w 22722"/>
                  <a:gd name="T12" fmla="*/ 30148 h 30148"/>
                </a:gdLst>
                <a:ahLst/>
                <a:cxnLst>
                  <a:cxn ang="T6">
                    <a:pos x="T0" y="T1"/>
                  </a:cxn>
                  <a:cxn ang="T7">
                    <a:pos x="T2" y="T3"/>
                  </a:cxn>
                  <a:cxn ang="T8">
                    <a:pos x="T4" y="T5"/>
                  </a:cxn>
                </a:cxnLst>
                <a:rect l="T9" t="T10" r="T11" b="T12"/>
                <a:pathLst>
                  <a:path w="22722" h="30148" fill="none" extrusionOk="0">
                    <a:moveTo>
                      <a:pt x="0" y="29"/>
                    </a:moveTo>
                    <a:cubicBezTo>
                      <a:pt x="373" y="9"/>
                      <a:pt x="747" y="-1"/>
                      <a:pt x="1122" y="0"/>
                    </a:cubicBezTo>
                    <a:cubicBezTo>
                      <a:pt x="13051" y="0"/>
                      <a:pt x="22722" y="9670"/>
                      <a:pt x="22722" y="21600"/>
                    </a:cubicBezTo>
                    <a:cubicBezTo>
                      <a:pt x="22722" y="24539"/>
                      <a:pt x="22121" y="27448"/>
                      <a:pt x="20958" y="30147"/>
                    </a:cubicBezTo>
                  </a:path>
                  <a:path w="22722" h="30148" stroke="0" extrusionOk="0">
                    <a:moveTo>
                      <a:pt x="0" y="29"/>
                    </a:moveTo>
                    <a:cubicBezTo>
                      <a:pt x="373" y="9"/>
                      <a:pt x="747" y="-1"/>
                      <a:pt x="1122" y="0"/>
                    </a:cubicBezTo>
                    <a:cubicBezTo>
                      <a:pt x="13051" y="0"/>
                      <a:pt x="22722" y="9670"/>
                      <a:pt x="22722" y="21600"/>
                    </a:cubicBezTo>
                    <a:cubicBezTo>
                      <a:pt x="22722" y="24539"/>
                      <a:pt x="22121" y="27448"/>
                      <a:pt x="20958" y="30147"/>
                    </a:cubicBezTo>
                    <a:lnTo>
                      <a:pt x="1122" y="21600"/>
                    </a:lnTo>
                    <a:close/>
                  </a:path>
                </a:pathLst>
              </a:custGeom>
              <a:solidFill>
                <a:srgbClr val="0000E0"/>
              </a:solidFill>
              <a:ln w="12700" cap="rnd">
                <a:solidFill>
                  <a:srgbClr val="000000"/>
                </a:solidFill>
                <a:round/>
                <a:headEnd/>
                <a:tailEnd/>
              </a:ln>
            </p:spPr>
            <p:txBody>
              <a:bodyPr/>
              <a:lstStyle/>
              <a:p>
                <a:endParaRPr lang="lv-LV"/>
              </a:p>
            </p:txBody>
          </p:sp>
        </p:grpSp>
        <p:sp>
          <p:nvSpPr>
            <p:cNvPr id="9317" name="Freeform 26"/>
            <p:cNvSpPr>
              <a:spLocks/>
            </p:cNvSpPr>
            <p:nvPr/>
          </p:nvSpPr>
          <p:spPr bwMode="auto">
            <a:xfrm>
              <a:off x="804" y="843"/>
              <a:ext cx="502" cy="855"/>
            </a:xfrm>
            <a:custGeom>
              <a:avLst/>
              <a:gdLst>
                <a:gd name="T0" fmla="*/ 388 w 502"/>
                <a:gd name="T1" fmla="*/ 0 h 855"/>
                <a:gd name="T2" fmla="*/ 365 w 502"/>
                <a:gd name="T3" fmla="*/ 6 h 855"/>
                <a:gd name="T4" fmla="*/ 342 w 502"/>
                <a:gd name="T5" fmla="*/ 21 h 855"/>
                <a:gd name="T6" fmla="*/ 319 w 502"/>
                <a:gd name="T7" fmla="*/ 46 h 855"/>
                <a:gd name="T8" fmla="*/ 294 w 502"/>
                <a:gd name="T9" fmla="*/ 87 h 855"/>
                <a:gd name="T10" fmla="*/ 210 w 502"/>
                <a:gd name="T11" fmla="*/ 238 h 855"/>
                <a:gd name="T12" fmla="*/ 132 w 502"/>
                <a:gd name="T13" fmla="*/ 342 h 855"/>
                <a:gd name="T14" fmla="*/ 43 w 502"/>
                <a:gd name="T15" fmla="*/ 441 h 855"/>
                <a:gd name="T16" fmla="*/ 0 w 502"/>
                <a:gd name="T17" fmla="*/ 534 h 855"/>
                <a:gd name="T18" fmla="*/ 2 w 502"/>
                <a:gd name="T19" fmla="*/ 613 h 855"/>
                <a:gd name="T20" fmla="*/ 9 w 502"/>
                <a:gd name="T21" fmla="*/ 674 h 855"/>
                <a:gd name="T22" fmla="*/ 22 w 502"/>
                <a:gd name="T23" fmla="*/ 721 h 855"/>
                <a:gd name="T24" fmla="*/ 42 w 502"/>
                <a:gd name="T25" fmla="*/ 766 h 855"/>
                <a:gd name="T26" fmla="*/ 70 w 502"/>
                <a:gd name="T27" fmla="*/ 799 h 855"/>
                <a:gd name="T28" fmla="*/ 106 w 502"/>
                <a:gd name="T29" fmla="*/ 827 h 855"/>
                <a:gd name="T30" fmla="*/ 150 w 502"/>
                <a:gd name="T31" fmla="*/ 845 h 855"/>
                <a:gd name="T32" fmla="*/ 193 w 502"/>
                <a:gd name="T33" fmla="*/ 854 h 855"/>
                <a:gd name="T34" fmla="*/ 233 w 502"/>
                <a:gd name="T35" fmla="*/ 848 h 855"/>
                <a:gd name="T36" fmla="*/ 268 w 502"/>
                <a:gd name="T37" fmla="*/ 835 h 855"/>
                <a:gd name="T38" fmla="*/ 339 w 502"/>
                <a:gd name="T39" fmla="*/ 789 h 855"/>
                <a:gd name="T40" fmla="*/ 426 w 502"/>
                <a:gd name="T41" fmla="*/ 710 h 855"/>
                <a:gd name="T42" fmla="*/ 452 w 502"/>
                <a:gd name="T43" fmla="*/ 663 h 855"/>
                <a:gd name="T44" fmla="*/ 478 w 502"/>
                <a:gd name="T45" fmla="*/ 592 h 855"/>
                <a:gd name="T46" fmla="*/ 494 w 502"/>
                <a:gd name="T47" fmla="*/ 527 h 855"/>
                <a:gd name="T48" fmla="*/ 501 w 502"/>
                <a:gd name="T49" fmla="*/ 461 h 855"/>
                <a:gd name="T50" fmla="*/ 501 w 502"/>
                <a:gd name="T51" fmla="*/ 398 h 855"/>
                <a:gd name="T52" fmla="*/ 499 w 502"/>
                <a:gd name="T53" fmla="*/ 326 h 855"/>
                <a:gd name="T54" fmla="*/ 495 w 502"/>
                <a:gd name="T55" fmla="*/ 265 h 855"/>
                <a:gd name="T56" fmla="*/ 490 w 502"/>
                <a:gd name="T57" fmla="*/ 218 h 855"/>
                <a:gd name="T58" fmla="*/ 482 w 502"/>
                <a:gd name="T59" fmla="*/ 180 h 855"/>
                <a:gd name="T60" fmla="*/ 467 w 502"/>
                <a:gd name="T61" fmla="*/ 144 h 855"/>
                <a:gd name="T62" fmla="*/ 451 w 502"/>
                <a:gd name="T63" fmla="*/ 107 h 8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2"/>
                <a:gd name="T97" fmla="*/ 0 h 855"/>
                <a:gd name="T98" fmla="*/ 502 w 502"/>
                <a:gd name="T99" fmla="*/ 855 h 8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2" h="855">
                  <a:moveTo>
                    <a:pt x="399" y="5"/>
                  </a:moveTo>
                  <a:lnTo>
                    <a:pt x="388" y="0"/>
                  </a:lnTo>
                  <a:lnTo>
                    <a:pt x="378" y="2"/>
                  </a:lnTo>
                  <a:lnTo>
                    <a:pt x="365" y="6"/>
                  </a:lnTo>
                  <a:lnTo>
                    <a:pt x="354" y="13"/>
                  </a:lnTo>
                  <a:lnTo>
                    <a:pt x="342" y="21"/>
                  </a:lnTo>
                  <a:lnTo>
                    <a:pt x="333" y="30"/>
                  </a:lnTo>
                  <a:lnTo>
                    <a:pt x="319" y="46"/>
                  </a:lnTo>
                  <a:lnTo>
                    <a:pt x="307" y="61"/>
                  </a:lnTo>
                  <a:lnTo>
                    <a:pt x="294" y="87"/>
                  </a:lnTo>
                  <a:lnTo>
                    <a:pt x="241" y="186"/>
                  </a:lnTo>
                  <a:lnTo>
                    <a:pt x="210" y="238"/>
                  </a:lnTo>
                  <a:lnTo>
                    <a:pt x="174" y="287"/>
                  </a:lnTo>
                  <a:lnTo>
                    <a:pt x="132" y="342"/>
                  </a:lnTo>
                  <a:lnTo>
                    <a:pt x="96" y="382"/>
                  </a:lnTo>
                  <a:lnTo>
                    <a:pt x="43" y="441"/>
                  </a:lnTo>
                  <a:lnTo>
                    <a:pt x="3" y="484"/>
                  </a:lnTo>
                  <a:lnTo>
                    <a:pt x="0" y="534"/>
                  </a:lnTo>
                  <a:lnTo>
                    <a:pt x="0" y="579"/>
                  </a:lnTo>
                  <a:lnTo>
                    <a:pt x="2" y="613"/>
                  </a:lnTo>
                  <a:lnTo>
                    <a:pt x="6" y="650"/>
                  </a:lnTo>
                  <a:lnTo>
                    <a:pt x="9" y="674"/>
                  </a:lnTo>
                  <a:lnTo>
                    <a:pt x="16" y="698"/>
                  </a:lnTo>
                  <a:lnTo>
                    <a:pt x="22" y="721"/>
                  </a:lnTo>
                  <a:lnTo>
                    <a:pt x="30" y="742"/>
                  </a:lnTo>
                  <a:lnTo>
                    <a:pt x="42" y="766"/>
                  </a:lnTo>
                  <a:lnTo>
                    <a:pt x="54" y="783"/>
                  </a:lnTo>
                  <a:lnTo>
                    <a:pt x="70" y="799"/>
                  </a:lnTo>
                  <a:lnTo>
                    <a:pt x="85" y="813"/>
                  </a:lnTo>
                  <a:lnTo>
                    <a:pt x="106" y="827"/>
                  </a:lnTo>
                  <a:lnTo>
                    <a:pt x="130" y="839"/>
                  </a:lnTo>
                  <a:lnTo>
                    <a:pt x="150" y="845"/>
                  </a:lnTo>
                  <a:lnTo>
                    <a:pt x="171" y="851"/>
                  </a:lnTo>
                  <a:lnTo>
                    <a:pt x="193" y="854"/>
                  </a:lnTo>
                  <a:lnTo>
                    <a:pt x="216" y="852"/>
                  </a:lnTo>
                  <a:lnTo>
                    <a:pt x="233" y="848"/>
                  </a:lnTo>
                  <a:lnTo>
                    <a:pt x="248" y="843"/>
                  </a:lnTo>
                  <a:lnTo>
                    <a:pt x="268" y="835"/>
                  </a:lnTo>
                  <a:lnTo>
                    <a:pt x="289" y="821"/>
                  </a:lnTo>
                  <a:lnTo>
                    <a:pt x="339" y="789"/>
                  </a:lnTo>
                  <a:lnTo>
                    <a:pt x="383" y="757"/>
                  </a:lnTo>
                  <a:lnTo>
                    <a:pt x="426" y="710"/>
                  </a:lnTo>
                  <a:lnTo>
                    <a:pt x="439" y="688"/>
                  </a:lnTo>
                  <a:lnTo>
                    <a:pt x="452" y="663"/>
                  </a:lnTo>
                  <a:lnTo>
                    <a:pt x="465" y="634"/>
                  </a:lnTo>
                  <a:lnTo>
                    <a:pt x="478" y="592"/>
                  </a:lnTo>
                  <a:lnTo>
                    <a:pt x="488" y="556"/>
                  </a:lnTo>
                  <a:lnTo>
                    <a:pt x="494" y="527"/>
                  </a:lnTo>
                  <a:lnTo>
                    <a:pt x="498" y="496"/>
                  </a:lnTo>
                  <a:lnTo>
                    <a:pt x="501" y="461"/>
                  </a:lnTo>
                  <a:lnTo>
                    <a:pt x="501" y="429"/>
                  </a:lnTo>
                  <a:lnTo>
                    <a:pt x="501" y="398"/>
                  </a:lnTo>
                  <a:lnTo>
                    <a:pt x="500" y="365"/>
                  </a:lnTo>
                  <a:lnTo>
                    <a:pt x="499" y="326"/>
                  </a:lnTo>
                  <a:lnTo>
                    <a:pt x="498" y="301"/>
                  </a:lnTo>
                  <a:lnTo>
                    <a:pt x="495" y="265"/>
                  </a:lnTo>
                  <a:lnTo>
                    <a:pt x="494" y="238"/>
                  </a:lnTo>
                  <a:lnTo>
                    <a:pt x="490" y="218"/>
                  </a:lnTo>
                  <a:lnTo>
                    <a:pt x="486" y="199"/>
                  </a:lnTo>
                  <a:lnTo>
                    <a:pt x="482" y="180"/>
                  </a:lnTo>
                  <a:lnTo>
                    <a:pt x="475" y="161"/>
                  </a:lnTo>
                  <a:lnTo>
                    <a:pt x="467" y="144"/>
                  </a:lnTo>
                  <a:lnTo>
                    <a:pt x="459" y="125"/>
                  </a:lnTo>
                  <a:lnTo>
                    <a:pt x="451" y="107"/>
                  </a:lnTo>
                  <a:lnTo>
                    <a:pt x="399" y="5"/>
                  </a:lnTo>
                </a:path>
              </a:pathLst>
            </a:custGeom>
            <a:solidFill>
              <a:srgbClr val="804000"/>
            </a:solidFill>
            <a:ln w="12700" cap="rnd" cmpd="sng">
              <a:solidFill>
                <a:srgbClr val="000000"/>
              </a:solidFill>
              <a:prstDash val="solid"/>
              <a:round/>
              <a:headEnd/>
              <a:tailEnd/>
            </a:ln>
          </p:spPr>
          <p:txBody>
            <a:bodyPr/>
            <a:lstStyle/>
            <a:p>
              <a:endParaRPr lang="lv-LV"/>
            </a:p>
          </p:txBody>
        </p:sp>
        <p:sp>
          <p:nvSpPr>
            <p:cNvPr id="9318" name="Freeform 27"/>
            <p:cNvSpPr>
              <a:spLocks/>
            </p:cNvSpPr>
            <p:nvPr/>
          </p:nvSpPr>
          <p:spPr bwMode="auto">
            <a:xfrm>
              <a:off x="1201" y="845"/>
              <a:ext cx="109" cy="231"/>
            </a:xfrm>
            <a:custGeom>
              <a:avLst/>
              <a:gdLst>
                <a:gd name="T0" fmla="*/ 0 w 109"/>
                <a:gd name="T1" fmla="*/ 0 h 231"/>
                <a:gd name="T2" fmla="*/ 108 w 109"/>
                <a:gd name="T3" fmla="*/ 143 h 231"/>
                <a:gd name="T4" fmla="*/ 82 w 109"/>
                <a:gd name="T5" fmla="*/ 230 h 231"/>
                <a:gd name="T6" fmla="*/ 0 w 109"/>
                <a:gd name="T7" fmla="*/ 0 h 231"/>
                <a:gd name="T8" fmla="*/ 0 60000 65536"/>
                <a:gd name="T9" fmla="*/ 0 60000 65536"/>
                <a:gd name="T10" fmla="*/ 0 60000 65536"/>
                <a:gd name="T11" fmla="*/ 0 60000 65536"/>
                <a:gd name="T12" fmla="*/ 0 w 109"/>
                <a:gd name="T13" fmla="*/ 0 h 231"/>
                <a:gd name="T14" fmla="*/ 109 w 109"/>
                <a:gd name="T15" fmla="*/ 231 h 231"/>
              </a:gdLst>
              <a:ahLst/>
              <a:cxnLst>
                <a:cxn ang="T8">
                  <a:pos x="T0" y="T1"/>
                </a:cxn>
                <a:cxn ang="T9">
                  <a:pos x="T2" y="T3"/>
                </a:cxn>
                <a:cxn ang="T10">
                  <a:pos x="T4" y="T5"/>
                </a:cxn>
                <a:cxn ang="T11">
                  <a:pos x="T6" y="T7"/>
                </a:cxn>
              </a:cxnLst>
              <a:rect l="T12" t="T13" r="T14" b="T15"/>
              <a:pathLst>
                <a:path w="109" h="231">
                  <a:moveTo>
                    <a:pt x="0" y="0"/>
                  </a:moveTo>
                  <a:lnTo>
                    <a:pt x="108" y="143"/>
                  </a:lnTo>
                  <a:lnTo>
                    <a:pt x="82" y="230"/>
                  </a:lnTo>
                  <a:lnTo>
                    <a:pt x="0" y="0"/>
                  </a:lnTo>
                </a:path>
              </a:pathLst>
            </a:custGeom>
            <a:solidFill>
              <a:srgbClr val="FFFFFF"/>
            </a:solidFill>
            <a:ln w="12700" cap="rnd" cmpd="sng">
              <a:solidFill>
                <a:srgbClr val="000000"/>
              </a:solidFill>
              <a:prstDash val="solid"/>
              <a:round/>
              <a:headEnd/>
              <a:tailEnd/>
            </a:ln>
          </p:spPr>
          <p:txBody>
            <a:bodyPr/>
            <a:lstStyle/>
            <a:p>
              <a:endParaRPr lang="lv-LV"/>
            </a:p>
          </p:txBody>
        </p:sp>
        <p:sp>
          <p:nvSpPr>
            <p:cNvPr id="9319" name="Freeform 28"/>
            <p:cNvSpPr>
              <a:spLocks/>
            </p:cNvSpPr>
            <p:nvPr/>
          </p:nvSpPr>
          <p:spPr bwMode="auto">
            <a:xfrm>
              <a:off x="1201" y="845"/>
              <a:ext cx="107" cy="703"/>
            </a:xfrm>
            <a:custGeom>
              <a:avLst/>
              <a:gdLst>
                <a:gd name="T0" fmla="*/ 0 w 107"/>
                <a:gd name="T1" fmla="*/ 0 h 703"/>
                <a:gd name="T2" fmla="*/ 20 w 107"/>
                <a:gd name="T3" fmla="*/ 83 h 703"/>
                <a:gd name="T4" fmla="*/ 33 w 107"/>
                <a:gd name="T5" fmla="*/ 152 h 703"/>
                <a:gd name="T6" fmla="*/ 39 w 107"/>
                <a:gd name="T7" fmla="*/ 198 h 703"/>
                <a:gd name="T8" fmla="*/ 71 w 107"/>
                <a:gd name="T9" fmla="*/ 188 h 703"/>
                <a:gd name="T10" fmla="*/ 52 w 107"/>
                <a:gd name="T11" fmla="*/ 263 h 703"/>
                <a:gd name="T12" fmla="*/ 62 w 107"/>
                <a:gd name="T13" fmla="*/ 275 h 703"/>
                <a:gd name="T14" fmla="*/ 71 w 107"/>
                <a:gd name="T15" fmla="*/ 294 h 703"/>
                <a:gd name="T16" fmla="*/ 75 w 107"/>
                <a:gd name="T17" fmla="*/ 320 h 703"/>
                <a:gd name="T18" fmla="*/ 78 w 107"/>
                <a:gd name="T19" fmla="*/ 364 h 703"/>
                <a:gd name="T20" fmla="*/ 80 w 107"/>
                <a:gd name="T21" fmla="*/ 417 h 703"/>
                <a:gd name="T22" fmla="*/ 81 w 107"/>
                <a:gd name="T23" fmla="*/ 443 h 703"/>
                <a:gd name="T24" fmla="*/ 80 w 107"/>
                <a:gd name="T25" fmla="*/ 471 h 703"/>
                <a:gd name="T26" fmla="*/ 78 w 107"/>
                <a:gd name="T27" fmla="*/ 495 h 703"/>
                <a:gd name="T28" fmla="*/ 76 w 107"/>
                <a:gd name="T29" fmla="*/ 537 h 703"/>
                <a:gd name="T30" fmla="*/ 73 w 107"/>
                <a:gd name="T31" fmla="*/ 558 h 703"/>
                <a:gd name="T32" fmla="*/ 71 w 107"/>
                <a:gd name="T33" fmla="*/ 581 h 703"/>
                <a:gd name="T34" fmla="*/ 67 w 107"/>
                <a:gd name="T35" fmla="*/ 597 h 703"/>
                <a:gd name="T36" fmla="*/ 63 w 107"/>
                <a:gd name="T37" fmla="*/ 618 h 703"/>
                <a:gd name="T38" fmla="*/ 60 w 107"/>
                <a:gd name="T39" fmla="*/ 632 h 703"/>
                <a:gd name="T40" fmla="*/ 55 w 107"/>
                <a:gd name="T41" fmla="*/ 648 h 703"/>
                <a:gd name="T42" fmla="*/ 48 w 107"/>
                <a:gd name="T43" fmla="*/ 664 h 703"/>
                <a:gd name="T44" fmla="*/ 41 w 107"/>
                <a:gd name="T45" fmla="*/ 677 h 703"/>
                <a:gd name="T46" fmla="*/ 30 w 107"/>
                <a:gd name="T47" fmla="*/ 702 h 703"/>
                <a:gd name="T48" fmla="*/ 44 w 107"/>
                <a:gd name="T49" fmla="*/ 685 h 703"/>
                <a:gd name="T50" fmla="*/ 55 w 107"/>
                <a:gd name="T51" fmla="*/ 665 h 703"/>
                <a:gd name="T52" fmla="*/ 62 w 107"/>
                <a:gd name="T53" fmla="*/ 649 h 703"/>
                <a:gd name="T54" fmla="*/ 70 w 107"/>
                <a:gd name="T55" fmla="*/ 632 h 703"/>
                <a:gd name="T56" fmla="*/ 76 w 107"/>
                <a:gd name="T57" fmla="*/ 613 h 703"/>
                <a:gd name="T58" fmla="*/ 83 w 107"/>
                <a:gd name="T59" fmla="*/ 592 h 703"/>
                <a:gd name="T60" fmla="*/ 89 w 107"/>
                <a:gd name="T61" fmla="*/ 568 h 703"/>
                <a:gd name="T62" fmla="*/ 93 w 107"/>
                <a:gd name="T63" fmla="*/ 549 h 703"/>
                <a:gd name="T64" fmla="*/ 98 w 107"/>
                <a:gd name="T65" fmla="*/ 523 h 703"/>
                <a:gd name="T66" fmla="*/ 100 w 107"/>
                <a:gd name="T67" fmla="*/ 502 h 703"/>
                <a:gd name="T68" fmla="*/ 103 w 107"/>
                <a:gd name="T69" fmla="*/ 471 h 703"/>
                <a:gd name="T70" fmla="*/ 105 w 107"/>
                <a:gd name="T71" fmla="*/ 436 h 703"/>
                <a:gd name="T72" fmla="*/ 106 w 107"/>
                <a:gd name="T73" fmla="*/ 396 h 703"/>
                <a:gd name="T74" fmla="*/ 105 w 107"/>
                <a:gd name="T75" fmla="*/ 360 h 703"/>
                <a:gd name="T76" fmla="*/ 104 w 107"/>
                <a:gd name="T77" fmla="*/ 340 h 703"/>
                <a:gd name="T78" fmla="*/ 102 w 107"/>
                <a:gd name="T79" fmla="*/ 301 h 703"/>
                <a:gd name="T80" fmla="*/ 101 w 107"/>
                <a:gd name="T81" fmla="*/ 279 h 703"/>
                <a:gd name="T82" fmla="*/ 100 w 107"/>
                <a:gd name="T83" fmla="*/ 254 h 703"/>
                <a:gd name="T84" fmla="*/ 98 w 107"/>
                <a:gd name="T85" fmla="*/ 237 h 703"/>
                <a:gd name="T86" fmla="*/ 95 w 107"/>
                <a:gd name="T87" fmla="*/ 217 h 703"/>
                <a:gd name="T88" fmla="*/ 90 w 107"/>
                <a:gd name="T89" fmla="*/ 192 h 703"/>
                <a:gd name="T90" fmla="*/ 84 w 107"/>
                <a:gd name="T91" fmla="*/ 174 h 703"/>
                <a:gd name="T92" fmla="*/ 78 w 107"/>
                <a:gd name="T93" fmla="*/ 158 h 703"/>
                <a:gd name="T94" fmla="*/ 68 w 107"/>
                <a:gd name="T95" fmla="*/ 139 h 703"/>
                <a:gd name="T96" fmla="*/ 55 w 107"/>
                <a:gd name="T97" fmla="*/ 107 h 703"/>
                <a:gd name="T98" fmla="*/ 43 w 107"/>
                <a:gd name="T99" fmla="*/ 83 h 703"/>
                <a:gd name="T100" fmla="*/ 0 w 107"/>
                <a:gd name="T101" fmla="*/ 0 h 7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703"/>
                <a:gd name="T155" fmla="*/ 107 w 107"/>
                <a:gd name="T156" fmla="*/ 703 h 7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703">
                  <a:moveTo>
                    <a:pt x="0" y="0"/>
                  </a:moveTo>
                  <a:lnTo>
                    <a:pt x="20" y="83"/>
                  </a:lnTo>
                  <a:lnTo>
                    <a:pt x="33" y="152"/>
                  </a:lnTo>
                  <a:lnTo>
                    <a:pt x="39" y="198"/>
                  </a:lnTo>
                  <a:lnTo>
                    <a:pt x="71" y="188"/>
                  </a:lnTo>
                  <a:lnTo>
                    <a:pt x="52" y="263"/>
                  </a:lnTo>
                  <a:lnTo>
                    <a:pt x="62" y="275"/>
                  </a:lnTo>
                  <a:lnTo>
                    <a:pt x="71" y="294"/>
                  </a:lnTo>
                  <a:lnTo>
                    <a:pt x="75" y="320"/>
                  </a:lnTo>
                  <a:lnTo>
                    <a:pt x="78" y="364"/>
                  </a:lnTo>
                  <a:lnTo>
                    <a:pt x="80" y="417"/>
                  </a:lnTo>
                  <a:lnTo>
                    <a:pt x="81" y="443"/>
                  </a:lnTo>
                  <a:lnTo>
                    <a:pt x="80" y="471"/>
                  </a:lnTo>
                  <a:lnTo>
                    <a:pt x="78" y="495"/>
                  </a:lnTo>
                  <a:lnTo>
                    <a:pt x="76" y="537"/>
                  </a:lnTo>
                  <a:lnTo>
                    <a:pt x="73" y="558"/>
                  </a:lnTo>
                  <a:lnTo>
                    <a:pt x="71" y="581"/>
                  </a:lnTo>
                  <a:lnTo>
                    <a:pt x="67" y="597"/>
                  </a:lnTo>
                  <a:lnTo>
                    <a:pt x="63" y="618"/>
                  </a:lnTo>
                  <a:lnTo>
                    <a:pt x="60" y="632"/>
                  </a:lnTo>
                  <a:lnTo>
                    <a:pt x="55" y="648"/>
                  </a:lnTo>
                  <a:lnTo>
                    <a:pt x="48" y="664"/>
                  </a:lnTo>
                  <a:lnTo>
                    <a:pt x="41" y="677"/>
                  </a:lnTo>
                  <a:lnTo>
                    <a:pt x="30" y="702"/>
                  </a:lnTo>
                  <a:lnTo>
                    <a:pt x="44" y="685"/>
                  </a:lnTo>
                  <a:lnTo>
                    <a:pt x="55" y="665"/>
                  </a:lnTo>
                  <a:lnTo>
                    <a:pt x="62" y="649"/>
                  </a:lnTo>
                  <a:lnTo>
                    <a:pt x="70" y="632"/>
                  </a:lnTo>
                  <a:lnTo>
                    <a:pt x="76" y="613"/>
                  </a:lnTo>
                  <a:lnTo>
                    <a:pt x="83" y="592"/>
                  </a:lnTo>
                  <a:lnTo>
                    <a:pt x="89" y="568"/>
                  </a:lnTo>
                  <a:lnTo>
                    <a:pt x="93" y="549"/>
                  </a:lnTo>
                  <a:lnTo>
                    <a:pt x="98" y="523"/>
                  </a:lnTo>
                  <a:lnTo>
                    <a:pt x="100" y="502"/>
                  </a:lnTo>
                  <a:lnTo>
                    <a:pt x="103" y="471"/>
                  </a:lnTo>
                  <a:lnTo>
                    <a:pt x="105" y="436"/>
                  </a:lnTo>
                  <a:lnTo>
                    <a:pt x="106" y="396"/>
                  </a:lnTo>
                  <a:lnTo>
                    <a:pt x="105" y="360"/>
                  </a:lnTo>
                  <a:lnTo>
                    <a:pt x="104" y="340"/>
                  </a:lnTo>
                  <a:lnTo>
                    <a:pt x="102" y="301"/>
                  </a:lnTo>
                  <a:lnTo>
                    <a:pt x="101" y="279"/>
                  </a:lnTo>
                  <a:lnTo>
                    <a:pt x="100" y="254"/>
                  </a:lnTo>
                  <a:lnTo>
                    <a:pt x="98" y="237"/>
                  </a:lnTo>
                  <a:lnTo>
                    <a:pt x="95" y="217"/>
                  </a:lnTo>
                  <a:lnTo>
                    <a:pt x="90" y="192"/>
                  </a:lnTo>
                  <a:lnTo>
                    <a:pt x="84" y="174"/>
                  </a:lnTo>
                  <a:lnTo>
                    <a:pt x="78" y="158"/>
                  </a:lnTo>
                  <a:lnTo>
                    <a:pt x="68" y="139"/>
                  </a:lnTo>
                  <a:lnTo>
                    <a:pt x="55" y="107"/>
                  </a:lnTo>
                  <a:lnTo>
                    <a:pt x="43" y="83"/>
                  </a:lnTo>
                  <a:lnTo>
                    <a:pt x="0" y="0"/>
                  </a:lnTo>
                </a:path>
              </a:pathLst>
            </a:custGeom>
            <a:solidFill>
              <a:srgbClr val="804000"/>
            </a:solidFill>
            <a:ln w="12700" cap="rnd" cmpd="sng">
              <a:solidFill>
                <a:srgbClr val="000000"/>
              </a:solidFill>
              <a:prstDash val="solid"/>
              <a:round/>
              <a:headEnd/>
              <a:tailEnd/>
            </a:ln>
          </p:spPr>
          <p:txBody>
            <a:bodyPr/>
            <a:lstStyle/>
            <a:p>
              <a:endParaRPr lang="lv-LV"/>
            </a:p>
          </p:txBody>
        </p:sp>
        <p:grpSp>
          <p:nvGrpSpPr>
            <p:cNvPr id="9" name="Group 29"/>
            <p:cNvGrpSpPr>
              <a:grpSpLocks/>
            </p:cNvGrpSpPr>
            <p:nvPr/>
          </p:nvGrpSpPr>
          <p:grpSpPr bwMode="auto">
            <a:xfrm>
              <a:off x="1065" y="981"/>
              <a:ext cx="179" cy="901"/>
              <a:chOff x="1065" y="981"/>
              <a:chExt cx="179" cy="901"/>
            </a:xfrm>
          </p:grpSpPr>
          <p:grpSp>
            <p:nvGrpSpPr>
              <p:cNvPr id="10" name="Group 30"/>
              <p:cNvGrpSpPr>
                <a:grpSpLocks/>
              </p:cNvGrpSpPr>
              <p:nvPr/>
            </p:nvGrpSpPr>
            <p:grpSpPr bwMode="auto">
              <a:xfrm>
                <a:off x="1065" y="1645"/>
                <a:ext cx="172" cy="237"/>
                <a:chOff x="1065" y="1645"/>
                <a:chExt cx="172" cy="237"/>
              </a:xfrm>
            </p:grpSpPr>
            <p:sp>
              <p:nvSpPr>
                <p:cNvPr id="9332" name="Freeform 31"/>
                <p:cNvSpPr>
                  <a:spLocks/>
                </p:cNvSpPr>
                <p:nvPr/>
              </p:nvSpPr>
              <p:spPr bwMode="auto">
                <a:xfrm>
                  <a:off x="1065" y="1645"/>
                  <a:ext cx="172" cy="237"/>
                </a:xfrm>
                <a:custGeom>
                  <a:avLst/>
                  <a:gdLst>
                    <a:gd name="T0" fmla="*/ 25 w 172"/>
                    <a:gd name="T1" fmla="*/ 30 h 237"/>
                    <a:gd name="T2" fmla="*/ 15 w 172"/>
                    <a:gd name="T3" fmla="*/ 61 h 237"/>
                    <a:gd name="T4" fmla="*/ 11 w 172"/>
                    <a:gd name="T5" fmla="*/ 72 h 237"/>
                    <a:gd name="T6" fmla="*/ 9 w 172"/>
                    <a:gd name="T7" fmla="*/ 86 h 237"/>
                    <a:gd name="T8" fmla="*/ 6 w 172"/>
                    <a:gd name="T9" fmla="*/ 105 h 237"/>
                    <a:gd name="T10" fmla="*/ 6 w 172"/>
                    <a:gd name="T11" fmla="*/ 122 h 237"/>
                    <a:gd name="T12" fmla="*/ 8 w 172"/>
                    <a:gd name="T13" fmla="*/ 141 h 237"/>
                    <a:gd name="T14" fmla="*/ 12 w 172"/>
                    <a:gd name="T15" fmla="*/ 157 h 237"/>
                    <a:gd name="T16" fmla="*/ 23 w 172"/>
                    <a:gd name="T17" fmla="*/ 168 h 237"/>
                    <a:gd name="T18" fmla="*/ 12 w 172"/>
                    <a:gd name="T19" fmla="*/ 158 h 237"/>
                    <a:gd name="T20" fmla="*/ 8 w 172"/>
                    <a:gd name="T21" fmla="*/ 157 h 237"/>
                    <a:gd name="T22" fmla="*/ 3 w 172"/>
                    <a:gd name="T23" fmla="*/ 161 h 237"/>
                    <a:gd name="T24" fmla="*/ 0 w 172"/>
                    <a:gd name="T25" fmla="*/ 165 h 237"/>
                    <a:gd name="T26" fmla="*/ 0 w 172"/>
                    <a:gd name="T27" fmla="*/ 173 h 237"/>
                    <a:gd name="T28" fmla="*/ 1 w 172"/>
                    <a:gd name="T29" fmla="*/ 180 h 237"/>
                    <a:gd name="T30" fmla="*/ 5 w 172"/>
                    <a:gd name="T31" fmla="*/ 188 h 237"/>
                    <a:gd name="T32" fmla="*/ 18 w 172"/>
                    <a:gd name="T33" fmla="*/ 202 h 237"/>
                    <a:gd name="T34" fmla="*/ 38 w 172"/>
                    <a:gd name="T35" fmla="*/ 214 h 237"/>
                    <a:gd name="T36" fmla="*/ 47 w 172"/>
                    <a:gd name="T37" fmla="*/ 218 h 237"/>
                    <a:gd name="T38" fmla="*/ 57 w 172"/>
                    <a:gd name="T39" fmla="*/ 221 h 237"/>
                    <a:gd name="T40" fmla="*/ 65 w 172"/>
                    <a:gd name="T41" fmla="*/ 221 h 237"/>
                    <a:gd name="T42" fmla="*/ 74 w 172"/>
                    <a:gd name="T43" fmla="*/ 225 h 237"/>
                    <a:gd name="T44" fmla="*/ 85 w 172"/>
                    <a:gd name="T45" fmla="*/ 232 h 237"/>
                    <a:gd name="T46" fmla="*/ 109 w 172"/>
                    <a:gd name="T47" fmla="*/ 236 h 237"/>
                    <a:gd name="T48" fmla="*/ 139 w 172"/>
                    <a:gd name="T49" fmla="*/ 226 h 237"/>
                    <a:gd name="T50" fmla="*/ 158 w 172"/>
                    <a:gd name="T51" fmla="*/ 226 h 237"/>
                    <a:gd name="T52" fmla="*/ 162 w 172"/>
                    <a:gd name="T53" fmla="*/ 224 h 237"/>
                    <a:gd name="T54" fmla="*/ 167 w 172"/>
                    <a:gd name="T55" fmla="*/ 217 h 237"/>
                    <a:gd name="T56" fmla="*/ 168 w 172"/>
                    <a:gd name="T57" fmla="*/ 208 h 237"/>
                    <a:gd name="T58" fmla="*/ 171 w 172"/>
                    <a:gd name="T59" fmla="*/ 169 h 237"/>
                    <a:gd name="T60" fmla="*/ 171 w 172"/>
                    <a:gd name="T61" fmla="*/ 138 h 237"/>
                    <a:gd name="T62" fmla="*/ 170 w 172"/>
                    <a:gd name="T63" fmla="*/ 122 h 237"/>
                    <a:gd name="T64" fmla="*/ 168 w 172"/>
                    <a:gd name="T65" fmla="*/ 110 h 237"/>
                    <a:gd name="T66" fmla="*/ 167 w 172"/>
                    <a:gd name="T67" fmla="*/ 101 h 237"/>
                    <a:gd name="T68" fmla="*/ 165 w 172"/>
                    <a:gd name="T69" fmla="*/ 89 h 237"/>
                    <a:gd name="T70" fmla="*/ 156 w 172"/>
                    <a:gd name="T71" fmla="*/ 46 h 237"/>
                    <a:gd name="T72" fmla="*/ 146 w 172"/>
                    <a:gd name="T73" fmla="*/ 0 h 237"/>
                    <a:gd name="T74" fmla="*/ 25 w 172"/>
                    <a:gd name="T75" fmla="*/ 3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2"/>
                    <a:gd name="T115" fmla="*/ 0 h 237"/>
                    <a:gd name="T116" fmla="*/ 172 w 172"/>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2" h="237">
                      <a:moveTo>
                        <a:pt x="25" y="30"/>
                      </a:moveTo>
                      <a:lnTo>
                        <a:pt x="15" y="61"/>
                      </a:lnTo>
                      <a:lnTo>
                        <a:pt x="11" y="72"/>
                      </a:lnTo>
                      <a:lnTo>
                        <a:pt x="9" y="86"/>
                      </a:lnTo>
                      <a:lnTo>
                        <a:pt x="6" y="105"/>
                      </a:lnTo>
                      <a:lnTo>
                        <a:pt x="6" y="122"/>
                      </a:lnTo>
                      <a:lnTo>
                        <a:pt x="8" y="141"/>
                      </a:lnTo>
                      <a:lnTo>
                        <a:pt x="12" y="157"/>
                      </a:lnTo>
                      <a:lnTo>
                        <a:pt x="23" y="168"/>
                      </a:lnTo>
                      <a:lnTo>
                        <a:pt x="12" y="158"/>
                      </a:lnTo>
                      <a:lnTo>
                        <a:pt x="8" y="157"/>
                      </a:lnTo>
                      <a:lnTo>
                        <a:pt x="3" y="161"/>
                      </a:lnTo>
                      <a:lnTo>
                        <a:pt x="0" y="165"/>
                      </a:lnTo>
                      <a:lnTo>
                        <a:pt x="0" y="173"/>
                      </a:lnTo>
                      <a:lnTo>
                        <a:pt x="1" y="180"/>
                      </a:lnTo>
                      <a:lnTo>
                        <a:pt x="5" y="188"/>
                      </a:lnTo>
                      <a:lnTo>
                        <a:pt x="18" y="202"/>
                      </a:lnTo>
                      <a:lnTo>
                        <a:pt x="38" y="214"/>
                      </a:lnTo>
                      <a:lnTo>
                        <a:pt x="47" y="218"/>
                      </a:lnTo>
                      <a:lnTo>
                        <a:pt x="57" y="221"/>
                      </a:lnTo>
                      <a:lnTo>
                        <a:pt x="65" y="221"/>
                      </a:lnTo>
                      <a:lnTo>
                        <a:pt x="74" y="225"/>
                      </a:lnTo>
                      <a:lnTo>
                        <a:pt x="85" y="232"/>
                      </a:lnTo>
                      <a:lnTo>
                        <a:pt x="109" y="236"/>
                      </a:lnTo>
                      <a:lnTo>
                        <a:pt x="139" y="226"/>
                      </a:lnTo>
                      <a:lnTo>
                        <a:pt x="158" y="226"/>
                      </a:lnTo>
                      <a:lnTo>
                        <a:pt x="162" y="224"/>
                      </a:lnTo>
                      <a:lnTo>
                        <a:pt x="167" y="217"/>
                      </a:lnTo>
                      <a:lnTo>
                        <a:pt x="168" y="208"/>
                      </a:lnTo>
                      <a:lnTo>
                        <a:pt x="171" y="169"/>
                      </a:lnTo>
                      <a:lnTo>
                        <a:pt x="171" y="138"/>
                      </a:lnTo>
                      <a:lnTo>
                        <a:pt x="170" y="122"/>
                      </a:lnTo>
                      <a:lnTo>
                        <a:pt x="168" y="110"/>
                      </a:lnTo>
                      <a:lnTo>
                        <a:pt x="167" y="101"/>
                      </a:lnTo>
                      <a:lnTo>
                        <a:pt x="165" y="89"/>
                      </a:lnTo>
                      <a:lnTo>
                        <a:pt x="156" y="46"/>
                      </a:lnTo>
                      <a:lnTo>
                        <a:pt x="146" y="0"/>
                      </a:lnTo>
                      <a:lnTo>
                        <a:pt x="25" y="30"/>
                      </a:lnTo>
                    </a:path>
                  </a:pathLst>
                </a:custGeom>
                <a:solidFill>
                  <a:srgbClr val="FFE0C0"/>
                </a:solidFill>
                <a:ln w="12700" cap="rnd" cmpd="sng">
                  <a:solidFill>
                    <a:srgbClr val="000000"/>
                  </a:solidFill>
                  <a:prstDash val="solid"/>
                  <a:round/>
                  <a:headEnd/>
                  <a:tailEnd/>
                </a:ln>
              </p:spPr>
              <p:txBody>
                <a:bodyPr/>
                <a:lstStyle/>
                <a:p>
                  <a:endParaRPr lang="lv-LV"/>
                </a:p>
              </p:txBody>
            </p:sp>
            <p:sp>
              <p:nvSpPr>
                <p:cNvPr id="9333" name="Arc 32"/>
                <p:cNvSpPr>
                  <a:spLocks/>
                </p:cNvSpPr>
                <p:nvPr/>
              </p:nvSpPr>
              <p:spPr bwMode="auto">
                <a:xfrm>
                  <a:off x="1087" y="1803"/>
                  <a:ext cx="8" cy="19"/>
                </a:xfrm>
                <a:custGeom>
                  <a:avLst/>
                  <a:gdLst>
                    <a:gd name="T0" fmla="*/ 0 w 21600"/>
                    <a:gd name="T1" fmla="*/ 19 h 21441"/>
                    <a:gd name="T2" fmla="*/ 7 w 21600"/>
                    <a:gd name="T3" fmla="*/ 0 h 21441"/>
                    <a:gd name="T4" fmla="*/ 8 w 21600"/>
                    <a:gd name="T5" fmla="*/ 19 h 21441"/>
                    <a:gd name="T6" fmla="*/ 0 60000 65536"/>
                    <a:gd name="T7" fmla="*/ 0 60000 65536"/>
                    <a:gd name="T8" fmla="*/ 0 60000 65536"/>
                    <a:gd name="T9" fmla="*/ 0 w 21600"/>
                    <a:gd name="T10" fmla="*/ 0 h 21441"/>
                    <a:gd name="T11" fmla="*/ 21600 w 21600"/>
                    <a:gd name="T12" fmla="*/ 21441 h 21441"/>
                  </a:gdLst>
                  <a:ahLst/>
                  <a:cxnLst>
                    <a:cxn ang="T6">
                      <a:pos x="T0" y="T1"/>
                    </a:cxn>
                    <a:cxn ang="T7">
                      <a:pos x="T2" y="T3"/>
                    </a:cxn>
                    <a:cxn ang="T8">
                      <a:pos x="T4" y="T5"/>
                    </a:cxn>
                  </a:cxnLst>
                  <a:rect l="T9" t="T10" r="T11" b="T12"/>
                  <a:pathLst>
                    <a:path w="21600" h="21441" fill="none" extrusionOk="0">
                      <a:moveTo>
                        <a:pt x="0" y="21441"/>
                      </a:moveTo>
                      <a:cubicBezTo>
                        <a:pt x="0" y="10522"/>
                        <a:pt x="8148" y="1320"/>
                        <a:pt x="18986" y="-1"/>
                      </a:cubicBezTo>
                    </a:path>
                    <a:path w="21600" h="21441" stroke="0" extrusionOk="0">
                      <a:moveTo>
                        <a:pt x="0" y="21441"/>
                      </a:moveTo>
                      <a:cubicBezTo>
                        <a:pt x="0" y="10522"/>
                        <a:pt x="8148" y="1320"/>
                        <a:pt x="18986" y="-1"/>
                      </a:cubicBezTo>
                      <a:lnTo>
                        <a:pt x="21600" y="21441"/>
                      </a:lnTo>
                      <a:close/>
                    </a:path>
                  </a:pathLst>
                </a:custGeom>
                <a:noFill/>
                <a:ln w="12700" cap="rnd">
                  <a:solidFill>
                    <a:srgbClr val="000000"/>
                  </a:solidFill>
                  <a:round/>
                  <a:headEnd type="none" w="sm" len="sm"/>
                  <a:tailEnd type="none" w="sm" len="sm"/>
                </a:ln>
              </p:spPr>
              <p:txBody>
                <a:bodyPr/>
                <a:lstStyle/>
                <a:p>
                  <a:endParaRPr lang="lv-LV"/>
                </a:p>
              </p:txBody>
            </p:sp>
          </p:grpSp>
          <p:grpSp>
            <p:nvGrpSpPr>
              <p:cNvPr id="11" name="Group 33"/>
              <p:cNvGrpSpPr>
                <a:grpSpLocks/>
              </p:cNvGrpSpPr>
              <p:nvPr/>
            </p:nvGrpSpPr>
            <p:grpSpPr bwMode="auto">
              <a:xfrm>
                <a:off x="1073" y="981"/>
                <a:ext cx="171" cy="699"/>
                <a:chOff x="1073" y="981"/>
                <a:chExt cx="171" cy="699"/>
              </a:xfrm>
            </p:grpSpPr>
            <p:sp>
              <p:nvSpPr>
                <p:cNvPr id="9330" name="Rectangle 34"/>
                <p:cNvSpPr>
                  <a:spLocks noChangeArrowheads="1"/>
                </p:cNvSpPr>
                <p:nvPr/>
              </p:nvSpPr>
              <p:spPr bwMode="auto">
                <a:xfrm>
                  <a:off x="1085" y="1640"/>
                  <a:ext cx="138" cy="40"/>
                </a:xfrm>
                <a:prstGeom prst="rect">
                  <a:avLst/>
                </a:prstGeom>
                <a:solidFill>
                  <a:srgbClr val="FFFFFF"/>
                </a:solidFill>
                <a:ln w="12700">
                  <a:solidFill>
                    <a:srgbClr val="000000"/>
                  </a:solidFill>
                  <a:miter lim="800000"/>
                  <a:headEnd/>
                  <a:tailEnd/>
                </a:ln>
              </p:spPr>
              <p:txBody>
                <a:bodyPr wrap="none" anchor="ctr"/>
                <a:lstStyle/>
                <a:p>
                  <a:endParaRPr lang="lv-LV"/>
                </a:p>
              </p:txBody>
            </p:sp>
            <p:sp>
              <p:nvSpPr>
                <p:cNvPr id="9331" name="Freeform 35"/>
                <p:cNvSpPr>
                  <a:spLocks/>
                </p:cNvSpPr>
                <p:nvPr/>
              </p:nvSpPr>
              <p:spPr bwMode="auto">
                <a:xfrm>
                  <a:off x="1073" y="981"/>
                  <a:ext cx="171" cy="677"/>
                </a:xfrm>
                <a:custGeom>
                  <a:avLst/>
                  <a:gdLst>
                    <a:gd name="T0" fmla="*/ 8 w 171"/>
                    <a:gd name="T1" fmla="*/ 224 h 677"/>
                    <a:gd name="T2" fmla="*/ 5 w 171"/>
                    <a:gd name="T3" fmla="*/ 418 h 677"/>
                    <a:gd name="T4" fmla="*/ 0 w 171"/>
                    <a:gd name="T5" fmla="*/ 674 h 677"/>
                    <a:gd name="T6" fmla="*/ 163 w 171"/>
                    <a:gd name="T7" fmla="*/ 676 h 677"/>
                    <a:gd name="T8" fmla="*/ 164 w 171"/>
                    <a:gd name="T9" fmla="*/ 405 h 677"/>
                    <a:gd name="T10" fmla="*/ 164 w 171"/>
                    <a:gd name="T11" fmla="*/ 278 h 677"/>
                    <a:gd name="T12" fmla="*/ 170 w 171"/>
                    <a:gd name="T13" fmla="*/ 144 h 677"/>
                    <a:gd name="T14" fmla="*/ 168 w 171"/>
                    <a:gd name="T15" fmla="*/ 115 h 677"/>
                    <a:gd name="T16" fmla="*/ 166 w 171"/>
                    <a:gd name="T17" fmla="*/ 92 h 677"/>
                    <a:gd name="T18" fmla="*/ 163 w 171"/>
                    <a:gd name="T19" fmla="*/ 70 h 677"/>
                    <a:gd name="T20" fmla="*/ 160 w 171"/>
                    <a:gd name="T21" fmla="*/ 54 h 677"/>
                    <a:gd name="T22" fmla="*/ 154 w 171"/>
                    <a:gd name="T23" fmla="*/ 40 h 677"/>
                    <a:gd name="T24" fmla="*/ 149 w 171"/>
                    <a:gd name="T25" fmla="*/ 29 h 677"/>
                    <a:gd name="T26" fmla="*/ 139 w 171"/>
                    <a:gd name="T27" fmla="*/ 18 h 677"/>
                    <a:gd name="T28" fmla="*/ 127 w 171"/>
                    <a:gd name="T29" fmla="*/ 9 h 677"/>
                    <a:gd name="T30" fmla="*/ 114 w 171"/>
                    <a:gd name="T31" fmla="*/ 4 h 677"/>
                    <a:gd name="T32" fmla="*/ 100 w 171"/>
                    <a:gd name="T33" fmla="*/ 1 h 677"/>
                    <a:gd name="T34" fmla="*/ 88 w 171"/>
                    <a:gd name="T35" fmla="*/ 0 h 677"/>
                    <a:gd name="T36" fmla="*/ 73 w 171"/>
                    <a:gd name="T37" fmla="*/ 4 h 677"/>
                    <a:gd name="T38" fmla="*/ 59 w 171"/>
                    <a:gd name="T39" fmla="*/ 12 h 677"/>
                    <a:gd name="T40" fmla="*/ 50 w 171"/>
                    <a:gd name="T41" fmla="*/ 20 h 677"/>
                    <a:gd name="T42" fmla="*/ 40 w 171"/>
                    <a:gd name="T43" fmla="*/ 30 h 677"/>
                    <a:gd name="T44" fmla="*/ 33 w 171"/>
                    <a:gd name="T45" fmla="*/ 44 h 677"/>
                    <a:gd name="T46" fmla="*/ 25 w 171"/>
                    <a:gd name="T47" fmla="*/ 65 h 677"/>
                    <a:gd name="T48" fmla="*/ 20 w 171"/>
                    <a:gd name="T49" fmla="*/ 87 h 677"/>
                    <a:gd name="T50" fmla="*/ 14 w 171"/>
                    <a:gd name="T51" fmla="*/ 124 h 677"/>
                    <a:gd name="T52" fmla="*/ 8 w 171"/>
                    <a:gd name="T53" fmla="*/ 224 h 6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1"/>
                    <a:gd name="T82" fmla="*/ 0 h 677"/>
                    <a:gd name="T83" fmla="*/ 171 w 171"/>
                    <a:gd name="T84" fmla="*/ 677 h 6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1" h="677">
                      <a:moveTo>
                        <a:pt x="8" y="224"/>
                      </a:moveTo>
                      <a:lnTo>
                        <a:pt x="5" y="418"/>
                      </a:lnTo>
                      <a:lnTo>
                        <a:pt x="0" y="674"/>
                      </a:lnTo>
                      <a:lnTo>
                        <a:pt x="163" y="676"/>
                      </a:lnTo>
                      <a:lnTo>
                        <a:pt x="164" y="405"/>
                      </a:lnTo>
                      <a:lnTo>
                        <a:pt x="164" y="278"/>
                      </a:lnTo>
                      <a:lnTo>
                        <a:pt x="170" y="144"/>
                      </a:lnTo>
                      <a:lnTo>
                        <a:pt x="168" y="115"/>
                      </a:lnTo>
                      <a:lnTo>
                        <a:pt x="166" y="92"/>
                      </a:lnTo>
                      <a:lnTo>
                        <a:pt x="163" y="70"/>
                      </a:lnTo>
                      <a:lnTo>
                        <a:pt x="160" y="54"/>
                      </a:lnTo>
                      <a:lnTo>
                        <a:pt x="154" y="40"/>
                      </a:lnTo>
                      <a:lnTo>
                        <a:pt x="149" y="29"/>
                      </a:lnTo>
                      <a:lnTo>
                        <a:pt x="139" y="18"/>
                      </a:lnTo>
                      <a:lnTo>
                        <a:pt x="127" y="9"/>
                      </a:lnTo>
                      <a:lnTo>
                        <a:pt x="114" y="4"/>
                      </a:lnTo>
                      <a:lnTo>
                        <a:pt x="100" y="1"/>
                      </a:lnTo>
                      <a:lnTo>
                        <a:pt x="88" y="0"/>
                      </a:lnTo>
                      <a:lnTo>
                        <a:pt x="73" y="4"/>
                      </a:lnTo>
                      <a:lnTo>
                        <a:pt x="59" y="12"/>
                      </a:lnTo>
                      <a:lnTo>
                        <a:pt x="50" y="20"/>
                      </a:lnTo>
                      <a:lnTo>
                        <a:pt x="40" y="30"/>
                      </a:lnTo>
                      <a:lnTo>
                        <a:pt x="33" y="44"/>
                      </a:lnTo>
                      <a:lnTo>
                        <a:pt x="25" y="65"/>
                      </a:lnTo>
                      <a:lnTo>
                        <a:pt x="20" y="87"/>
                      </a:lnTo>
                      <a:lnTo>
                        <a:pt x="14" y="124"/>
                      </a:lnTo>
                      <a:lnTo>
                        <a:pt x="8" y="224"/>
                      </a:lnTo>
                    </a:path>
                  </a:pathLst>
                </a:custGeom>
                <a:solidFill>
                  <a:srgbClr val="804000"/>
                </a:solidFill>
                <a:ln w="12700" cap="rnd" cmpd="sng">
                  <a:solidFill>
                    <a:srgbClr val="000000"/>
                  </a:solidFill>
                  <a:prstDash val="solid"/>
                  <a:round/>
                  <a:headEnd/>
                  <a:tailEnd/>
                </a:ln>
              </p:spPr>
              <p:txBody>
                <a:bodyPr/>
                <a:lstStyle/>
                <a:p>
                  <a:endParaRPr lang="lv-LV"/>
                </a:p>
              </p:txBody>
            </p:sp>
          </p:grpSp>
        </p:grpSp>
        <p:grpSp>
          <p:nvGrpSpPr>
            <p:cNvPr id="12" name="Group 36"/>
            <p:cNvGrpSpPr>
              <a:grpSpLocks/>
            </p:cNvGrpSpPr>
            <p:nvPr/>
          </p:nvGrpSpPr>
          <p:grpSpPr bwMode="auto">
            <a:xfrm>
              <a:off x="1224" y="532"/>
              <a:ext cx="194" cy="132"/>
              <a:chOff x="1224" y="532"/>
              <a:chExt cx="194" cy="132"/>
            </a:xfrm>
          </p:grpSpPr>
          <p:sp>
            <p:nvSpPr>
              <p:cNvPr id="9322" name="Freeform 37"/>
              <p:cNvSpPr>
                <a:spLocks/>
              </p:cNvSpPr>
              <p:nvPr/>
            </p:nvSpPr>
            <p:spPr bwMode="auto">
              <a:xfrm>
                <a:off x="1353" y="547"/>
                <a:ext cx="56" cy="21"/>
              </a:xfrm>
              <a:custGeom>
                <a:avLst/>
                <a:gdLst>
                  <a:gd name="T0" fmla="*/ 55 w 56"/>
                  <a:gd name="T1" fmla="*/ 20 h 21"/>
                  <a:gd name="T2" fmla="*/ 47 w 56"/>
                  <a:gd name="T3" fmla="*/ 7 h 21"/>
                  <a:gd name="T4" fmla="*/ 40 w 56"/>
                  <a:gd name="T5" fmla="*/ 5 h 21"/>
                  <a:gd name="T6" fmla="*/ 26 w 56"/>
                  <a:gd name="T7" fmla="*/ 0 h 21"/>
                  <a:gd name="T8" fmla="*/ 12 w 56"/>
                  <a:gd name="T9" fmla="*/ 0 h 21"/>
                  <a:gd name="T10" fmla="*/ 0 w 56"/>
                  <a:gd name="T11" fmla="*/ 5 h 21"/>
                  <a:gd name="T12" fmla="*/ 28 w 56"/>
                  <a:gd name="T13" fmla="*/ 12 h 21"/>
                  <a:gd name="T14" fmla="*/ 55 w 56"/>
                  <a:gd name="T15" fmla="*/ 20 h 21"/>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21"/>
                  <a:gd name="T26" fmla="*/ 56 w 56"/>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21">
                    <a:moveTo>
                      <a:pt x="55" y="20"/>
                    </a:moveTo>
                    <a:lnTo>
                      <a:pt x="47" y="7"/>
                    </a:lnTo>
                    <a:lnTo>
                      <a:pt x="40" y="5"/>
                    </a:lnTo>
                    <a:lnTo>
                      <a:pt x="26" y="0"/>
                    </a:lnTo>
                    <a:lnTo>
                      <a:pt x="12" y="0"/>
                    </a:lnTo>
                    <a:lnTo>
                      <a:pt x="0" y="5"/>
                    </a:lnTo>
                    <a:lnTo>
                      <a:pt x="28" y="12"/>
                    </a:lnTo>
                    <a:lnTo>
                      <a:pt x="55" y="20"/>
                    </a:lnTo>
                  </a:path>
                </a:pathLst>
              </a:custGeom>
              <a:solidFill>
                <a:srgbClr val="603000"/>
              </a:solidFill>
              <a:ln w="9525" cap="rnd">
                <a:noFill/>
                <a:round/>
                <a:headEnd/>
                <a:tailEnd/>
              </a:ln>
            </p:spPr>
            <p:txBody>
              <a:bodyPr/>
              <a:lstStyle/>
              <a:p>
                <a:endParaRPr lang="lv-LV"/>
              </a:p>
            </p:txBody>
          </p:sp>
          <p:sp>
            <p:nvSpPr>
              <p:cNvPr id="9323" name="Oval 38"/>
              <p:cNvSpPr>
                <a:spLocks noChangeArrowheads="1"/>
              </p:cNvSpPr>
              <p:nvPr/>
            </p:nvSpPr>
            <p:spPr bwMode="auto">
              <a:xfrm>
                <a:off x="1371" y="532"/>
                <a:ext cx="47" cy="132"/>
              </a:xfrm>
              <a:prstGeom prst="ellipse">
                <a:avLst/>
              </a:prstGeom>
              <a:noFill/>
              <a:ln w="12700">
                <a:solidFill>
                  <a:srgbClr val="000000"/>
                </a:solidFill>
                <a:round/>
                <a:headEnd/>
                <a:tailEnd/>
              </a:ln>
            </p:spPr>
            <p:txBody>
              <a:bodyPr wrap="none" anchor="ctr"/>
              <a:lstStyle/>
              <a:p>
                <a:endParaRPr lang="lv-LV"/>
              </a:p>
            </p:txBody>
          </p:sp>
          <p:sp>
            <p:nvSpPr>
              <p:cNvPr id="9324" name="Line 39"/>
              <p:cNvSpPr>
                <a:spLocks noChangeShapeType="1"/>
              </p:cNvSpPr>
              <p:nvPr/>
            </p:nvSpPr>
            <p:spPr bwMode="auto">
              <a:xfrm>
                <a:off x="1224" y="601"/>
                <a:ext cx="149" cy="0"/>
              </a:xfrm>
              <a:prstGeom prst="line">
                <a:avLst/>
              </a:prstGeom>
              <a:noFill/>
              <a:ln w="12700">
                <a:solidFill>
                  <a:srgbClr val="000000"/>
                </a:solidFill>
                <a:round/>
                <a:headEnd type="none" w="sm" len="sm"/>
                <a:tailEnd type="none" w="sm" len="sm"/>
              </a:ln>
            </p:spPr>
            <p:txBody>
              <a:bodyPr/>
              <a:lstStyle/>
              <a:p>
                <a:endParaRPr lang="lv-LV"/>
              </a:p>
            </p:txBody>
          </p:sp>
          <p:grpSp>
            <p:nvGrpSpPr>
              <p:cNvPr id="13" name="Group 40"/>
              <p:cNvGrpSpPr>
                <a:grpSpLocks/>
              </p:cNvGrpSpPr>
              <p:nvPr/>
            </p:nvGrpSpPr>
            <p:grpSpPr bwMode="auto">
              <a:xfrm>
                <a:off x="1395" y="586"/>
                <a:ext cx="20" cy="47"/>
                <a:chOff x="1395" y="586"/>
                <a:chExt cx="20" cy="47"/>
              </a:xfrm>
            </p:grpSpPr>
            <p:sp>
              <p:nvSpPr>
                <p:cNvPr id="9326" name="Oval 41"/>
                <p:cNvSpPr>
                  <a:spLocks noChangeArrowheads="1"/>
                </p:cNvSpPr>
                <p:nvPr/>
              </p:nvSpPr>
              <p:spPr bwMode="auto">
                <a:xfrm>
                  <a:off x="1395" y="586"/>
                  <a:ext cx="16" cy="47"/>
                </a:xfrm>
                <a:prstGeom prst="ellipse">
                  <a:avLst/>
                </a:prstGeom>
                <a:solidFill>
                  <a:srgbClr val="0000FF"/>
                </a:solidFill>
                <a:ln w="9525">
                  <a:noFill/>
                  <a:round/>
                  <a:headEnd/>
                  <a:tailEnd/>
                </a:ln>
              </p:spPr>
              <p:txBody>
                <a:bodyPr wrap="none" anchor="ctr"/>
                <a:lstStyle/>
                <a:p>
                  <a:endParaRPr lang="lv-LV"/>
                </a:p>
              </p:txBody>
            </p:sp>
            <p:sp>
              <p:nvSpPr>
                <p:cNvPr id="9327" name="Oval 42"/>
                <p:cNvSpPr>
                  <a:spLocks noChangeArrowheads="1"/>
                </p:cNvSpPr>
                <p:nvPr/>
              </p:nvSpPr>
              <p:spPr bwMode="auto">
                <a:xfrm>
                  <a:off x="1399" y="592"/>
                  <a:ext cx="16" cy="25"/>
                </a:xfrm>
                <a:prstGeom prst="ellipse">
                  <a:avLst/>
                </a:prstGeom>
                <a:solidFill>
                  <a:srgbClr val="FFFFFF"/>
                </a:solidFill>
                <a:ln w="9525">
                  <a:noFill/>
                  <a:round/>
                  <a:headEnd/>
                  <a:tailEnd/>
                </a:ln>
              </p:spPr>
              <p:txBody>
                <a:bodyPr wrap="none" anchor="ctr"/>
                <a:lstStyle/>
                <a:p>
                  <a:endParaRPr lang="lv-LV"/>
                </a:p>
              </p:txBody>
            </p:sp>
          </p:grpSp>
        </p:grpSp>
      </p:grpSp>
      <p:sp>
        <p:nvSpPr>
          <p:cNvPr id="9220" name="Rectangle 43"/>
          <p:cNvSpPr>
            <a:spLocks noChangeArrowheads="1"/>
          </p:cNvSpPr>
          <p:nvPr/>
        </p:nvSpPr>
        <p:spPr bwMode="auto">
          <a:xfrm>
            <a:off x="0" y="5805264"/>
            <a:ext cx="7164288" cy="1008112"/>
          </a:xfrm>
          <a:prstGeom prst="rect">
            <a:avLst/>
          </a:prstGeom>
          <a:noFill/>
          <a:ln w="9525">
            <a:noFill/>
            <a:miter lim="800000"/>
            <a:headEnd/>
            <a:tailEnd/>
          </a:ln>
        </p:spPr>
        <p:txBody>
          <a:bodyPr lIns="92075" tIns="46038" rIns="92075" bIns="46038" anchor="ctr"/>
          <a:lstStyle/>
          <a:p>
            <a:pPr algn="ctr" eaLnBrk="0" hangingPunct="0"/>
            <a:r>
              <a:rPr lang="lv-LV" sz="3200" dirty="0" smtClean="0">
                <a:solidFill>
                  <a:srgbClr val="FFFFFF"/>
                </a:solidFill>
                <a:latin typeface="Arial" pitchFamily="34" charset="0"/>
                <a:cs typeface="Arial" pitchFamily="34" charset="0"/>
              </a:rPr>
              <a:t>Viņi neatklāja problēmas galvenos cēloņus</a:t>
            </a:r>
            <a:endParaRPr lang="en-US" sz="3200" dirty="0">
              <a:solidFill>
                <a:srgbClr val="FFFFFF"/>
              </a:solidFill>
              <a:latin typeface="Arial" pitchFamily="34" charset="0"/>
              <a:cs typeface="Arial" pitchFamily="34" charset="0"/>
            </a:endParaRPr>
          </a:p>
        </p:txBody>
      </p:sp>
      <p:grpSp>
        <p:nvGrpSpPr>
          <p:cNvPr id="14" name="Group 44"/>
          <p:cNvGrpSpPr>
            <a:grpSpLocks/>
          </p:cNvGrpSpPr>
          <p:nvPr/>
        </p:nvGrpSpPr>
        <p:grpSpPr bwMode="auto">
          <a:xfrm>
            <a:off x="2171700" y="2381250"/>
            <a:ext cx="1906588" cy="3424014"/>
            <a:chOff x="1368" y="1500"/>
            <a:chExt cx="1201" cy="2329"/>
          </a:xfrm>
        </p:grpSpPr>
        <p:sp>
          <p:nvSpPr>
            <p:cNvPr id="9306" name="Freeform 45"/>
            <p:cNvSpPr>
              <a:spLocks/>
            </p:cNvSpPr>
            <p:nvPr/>
          </p:nvSpPr>
          <p:spPr bwMode="auto">
            <a:xfrm>
              <a:off x="1465" y="2233"/>
              <a:ext cx="744" cy="1596"/>
            </a:xfrm>
            <a:custGeom>
              <a:avLst/>
              <a:gdLst>
                <a:gd name="T0" fmla="*/ 263 w 744"/>
                <a:gd name="T1" fmla="*/ 0 h 1596"/>
                <a:gd name="T2" fmla="*/ 303 w 744"/>
                <a:gd name="T3" fmla="*/ 104 h 1596"/>
                <a:gd name="T4" fmla="*/ 151 w 744"/>
                <a:gd name="T5" fmla="*/ 470 h 1596"/>
                <a:gd name="T6" fmla="*/ 311 w 744"/>
                <a:gd name="T7" fmla="*/ 169 h 1596"/>
                <a:gd name="T8" fmla="*/ 287 w 744"/>
                <a:gd name="T9" fmla="*/ 588 h 1596"/>
                <a:gd name="T10" fmla="*/ 0 w 744"/>
                <a:gd name="T11" fmla="*/ 1228 h 1596"/>
                <a:gd name="T12" fmla="*/ 279 w 744"/>
                <a:gd name="T13" fmla="*/ 653 h 1596"/>
                <a:gd name="T14" fmla="*/ 319 w 744"/>
                <a:gd name="T15" fmla="*/ 1124 h 1596"/>
                <a:gd name="T16" fmla="*/ 167 w 744"/>
                <a:gd name="T17" fmla="*/ 1333 h 1596"/>
                <a:gd name="T18" fmla="*/ 359 w 744"/>
                <a:gd name="T19" fmla="*/ 1124 h 1596"/>
                <a:gd name="T20" fmla="*/ 407 w 744"/>
                <a:gd name="T21" fmla="*/ 1595 h 1596"/>
                <a:gd name="T22" fmla="*/ 431 w 744"/>
                <a:gd name="T23" fmla="*/ 1085 h 1596"/>
                <a:gd name="T24" fmla="*/ 463 w 744"/>
                <a:gd name="T25" fmla="*/ 1503 h 1596"/>
                <a:gd name="T26" fmla="*/ 455 w 744"/>
                <a:gd name="T27" fmla="*/ 1098 h 1596"/>
                <a:gd name="T28" fmla="*/ 439 w 744"/>
                <a:gd name="T29" fmla="*/ 771 h 1596"/>
                <a:gd name="T30" fmla="*/ 519 w 744"/>
                <a:gd name="T31" fmla="*/ 1137 h 1596"/>
                <a:gd name="T32" fmla="*/ 439 w 744"/>
                <a:gd name="T33" fmla="*/ 601 h 1596"/>
                <a:gd name="T34" fmla="*/ 535 w 744"/>
                <a:gd name="T35" fmla="*/ 705 h 1596"/>
                <a:gd name="T36" fmla="*/ 407 w 744"/>
                <a:gd name="T37" fmla="*/ 287 h 1596"/>
                <a:gd name="T38" fmla="*/ 743 w 744"/>
                <a:gd name="T39" fmla="*/ 771 h 1596"/>
                <a:gd name="T40" fmla="*/ 383 w 744"/>
                <a:gd name="T41" fmla="*/ 13 h 1596"/>
                <a:gd name="T42" fmla="*/ 367 w 744"/>
                <a:gd name="T43" fmla="*/ 0 h 15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4"/>
                <a:gd name="T67" fmla="*/ 0 h 1596"/>
                <a:gd name="T68" fmla="*/ 744 w 744"/>
                <a:gd name="T69" fmla="*/ 1596 h 15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4" h="1596">
                  <a:moveTo>
                    <a:pt x="263" y="0"/>
                  </a:moveTo>
                  <a:lnTo>
                    <a:pt x="303" y="104"/>
                  </a:lnTo>
                  <a:lnTo>
                    <a:pt x="151" y="470"/>
                  </a:lnTo>
                  <a:lnTo>
                    <a:pt x="311" y="169"/>
                  </a:lnTo>
                  <a:lnTo>
                    <a:pt x="287" y="588"/>
                  </a:lnTo>
                  <a:lnTo>
                    <a:pt x="0" y="1228"/>
                  </a:lnTo>
                  <a:lnTo>
                    <a:pt x="279" y="653"/>
                  </a:lnTo>
                  <a:lnTo>
                    <a:pt x="319" y="1124"/>
                  </a:lnTo>
                  <a:lnTo>
                    <a:pt x="167" y="1333"/>
                  </a:lnTo>
                  <a:lnTo>
                    <a:pt x="359" y="1124"/>
                  </a:lnTo>
                  <a:lnTo>
                    <a:pt x="407" y="1595"/>
                  </a:lnTo>
                  <a:lnTo>
                    <a:pt x="431" y="1085"/>
                  </a:lnTo>
                  <a:lnTo>
                    <a:pt x="463" y="1503"/>
                  </a:lnTo>
                  <a:lnTo>
                    <a:pt x="455" y="1098"/>
                  </a:lnTo>
                  <a:lnTo>
                    <a:pt x="439" y="771"/>
                  </a:lnTo>
                  <a:lnTo>
                    <a:pt x="519" y="1137"/>
                  </a:lnTo>
                  <a:lnTo>
                    <a:pt x="439" y="601"/>
                  </a:lnTo>
                  <a:lnTo>
                    <a:pt x="535" y="705"/>
                  </a:lnTo>
                  <a:lnTo>
                    <a:pt x="407" y="287"/>
                  </a:lnTo>
                  <a:lnTo>
                    <a:pt x="743" y="771"/>
                  </a:lnTo>
                  <a:lnTo>
                    <a:pt x="383" y="13"/>
                  </a:lnTo>
                  <a:lnTo>
                    <a:pt x="367" y="0"/>
                  </a:lnTo>
                </a:path>
              </a:pathLst>
            </a:custGeom>
            <a:solidFill>
              <a:srgbClr val="FFFFFF"/>
            </a:solidFill>
            <a:ln w="12700" cap="rnd" cmpd="sng">
              <a:solidFill>
                <a:schemeClr val="tx1"/>
              </a:solidFill>
              <a:prstDash val="solid"/>
              <a:round/>
              <a:headEnd type="none" w="sm" len="sm"/>
              <a:tailEnd type="none" w="sm" len="sm"/>
            </a:ln>
          </p:spPr>
          <p:txBody>
            <a:bodyPr/>
            <a:lstStyle/>
            <a:p>
              <a:endParaRPr lang="lv-LV"/>
            </a:p>
          </p:txBody>
        </p:sp>
        <p:sp>
          <p:nvSpPr>
            <p:cNvPr id="9307" name="Freeform 46"/>
            <p:cNvSpPr>
              <a:spLocks/>
            </p:cNvSpPr>
            <p:nvPr/>
          </p:nvSpPr>
          <p:spPr bwMode="auto">
            <a:xfrm>
              <a:off x="1816" y="1899"/>
              <a:ext cx="753" cy="378"/>
            </a:xfrm>
            <a:custGeom>
              <a:avLst/>
              <a:gdLst>
                <a:gd name="T0" fmla="*/ 0 w 753"/>
                <a:gd name="T1" fmla="*/ 377 h 378"/>
                <a:gd name="T2" fmla="*/ 63 w 753"/>
                <a:gd name="T3" fmla="*/ 366 h 378"/>
                <a:gd name="T4" fmla="*/ 117 w 753"/>
                <a:gd name="T5" fmla="*/ 366 h 378"/>
                <a:gd name="T6" fmla="*/ 154 w 753"/>
                <a:gd name="T7" fmla="*/ 355 h 378"/>
                <a:gd name="T8" fmla="*/ 181 w 753"/>
                <a:gd name="T9" fmla="*/ 333 h 378"/>
                <a:gd name="T10" fmla="*/ 208 w 753"/>
                <a:gd name="T11" fmla="*/ 312 h 378"/>
                <a:gd name="T12" fmla="*/ 235 w 753"/>
                <a:gd name="T13" fmla="*/ 290 h 378"/>
                <a:gd name="T14" fmla="*/ 262 w 753"/>
                <a:gd name="T15" fmla="*/ 269 h 378"/>
                <a:gd name="T16" fmla="*/ 289 w 753"/>
                <a:gd name="T17" fmla="*/ 258 h 378"/>
                <a:gd name="T18" fmla="*/ 317 w 753"/>
                <a:gd name="T19" fmla="*/ 236 h 378"/>
                <a:gd name="T20" fmla="*/ 344 w 753"/>
                <a:gd name="T21" fmla="*/ 226 h 378"/>
                <a:gd name="T22" fmla="*/ 371 w 753"/>
                <a:gd name="T23" fmla="*/ 215 h 378"/>
                <a:gd name="T24" fmla="*/ 398 w 753"/>
                <a:gd name="T25" fmla="*/ 215 h 378"/>
                <a:gd name="T26" fmla="*/ 425 w 753"/>
                <a:gd name="T27" fmla="*/ 204 h 378"/>
                <a:gd name="T28" fmla="*/ 453 w 753"/>
                <a:gd name="T29" fmla="*/ 183 h 378"/>
                <a:gd name="T30" fmla="*/ 480 w 753"/>
                <a:gd name="T31" fmla="*/ 172 h 378"/>
                <a:gd name="T32" fmla="*/ 507 w 753"/>
                <a:gd name="T33" fmla="*/ 161 h 378"/>
                <a:gd name="T34" fmla="*/ 534 w 753"/>
                <a:gd name="T35" fmla="*/ 150 h 378"/>
                <a:gd name="T36" fmla="*/ 561 w 753"/>
                <a:gd name="T37" fmla="*/ 140 h 378"/>
                <a:gd name="T38" fmla="*/ 588 w 753"/>
                <a:gd name="T39" fmla="*/ 129 h 378"/>
                <a:gd name="T40" fmla="*/ 616 w 753"/>
                <a:gd name="T41" fmla="*/ 118 h 378"/>
                <a:gd name="T42" fmla="*/ 643 w 753"/>
                <a:gd name="T43" fmla="*/ 107 h 378"/>
                <a:gd name="T44" fmla="*/ 670 w 753"/>
                <a:gd name="T45" fmla="*/ 96 h 378"/>
                <a:gd name="T46" fmla="*/ 697 w 753"/>
                <a:gd name="T47" fmla="*/ 86 h 378"/>
                <a:gd name="T48" fmla="*/ 733 w 753"/>
                <a:gd name="T49" fmla="*/ 64 h 378"/>
                <a:gd name="T50" fmla="*/ 752 w 753"/>
                <a:gd name="T51" fmla="*/ 53 h 378"/>
                <a:gd name="T52" fmla="*/ 724 w 753"/>
                <a:gd name="T53" fmla="*/ 53 h 378"/>
                <a:gd name="T54" fmla="*/ 697 w 753"/>
                <a:gd name="T55" fmla="*/ 53 h 378"/>
                <a:gd name="T56" fmla="*/ 670 w 753"/>
                <a:gd name="T57" fmla="*/ 53 h 378"/>
                <a:gd name="T58" fmla="*/ 643 w 753"/>
                <a:gd name="T59" fmla="*/ 53 h 378"/>
                <a:gd name="T60" fmla="*/ 616 w 753"/>
                <a:gd name="T61" fmla="*/ 53 h 378"/>
                <a:gd name="T62" fmla="*/ 643 w 753"/>
                <a:gd name="T63" fmla="*/ 21 h 378"/>
                <a:gd name="T64" fmla="*/ 616 w 753"/>
                <a:gd name="T65" fmla="*/ 0 h 378"/>
                <a:gd name="T66" fmla="*/ 588 w 753"/>
                <a:gd name="T67" fmla="*/ 0 h 378"/>
                <a:gd name="T68" fmla="*/ 561 w 753"/>
                <a:gd name="T69" fmla="*/ 0 h 378"/>
                <a:gd name="T70" fmla="*/ 534 w 753"/>
                <a:gd name="T71" fmla="*/ 0 h 378"/>
                <a:gd name="T72" fmla="*/ 507 w 753"/>
                <a:gd name="T73" fmla="*/ 0 h 378"/>
                <a:gd name="T74" fmla="*/ 480 w 753"/>
                <a:gd name="T75" fmla="*/ 0 h 378"/>
                <a:gd name="T76" fmla="*/ 471 w 753"/>
                <a:gd name="T77" fmla="*/ 0 h 3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3"/>
                <a:gd name="T118" fmla="*/ 0 h 378"/>
                <a:gd name="T119" fmla="*/ 753 w 753"/>
                <a:gd name="T120" fmla="*/ 378 h 3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3" h="378">
                  <a:moveTo>
                    <a:pt x="0" y="377"/>
                  </a:moveTo>
                  <a:lnTo>
                    <a:pt x="63" y="366"/>
                  </a:lnTo>
                  <a:lnTo>
                    <a:pt x="117" y="366"/>
                  </a:lnTo>
                  <a:lnTo>
                    <a:pt x="154" y="355"/>
                  </a:lnTo>
                  <a:lnTo>
                    <a:pt x="181" y="333"/>
                  </a:lnTo>
                  <a:lnTo>
                    <a:pt x="208" y="312"/>
                  </a:lnTo>
                  <a:lnTo>
                    <a:pt x="235" y="290"/>
                  </a:lnTo>
                  <a:lnTo>
                    <a:pt x="262" y="269"/>
                  </a:lnTo>
                  <a:lnTo>
                    <a:pt x="289" y="258"/>
                  </a:lnTo>
                  <a:lnTo>
                    <a:pt x="317" y="236"/>
                  </a:lnTo>
                  <a:lnTo>
                    <a:pt x="344" y="226"/>
                  </a:lnTo>
                  <a:lnTo>
                    <a:pt x="371" y="215"/>
                  </a:lnTo>
                  <a:lnTo>
                    <a:pt x="398" y="215"/>
                  </a:lnTo>
                  <a:lnTo>
                    <a:pt x="425" y="204"/>
                  </a:lnTo>
                  <a:lnTo>
                    <a:pt x="453" y="183"/>
                  </a:lnTo>
                  <a:lnTo>
                    <a:pt x="480" y="172"/>
                  </a:lnTo>
                  <a:lnTo>
                    <a:pt x="507" y="161"/>
                  </a:lnTo>
                  <a:lnTo>
                    <a:pt x="534" y="150"/>
                  </a:lnTo>
                  <a:lnTo>
                    <a:pt x="561" y="140"/>
                  </a:lnTo>
                  <a:lnTo>
                    <a:pt x="588" y="129"/>
                  </a:lnTo>
                  <a:lnTo>
                    <a:pt x="616" y="118"/>
                  </a:lnTo>
                  <a:lnTo>
                    <a:pt x="643" y="107"/>
                  </a:lnTo>
                  <a:lnTo>
                    <a:pt x="670" y="96"/>
                  </a:lnTo>
                  <a:lnTo>
                    <a:pt x="697" y="86"/>
                  </a:lnTo>
                  <a:lnTo>
                    <a:pt x="733" y="64"/>
                  </a:lnTo>
                  <a:lnTo>
                    <a:pt x="752" y="53"/>
                  </a:lnTo>
                  <a:lnTo>
                    <a:pt x="724" y="53"/>
                  </a:lnTo>
                  <a:lnTo>
                    <a:pt x="697" y="53"/>
                  </a:lnTo>
                  <a:lnTo>
                    <a:pt x="670" y="53"/>
                  </a:lnTo>
                  <a:lnTo>
                    <a:pt x="643" y="53"/>
                  </a:lnTo>
                  <a:lnTo>
                    <a:pt x="616" y="53"/>
                  </a:lnTo>
                  <a:lnTo>
                    <a:pt x="643" y="21"/>
                  </a:lnTo>
                  <a:lnTo>
                    <a:pt x="616" y="0"/>
                  </a:lnTo>
                  <a:lnTo>
                    <a:pt x="588" y="0"/>
                  </a:lnTo>
                  <a:lnTo>
                    <a:pt x="561" y="0"/>
                  </a:lnTo>
                  <a:lnTo>
                    <a:pt x="534" y="0"/>
                  </a:lnTo>
                  <a:lnTo>
                    <a:pt x="507" y="0"/>
                  </a:lnTo>
                  <a:lnTo>
                    <a:pt x="480" y="0"/>
                  </a:lnTo>
                  <a:lnTo>
                    <a:pt x="471" y="0"/>
                  </a:lnTo>
                </a:path>
              </a:pathLst>
            </a:custGeom>
            <a:solidFill>
              <a:srgbClr val="5F5F5F"/>
            </a:solidFill>
            <a:ln w="12700" cap="rnd" cmpd="sng">
              <a:solidFill>
                <a:srgbClr val="009966"/>
              </a:solidFill>
              <a:prstDash val="solid"/>
              <a:round/>
              <a:headEnd type="none" w="sm" len="sm"/>
              <a:tailEnd type="none" w="sm" len="sm"/>
            </a:ln>
          </p:spPr>
          <p:txBody>
            <a:bodyPr/>
            <a:lstStyle/>
            <a:p>
              <a:endParaRPr lang="lv-LV"/>
            </a:p>
          </p:txBody>
        </p:sp>
        <p:sp>
          <p:nvSpPr>
            <p:cNvPr id="9308" name="Freeform 47"/>
            <p:cNvSpPr>
              <a:spLocks/>
            </p:cNvSpPr>
            <p:nvPr/>
          </p:nvSpPr>
          <p:spPr bwMode="auto">
            <a:xfrm>
              <a:off x="1368" y="1500"/>
              <a:ext cx="1017" cy="723"/>
            </a:xfrm>
            <a:custGeom>
              <a:avLst/>
              <a:gdLst>
                <a:gd name="T0" fmla="*/ 392 w 1017"/>
                <a:gd name="T1" fmla="*/ 711 h 723"/>
                <a:gd name="T2" fmla="*/ 0 w 1017"/>
                <a:gd name="T3" fmla="*/ 301 h 723"/>
                <a:gd name="T4" fmla="*/ 136 w 1017"/>
                <a:gd name="T5" fmla="*/ 280 h 723"/>
                <a:gd name="T6" fmla="*/ 8 w 1017"/>
                <a:gd name="T7" fmla="*/ 0 h 723"/>
                <a:gd name="T8" fmla="*/ 176 w 1017"/>
                <a:gd name="T9" fmla="*/ 64 h 723"/>
                <a:gd name="T10" fmla="*/ 280 w 1017"/>
                <a:gd name="T11" fmla="*/ 0 h 723"/>
                <a:gd name="T12" fmla="*/ 280 w 1017"/>
                <a:gd name="T13" fmla="*/ 172 h 723"/>
                <a:gd name="T14" fmla="*/ 440 w 1017"/>
                <a:gd name="T15" fmla="*/ 118 h 723"/>
                <a:gd name="T16" fmla="*/ 368 w 1017"/>
                <a:gd name="T17" fmla="*/ 366 h 723"/>
                <a:gd name="T18" fmla="*/ 464 w 1017"/>
                <a:gd name="T19" fmla="*/ 711 h 723"/>
                <a:gd name="T20" fmla="*/ 416 w 1017"/>
                <a:gd name="T21" fmla="*/ 344 h 723"/>
                <a:gd name="T22" fmla="*/ 416 w 1017"/>
                <a:gd name="T23" fmla="*/ 226 h 723"/>
                <a:gd name="T24" fmla="*/ 464 w 1017"/>
                <a:gd name="T25" fmla="*/ 366 h 723"/>
                <a:gd name="T26" fmla="*/ 552 w 1017"/>
                <a:gd name="T27" fmla="*/ 269 h 723"/>
                <a:gd name="T28" fmla="*/ 536 w 1017"/>
                <a:gd name="T29" fmla="*/ 441 h 723"/>
                <a:gd name="T30" fmla="*/ 600 w 1017"/>
                <a:gd name="T31" fmla="*/ 463 h 723"/>
                <a:gd name="T32" fmla="*/ 600 w 1017"/>
                <a:gd name="T33" fmla="*/ 495 h 723"/>
                <a:gd name="T34" fmla="*/ 496 w 1017"/>
                <a:gd name="T35" fmla="*/ 689 h 723"/>
                <a:gd name="T36" fmla="*/ 696 w 1017"/>
                <a:gd name="T37" fmla="*/ 377 h 723"/>
                <a:gd name="T38" fmla="*/ 808 w 1017"/>
                <a:gd name="T39" fmla="*/ 172 h 723"/>
                <a:gd name="T40" fmla="*/ 856 w 1017"/>
                <a:gd name="T41" fmla="*/ 377 h 723"/>
                <a:gd name="T42" fmla="*/ 1016 w 1017"/>
                <a:gd name="T43" fmla="*/ 312 h 723"/>
                <a:gd name="T44" fmla="*/ 856 w 1017"/>
                <a:gd name="T45" fmla="*/ 431 h 723"/>
                <a:gd name="T46" fmla="*/ 984 w 1017"/>
                <a:gd name="T47" fmla="*/ 431 h 723"/>
                <a:gd name="T48" fmla="*/ 944 w 1017"/>
                <a:gd name="T49" fmla="*/ 528 h 723"/>
                <a:gd name="T50" fmla="*/ 456 w 1017"/>
                <a:gd name="T51" fmla="*/ 722 h 7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17"/>
                <a:gd name="T79" fmla="*/ 0 h 723"/>
                <a:gd name="T80" fmla="*/ 1017 w 1017"/>
                <a:gd name="T81" fmla="*/ 723 h 7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17" h="723">
                  <a:moveTo>
                    <a:pt x="392" y="711"/>
                  </a:moveTo>
                  <a:lnTo>
                    <a:pt x="0" y="301"/>
                  </a:lnTo>
                  <a:lnTo>
                    <a:pt x="136" y="280"/>
                  </a:lnTo>
                  <a:lnTo>
                    <a:pt x="8" y="0"/>
                  </a:lnTo>
                  <a:lnTo>
                    <a:pt x="176" y="64"/>
                  </a:lnTo>
                  <a:lnTo>
                    <a:pt x="280" y="0"/>
                  </a:lnTo>
                  <a:lnTo>
                    <a:pt x="280" y="172"/>
                  </a:lnTo>
                  <a:lnTo>
                    <a:pt x="440" y="118"/>
                  </a:lnTo>
                  <a:lnTo>
                    <a:pt x="368" y="366"/>
                  </a:lnTo>
                  <a:lnTo>
                    <a:pt x="464" y="711"/>
                  </a:lnTo>
                  <a:lnTo>
                    <a:pt x="416" y="344"/>
                  </a:lnTo>
                  <a:lnTo>
                    <a:pt x="416" y="226"/>
                  </a:lnTo>
                  <a:lnTo>
                    <a:pt x="464" y="366"/>
                  </a:lnTo>
                  <a:lnTo>
                    <a:pt x="552" y="269"/>
                  </a:lnTo>
                  <a:lnTo>
                    <a:pt x="536" y="441"/>
                  </a:lnTo>
                  <a:lnTo>
                    <a:pt x="600" y="463"/>
                  </a:lnTo>
                  <a:lnTo>
                    <a:pt x="600" y="495"/>
                  </a:lnTo>
                  <a:lnTo>
                    <a:pt x="496" y="689"/>
                  </a:lnTo>
                  <a:lnTo>
                    <a:pt x="696" y="377"/>
                  </a:lnTo>
                  <a:lnTo>
                    <a:pt x="808" y="172"/>
                  </a:lnTo>
                  <a:lnTo>
                    <a:pt x="856" y="377"/>
                  </a:lnTo>
                  <a:lnTo>
                    <a:pt x="1016" y="312"/>
                  </a:lnTo>
                  <a:lnTo>
                    <a:pt x="856" y="431"/>
                  </a:lnTo>
                  <a:lnTo>
                    <a:pt x="984" y="431"/>
                  </a:lnTo>
                  <a:lnTo>
                    <a:pt x="944" y="528"/>
                  </a:lnTo>
                  <a:lnTo>
                    <a:pt x="456" y="722"/>
                  </a:lnTo>
                </a:path>
              </a:pathLst>
            </a:custGeom>
            <a:solidFill>
              <a:srgbClr val="009966"/>
            </a:solidFill>
            <a:ln w="12700" cap="rnd" cmpd="sng">
              <a:solidFill>
                <a:srgbClr val="009966"/>
              </a:solidFill>
              <a:prstDash val="solid"/>
              <a:round/>
              <a:headEnd type="none" w="sm" len="sm"/>
              <a:tailEnd type="none" w="sm" len="sm"/>
            </a:ln>
          </p:spPr>
          <p:txBody>
            <a:bodyPr/>
            <a:lstStyle/>
            <a:p>
              <a:endParaRPr lang="lv-LV"/>
            </a:p>
          </p:txBody>
        </p:sp>
      </p:grpSp>
      <p:grpSp>
        <p:nvGrpSpPr>
          <p:cNvPr id="15" name="Group 48"/>
          <p:cNvGrpSpPr>
            <a:grpSpLocks/>
          </p:cNvGrpSpPr>
          <p:nvPr/>
        </p:nvGrpSpPr>
        <p:grpSpPr bwMode="auto">
          <a:xfrm>
            <a:off x="5459413" y="531813"/>
            <a:ext cx="3406775" cy="6100762"/>
            <a:chOff x="3439" y="335"/>
            <a:chExt cx="2146" cy="3843"/>
          </a:xfrm>
        </p:grpSpPr>
        <p:grpSp>
          <p:nvGrpSpPr>
            <p:cNvPr id="16" name="Group 49"/>
            <p:cNvGrpSpPr>
              <a:grpSpLocks/>
            </p:cNvGrpSpPr>
            <p:nvPr/>
          </p:nvGrpSpPr>
          <p:grpSpPr bwMode="auto">
            <a:xfrm>
              <a:off x="4552" y="909"/>
              <a:ext cx="681" cy="1289"/>
              <a:chOff x="4552" y="909"/>
              <a:chExt cx="681" cy="1289"/>
            </a:xfrm>
          </p:grpSpPr>
          <p:sp>
            <p:nvSpPr>
              <p:cNvPr id="9300" name="Freeform 50"/>
              <p:cNvSpPr>
                <a:spLocks/>
              </p:cNvSpPr>
              <p:nvPr/>
            </p:nvSpPr>
            <p:spPr bwMode="auto">
              <a:xfrm>
                <a:off x="4552" y="922"/>
                <a:ext cx="681" cy="1276"/>
              </a:xfrm>
              <a:custGeom>
                <a:avLst/>
                <a:gdLst>
                  <a:gd name="T0" fmla="*/ 199 w 681"/>
                  <a:gd name="T1" fmla="*/ 19 h 1276"/>
                  <a:gd name="T2" fmla="*/ 176 w 681"/>
                  <a:gd name="T3" fmla="*/ 32 h 1276"/>
                  <a:gd name="T4" fmla="*/ 0 w 681"/>
                  <a:gd name="T5" fmla="*/ 149 h 1276"/>
                  <a:gd name="T6" fmla="*/ 47 w 681"/>
                  <a:gd name="T7" fmla="*/ 986 h 1276"/>
                  <a:gd name="T8" fmla="*/ 47 w 681"/>
                  <a:gd name="T9" fmla="*/ 1031 h 1276"/>
                  <a:gd name="T10" fmla="*/ 57 w 681"/>
                  <a:gd name="T11" fmla="*/ 1109 h 1276"/>
                  <a:gd name="T12" fmla="*/ 54 w 681"/>
                  <a:gd name="T13" fmla="*/ 1197 h 1276"/>
                  <a:gd name="T14" fmla="*/ 194 w 681"/>
                  <a:gd name="T15" fmla="*/ 1251 h 1276"/>
                  <a:gd name="T16" fmla="*/ 341 w 681"/>
                  <a:gd name="T17" fmla="*/ 1275 h 1276"/>
                  <a:gd name="T18" fmla="*/ 519 w 681"/>
                  <a:gd name="T19" fmla="*/ 1259 h 1276"/>
                  <a:gd name="T20" fmla="*/ 667 w 681"/>
                  <a:gd name="T21" fmla="*/ 1205 h 1276"/>
                  <a:gd name="T22" fmla="*/ 680 w 681"/>
                  <a:gd name="T23" fmla="*/ 1047 h 1276"/>
                  <a:gd name="T24" fmla="*/ 667 w 681"/>
                  <a:gd name="T25" fmla="*/ 645 h 1276"/>
                  <a:gd name="T26" fmla="*/ 557 w 681"/>
                  <a:gd name="T27" fmla="*/ 132 h 1276"/>
                  <a:gd name="T28" fmla="*/ 411 w 681"/>
                  <a:gd name="T29" fmla="*/ 13 h 1276"/>
                  <a:gd name="T30" fmla="*/ 368 w 681"/>
                  <a:gd name="T31" fmla="*/ 0 h 1276"/>
                  <a:gd name="T32" fmla="*/ 303 w 681"/>
                  <a:gd name="T33" fmla="*/ 3 h 1276"/>
                  <a:gd name="T34" fmla="*/ 258 w 681"/>
                  <a:gd name="T35" fmla="*/ 3 h 1276"/>
                  <a:gd name="T36" fmla="*/ 228 w 681"/>
                  <a:gd name="T37" fmla="*/ 16 h 1276"/>
                  <a:gd name="T38" fmla="*/ 199 w 681"/>
                  <a:gd name="T39" fmla="*/ 19 h 1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1"/>
                  <a:gd name="T61" fmla="*/ 0 h 1276"/>
                  <a:gd name="T62" fmla="*/ 681 w 681"/>
                  <a:gd name="T63" fmla="*/ 1276 h 1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1" h="1276">
                    <a:moveTo>
                      <a:pt x="199" y="19"/>
                    </a:moveTo>
                    <a:lnTo>
                      <a:pt x="176" y="32"/>
                    </a:lnTo>
                    <a:lnTo>
                      <a:pt x="0" y="149"/>
                    </a:lnTo>
                    <a:lnTo>
                      <a:pt x="47" y="986"/>
                    </a:lnTo>
                    <a:lnTo>
                      <a:pt x="47" y="1031"/>
                    </a:lnTo>
                    <a:lnTo>
                      <a:pt x="57" y="1109"/>
                    </a:lnTo>
                    <a:lnTo>
                      <a:pt x="54" y="1197"/>
                    </a:lnTo>
                    <a:lnTo>
                      <a:pt x="194" y="1251"/>
                    </a:lnTo>
                    <a:lnTo>
                      <a:pt x="341" y="1275"/>
                    </a:lnTo>
                    <a:lnTo>
                      <a:pt x="519" y="1259"/>
                    </a:lnTo>
                    <a:lnTo>
                      <a:pt x="667" y="1205"/>
                    </a:lnTo>
                    <a:lnTo>
                      <a:pt x="680" y="1047"/>
                    </a:lnTo>
                    <a:lnTo>
                      <a:pt x="667" y="645"/>
                    </a:lnTo>
                    <a:lnTo>
                      <a:pt x="557" y="132"/>
                    </a:lnTo>
                    <a:lnTo>
                      <a:pt x="411" y="13"/>
                    </a:lnTo>
                    <a:lnTo>
                      <a:pt x="368" y="0"/>
                    </a:lnTo>
                    <a:lnTo>
                      <a:pt x="303" y="3"/>
                    </a:lnTo>
                    <a:lnTo>
                      <a:pt x="258" y="3"/>
                    </a:lnTo>
                    <a:lnTo>
                      <a:pt x="228" y="16"/>
                    </a:lnTo>
                    <a:lnTo>
                      <a:pt x="199" y="19"/>
                    </a:lnTo>
                  </a:path>
                </a:pathLst>
              </a:custGeom>
              <a:solidFill>
                <a:srgbClr val="FFFFFF"/>
              </a:solidFill>
              <a:ln w="12700" cap="rnd" cmpd="sng">
                <a:solidFill>
                  <a:srgbClr val="000000"/>
                </a:solidFill>
                <a:prstDash val="solid"/>
                <a:round/>
                <a:headEnd/>
                <a:tailEnd/>
              </a:ln>
            </p:spPr>
            <p:txBody>
              <a:bodyPr/>
              <a:lstStyle/>
              <a:p>
                <a:endParaRPr lang="lv-LV"/>
              </a:p>
            </p:txBody>
          </p:sp>
          <p:sp>
            <p:nvSpPr>
              <p:cNvPr id="9301" name="Freeform 51"/>
              <p:cNvSpPr>
                <a:spLocks/>
              </p:cNvSpPr>
              <p:nvPr/>
            </p:nvSpPr>
            <p:spPr bwMode="auto">
              <a:xfrm>
                <a:off x="4738" y="1042"/>
                <a:ext cx="157" cy="1055"/>
              </a:xfrm>
              <a:custGeom>
                <a:avLst/>
                <a:gdLst>
                  <a:gd name="T0" fmla="*/ 112 w 157"/>
                  <a:gd name="T1" fmla="*/ 9 h 1055"/>
                  <a:gd name="T2" fmla="*/ 143 w 157"/>
                  <a:gd name="T3" fmla="*/ 61 h 1055"/>
                  <a:gd name="T4" fmla="*/ 120 w 157"/>
                  <a:gd name="T5" fmla="*/ 107 h 1055"/>
                  <a:gd name="T6" fmla="*/ 133 w 157"/>
                  <a:gd name="T7" fmla="*/ 257 h 1055"/>
                  <a:gd name="T8" fmla="*/ 136 w 157"/>
                  <a:gd name="T9" fmla="*/ 358 h 1055"/>
                  <a:gd name="T10" fmla="*/ 143 w 157"/>
                  <a:gd name="T11" fmla="*/ 449 h 1055"/>
                  <a:gd name="T12" fmla="*/ 143 w 157"/>
                  <a:gd name="T13" fmla="*/ 540 h 1055"/>
                  <a:gd name="T14" fmla="*/ 150 w 157"/>
                  <a:gd name="T15" fmla="*/ 697 h 1055"/>
                  <a:gd name="T16" fmla="*/ 156 w 157"/>
                  <a:gd name="T17" fmla="*/ 917 h 1055"/>
                  <a:gd name="T18" fmla="*/ 85 w 157"/>
                  <a:gd name="T19" fmla="*/ 1054 h 1055"/>
                  <a:gd name="T20" fmla="*/ 0 w 157"/>
                  <a:gd name="T21" fmla="*/ 924 h 1055"/>
                  <a:gd name="T22" fmla="*/ 6 w 157"/>
                  <a:gd name="T23" fmla="*/ 729 h 1055"/>
                  <a:gd name="T24" fmla="*/ 13 w 157"/>
                  <a:gd name="T25" fmla="*/ 586 h 1055"/>
                  <a:gd name="T26" fmla="*/ 16 w 157"/>
                  <a:gd name="T27" fmla="*/ 439 h 1055"/>
                  <a:gd name="T28" fmla="*/ 24 w 157"/>
                  <a:gd name="T29" fmla="*/ 359 h 1055"/>
                  <a:gd name="T30" fmla="*/ 42 w 157"/>
                  <a:gd name="T31" fmla="*/ 251 h 1055"/>
                  <a:gd name="T32" fmla="*/ 74 w 157"/>
                  <a:gd name="T33" fmla="*/ 103 h 1055"/>
                  <a:gd name="T34" fmla="*/ 54 w 157"/>
                  <a:gd name="T35" fmla="*/ 56 h 1055"/>
                  <a:gd name="T36" fmla="*/ 86 w 157"/>
                  <a:gd name="T37" fmla="*/ 9 h 1055"/>
                  <a:gd name="T38" fmla="*/ 100 w 157"/>
                  <a:gd name="T39" fmla="*/ 0 h 1055"/>
                  <a:gd name="T40" fmla="*/ 112 w 157"/>
                  <a:gd name="T41" fmla="*/ 9 h 10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055"/>
                  <a:gd name="T65" fmla="*/ 157 w 157"/>
                  <a:gd name="T66" fmla="*/ 1055 h 10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055">
                    <a:moveTo>
                      <a:pt x="112" y="9"/>
                    </a:moveTo>
                    <a:lnTo>
                      <a:pt x="143" y="61"/>
                    </a:lnTo>
                    <a:lnTo>
                      <a:pt x="120" y="107"/>
                    </a:lnTo>
                    <a:lnTo>
                      <a:pt x="133" y="257"/>
                    </a:lnTo>
                    <a:lnTo>
                      <a:pt x="136" y="358"/>
                    </a:lnTo>
                    <a:lnTo>
                      <a:pt x="143" y="449"/>
                    </a:lnTo>
                    <a:lnTo>
                      <a:pt x="143" y="540"/>
                    </a:lnTo>
                    <a:lnTo>
                      <a:pt x="150" y="697"/>
                    </a:lnTo>
                    <a:lnTo>
                      <a:pt x="156" y="917"/>
                    </a:lnTo>
                    <a:lnTo>
                      <a:pt x="85" y="1054"/>
                    </a:lnTo>
                    <a:lnTo>
                      <a:pt x="0" y="924"/>
                    </a:lnTo>
                    <a:lnTo>
                      <a:pt x="6" y="729"/>
                    </a:lnTo>
                    <a:lnTo>
                      <a:pt x="13" y="586"/>
                    </a:lnTo>
                    <a:lnTo>
                      <a:pt x="16" y="439"/>
                    </a:lnTo>
                    <a:lnTo>
                      <a:pt x="24" y="359"/>
                    </a:lnTo>
                    <a:lnTo>
                      <a:pt x="42" y="251"/>
                    </a:lnTo>
                    <a:lnTo>
                      <a:pt x="74" y="103"/>
                    </a:lnTo>
                    <a:lnTo>
                      <a:pt x="54" y="56"/>
                    </a:lnTo>
                    <a:lnTo>
                      <a:pt x="86" y="9"/>
                    </a:lnTo>
                    <a:lnTo>
                      <a:pt x="100" y="0"/>
                    </a:lnTo>
                    <a:lnTo>
                      <a:pt x="112" y="9"/>
                    </a:lnTo>
                  </a:path>
                </a:pathLst>
              </a:custGeom>
              <a:solidFill>
                <a:srgbClr val="FF0000"/>
              </a:solidFill>
              <a:ln w="12700" cap="rnd" cmpd="sng">
                <a:solidFill>
                  <a:srgbClr val="000000"/>
                </a:solidFill>
                <a:prstDash val="solid"/>
                <a:round/>
                <a:headEnd/>
                <a:tailEnd/>
              </a:ln>
            </p:spPr>
            <p:txBody>
              <a:bodyPr/>
              <a:lstStyle/>
              <a:p>
                <a:endParaRPr lang="lv-LV"/>
              </a:p>
            </p:txBody>
          </p:sp>
          <p:grpSp>
            <p:nvGrpSpPr>
              <p:cNvPr id="17" name="Group 52"/>
              <p:cNvGrpSpPr>
                <a:grpSpLocks/>
              </p:cNvGrpSpPr>
              <p:nvPr/>
            </p:nvGrpSpPr>
            <p:grpSpPr bwMode="auto">
              <a:xfrm>
                <a:off x="4711" y="909"/>
                <a:ext cx="261" cy="273"/>
                <a:chOff x="4711" y="909"/>
                <a:chExt cx="261" cy="273"/>
              </a:xfrm>
            </p:grpSpPr>
            <p:sp>
              <p:nvSpPr>
                <p:cNvPr id="9303" name="Freeform 53"/>
                <p:cNvSpPr>
                  <a:spLocks/>
                </p:cNvSpPr>
                <p:nvPr/>
              </p:nvSpPr>
              <p:spPr bwMode="auto">
                <a:xfrm>
                  <a:off x="4717" y="1003"/>
                  <a:ext cx="196" cy="179"/>
                </a:xfrm>
                <a:custGeom>
                  <a:avLst/>
                  <a:gdLst>
                    <a:gd name="T0" fmla="*/ 0 w 196"/>
                    <a:gd name="T1" fmla="*/ 0 h 179"/>
                    <a:gd name="T2" fmla="*/ 51 w 196"/>
                    <a:gd name="T3" fmla="*/ 178 h 179"/>
                    <a:gd name="T4" fmla="*/ 115 w 196"/>
                    <a:gd name="T5" fmla="*/ 60 h 179"/>
                    <a:gd name="T6" fmla="*/ 177 w 196"/>
                    <a:gd name="T7" fmla="*/ 166 h 179"/>
                    <a:gd name="T8" fmla="*/ 195 w 196"/>
                    <a:gd name="T9" fmla="*/ 16 h 179"/>
                    <a:gd name="T10" fmla="*/ 96 w 196"/>
                    <a:gd name="T11" fmla="*/ 44 h 179"/>
                    <a:gd name="T12" fmla="*/ 0 w 196"/>
                    <a:gd name="T13" fmla="*/ 0 h 179"/>
                    <a:gd name="T14" fmla="*/ 0 60000 65536"/>
                    <a:gd name="T15" fmla="*/ 0 60000 65536"/>
                    <a:gd name="T16" fmla="*/ 0 60000 65536"/>
                    <a:gd name="T17" fmla="*/ 0 60000 65536"/>
                    <a:gd name="T18" fmla="*/ 0 60000 65536"/>
                    <a:gd name="T19" fmla="*/ 0 60000 65536"/>
                    <a:gd name="T20" fmla="*/ 0 60000 65536"/>
                    <a:gd name="T21" fmla="*/ 0 w 196"/>
                    <a:gd name="T22" fmla="*/ 0 h 179"/>
                    <a:gd name="T23" fmla="*/ 196 w 196"/>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79">
                      <a:moveTo>
                        <a:pt x="0" y="0"/>
                      </a:moveTo>
                      <a:lnTo>
                        <a:pt x="51" y="178"/>
                      </a:lnTo>
                      <a:lnTo>
                        <a:pt x="115" y="60"/>
                      </a:lnTo>
                      <a:lnTo>
                        <a:pt x="177" y="166"/>
                      </a:lnTo>
                      <a:lnTo>
                        <a:pt x="195" y="16"/>
                      </a:lnTo>
                      <a:lnTo>
                        <a:pt x="96" y="44"/>
                      </a:lnTo>
                      <a:lnTo>
                        <a:pt x="0" y="0"/>
                      </a:lnTo>
                    </a:path>
                  </a:pathLst>
                </a:custGeom>
                <a:solidFill>
                  <a:srgbClr val="606060"/>
                </a:solidFill>
                <a:ln w="9525" cap="rnd">
                  <a:noFill/>
                  <a:round/>
                  <a:headEnd/>
                  <a:tailEnd/>
                </a:ln>
              </p:spPr>
              <p:txBody>
                <a:bodyPr/>
                <a:lstStyle/>
                <a:p>
                  <a:endParaRPr lang="lv-LV"/>
                </a:p>
              </p:txBody>
            </p:sp>
            <p:sp>
              <p:nvSpPr>
                <p:cNvPr id="9304" name="Freeform 54"/>
                <p:cNvSpPr>
                  <a:spLocks/>
                </p:cNvSpPr>
                <p:nvPr/>
              </p:nvSpPr>
              <p:spPr bwMode="auto">
                <a:xfrm>
                  <a:off x="4711" y="943"/>
                  <a:ext cx="126" cy="221"/>
                </a:xfrm>
                <a:custGeom>
                  <a:avLst/>
                  <a:gdLst>
                    <a:gd name="T0" fmla="*/ 125 w 126"/>
                    <a:gd name="T1" fmla="*/ 96 h 221"/>
                    <a:gd name="T2" fmla="*/ 66 w 126"/>
                    <a:gd name="T3" fmla="*/ 220 h 221"/>
                    <a:gd name="T4" fmla="*/ 45 w 126"/>
                    <a:gd name="T5" fmla="*/ 164 h 221"/>
                    <a:gd name="T6" fmla="*/ 31 w 126"/>
                    <a:gd name="T7" fmla="*/ 130 h 221"/>
                    <a:gd name="T8" fmla="*/ 20 w 126"/>
                    <a:gd name="T9" fmla="*/ 99 h 221"/>
                    <a:gd name="T10" fmla="*/ 11 w 126"/>
                    <a:gd name="T11" fmla="*/ 72 h 221"/>
                    <a:gd name="T12" fmla="*/ 4 w 126"/>
                    <a:gd name="T13" fmla="*/ 47 h 221"/>
                    <a:gd name="T14" fmla="*/ 0 w 126"/>
                    <a:gd name="T15" fmla="*/ 26 h 221"/>
                    <a:gd name="T16" fmla="*/ 5 w 126"/>
                    <a:gd name="T17" fmla="*/ 0 h 221"/>
                    <a:gd name="T18" fmla="*/ 42 w 126"/>
                    <a:gd name="T19" fmla="*/ 38 h 221"/>
                    <a:gd name="T20" fmla="*/ 66 w 126"/>
                    <a:gd name="T21" fmla="*/ 67 h 221"/>
                    <a:gd name="T22" fmla="*/ 86 w 126"/>
                    <a:gd name="T23" fmla="*/ 82 h 221"/>
                    <a:gd name="T24" fmla="*/ 104 w 126"/>
                    <a:gd name="T25" fmla="*/ 89 h 221"/>
                    <a:gd name="T26" fmla="*/ 125 w 126"/>
                    <a:gd name="T27" fmla="*/ 96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6"/>
                    <a:gd name="T43" fmla="*/ 0 h 221"/>
                    <a:gd name="T44" fmla="*/ 126 w 126"/>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6" h="221">
                      <a:moveTo>
                        <a:pt x="125" y="96"/>
                      </a:moveTo>
                      <a:lnTo>
                        <a:pt x="66" y="220"/>
                      </a:lnTo>
                      <a:lnTo>
                        <a:pt x="45" y="164"/>
                      </a:lnTo>
                      <a:lnTo>
                        <a:pt x="31" y="130"/>
                      </a:lnTo>
                      <a:lnTo>
                        <a:pt x="20" y="99"/>
                      </a:lnTo>
                      <a:lnTo>
                        <a:pt x="11" y="72"/>
                      </a:lnTo>
                      <a:lnTo>
                        <a:pt x="4" y="47"/>
                      </a:lnTo>
                      <a:lnTo>
                        <a:pt x="0" y="26"/>
                      </a:lnTo>
                      <a:lnTo>
                        <a:pt x="5" y="0"/>
                      </a:lnTo>
                      <a:lnTo>
                        <a:pt x="42" y="38"/>
                      </a:lnTo>
                      <a:lnTo>
                        <a:pt x="66" y="67"/>
                      </a:lnTo>
                      <a:lnTo>
                        <a:pt x="86" y="82"/>
                      </a:lnTo>
                      <a:lnTo>
                        <a:pt x="104" y="89"/>
                      </a:lnTo>
                      <a:lnTo>
                        <a:pt x="125" y="96"/>
                      </a:lnTo>
                    </a:path>
                  </a:pathLst>
                </a:custGeom>
                <a:solidFill>
                  <a:srgbClr val="FFFFFF"/>
                </a:solidFill>
                <a:ln w="12700" cap="rnd" cmpd="sng">
                  <a:solidFill>
                    <a:srgbClr val="000000"/>
                  </a:solidFill>
                  <a:prstDash val="solid"/>
                  <a:round/>
                  <a:headEnd/>
                  <a:tailEnd/>
                </a:ln>
              </p:spPr>
              <p:txBody>
                <a:bodyPr/>
                <a:lstStyle/>
                <a:p>
                  <a:endParaRPr lang="lv-LV"/>
                </a:p>
              </p:txBody>
            </p:sp>
            <p:sp>
              <p:nvSpPr>
                <p:cNvPr id="9305" name="Freeform 55"/>
                <p:cNvSpPr>
                  <a:spLocks/>
                </p:cNvSpPr>
                <p:nvPr/>
              </p:nvSpPr>
              <p:spPr bwMode="auto">
                <a:xfrm>
                  <a:off x="4835" y="909"/>
                  <a:ext cx="137" cy="257"/>
                </a:xfrm>
                <a:custGeom>
                  <a:avLst/>
                  <a:gdLst>
                    <a:gd name="T0" fmla="*/ 123 w 137"/>
                    <a:gd name="T1" fmla="*/ 0 h 257"/>
                    <a:gd name="T2" fmla="*/ 108 w 137"/>
                    <a:gd name="T3" fmla="*/ 29 h 257"/>
                    <a:gd name="T4" fmla="*/ 93 w 137"/>
                    <a:gd name="T5" fmla="*/ 52 h 257"/>
                    <a:gd name="T6" fmla="*/ 72 w 137"/>
                    <a:gd name="T7" fmla="*/ 76 h 257"/>
                    <a:gd name="T8" fmla="*/ 51 w 137"/>
                    <a:gd name="T9" fmla="*/ 96 h 257"/>
                    <a:gd name="T10" fmla="*/ 26 w 137"/>
                    <a:gd name="T11" fmla="*/ 114 h 257"/>
                    <a:gd name="T12" fmla="*/ 0 w 137"/>
                    <a:gd name="T13" fmla="*/ 130 h 257"/>
                    <a:gd name="T14" fmla="*/ 64 w 137"/>
                    <a:gd name="T15" fmla="*/ 256 h 257"/>
                    <a:gd name="T16" fmla="*/ 87 w 137"/>
                    <a:gd name="T17" fmla="*/ 201 h 257"/>
                    <a:gd name="T18" fmla="*/ 99 w 137"/>
                    <a:gd name="T19" fmla="*/ 164 h 257"/>
                    <a:gd name="T20" fmla="*/ 117 w 137"/>
                    <a:gd name="T21" fmla="*/ 117 h 257"/>
                    <a:gd name="T22" fmla="*/ 125 w 137"/>
                    <a:gd name="T23" fmla="*/ 83 h 257"/>
                    <a:gd name="T24" fmla="*/ 131 w 137"/>
                    <a:gd name="T25" fmla="*/ 57 h 257"/>
                    <a:gd name="T26" fmla="*/ 136 w 137"/>
                    <a:gd name="T27" fmla="*/ 28 h 257"/>
                    <a:gd name="T28" fmla="*/ 123 w 137"/>
                    <a:gd name="T29" fmla="*/ 0 h 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257"/>
                    <a:gd name="T47" fmla="*/ 137 w 137"/>
                    <a:gd name="T48" fmla="*/ 257 h 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257">
                      <a:moveTo>
                        <a:pt x="123" y="0"/>
                      </a:moveTo>
                      <a:lnTo>
                        <a:pt x="108" y="29"/>
                      </a:lnTo>
                      <a:lnTo>
                        <a:pt x="93" y="52"/>
                      </a:lnTo>
                      <a:lnTo>
                        <a:pt x="72" y="76"/>
                      </a:lnTo>
                      <a:lnTo>
                        <a:pt x="51" y="96"/>
                      </a:lnTo>
                      <a:lnTo>
                        <a:pt x="26" y="114"/>
                      </a:lnTo>
                      <a:lnTo>
                        <a:pt x="0" y="130"/>
                      </a:lnTo>
                      <a:lnTo>
                        <a:pt x="64" y="256"/>
                      </a:lnTo>
                      <a:lnTo>
                        <a:pt x="87" y="201"/>
                      </a:lnTo>
                      <a:lnTo>
                        <a:pt x="99" y="164"/>
                      </a:lnTo>
                      <a:lnTo>
                        <a:pt x="117" y="117"/>
                      </a:lnTo>
                      <a:lnTo>
                        <a:pt x="125" y="83"/>
                      </a:lnTo>
                      <a:lnTo>
                        <a:pt x="131" y="57"/>
                      </a:lnTo>
                      <a:lnTo>
                        <a:pt x="136" y="28"/>
                      </a:lnTo>
                      <a:lnTo>
                        <a:pt x="123" y="0"/>
                      </a:lnTo>
                    </a:path>
                  </a:pathLst>
                </a:custGeom>
                <a:solidFill>
                  <a:srgbClr val="FFFFFF"/>
                </a:solidFill>
                <a:ln w="12700" cap="rnd" cmpd="sng">
                  <a:solidFill>
                    <a:srgbClr val="000000"/>
                  </a:solidFill>
                  <a:prstDash val="solid"/>
                  <a:round/>
                  <a:headEnd/>
                  <a:tailEnd/>
                </a:ln>
              </p:spPr>
              <p:txBody>
                <a:bodyPr/>
                <a:lstStyle/>
                <a:p>
                  <a:endParaRPr lang="lv-LV"/>
                </a:p>
              </p:txBody>
            </p:sp>
          </p:grpSp>
        </p:grpSp>
        <p:grpSp>
          <p:nvGrpSpPr>
            <p:cNvPr id="18" name="Group 56"/>
            <p:cNvGrpSpPr>
              <a:grpSpLocks/>
            </p:cNvGrpSpPr>
            <p:nvPr/>
          </p:nvGrpSpPr>
          <p:grpSpPr bwMode="auto">
            <a:xfrm>
              <a:off x="4603" y="335"/>
              <a:ext cx="453" cy="704"/>
              <a:chOff x="4603" y="335"/>
              <a:chExt cx="453" cy="704"/>
            </a:xfrm>
          </p:grpSpPr>
          <p:sp>
            <p:nvSpPr>
              <p:cNvPr id="9271" name="Freeform 57"/>
              <p:cNvSpPr>
                <a:spLocks/>
              </p:cNvSpPr>
              <p:nvPr/>
            </p:nvSpPr>
            <p:spPr bwMode="auto">
              <a:xfrm>
                <a:off x="4713" y="816"/>
                <a:ext cx="254" cy="223"/>
              </a:xfrm>
              <a:custGeom>
                <a:avLst/>
                <a:gdLst>
                  <a:gd name="T0" fmla="*/ 234 w 254"/>
                  <a:gd name="T1" fmla="*/ 0 h 223"/>
                  <a:gd name="T2" fmla="*/ 243 w 254"/>
                  <a:gd name="T3" fmla="*/ 50 h 223"/>
                  <a:gd name="T4" fmla="*/ 244 w 254"/>
                  <a:gd name="T5" fmla="*/ 75 h 223"/>
                  <a:gd name="T6" fmla="*/ 247 w 254"/>
                  <a:gd name="T7" fmla="*/ 108 h 223"/>
                  <a:gd name="T8" fmla="*/ 253 w 254"/>
                  <a:gd name="T9" fmla="*/ 139 h 223"/>
                  <a:gd name="T10" fmla="*/ 238 w 254"/>
                  <a:gd name="T11" fmla="*/ 166 h 223"/>
                  <a:gd name="T12" fmla="*/ 218 w 254"/>
                  <a:gd name="T13" fmla="*/ 197 h 223"/>
                  <a:gd name="T14" fmla="*/ 196 w 254"/>
                  <a:gd name="T15" fmla="*/ 212 h 223"/>
                  <a:gd name="T16" fmla="*/ 167 w 254"/>
                  <a:gd name="T17" fmla="*/ 221 h 223"/>
                  <a:gd name="T18" fmla="*/ 132 w 254"/>
                  <a:gd name="T19" fmla="*/ 222 h 223"/>
                  <a:gd name="T20" fmla="*/ 96 w 254"/>
                  <a:gd name="T21" fmla="*/ 219 h 223"/>
                  <a:gd name="T22" fmla="*/ 69 w 254"/>
                  <a:gd name="T23" fmla="*/ 209 h 223"/>
                  <a:gd name="T24" fmla="*/ 47 w 254"/>
                  <a:gd name="T25" fmla="*/ 198 h 223"/>
                  <a:gd name="T26" fmla="*/ 30 w 254"/>
                  <a:gd name="T27" fmla="*/ 185 h 223"/>
                  <a:gd name="T28" fmla="*/ 14 w 254"/>
                  <a:gd name="T29" fmla="*/ 162 h 223"/>
                  <a:gd name="T30" fmla="*/ 7 w 254"/>
                  <a:gd name="T31" fmla="*/ 139 h 223"/>
                  <a:gd name="T32" fmla="*/ 3 w 254"/>
                  <a:gd name="T33" fmla="*/ 118 h 223"/>
                  <a:gd name="T34" fmla="*/ 0 w 254"/>
                  <a:gd name="T35" fmla="*/ 50 h 223"/>
                  <a:gd name="T36" fmla="*/ 234 w 254"/>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4"/>
                  <a:gd name="T58" fmla="*/ 0 h 223"/>
                  <a:gd name="T59" fmla="*/ 254 w 254"/>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4" h="223">
                    <a:moveTo>
                      <a:pt x="234" y="0"/>
                    </a:moveTo>
                    <a:lnTo>
                      <a:pt x="243" y="50"/>
                    </a:lnTo>
                    <a:lnTo>
                      <a:pt x="244" y="75"/>
                    </a:lnTo>
                    <a:lnTo>
                      <a:pt x="247" y="108"/>
                    </a:lnTo>
                    <a:lnTo>
                      <a:pt x="253" y="139"/>
                    </a:lnTo>
                    <a:lnTo>
                      <a:pt x="238" y="166"/>
                    </a:lnTo>
                    <a:lnTo>
                      <a:pt x="218" y="197"/>
                    </a:lnTo>
                    <a:lnTo>
                      <a:pt x="196" y="212"/>
                    </a:lnTo>
                    <a:lnTo>
                      <a:pt x="167" y="221"/>
                    </a:lnTo>
                    <a:lnTo>
                      <a:pt x="132" y="222"/>
                    </a:lnTo>
                    <a:lnTo>
                      <a:pt x="96" y="219"/>
                    </a:lnTo>
                    <a:lnTo>
                      <a:pt x="69" y="209"/>
                    </a:lnTo>
                    <a:lnTo>
                      <a:pt x="47" y="198"/>
                    </a:lnTo>
                    <a:lnTo>
                      <a:pt x="30" y="185"/>
                    </a:lnTo>
                    <a:lnTo>
                      <a:pt x="14" y="162"/>
                    </a:lnTo>
                    <a:lnTo>
                      <a:pt x="7" y="139"/>
                    </a:lnTo>
                    <a:lnTo>
                      <a:pt x="3" y="118"/>
                    </a:lnTo>
                    <a:lnTo>
                      <a:pt x="0" y="50"/>
                    </a:lnTo>
                    <a:lnTo>
                      <a:pt x="234" y="0"/>
                    </a:lnTo>
                  </a:path>
                </a:pathLst>
              </a:custGeom>
              <a:solidFill>
                <a:srgbClr val="FFC080"/>
              </a:solidFill>
              <a:ln w="12700" cap="rnd" cmpd="sng">
                <a:solidFill>
                  <a:srgbClr val="000000"/>
                </a:solidFill>
                <a:prstDash val="solid"/>
                <a:round/>
                <a:headEnd/>
                <a:tailEnd/>
              </a:ln>
            </p:spPr>
            <p:txBody>
              <a:bodyPr/>
              <a:lstStyle/>
              <a:p>
                <a:endParaRPr lang="lv-LV"/>
              </a:p>
            </p:txBody>
          </p:sp>
          <p:grpSp>
            <p:nvGrpSpPr>
              <p:cNvPr id="19" name="Group 58"/>
              <p:cNvGrpSpPr>
                <a:grpSpLocks/>
              </p:cNvGrpSpPr>
              <p:nvPr/>
            </p:nvGrpSpPr>
            <p:grpSpPr bwMode="auto">
              <a:xfrm>
                <a:off x="4603" y="423"/>
                <a:ext cx="74" cy="314"/>
                <a:chOff x="4603" y="423"/>
                <a:chExt cx="74" cy="314"/>
              </a:xfrm>
            </p:grpSpPr>
            <p:sp>
              <p:nvSpPr>
                <p:cNvPr id="9298" name="Freeform 59"/>
                <p:cNvSpPr>
                  <a:spLocks/>
                </p:cNvSpPr>
                <p:nvPr/>
              </p:nvSpPr>
              <p:spPr bwMode="auto">
                <a:xfrm>
                  <a:off x="4603" y="423"/>
                  <a:ext cx="74" cy="219"/>
                </a:xfrm>
                <a:custGeom>
                  <a:avLst/>
                  <a:gdLst>
                    <a:gd name="T0" fmla="*/ 37 w 74"/>
                    <a:gd name="T1" fmla="*/ 0 h 219"/>
                    <a:gd name="T2" fmla="*/ 17 w 74"/>
                    <a:gd name="T3" fmla="*/ 24 h 219"/>
                    <a:gd name="T4" fmla="*/ 4 w 74"/>
                    <a:gd name="T5" fmla="*/ 52 h 219"/>
                    <a:gd name="T6" fmla="*/ 0 w 74"/>
                    <a:gd name="T7" fmla="*/ 85 h 219"/>
                    <a:gd name="T8" fmla="*/ 0 w 74"/>
                    <a:gd name="T9" fmla="*/ 107 h 219"/>
                    <a:gd name="T10" fmla="*/ 7 w 74"/>
                    <a:gd name="T11" fmla="*/ 150 h 219"/>
                    <a:gd name="T12" fmla="*/ 10 w 74"/>
                    <a:gd name="T13" fmla="*/ 174 h 219"/>
                    <a:gd name="T14" fmla="*/ 17 w 74"/>
                    <a:gd name="T15" fmla="*/ 186 h 219"/>
                    <a:gd name="T16" fmla="*/ 30 w 74"/>
                    <a:gd name="T17" fmla="*/ 193 h 219"/>
                    <a:gd name="T18" fmla="*/ 41 w 74"/>
                    <a:gd name="T19" fmla="*/ 218 h 219"/>
                    <a:gd name="T20" fmla="*/ 44 w 74"/>
                    <a:gd name="T21" fmla="*/ 182 h 219"/>
                    <a:gd name="T22" fmla="*/ 49 w 74"/>
                    <a:gd name="T23" fmla="*/ 156 h 219"/>
                    <a:gd name="T24" fmla="*/ 62 w 74"/>
                    <a:gd name="T25" fmla="*/ 122 h 219"/>
                    <a:gd name="T26" fmla="*/ 60 w 74"/>
                    <a:gd name="T27" fmla="*/ 94 h 219"/>
                    <a:gd name="T28" fmla="*/ 73 w 74"/>
                    <a:gd name="T29" fmla="*/ 76 h 219"/>
                    <a:gd name="T30" fmla="*/ 49 w 74"/>
                    <a:gd name="T31" fmla="*/ 62 h 219"/>
                    <a:gd name="T32" fmla="*/ 39 w 74"/>
                    <a:gd name="T33" fmla="*/ 47 h 219"/>
                    <a:gd name="T34" fmla="*/ 37 w 74"/>
                    <a:gd name="T35" fmla="*/ 0 h 2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219"/>
                    <a:gd name="T56" fmla="*/ 74 w 74"/>
                    <a:gd name="T57" fmla="*/ 219 h 2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219">
                      <a:moveTo>
                        <a:pt x="37" y="0"/>
                      </a:moveTo>
                      <a:lnTo>
                        <a:pt x="17" y="24"/>
                      </a:lnTo>
                      <a:lnTo>
                        <a:pt x="4" y="52"/>
                      </a:lnTo>
                      <a:lnTo>
                        <a:pt x="0" y="85"/>
                      </a:lnTo>
                      <a:lnTo>
                        <a:pt x="0" y="107"/>
                      </a:lnTo>
                      <a:lnTo>
                        <a:pt x="7" y="150"/>
                      </a:lnTo>
                      <a:lnTo>
                        <a:pt x="10" y="174"/>
                      </a:lnTo>
                      <a:lnTo>
                        <a:pt x="17" y="186"/>
                      </a:lnTo>
                      <a:lnTo>
                        <a:pt x="30" y="193"/>
                      </a:lnTo>
                      <a:lnTo>
                        <a:pt x="41" y="218"/>
                      </a:lnTo>
                      <a:lnTo>
                        <a:pt x="44" y="182"/>
                      </a:lnTo>
                      <a:lnTo>
                        <a:pt x="49" y="156"/>
                      </a:lnTo>
                      <a:lnTo>
                        <a:pt x="62" y="122"/>
                      </a:lnTo>
                      <a:lnTo>
                        <a:pt x="60" y="94"/>
                      </a:lnTo>
                      <a:lnTo>
                        <a:pt x="73" y="76"/>
                      </a:lnTo>
                      <a:lnTo>
                        <a:pt x="49" y="62"/>
                      </a:lnTo>
                      <a:lnTo>
                        <a:pt x="39" y="47"/>
                      </a:lnTo>
                      <a:lnTo>
                        <a:pt x="37" y="0"/>
                      </a:lnTo>
                    </a:path>
                  </a:pathLst>
                </a:custGeom>
                <a:solidFill>
                  <a:srgbClr val="FF8000"/>
                </a:solidFill>
                <a:ln w="12700" cap="rnd" cmpd="sng">
                  <a:solidFill>
                    <a:srgbClr val="000000"/>
                  </a:solidFill>
                  <a:prstDash val="solid"/>
                  <a:round/>
                  <a:headEnd/>
                  <a:tailEnd/>
                </a:ln>
              </p:spPr>
              <p:txBody>
                <a:bodyPr/>
                <a:lstStyle/>
                <a:p>
                  <a:endParaRPr lang="lv-LV"/>
                </a:p>
              </p:txBody>
            </p:sp>
            <p:sp>
              <p:nvSpPr>
                <p:cNvPr id="9299" name="Freeform 60"/>
                <p:cNvSpPr>
                  <a:spLocks/>
                </p:cNvSpPr>
                <p:nvPr/>
              </p:nvSpPr>
              <p:spPr bwMode="auto">
                <a:xfrm>
                  <a:off x="4611" y="608"/>
                  <a:ext cx="41" cy="129"/>
                </a:xfrm>
                <a:custGeom>
                  <a:avLst/>
                  <a:gdLst>
                    <a:gd name="T0" fmla="*/ 29 w 41"/>
                    <a:gd name="T1" fmla="*/ 12 h 129"/>
                    <a:gd name="T2" fmla="*/ 20 w 41"/>
                    <a:gd name="T3" fmla="*/ 2 h 129"/>
                    <a:gd name="T4" fmla="*/ 11 w 41"/>
                    <a:gd name="T5" fmla="*/ 0 h 129"/>
                    <a:gd name="T6" fmla="*/ 3 w 41"/>
                    <a:gd name="T7" fmla="*/ 9 h 129"/>
                    <a:gd name="T8" fmla="*/ 0 w 41"/>
                    <a:gd name="T9" fmla="*/ 30 h 129"/>
                    <a:gd name="T10" fmla="*/ 2 w 41"/>
                    <a:gd name="T11" fmla="*/ 50 h 129"/>
                    <a:gd name="T12" fmla="*/ 3 w 41"/>
                    <a:gd name="T13" fmla="*/ 68 h 129"/>
                    <a:gd name="T14" fmla="*/ 9 w 41"/>
                    <a:gd name="T15" fmla="*/ 85 h 129"/>
                    <a:gd name="T16" fmla="*/ 13 w 41"/>
                    <a:gd name="T17" fmla="*/ 107 h 129"/>
                    <a:gd name="T18" fmla="*/ 15 w 41"/>
                    <a:gd name="T19" fmla="*/ 115 h 129"/>
                    <a:gd name="T20" fmla="*/ 20 w 41"/>
                    <a:gd name="T21" fmla="*/ 128 h 129"/>
                    <a:gd name="T22" fmla="*/ 25 w 41"/>
                    <a:gd name="T23" fmla="*/ 121 h 129"/>
                    <a:gd name="T24" fmla="*/ 29 w 41"/>
                    <a:gd name="T25" fmla="*/ 128 h 129"/>
                    <a:gd name="T26" fmla="*/ 38 w 41"/>
                    <a:gd name="T27" fmla="*/ 113 h 129"/>
                    <a:gd name="T28" fmla="*/ 40 w 41"/>
                    <a:gd name="T29" fmla="*/ 88 h 129"/>
                    <a:gd name="T30" fmla="*/ 40 w 41"/>
                    <a:gd name="T31" fmla="*/ 42 h 129"/>
                    <a:gd name="T32" fmla="*/ 29 w 41"/>
                    <a:gd name="T33" fmla="*/ 12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29"/>
                    <a:gd name="T53" fmla="*/ 41 w 41"/>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29">
                      <a:moveTo>
                        <a:pt x="29" y="12"/>
                      </a:moveTo>
                      <a:lnTo>
                        <a:pt x="20" y="2"/>
                      </a:lnTo>
                      <a:lnTo>
                        <a:pt x="11" y="0"/>
                      </a:lnTo>
                      <a:lnTo>
                        <a:pt x="3" y="9"/>
                      </a:lnTo>
                      <a:lnTo>
                        <a:pt x="0" y="30"/>
                      </a:lnTo>
                      <a:lnTo>
                        <a:pt x="2" y="50"/>
                      </a:lnTo>
                      <a:lnTo>
                        <a:pt x="3" y="68"/>
                      </a:lnTo>
                      <a:lnTo>
                        <a:pt x="9" y="85"/>
                      </a:lnTo>
                      <a:lnTo>
                        <a:pt x="13" y="107"/>
                      </a:lnTo>
                      <a:lnTo>
                        <a:pt x="15" y="115"/>
                      </a:lnTo>
                      <a:lnTo>
                        <a:pt x="20" y="128"/>
                      </a:lnTo>
                      <a:lnTo>
                        <a:pt x="25" y="121"/>
                      </a:lnTo>
                      <a:lnTo>
                        <a:pt x="29" y="128"/>
                      </a:lnTo>
                      <a:lnTo>
                        <a:pt x="38" y="113"/>
                      </a:lnTo>
                      <a:lnTo>
                        <a:pt x="40" y="88"/>
                      </a:lnTo>
                      <a:lnTo>
                        <a:pt x="40" y="42"/>
                      </a:lnTo>
                      <a:lnTo>
                        <a:pt x="29" y="12"/>
                      </a:lnTo>
                    </a:path>
                  </a:pathLst>
                </a:custGeom>
                <a:solidFill>
                  <a:srgbClr val="FFE0C0"/>
                </a:solidFill>
                <a:ln w="12700" cap="rnd" cmpd="sng">
                  <a:solidFill>
                    <a:srgbClr val="000000"/>
                  </a:solidFill>
                  <a:prstDash val="solid"/>
                  <a:round/>
                  <a:headEnd/>
                  <a:tailEnd/>
                </a:ln>
              </p:spPr>
              <p:txBody>
                <a:bodyPr/>
                <a:lstStyle/>
                <a:p>
                  <a:endParaRPr lang="lv-LV"/>
                </a:p>
              </p:txBody>
            </p:sp>
          </p:grpSp>
          <p:sp>
            <p:nvSpPr>
              <p:cNvPr id="9273" name="Freeform 61"/>
              <p:cNvSpPr>
                <a:spLocks/>
              </p:cNvSpPr>
              <p:nvPr/>
            </p:nvSpPr>
            <p:spPr bwMode="auto">
              <a:xfrm>
                <a:off x="4634" y="408"/>
                <a:ext cx="412" cy="569"/>
              </a:xfrm>
              <a:custGeom>
                <a:avLst/>
                <a:gdLst>
                  <a:gd name="T0" fmla="*/ 23 w 412"/>
                  <a:gd name="T1" fmla="*/ 83 h 569"/>
                  <a:gd name="T2" fmla="*/ 5 w 412"/>
                  <a:gd name="T3" fmla="*/ 160 h 569"/>
                  <a:gd name="T4" fmla="*/ 6 w 412"/>
                  <a:gd name="T5" fmla="*/ 227 h 569"/>
                  <a:gd name="T6" fmla="*/ 0 w 412"/>
                  <a:gd name="T7" fmla="*/ 285 h 569"/>
                  <a:gd name="T8" fmla="*/ 2 w 412"/>
                  <a:gd name="T9" fmla="*/ 327 h 569"/>
                  <a:gd name="T10" fmla="*/ 12 w 412"/>
                  <a:gd name="T11" fmla="*/ 369 h 569"/>
                  <a:gd name="T12" fmla="*/ 38 w 412"/>
                  <a:gd name="T13" fmla="*/ 433 h 569"/>
                  <a:gd name="T14" fmla="*/ 62 w 412"/>
                  <a:gd name="T15" fmla="*/ 486 h 569"/>
                  <a:gd name="T16" fmla="*/ 82 w 412"/>
                  <a:gd name="T17" fmla="*/ 532 h 569"/>
                  <a:gd name="T18" fmla="*/ 126 w 412"/>
                  <a:gd name="T19" fmla="*/ 561 h 569"/>
                  <a:gd name="T20" fmla="*/ 184 w 412"/>
                  <a:gd name="T21" fmla="*/ 568 h 569"/>
                  <a:gd name="T22" fmla="*/ 223 w 412"/>
                  <a:gd name="T23" fmla="*/ 566 h 569"/>
                  <a:gd name="T24" fmla="*/ 256 w 412"/>
                  <a:gd name="T25" fmla="*/ 553 h 569"/>
                  <a:gd name="T26" fmla="*/ 287 w 412"/>
                  <a:gd name="T27" fmla="*/ 532 h 569"/>
                  <a:gd name="T28" fmla="*/ 326 w 412"/>
                  <a:gd name="T29" fmla="*/ 486 h 569"/>
                  <a:gd name="T30" fmla="*/ 353 w 412"/>
                  <a:gd name="T31" fmla="*/ 426 h 569"/>
                  <a:gd name="T32" fmla="*/ 362 w 412"/>
                  <a:gd name="T33" fmla="*/ 379 h 569"/>
                  <a:gd name="T34" fmla="*/ 367 w 412"/>
                  <a:gd name="T35" fmla="*/ 344 h 569"/>
                  <a:gd name="T36" fmla="*/ 382 w 412"/>
                  <a:gd name="T37" fmla="*/ 333 h 569"/>
                  <a:gd name="T38" fmla="*/ 395 w 412"/>
                  <a:gd name="T39" fmla="*/ 308 h 569"/>
                  <a:gd name="T40" fmla="*/ 408 w 412"/>
                  <a:gd name="T41" fmla="*/ 271 h 569"/>
                  <a:gd name="T42" fmla="*/ 411 w 412"/>
                  <a:gd name="T43" fmla="*/ 233 h 569"/>
                  <a:gd name="T44" fmla="*/ 401 w 412"/>
                  <a:gd name="T45" fmla="*/ 207 h 569"/>
                  <a:gd name="T46" fmla="*/ 379 w 412"/>
                  <a:gd name="T47" fmla="*/ 207 h 569"/>
                  <a:gd name="T48" fmla="*/ 357 w 412"/>
                  <a:gd name="T49" fmla="*/ 214 h 569"/>
                  <a:gd name="T50" fmla="*/ 359 w 412"/>
                  <a:gd name="T51" fmla="*/ 151 h 569"/>
                  <a:gd name="T52" fmla="*/ 350 w 412"/>
                  <a:gd name="T53" fmla="*/ 89 h 569"/>
                  <a:gd name="T54" fmla="*/ 320 w 412"/>
                  <a:gd name="T55" fmla="*/ 39 h 569"/>
                  <a:gd name="T56" fmla="*/ 261 w 412"/>
                  <a:gd name="T57" fmla="*/ 7 h 569"/>
                  <a:gd name="T58" fmla="*/ 173 w 412"/>
                  <a:gd name="T59" fmla="*/ 0 h 569"/>
                  <a:gd name="T60" fmla="*/ 87 w 412"/>
                  <a:gd name="T61" fmla="*/ 14 h 569"/>
                  <a:gd name="T62" fmla="*/ 33 w 412"/>
                  <a:gd name="T63" fmla="*/ 59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2"/>
                  <a:gd name="T97" fmla="*/ 0 h 569"/>
                  <a:gd name="T98" fmla="*/ 412 w 412"/>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2" h="569">
                    <a:moveTo>
                      <a:pt x="33" y="59"/>
                    </a:moveTo>
                    <a:lnTo>
                      <a:pt x="23" y="83"/>
                    </a:lnTo>
                    <a:lnTo>
                      <a:pt x="12" y="122"/>
                    </a:lnTo>
                    <a:lnTo>
                      <a:pt x="5" y="160"/>
                    </a:lnTo>
                    <a:lnTo>
                      <a:pt x="2" y="191"/>
                    </a:lnTo>
                    <a:lnTo>
                      <a:pt x="6" y="227"/>
                    </a:lnTo>
                    <a:lnTo>
                      <a:pt x="4" y="251"/>
                    </a:lnTo>
                    <a:lnTo>
                      <a:pt x="0" y="285"/>
                    </a:lnTo>
                    <a:lnTo>
                      <a:pt x="0" y="307"/>
                    </a:lnTo>
                    <a:lnTo>
                      <a:pt x="2" y="327"/>
                    </a:lnTo>
                    <a:lnTo>
                      <a:pt x="5" y="350"/>
                    </a:lnTo>
                    <a:lnTo>
                      <a:pt x="12" y="369"/>
                    </a:lnTo>
                    <a:lnTo>
                      <a:pt x="26" y="405"/>
                    </a:lnTo>
                    <a:lnTo>
                      <a:pt x="38" y="433"/>
                    </a:lnTo>
                    <a:lnTo>
                      <a:pt x="51" y="463"/>
                    </a:lnTo>
                    <a:lnTo>
                      <a:pt x="62" y="486"/>
                    </a:lnTo>
                    <a:lnTo>
                      <a:pt x="69" y="508"/>
                    </a:lnTo>
                    <a:lnTo>
                      <a:pt x="82" y="532"/>
                    </a:lnTo>
                    <a:lnTo>
                      <a:pt x="102" y="552"/>
                    </a:lnTo>
                    <a:lnTo>
                      <a:pt x="126" y="561"/>
                    </a:lnTo>
                    <a:lnTo>
                      <a:pt x="157" y="568"/>
                    </a:lnTo>
                    <a:lnTo>
                      <a:pt x="184" y="568"/>
                    </a:lnTo>
                    <a:lnTo>
                      <a:pt x="206" y="568"/>
                    </a:lnTo>
                    <a:lnTo>
                      <a:pt x="223" y="566"/>
                    </a:lnTo>
                    <a:lnTo>
                      <a:pt x="240" y="561"/>
                    </a:lnTo>
                    <a:lnTo>
                      <a:pt x="256" y="553"/>
                    </a:lnTo>
                    <a:lnTo>
                      <a:pt x="271" y="545"/>
                    </a:lnTo>
                    <a:lnTo>
                      <a:pt x="287" y="532"/>
                    </a:lnTo>
                    <a:lnTo>
                      <a:pt x="304" y="514"/>
                    </a:lnTo>
                    <a:lnTo>
                      <a:pt x="326" y="486"/>
                    </a:lnTo>
                    <a:lnTo>
                      <a:pt x="339" y="461"/>
                    </a:lnTo>
                    <a:lnTo>
                      <a:pt x="353" y="426"/>
                    </a:lnTo>
                    <a:lnTo>
                      <a:pt x="359" y="402"/>
                    </a:lnTo>
                    <a:lnTo>
                      <a:pt x="362" y="379"/>
                    </a:lnTo>
                    <a:lnTo>
                      <a:pt x="366" y="360"/>
                    </a:lnTo>
                    <a:lnTo>
                      <a:pt x="367" y="344"/>
                    </a:lnTo>
                    <a:lnTo>
                      <a:pt x="373" y="340"/>
                    </a:lnTo>
                    <a:lnTo>
                      <a:pt x="382" y="333"/>
                    </a:lnTo>
                    <a:lnTo>
                      <a:pt x="388" y="320"/>
                    </a:lnTo>
                    <a:lnTo>
                      <a:pt x="395" y="308"/>
                    </a:lnTo>
                    <a:lnTo>
                      <a:pt x="401" y="294"/>
                    </a:lnTo>
                    <a:lnTo>
                      <a:pt x="408" y="271"/>
                    </a:lnTo>
                    <a:lnTo>
                      <a:pt x="409" y="253"/>
                    </a:lnTo>
                    <a:lnTo>
                      <a:pt x="411" y="233"/>
                    </a:lnTo>
                    <a:lnTo>
                      <a:pt x="408" y="221"/>
                    </a:lnTo>
                    <a:lnTo>
                      <a:pt x="401" y="207"/>
                    </a:lnTo>
                    <a:lnTo>
                      <a:pt x="386" y="207"/>
                    </a:lnTo>
                    <a:lnTo>
                      <a:pt x="379" y="207"/>
                    </a:lnTo>
                    <a:lnTo>
                      <a:pt x="369" y="217"/>
                    </a:lnTo>
                    <a:lnTo>
                      <a:pt x="357" y="214"/>
                    </a:lnTo>
                    <a:lnTo>
                      <a:pt x="359" y="182"/>
                    </a:lnTo>
                    <a:lnTo>
                      <a:pt x="359" y="151"/>
                    </a:lnTo>
                    <a:lnTo>
                      <a:pt x="357" y="126"/>
                    </a:lnTo>
                    <a:lnTo>
                      <a:pt x="350" y="89"/>
                    </a:lnTo>
                    <a:lnTo>
                      <a:pt x="337" y="61"/>
                    </a:lnTo>
                    <a:lnTo>
                      <a:pt x="320" y="39"/>
                    </a:lnTo>
                    <a:lnTo>
                      <a:pt x="292" y="19"/>
                    </a:lnTo>
                    <a:lnTo>
                      <a:pt x="261" y="7"/>
                    </a:lnTo>
                    <a:lnTo>
                      <a:pt x="218" y="0"/>
                    </a:lnTo>
                    <a:lnTo>
                      <a:pt x="173" y="0"/>
                    </a:lnTo>
                    <a:lnTo>
                      <a:pt x="129" y="3"/>
                    </a:lnTo>
                    <a:lnTo>
                      <a:pt x="87" y="14"/>
                    </a:lnTo>
                    <a:lnTo>
                      <a:pt x="58" y="34"/>
                    </a:lnTo>
                    <a:lnTo>
                      <a:pt x="33" y="59"/>
                    </a:lnTo>
                  </a:path>
                </a:pathLst>
              </a:custGeom>
              <a:solidFill>
                <a:srgbClr val="FFE0C0"/>
              </a:solidFill>
              <a:ln w="12700" cap="rnd" cmpd="sng">
                <a:solidFill>
                  <a:srgbClr val="000000"/>
                </a:solidFill>
                <a:prstDash val="solid"/>
                <a:round/>
                <a:headEnd/>
                <a:tailEnd/>
              </a:ln>
            </p:spPr>
            <p:txBody>
              <a:bodyPr/>
              <a:lstStyle/>
              <a:p>
                <a:endParaRPr lang="lv-LV"/>
              </a:p>
            </p:txBody>
          </p:sp>
          <p:sp>
            <p:nvSpPr>
              <p:cNvPr id="9274" name="Freeform 62"/>
              <p:cNvSpPr>
                <a:spLocks/>
              </p:cNvSpPr>
              <p:nvPr/>
            </p:nvSpPr>
            <p:spPr bwMode="auto">
              <a:xfrm>
                <a:off x="4634" y="335"/>
                <a:ext cx="422" cy="317"/>
              </a:xfrm>
              <a:custGeom>
                <a:avLst/>
                <a:gdLst>
                  <a:gd name="T0" fmla="*/ 26 w 422"/>
                  <a:gd name="T1" fmla="*/ 162 h 317"/>
                  <a:gd name="T2" fmla="*/ 18 w 422"/>
                  <a:gd name="T3" fmla="*/ 150 h 317"/>
                  <a:gd name="T4" fmla="*/ 11 w 422"/>
                  <a:gd name="T5" fmla="*/ 128 h 317"/>
                  <a:gd name="T6" fmla="*/ 11 w 422"/>
                  <a:gd name="T7" fmla="*/ 102 h 317"/>
                  <a:gd name="T8" fmla="*/ 6 w 422"/>
                  <a:gd name="T9" fmla="*/ 89 h 317"/>
                  <a:gd name="T10" fmla="*/ 0 w 422"/>
                  <a:gd name="T11" fmla="*/ 77 h 317"/>
                  <a:gd name="T12" fmla="*/ 18 w 422"/>
                  <a:gd name="T13" fmla="*/ 56 h 317"/>
                  <a:gd name="T14" fmla="*/ 42 w 422"/>
                  <a:gd name="T15" fmla="*/ 43 h 317"/>
                  <a:gd name="T16" fmla="*/ 69 w 422"/>
                  <a:gd name="T17" fmla="*/ 19 h 317"/>
                  <a:gd name="T18" fmla="*/ 118 w 422"/>
                  <a:gd name="T19" fmla="*/ 7 h 317"/>
                  <a:gd name="T20" fmla="*/ 154 w 422"/>
                  <a:gd name="T21" fmla="*/ 3 h 317"/>
                  <a:gd name="T22" fmla="*/ 207 w 422"/>
                  <a:gd name="T23" fmla="*/ 0 h 317"/>
                  <a:gd name="T24" fmla="*/ 266 w 422"/>
                  <a:gd name="T25" fmla="*/ 1 h 317"/>
                  <a:gd name="T26" fmla="*/ 250 w 422"/>
                  <a:gd name="T27" fmla="*/ 28 h 317"/>
                  <a:gd name="T28" fmla="*/ 282 w 422"/>
                  <a:gd name="T29" fmla="*/ 26 h 317"/>
                  <a:gd name="T30" fmla="*/ 307 w 422"/>
                  <a:gd name="T31" fmla="*/ 26 h 317"/>
                  <a:gd name="T32" fmla="*/ 336 w 422"/>
                  <a:gd name="T33" fmla="*/ 32 h 317"/>
                  <a:gd name="T34" fmla="*/ 369 w 422"/>
                  <a:gd name="T35" fmla="*/ 46 h 317"/>
                  <a:gd name="T36" fmla="*/ 389 w 422"/>
                  <a:gd name="T37" fmla="*/ 62 h 317"/>
                  <a:gd name="T38" fmla="*/ 395 w 422"/>
                  <a:gd name="T39" fmla="*/ 85 h 317"/>
                  <a:gd name="T40" fmla="*/ 383 w 422"/>
                  <a:gd name="T41" fmla="*/ 104 h 317"/>
                  <a:gd name="T42" fmla="*/ 398 w 422"/>
                  <a:gd name="T43" fmla="*/ 125 h 317"/>
                  <a:gd name="T44" fmla="*/ 412 w 422"/>
                  <a:gd name="T45" fmla="*/ 160 h 317"/>
                  <a:gd name="T46" fmla="*/ 418 w 422"/>
                  <a:gd name="T47" fmla="*/ 192 h 317"/>
                  <a:gd name="T48" fmla="*/ 421 w 422"/>
                  <a:gd name="T49" fmla="*/ 218 h 317"/>
                  <a:gd name="T50" fmla="*/ 419 w 422"/>
                  <a:gd name="T51" fmla="*/ 261 h 317"/>
                  <a:gd name="T52" fmla="*/ 412 w 422"/>
                  <a:gd name="T53" fmla="*/ 298 h 317"/>
                  <a:gd name="T54" fmla="*/ 386 w 422"/>
                  <a:gd name="T55" fmla="*/ 274 h 317"/>
                  <a:gd name="T56" fmla="*/ 373 w 422"/>
                  <a:gd name="T57" fmla="*/ 283 h 317"/>
                  <a:gd name="T58" fmla="*/ 370 w 422"/>
                  <a:gd name="T59" fmla="*/ 291 h 317"/>
                  <a:gd name="T60" fmla="*/ 362 w 422"/>
                  <a:gd name="T61" fmla="*/ 306 h 317"/>
                  <a:gd name="T62" fmla="*/ 359 w 422"/>
                  <a:gd name="T63" fmla="*/ 316 h 317"/>
                  <a:gd name="T64" fmla="*/ 341 w 422"/>
                  <a:gd name="T65" fmla="*/ 310 h 317"/>
                  <a:gd name="T66" fmla="*/ 346 w 422"/>
                  <a:gd name="T67" fmla="*/ 267 h 317"/>
                  <a:gd name="T68" fmla="*/ 346 w 422"/>
                  <a:gd name="T69" fmla="*/ 228 h 317"/>
                  <a:gd name="T70" fmla="*/ 321 w 422"/>
                  <a:gd name="T71" fmla="*/ 206 h 317"/>
                  <a:gd name="T72" fmla="*/ 312 w 422"/>
                  <a:gd name="T73" fmla="*/ 168 h 317"/>
                  <a:gd name="T74" fmla="*/ 307 w 422"/>
                  <a:gd name="T75" fmla="*/ 131 h 317"/>
                  <a:gd name="T76" fmla="*/ 270 w 422"/>
                  <a:gd name="T77" fmla="*/ 145 h 317"/>
                  <a:gd name="T78" fmla="*/ 232 w 422"/>
                  <a:gd name="T79" fmla="*/ 153 h 317"/>
                  <a:gd name="T80" fmla="*/ 256 w 422"/>
                  <a:gd name="T81" fmla="*/ 162 h 317"/>
                  <a:gd name="T82" fmla="*/ 211 w 422"/>
                  <a:gd name="T83" fmla="*/ 164 h 317"/>
                  <a:gd name="T84" fmla="*/ 170 w 422"/>
                  <a:gd name="T85" fmla="*/ 162 h 317"/>
                  <a:gd name="T86" fmla="*/ 155 w 422"/>
                  <a:gd name="T87" fmla="*/ 162 h 317"/>
                  <a:gd name="T88" fmla="*/ 131 w 422"/>
                  <a:gd name="T89" fmla="*/ 167 h 317"/>
                  <a:gd name="T90" fmla="*/ 102 w 422"/>
                  <a:gd name="T91" fmla="*/ 156 h 317"/>
                  <a:gd name="T92" fmla="*/ 82 w 422"/>
                  <a:gd name="T93" fmla="*/ 155 h 317"/>
                  <a:gd name="T94" fmla="*/ 62 w 422"/>
                  <a:gd name="T95" fmla="*/ 153 h 317"/>
                  <a:gd name="T96" fmla="*/ 43 w 422"/>
                  <a:gd name="T97" fmla="*/ 159 h 317"/>
                  <a:gd name="T98" fmla="*/ 26 w 422"/>
                  <a:gd name="T99" fmla="*/ 162 h 3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22"/>
                  <a:gd name="T151" fmla="*/ 0 h 317"/>
                  <a:gd name="T152" fmla="*/ 422 w 422"/>
                  <a:gd name="T153" fmla="*/ 317 h 31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22" h="317">
                    <a:moveTo>
                      <a:pt x="26" y="162"/>
                    </a:moveTo>
                    <a:lnTo>
                      <a:pt x="18" y="150"/>
                    </a:lnTo>
                    <a:lnTo>
                      <a:pt x="11" y="128"/>
                    </a:lnTo>
                    <a:lnTo>
                      <a:pt x="11" y="102"/>
                    </a:lnTo>
                    <a:lnTo>
                      <a:pt x="6" y="89"/>
                    </a:lnTo>
                    <a:lnTo>
                      <a:pt x="0" y="77"/>
                    </a:lnTo>
                    <a:lnTo>
                      <a:pt x="18" y="56"/>
                    </a:lnTo>
                    <a:lnTo>
                      <a:pt x="42" y="43"/>
                    </a:lnTo>
                    <a:lnTo>
                      <a:pt x="69" y="19"/>
                    </a:lnTo>
                    <a:lnTo>
                      <a:pt x="118" y="7"/>
                    </a:lnTo>
                    <a:lnTo>
                      <a:pt x="154" y="3"/>
                    </a:lnTo>
                    <a:lnTo>
                      <a:pt x="207" y="0"/>
                    </a:lnTo>
                    <a:lnTo>
                      <a:pt x="266" y="1"/>
                    </a:lnTo>
                    <a:lnTo>
                      <a:pt x="250" y="28"/>
                    </a:lnTo>
                    <a:lnTo>
                      <a:pt x="282" y="26"/>
                    </a:lnTo>
                    <a:lnTo>
                      <a:pt x="307" y="26"/>
                    </a:lnTo>
                    <a:lnTo>
                      <a:pt x="336" y="32"/>
                    </a:lnTo>
                    <a:lnTo>
                      <a:pt x="369" y="46"/>
                    </a:lnTo>
                    <a:lnTo>
                      <a:pt x="389" y="62"/>
                    </a:lnTo>
                    <a:lnTo>
                      <a:pt x="395" y="85"/>
                    </a:lnTo>
                    <a:lnTo>
                      <a:pt x="383" y="104"/>
                    </a:lnTo>
                    <a:lnTo>
                      <a:pt x="398" y="125"/>
                    </a:lnTo>
                    <a:lnTo>
                      <a:pt x="412" y="160"/>
                    </a:lnTo>
                    <a:lnTo>
                      <a:pt x="418" y="192"/>
                    </a:lnTo>
                    <a:lnTo>
                      <a:pt x="421" y="218"/>
                    </a:lnTo>
                    <a:lnTo>
                      <a:pt x="419" y="261"/>
                    </a:lnTo>
                    <a:lnTo>
                      <a:pt x="412" y="298"/>
                    </a:lnTo>
                    <a:lnTo>
                      <a:pt x="386" y="274"/>
                    </a:lnTo>
                    <a:lnTo>
                      <a:pt x="373" y="283"/>
                    </a:lnTo>
                    <a:lnTo>
                      <a:pt x="370" y="291"/>
                    </a:lnTo>
                    <a:lnTo>
                      <a:pt x="362" y="306"/>
                    </a:lnTo>
                    <a:lnTo>
                      <a:pt x="359" y="316"/>
                    </a:lnTo>
                    <a:lnTo>
                      <a:pt x="341" y="310"/>
                    </a:lnTo>
                    <a:lnTo>
                      <a:pt x="346" y="267"/>
                    </a:lnTo>
                    <a:lnTo>
                      <a:pt x="346" y="228"/>
                    </a:lnTo>
                    <a:lnTo>
                      <a:pt x="321" y="206"/>
                    </a:lnTo>
                    <a:lnTo>
                      <a:pt x="312" y="168"/>
                    </a:lnTo>
                    <a:lnTo>
                      <a:pt x="307" y="131"/>
                    </a:lnTo>
                    <a:lnTo>
                      <a:pt x="270" y="145"/>
                    </a:lnTo>
                    <a:lnTo>
                      <a:pt x="232" y="153"/>
                    </a:lnTo>
                    <a:lnTo>
                      <a:pt x="256" y="162"/>
                    </a:lnTo>
                    <a:lnTo>
                      <a:pt x="211" y="164"/>
                    </a:lnTo>
                    <a:lnTo>
                      <a:pt x="170" y="162"/>
                    </a:lnTo>
                    <a:lnTo>
                      <a:pt x="155" y="162"/>
                    </a:lnTo>
                    <a:lnTo>
                      <a:pt x="131" y="167"/>
                    </a:lnTo>
                    <a:lnTo>
                      <a:pt x="102" y="156"/>
                    </a:lnTo>
                    <a:lnTo>
                      <a:pt x="82" y="155"/>
                    </a:lnTo>
                    <a:lnTo>
                      <a:pt x="62" y="153"/>
                    </a:lnTo>
                    <a:lnTo>
                      <a:pt x="43" y="159"/>
                    </a:lnTo>
                    <a:lnTo>
                      <a:pt x="26" y="162"/>
                    </a:lnTo>
                  </a:path>
                </a:pathLst>
              </a:custGeom>
              <a:solidFill>
                <a:srgbClr val="FF8000"/>
              </a:solidFill>
              <a:ln w="12700" cap="rnd" cmpd="sng">
                <a:solidFill>
                  <a:srgbClr val="000000"/>
                </a:solidFill>
                <a:prstDash val="solid"/>
                <a:round/>
                <a:headEnd/>
                <a:tailEnd/>
              </a:ln>
            </p:spPr>
            <p:txBody>
              <a:bodyPr/>
              <a:lstStyle/>
              <a:p>
                <a:endParaRPr lang="lv-LV"/>
              </a:p>
            </p:txBody>
          </p:sp>
          <p:grpSp>
            <p:nvGrpSpPr>
              <p:cNvPr id="20" name="Group 63"/>
              <p:cNvGrpSpPr>
                <a:grpSpLocks/>
              </p:cNvGrpSpPr>
              <p:nvPr/>
            </p:nvGrpSpPr>
            <p:grpSpPr bwMode="auto">
              <a:xfrm>
                <a:off x="4665" y="554"/>
                <a:ext cx="283" cy="333"/>
                <a:chOff x="4665" y="554"/>
                <a:chExt cx="283" cy="333"/>
              </a:xfrm>
            </p:grpSpPr>
            <p:sp>
              <p:nvSpPr>
                <p:cNvPr id="9276" name="Freeform 64"/>
                <p:cNvSpPr>
                  <a:spLocks/>
                </p:cNvSpPr>
                <p:nvPr/>
              </p:nvSpPr>
              <p:spPr bwMode="auto">
                <a:xfrm>
                  <a:off x="4759" y="731"/>
                  <a:ext cx="95" cy="53"/>
                </a:xfrm>
                <a:custGeom>
                  <a:avLst/>
                  <a:gdLst>
                    <a:gd name="T0" fmla="*/ 5 w 95"/>
                    <a:gd name="T1" fmla="*/ 0 h 53"/>
                    <a:gd name="T2" fmla="*/ 0 w 95"/>
                    <a:gd name="T3" fmla="*/ 16 h 53"/>
                    <a:gd name="T4" fmla="*/ 3 w 95"/>
                    <a:gd name="T5" fmla="*/ 30 h 53"/>
                    <a:gd name="T6" fmla="*/ 8 w 95"/>
                    <a:gd name="T7" fmla="*/ 39 h 53"/>
                    <a:gd name="T8" fmla="*/ 18 w 95"/>
                    <a:gd name="T9" fmla="*/ 46 h 53"/>
                    <a:gd name="T10" fmla="*/ 32 w 95"/>
                    <a:gd name="T11" fmla="*/ 50 h 53"/>
                    <a:gd name="T12" fmla="*/ 48 w 95"/>
                    <a:gd name="T13" fmla="*/ 52 h 53"/>
                    <a:gd name="T14" fmla="*/ 61 w 95"/>
                    <a:gd name="T15" fmla="*/ 50 h 53"/>
                    <a:gd name="T16" fmla="*/ 71 w 95"/>
                    <a:gd name="T17" fmla="*/ 47 h 53"/>
                    <a:gd name="T18" fmla="*/ 83 w 95"/>
                    <a:gd name="T19" fmla="*/ 42 h 53"/>
                    <a:gd name="T20" fmla="*/ 90 w 95"/>
                    <a:gd name="T21" fmla="*/ 33 h 53"/>
                    <a:gd name="T22" fmla="*/ 93 w 95"/>
                    <a:gd name="T23" fmla="*/ 23 h 53"/>
                    <a:gd name="T24" fmla="*/ 94 w 95"/>
                    <a:gd name="T25" fmla="*/ 14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53"/>
                    <a:gd name="T41" fmla="*/ 95 w 95"/>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53">
                      <a:moveTo>
                        <a:pt x="5" y="0"/>
                      </a:moveTo>
                      <a:lnTo>
                        <a:pt x="0" y="16"/>
                      </a:lnTo>
                      <a:lnTo>
                        <a:pt x="3" y="30"/>
                      </a:lnTo>
                      <a:lnTo>
                        <a:pt x="8" y="39"/>
                      </a:lnTo>
                      <a:lnTo>
                        <a:pt x="18" y="46"/>
                      </a:lnTo>
                      <a:lnTo>
                        <a:pt x="32" y="50"/>
                      </a:lnTo>
                      <a:lnTo>
                        <a:pt x="48" y="52"/>
                      </a:lnTo>
                      <a:lnTo>
                        <a:pt x="61" y="50"/>
                      </a:lnTo>
                      <a:lnTo>
                        <a:pt x="71" y="47"/>
                      </a:lnTo>
                      <a:lnTo>
                        <a:pt x="83" y="42"/>
                      </a:lnTo>
                      <a:lnTo>
                        <a:pt x="90" y="33"/>
                      </a:lnTo>
                      <a:lnTo>
                        <a:pt x="93" y="23"/>
                      </a:lnTo>
                      <a:lnTo>
                        <a:pt x="94" y="14"/>
                      </a:lnTo>
                    </a:path>
                  </a:pathLst>
                </a:custGeom>
                <a:noFill/>
                <a:ln w="12700" cap="rnd" cmpd="sng">
                  <a:solidFill>
                    <a:srgbClr val="000000"/>
                  </a:solidFill>
                  <a:prstDash val="solid"/>
                  <a:round/>
                  <a:headEnd type="none" w="sm" len="sm"/>
                  <a:tailEnd type="none" w="sm" len="sm"/>
                </a:ln>
              </p:spPr>
              <p:txBody>
                <a:bodyPr/>
                <a:lstStyle/>
                <a:p>
                  <a:endParaRPr lang="lv-LV"/>
                </a:p>
              </p:txBody>
            </p:sp>
            <p:grpSp>
              <p:nvGrpSpPr>
                <p:cNvPr id="21" name="Group 65"/>
                <p:cNvGrpSpPr>
                  <a:grpSpLocks/>
                </p:cNvGrpSpPr>
                <p:nvPr/>
              </p:nvGrpSpPr>
              <p:grpSpPr bwMode="auto">
                <a:xfrm>
                  <a:off x="4723" y="796"/>
                  <a:ext cx="192" cy="91"/>
                  <a:chOff x="4723" y="796"/>
                  <a:chExt cx="192" cy="91"/>
                </a:xfrm>
              </p:grpSpPr>
              <p:sp>
                <p:nvSpPr>
                  <p:cNvPr id="9295" name="Freeform 66"/>
                  <p:cNvSpPr>
                    <a:spLocks/>
                  </p:cNvSpPr>
                  <p:nvPr/>
                </p:nvSpPr>
                <p:spPr bwMode="auto">
                  <a:xfrm>
                    <a:off x="4736" y="812"/>
                    <a:ext cx="161" cy="75"/>
                  </a:xfrm>
                  <a:custGeom>
                    <a:avLst/>
                    <a:gdLst>
                      <a:gd name="T0" fmla="*/ 0 w 161"/>
                      <a:gd name="T1" fmla="*/ 1 h 75"/>
                      <a:gd name="T2" fmla="*/ 14 w 161"/>
                      <a:gd name="T3" fmla="*/ 10 h 75"/>
                      <a:gd name="T4" fmla="*/ 30 w 161"/>
                      <a:gd name="T5" fmla="*/ 17 h 75"/>
                      <a:gd name="T6" fmla="*/ 44 w 161"/>
                      <a:gd name="T7" fmla="*/ 22 h 75"/>
                      <a:gd name="T8" fmla="*/ 60 w 161"/>
                      <a:gd name="T9" fmla="*/ 26 h 75"/>
                      <a:gd name="T10" fmla="*/ 77 w 161"/>
                      <a:gd name="T11" fmla="*/ 28 h 75"/>
                      <a:gd name="T12" fmla="*/ 92 w 161"/>
                      <a:gd name="T13" fmla="*/ 27 h 75"/>
                      <a:gd name="T14" fmla="*/ 104 w 161"/>
                      <a:gd name="T15" fmla="*/ 25 h 75"/>
                      <a:gd name="T16" fmla="*/ 120 w 161"/>
                      <a:gd name="T17" fmla="*/ 22 h 75"/>
                      <a:gd name="T18" fmla="*/ 133 w 161"/>
                      <a:gd name="T19" fmla="*/ 17 h 75"/>
                      <a:gd name="T20" fmla="*/ 141 w 161"/>
                      <a:gd name="T21" fmla="*/ 14 h 75"/>
                      <a:gd name="T22" fmla="*/ 160 w 161"/>
                      <a:gd name="T23" fmla="*/ 0 h 75"/>
                      <a:gd name="T24" fmla="*/ 150 w 161"/>
                      <a:gd name="T25" fmla="*/ 27 h 75"/>
                      <a:gd name="T26" fmla="*/ 143 w 161"/>
                      <a:gd name="T27" fmla="*/ 40 h 75"/>
                      <a:gd name="T28" fmla="*/ 137 w 161"/>
                      <a:gd name="T29" fmla="*/ 49 h 75"/>
                      <a:gd name="T30" fmla="*/ 129 w 161"/>
                      <a:gd name="T31" fmla="*/ 57 h 75"/>
                      <a:gd name="T32" fmla="*/ 122 w 161"/>
                      <a:gd name="T33" fmla="*/ 64 h 75"/>
                      <a:gd name="T34" fmla="*/ 113 w 161"/>
                      <a:gd name="T35" fmla="*/ 68 h 75"/>
                      <a:gd name="T36" fmla="*/ 103 w 161"/>
                      <a:gd name="T37" fmla="*/ 73 h 75"/>
                      <a:gd name="T38" fmla="*/ 91 w 161"/>
                      <a:gd name="T39" fmla="*/ 74 h 75"/>
                      <a:gd name="T40" fmla="*/ 77 w 161"/>
                      <a:gd name="T41" fmla="*/ 74 h 75"/>
                      <a:gd name="T42" fmla="*/ 64 w 161"/>
                      <a:gd name="T43" fmla="*/ 73 h 75"/>
                      <a:gd name="T44" fmla="*/ 52 w 161"/>
                      <a:gd name="T45" fmla="*/ 68 h 75"/>
                      <a:gd name="T46" fmla="*/ 41 w 161"/>
                      <a:gd name="T47" fmla="*/ 64 h 75"/>
                      <a:gd name="T48" fmla="*/ 30 w 161"/>
                      <a:gd name="T49" fmla="*/ 54 h 75"/>
                      <a:gd name="T50" fmla="*/ 20 w 161"/>
                      <a:gd name="T51" fmla="*/ 43 h 75"/>
                      <a:gd name="T52" fmla="*/ 14 w 161"/>
                      <a:gd name="T53" fmla="*/ 32 h 75"/>
                      <a:gd name="T54" fmla="*/ 7 w 161"/>
                      <a:gd name="T55" fmla="*/ 23 h 75"/>
                      <a:gd name="T56" fmla="*/ 0 w 161"/>
                      <a:gd name="T57" fmla="*/ 1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1"/>
                      <a:gd name="T88" fmla="*/ 0 h 75"/>
                      <a:gd name="T89" fmla="*/ 161 w 161"/>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1" h="75">
                        <a:moveTo>
                          <a:pt x="0" y="1"/>
                        </a:moveTo>
                        <a:lnTo>
                          <a:pt x="14" y="10"/>
                        </a:lnTo>
                        <a:lnTo>
                          <a:pt x="30" y="17"/>
                        </a:lnTo>
                        <a:lnTo>
                          <a:pt x="44" y="22"/>
                        </a:lnTo>
                        <a:lnTo>
                          <a:pt x="60" y="26"/>
                        </a:lnTo>
                        <a:lnTo>
                          <a:pt x="77" y="28"/>
                        </a:lnTo>
                        <a:lnTo>
                          <a:pt x="92" y="27"/>
                        </a:lnTo>
                        <a:lnTo>
                          <a:pt x="104" y="25"/>
                        </a:lnTo>
                        <a:lnTo>
                          <a:pt x="120" y="22"/>
                        </a:lnTo>
                        <a:lnTo>
                          <a:pt x="133" y="17"/>
                        </a:lnTo>
                        <a:lnTo>
                          <a:pt x="141" y="14"/>
                        </a:lnTo>
                        <a:lnTo>
                          <a:pt x="160" y="0"/>
                        </a:lnTo>
                        <a:lnTo>
                          <a:pt x="150" y="27"/>
                        </a:lnTo>
                        <a:lnTo>
                          <a:pt x="143" y="40"/>
                        </a:lnTo>
                        <a:lnTo>
                          <a:pt x="137" y="49"/>
                        </a:lnTo>
                        <a:lnTo>
                          <a:pt x="129" y="57"/>
                        </a:lnTo>
                        <a:lnTo>
                          <a:pt x="122" y="64"/>
                        </a:lnTo>
                        <a:lnTo>
                          <a:pt x="113" y="68"/>
                        </a:lnTo>
                        <a:lnTo>
                          <a:pt x="103" y="73"/>
                        </a:lnTo>
                        <a:lnTo>
                          <a:pt x="91" y="74"/>
                        </a:lnTo>
                        <a:lnTo>
                          <a:pt x="77" y="74"/>
                        </a:lnTo>
                        <a:lnTo>
                          <a:pt x="64" y="73"/>
                        </a:lnTo>
                        <a:lnTo>
                          <a:pt x="52" y="68"/>
                        </a:lnTo>
                        <a:lnTo>
                          <a:pt x="41" y="64"/>
                        </a:lnTo>
                        <a:lnTo>
                          <a:pt x="30" y="54"/>
                        </a:lnTo>
                        <a:lnTo>
                          <a:pt x="20" y="43"/>
                        </a:lnTo>
                        <a:lnTo>
                          <a:pt x="14" y="32"/>
                        </a:lnTo>
                        <a:lnTo>
                          <a:pt x="7" y="23"/>
                        </a:lnTo>
                        <a:lnTo>
                          <a:pt x="0" y="1"/>
                        </a:lnTo>
                      </a:path>
                    </a:pathLst>
                  </a:custGeom>
                  <a:solidFill>
                    <a:srgbClr val="FFFFFF"/>
                  </a:solidFill>
                  <a:ln w="12700" cap="rnd" cmpd="sng">
                    <a:solidFill>
                      <a:srgbClr val="402000"/>
                    </a:solidFill>
                    <a:prstDash val="solid"/>
                    <a:round/>
                    <a:headEnd/>
                    <a:tailEnd/>
                  </a:ln>
                </p:spPr>
                <p:txBody>
                  <a:bodyPr/>
                  <a:lstStyle/>
                  <a:p>
                    <a:endParaRPr lang="lv-LV"/>
                  </a:p>
                </p:txBody>
              </p:sp>
              <p:sp>
                <p:nvSpPr>
                  <p:cNvPr id="9296" name="Freeform 67"/>
                  <p:cNvSpPr>
                    <a:spLocks/>
                  </p:cNvSpPr>
                  <p:nvPr/>
                </p:nvSpPr>
                <p:spPr bwMode="auto">
                  <a:xfrm>
                    <a:off x="4898" y="796"/>
                    <a:ext cx="17" cy="22"/>
                  </a:xfrm>
                  <a:custGeom>
                    <a:avLst/>
                    <a:gdLst>
                      <a:gd name="T0" fmla="*/ 0 w 17"/>
                      <a:gd name="T1" fmla="*/ 0 h 22"/>
                      <a:gd name="T2" fmla="*/ 0 w 17"/>
                      <a:gd name="T3" fmla="*/ 7 h 22"/>
                      <a:gd name="T4" fmla="*/ 1 w 17"/>
                      <a:gd name="T5" fmla="*/ 13 h 22"/>
                      <a:gd name="T6" fmla="*/ 8 w 17"/>
                      <a:gd name="T7" fmla="*/ 17 h 22"/>
                      <a:gd name="T8" fmla="*/ 16 w 17"/>
                      <a:gd name="T9" fmla="*/ 21 h 22"/>
                      <a:gd name="T10" fmla="*/ 0 60000 65536"/>
                      <a:gd name="T11" fmla="*/ 0 60000 65536"/>
                      <a:gd name="T12" fmla="*/ 0 60000 65536"/>
                      <a:gd name="T13" fmla="*/ 0 60000 65536"/>
                      <a:gd name="T14" fmla="*/ 0 60000 65536"/>
                      <a:gd name="T15" fmla="*/ 0 w 17"/>
                      <a:gd name="T16" fmla="*/ 0 h 22"/>
                      <a:gd name="T17" fmla="*/ 17 w 17"/>
                      <a:gd name="T18" fmla="*/ 22 h 22"/>
                    </a:gdLst>
                    <a:ahLst/>
                    <a:cxnLst>
                      <a:cxn ang="T10">
                        <a:pos x="T0" y="T1"/>
                      </a:cxn>
                      <a:cxn ang="T11">
                        <a:pos x="T2" y="T3"/>
                      </a:cxn>
                      <a:cxn ang="T12">
                        <a:pos x="T4" y="T5"/>
                      </a:cxn>
                      <a:cxn ang="T13">
                        <a:pos x="T6" y="T7"/>
                      </a:cxn>
                      <a:cxn ang="T14">
                        <a:pos x="T8" y="T9"/>
                      </a:cxn>
                    </a:cxnLst>
                    <a:rect l="T15" t="T16" r="T17" b="T18"/>
                    <a:pathLst>
                      <a:path w="17" h="22">
                        <a:moveTo>
                          <a:pt x="0" y="0"/>
                        </a:moveTo>
                        <a:lnTo>
                          <a:pt x="0" y="7"/>
                        </a:lnTo>
                        <a:lnTo>
                          <a:pt x="1" y="13"/>
                        </a:lnTo>
                        <a:lnTo>
                          <a:pt x="8" y="17"/>
                        </a:lnTo>
                        <a:lnTo>
                          <a:pt x="16" y="21"/>
                        </a:lnTo>
                      </a:path>
                    </a:pathLst>
                  </a:custGeom>
                  <a:noFill/>
                  <a:ln w="12700" cap="rnd" cmpd="sng">
                    <a:solidFill>
                      <a:srgbClr val="402000"/>
                    </a:solidFill>
                    <a:prstDash val="solid"/>
                    <a:round/>
                    <a:headEnd type="none" w="sm" len="sm"/>
                    <a:tailEnd type="none" w="sm" len="sm"/>
                  </a:ln>
                </p:spPr>
                <p:txBody>
                  <a:bodyPr/>
                  <a:lstStyle/>
                  <a:p>
                    <a:endParaRPr lang="lv-LV"/>
                  </a:p>
                </p:txBody>
              </p:sp>
              <p:sp>
                <p:nvSpPr>
                  <p:cNvPr id="9297" name="Freeform 68"/>
                  <p:cNvSpPr>
                    <a:spLocks/>
                  </p:cNvSpPr>
                  <p:nvPr/>
                </p:nvSpPr>
                <p:spPr bwMode="auto">
                  <a:xfrm>
                    <a:off x="4723" y="799"/>
                    <a:ext cx="17" cy="23"/>
                  </a:xfrm>
                  <a:custGeom>
                    <a:avLst/>
                    <a:gdLst>
                      <a:gd name="T0" fmla="*/ 16 w 17"/>
                      <a:gd name="T1" fmla="*/ 0 h 23"/>
                      <a:gd name="T2" fmla="*/ 16 w 17"/>
                      <a:gd name="T3" fmla="*/ 7 h 23"/>
                      <a:gd name="T4" fmla="*/ 14 w 17"/>
                      <a:gd name="T5" fmla="*/ 13 h 23"/>
                      <a:gd name="T6" fmla="*/ 7 w 17"/>
                      <a:gd name="T7" fmla="*/ 17 h 23"/>
                      <a:gd name="T8" fmla="*/ 0 w 17"/>
                      <a:gd name="T9" fmla="*/ 22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16" y="0"/>
                        </a:moveTo>
                        <a:lnTo>
                          <a:pt x="16" y="7"/>
                        </a:lnTo>
                        <a:lnTo>
                          <a:pt x="14" y="13"/>
                        </a:lnTo>
                        <a:lnTo>
                          <a:pt x="7" y="17"/>
                        </a:lnTo>
                        <a:lnTo>
                          <a:pt x="0" y="22"/>
                        </a:lnTo>
                      </a:path>
                    </a:pathLst>
                  </a:custGeom>
                  <a:noFill/>
                  <a:ln w="12700" cap="rnd" cmpd="sng">
                    <a:solidFill>
                      <a:srgbClr val="402000"/>
                    </a:solidFill>
                    <a:prstDash val="solid"/>
                    <a:round/>
                    <a:headEnd type="none" w="sm" len="sm"/>
                    <a:tailEnd type="none" w="sm" len="sm"/>
                  </a:ln>
                </p:spPr>
                <p:txBody>
                  <a:bodyPr/>
                  <a:lstStyle/>
                  <a:p>
                    <a:endParaRPr lang="lv-LV"/>
                  </a:p>
                </p:txBody>
              </p:sp>
            </p:grpSp>
            <p:grpSp>
              <p:nvGrpSpPr>
                <p:cNvPr id="22" name="Group 69"/>
                <p:cNvGrpSpPr>
                  <a:grpSpLocks/>
                </p:cNvGrpSpPr>
                <p:nvPr/>
              </p:nvGrpSpPr>
              <p:grpSpPr bwMode="auto">
                <a:xfrm>
                  <a:off x="4680" y="616"/>
                  <a:ext cx="256" cy="50"/>
                  <a:chOff x="4680" y="616"/>
                  <a:chExt cx="256" cy="50"/>
                </a:xfrm>
              </p:grpSpPr>
              <p:grpSp>
                <p:nvGrpSpPr>
                  <p:cNvPr id="23" name="Group 70"/>
                  <p:cNvGrpSpPr>
                    <a:grpSpLocks/>
                  </p:cNvGrpSpPr>
                  <p:nvPr/>
                </p:nvGrpSpPr>
                <p:grpSpPr bwMode="auto">
                  <a:xfrm>
                    <a:off x="4838" y="616"/>
                    <a:ext cx="98" cy="49"/>
                    <a:chOff x="4838" y="616"/>
                    <a:chExt cx="98" cy="49"/>
                  </a:xfrm>
                </p:grpSpPr>
                <p:sp>
                  <p:nvSpPr>
                    <p:cNvPr id="9293" name="Freeform 71"/>
                    <p:cNvSpPr>
                      <a:spLocks/>
                    </p:cNvSpPr>
                    <p:nvPr/>
                  </p:nvSpPr>
                  <p:spPr bwMode="auto">
                    <a:xfrm>
                      <a:off x="4838" y="617"/>
                      <a:ext cx="96" cy="48"/>
                    </a:xfrm>
                    <a:custGeom>
                      <a:avLst/>
                      <a:gdLst>
                        <a:gd name="T0" fmla="*/ 12 w 96"/>
                        <a:gd name="T1" fmla="*/ 15 h 48"/>
                        <a:gd name="T2" fmla="*/ 22 w 96"/>
                        <a:gd name="T3" fmla="*/ 7 h 48"/>
                        <a:gd name="T4" fmla="*/ 35 w 96"/>
                        <a:gd name="T5" fmla="*/ 3 h 48"/>
                        <a:gd name="T6" fmla="*/ 48 w 96"/>
                        <a:gd name="T7" fmla="*/ 0 h 48"/>
                        <a:gd name="T8" fmla="*/ 58 w 96"/>
                        <a:gd name="T9" fmla="*/ 3 h 48"/>
                        <a:gd name="T10" fmla="*/ 70 w 96"/>
                        <a:gd name="T11" fmla="*/ 5 h 48"/>
                        <a:gd name="T12" fmla="*/ 82 w 96"/>
                        <a:gd name="T13" fmla="*/ 12 h 48"/>
                        <a:gd name="T14" fmla="*/ 95 w 96"/>
                        <a:gd name="T15" fmla="*/ 25 h 48"/>
                        <a:gd name="T16" fmla="*/ 79 w 96"/>
                        <a:gd name="T17" fmla="*/ 37 h 48"/>
                        <a:gd name="T18" fmla="*/ 67 w 96"/>
                        <a:gd name="T19" fmla="*/ 44 h 48"/>
                        <a:gd name="T20" fmla="*/ 56 w 96"/>
                        <a:gd name="T21" fmla="*/ 47 h 48"/>
                        <a:gd name="T22" fmla="*/ 44 w 96"/>
                        <a:gd name="T23" fmla="*/ 47 h 48"/>
                        <a:gd name="T24" fmla="*/ 33 w 96"/>
                        <a:gd name="T25" fmla="*/ 45 h 48"/>
                        <a:gd name="T26" fmla="*/ 20 w 96"/>
                        <a:gd name="T27" fmla="*/ 41 h 48"/>
                        <a:gd name="T28" fmla="*/ 12 w 96"/>
                        <a:gd name="T29" fmla="*/ 36 h 48"/>
                        <a:gd name="T30" fmla="*/ 0 w 96"/>
                        <a:gd name="T31" fmla="*/ 32 h 48"/>
                        <a:gd name="T32" fmla="*/ 4 w 96"/>
                        <a:gd name="T33" fmla="*/ 23 h 48"/>
                        <a:gd name="T34" fmla="*/ 12 w 96"/>
                        <a:gd name="T35" fmla="*/ 15 h 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48"/>
                        <a:gd name="T56" fmla="*/ 96 w 96"/>
                        <a:gd name="T57" fmla="*/ 48 h 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48">
                          <a:moveTo>
                            <a:pt x="12" y="15"/>
                          </a:moveTo>
                          <a:lnTo>
                            <a:pt x="22" y="7"/>
                          </a:lnTo>
                          <a:lnTo>
                            <a:pt x="35" y="3"/>
                          </a:lnTo>
                          <a:lnTo>
                            <a:pt x="48" y="0"/>
                          </a:lnTo>
                          <a:lnTo>
                            <a:pt x="58" y="3"/>
                          </a:lnTo>
                          <a:lnTo>
                            <a:pt x="70" y="5"/>
                          </a:lnTo>
                          <a:lnTo>
                            <a:pt x="82" y="12"/>
                          </a:lnTo>
                          <a:lnTo>
                            <a:pt x="95" y="25"/>
                          </a:lnTo>
                          <a:lnTo>
                            <a:pt x="79" y="37"/>
                          </a:lnTo>
                          <a:lnTo>
                            <a:pt x="67" y="44"/>
                          </a:lnTo>
                          <a:lnTo>
                            <a:pt x="56" y="47"/>
                          </a:lnTo>
                          <a:lnTo>
                            <a:pt x="44" y="47"/>
                          </a:lnTo>
                          <a:lnTo>
                            <a:pt x="33" y="45"/>
                          </a:lnTo>
                          <a:lnTo>
                            <a:pt x="20" y="41"/>
                          </a:lnTo>
                          <a:lnTo>
                            <a:pt x="12" y="36"/>
                          </a:lnTo>
                          <a:lnTo>
                            <a:pt x="0" y="32"/>
                          </a:lnTo>
                          <a:lnTo>
                            <a:pt x="4" y="23"/>
                          </a:lnTo>
                          <a:lnTo>
                            <a:pt x="12" y="15"/>
                          </a:lnTo>
                        </a:path>
                      </a:pathLst>
                    </a:custGeom>
                    <a:solidFill>
                      <a:srgbClr val="FFFFFF"/>
                    </a:solidFill>
                    <a:ln w="12700" cap="rnd" cmpd="sng">
                      <a:solidFill>
                        <a:srgbClr val="402000"/>
                      </a:solidFill>
                      <a:prstDash val="solid"/>
                      <a:round/>
                      <a:headEnd/>
                      <a:tailEnd/>
                    </a:ln>
                  </p:spPr>
                  <p:txBody>
                    <a:bodyPr/>
                    <a:lstStyle/>
                    <a:p>
                      <a:endParaRPr lang="lv-LV"/>
                    </a:p>
                  </p:txBody>
                </p:sp>
                <p:sp>
                  <p:nvSpPr>
                    <p:cNvPr id="9294" name="Freeform 72"/>
                    <p:cNvSpPr>
                      <a:spLocks/>
                    </p:cNvSpPr>
                    <p:nvPr/>
                  </p:nvSpPr>
                  <p:spPr bwMode="auto">
                    <a:xfrm>
                      <a:off x="4844" y="616"/>
                      <a:ext cx="92" cy="25"/>
                    </a:xfrm>
                    <a:custGeom>
                      <a:avLst/>
                      <a:gdLst>
                        <a:gd name="T0" fmla="*/ 0 w 92"/>
                        <a:gd name="T1" fmla="*/ 24 h 25"/>
                        <a:gd name="T2" fmla="*/ 12 w 92"/>
                        <a:gd name="T3" fmla="*/ 18 h 25"/>
                        <a:gd name="T4" fmla="*/ 21 w 92"/>
                        <a:gd name="T5" fmla="*/ 14 h 25"/>
                        <a:gd name="T6" fmla="*/ 34 w 92"/>
                        <a:gd name="T7" fmla="*/ 12 h 25"/>
                        <a:gd name="T8" fmla="*/ 47 w 92"/>
                        <a:gd name="T9" fmla="*/ 12 h 25"/>
                        <a:gd name="T10" fmla="*/ 65 w 92"/>
                        <a:gd name="T11" fmla="*/ 14 h 25"/>
                        <a:gd name="T12" fmla="*/ 80 w 92"/>
                        <a:gd name="T13" fmla="*/ 19 h 25"/>
                        <a:gd name="T14" fmla="*/ 91 w 92"/>
                        <a:gd name="T15" fmla="*/ 23 h 25"/>
                        <a:gd name="T16" fmla="*/ 81 w 92"/>
                        <a:gd name="T17" fmla="*/ 13 h 25"/>
                        <a:gd name="T18" fmla="*/ 72 w 92"/>
                        <a:gd name="T19" fmla="*/ 8 h 25"/>
                        <a:gd name="T20" fmla="*/ 63 w 92"/>
                        <a:gd name="T21" fmla="*/ 4 h 25"/>
                        <a:gd name="T22" fmla="*/ 48 w 92"/>
                        <a:gd name="T23" fmla="*/ 0 h 25"/>
                        <a:gd name="T24" fmla="*/ 36 w 92"/>
                        <a:gd name="T25" fmla="*/ 0 h 25"/>
                        <a:gd name="T26" fmla="*/ 24 w 92"/>
                        <a:gd name="T27" fmla="*/ 4 h 25"/>
                        <a:gd name="T28" fmla="*/ 16 w 92"/>
                        <a:gd name="T29" fmla="*/ 8 h 25"/>
                        <a:gd name="T30" fmla="*/ 0 w 92"/>
                        <a:gd name="T31" fmla="*/ 24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
                        <a:gd name="T49" fmla="*/ 0 h 25"/>
                        <a:gd name="T50" fmla="*/ 92 w 92"/>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 h="25">
                          <a:moveTo>
                            <a:pt x="0" y="24"/>
                          </a:moveTo>
                          <a:lnTo>
                            <a:pt x="12" y="18"/>
                          </a:lnTo>
                          <a:lnTo>
                            <a:pt x="21" y="14"/>
                          </a:lnTo>
                          <a:lnTo>
                            <a:pt x="34" y="12"/>
                          </a:lnTo>
                          <a:lnTo>
                            <a:pt x="47" y="12"/>
                          </a:lnTo>
                          <a:lnTo>
                            <a:pt x="65" y="14"/>
                          </a:lnTo>
                          <a:lnTo>
                            <a:pt x="80" y="19"/>
                          </a:lnTo>
                          <a:lnTo>
                            <a:pt x="91" y="23"/>
                          </a:lnTo>
                          <a:lnTo>
                            <a:pt x="81" y="13"/>
                          </a:lnTo>
                          <a:lnTo>
                            <a:pt x="72" y="8"/>
                          </a:lnTo>
                          <a:lnTo>
                            <a:pt x="63" y="4"/>
                          </a:lnTo>
                          <a:lnTo>
                            <a:pt x="48" y="0"/>
                          </a:lnTo>
                          <a:lnTo>
                            <a:pt x="36" y="0"/>
                          </a:lnTo>
                          <a:lnTo>
                            <a:pt x="24" y="4"/>
                          </a:lnTo>
                          <a:lnTo>
                            <a:pt x="16" y="8"/>
                          </a:lnTo>
                          <a:lnTo>
                            <a:pt x="0" y="24"/>
                          </a:lnTo>
                        </a:path>
                      </a:pathLst>
                    </a:custGeom>
                    <a:solidFill>
                      <a:srgbClr val="FFC080"/>
                    </a:solidFill>
                    <a:ln w="12700" cap="rnd" cmpd="sng">
                      <a:solidFill>
                        <a:srgbClr val="402000"/>
                      </a:solidFill>
                      <a:prstDash val="solid"/>
                      <a:round/>
                      <a:headEnd/>
                      <a:tailEnd/>
                    </a:ln>
                  </p:spPr>
                  <p:txBody>
                    <a:bodyPr/>
                    <a:lstStyle/>
                    <a:p>
                      <a:endParaRPr lang="lv-LV"/>
                    </a:p>
                  </p:txBody>
                </p:sp>
              </p:grpSp>
              <p:grpSp>
                <p:nvGrpSpPr>
                  <p:cNvPr id="24" name="Group 73"/>
                  <p:cNvGrpSpPr>
                    <a:grpSpLocks/>
                  </p:cNvGrpSpPr>
                  <p:nvPr/>
                </p:nvGrpSpPr>
                <p:grpSpPr bwMode="auto">
                  <a:xfrm>
                    <a:off x="4680" y="617"/>
                    <a:ext cx="97" cy="49"/>
                    <a:chOff x="4680" y="617"/>
                    <a:chExt cx="97" cy="49"/>
                  </a:xfrm>
                </p:grpSpPr>
                <p:sp>
                  <p:nvSpPr>
                    <p:cNvPr id="9291" name="Freeform 74"/>
                    <p:cNvSpPr>
                      <a:spLocks/>
                    </p:cNvSpPr>
                    <p:nvPr/>
                  </p:nvSpPr>
                  <p:spPr bwMode="auto">
                    <a:xfrm>
                      <a:off x="4680" y="618"/>
                      <a:ext cx="97" cy="48"/>
                    </a:xfrm>
                    <a:custGeom>
                      <a:avLst/>
                      <a:gdLst>
                        <a:gd name="T0" fmla="*/ 84 w 97"/>
                        <a:gd name="T1" fmla="*/ 15 h 48"/>
                        <a:gd name="T2" fmla="*/ 73 w 97"/>
                        <a:gd name="T3" fmla="*/ 7 h 48"/>
                        <a:gd name="T4" fmla="*/ 60 w 97"/>
                        <a:gd name="T5" fmla="*/ 3 h 48"/>
                        <a:gd name="T6" fmla="*/ 47 w 97"/>
                        <a:gd name="T7" fmla="*/ 0 h 48"/>
                        <a:gd name="T8" fmla="*/ 36 w 97"/>
                        <a:gd name="T9" fmla="*/ 3 h 48"/>
                        <a:gd name="T10" fmla="*/ 25 w 97"/>
                        <a:gd name="T11" fmla="*/ 5 h 48"/>
                        <a:gd name="T12" fmla="*/ 15 w 97"/>
                        <a:gd name="T13" fmla="*/ 12 h 48"/>
                        <a:gd name="T14" fmla="*/ 0 w 97"/>
                        <a:gd name="T15" fmla="*/ 25 h 48"/>
                        <a:gd name="T16" fmla="*/ 17 w 97"/>
                        <a:gd name="T17" fmla="*/ 39 h 48"/>
                        <a:gd name="T18" fmla="*/ 28 w 97"/>
                        <a:gd name="T19" fmla="*/ 44 h 48"/>
                        <a:gd name="T20" fmla="*/ 38 w 97"/>
                        <a:gd name="T21" fmla="*/ 47 h 48"/>
                        <a:gd name="T22" fmla="*/ 50 w 97"/>
                        <a:gd name="T23" fmla="*/ 47 h 48"/>
                        <a:gd name="T24" fmla="*/ 61 w 97"/>
                        <a:gd name="T25" fmla="*/ 45 h 48"/>
                        <a:gd name="T26" fmla="*/ 74 w 97"/>
                        <a:gd name="T27" fmla="*/ 41 h 48"/>
                        <a:gd name="T28" fmla="*/ 84 w 97"/>
                        <a:gd name="T29" fmla="*/ 36 h 48"/>
                        <a:gd name="T30" fmla="*/ 96 w 97"/>
                        <a:gd name="T31" fmla="*/ 32 h 48"/>
                        <a:gd name="T32" fmla="*/ 92 w 97"/>
                        <a:gd name="T33" fmla="*/ 23 h 48"/>
                        <a:gd name="T34" fmla="*/ 84 w 97"/>
                        <a:gd name="T35" fmla="*/ 15 h 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7"/>
                        <a:gd name="T55" fmla="*/ 0 h 48"/>
                        <a:gd name="T56" fmla="*/ 97 w 97"/>
                        <a:gd name="T57" fmla="*/ 48 h 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7" h="48">
                          <a:moveTo>
                            <a:pt x="84" y="15"/>
                          </a:moveTo>
                          <a:lnTo>
                            <a:pt x="73" y="7"/>
                          </a:lnTo>
                          <a:lnTo>
                            <a:pt x="60" y="3"/>
                          </a:lnTo>
                          <a:lnTo>
                            <a:pt x="47" y="0"/>
                          </a:lnTo>
                          <a:lnTo>
                            <a:pt x="36" y="3"/>
                          </a:lnTo>
                          <a:lnTo>
                            <a:pt x="25" y="5"/>
                          </a:lnTo>
                          <a:lnTo>
                            <a:pt x="15" y="12"/>
                          </a:lnTo>
                          <a:lnTo>
                            <a:pt x="0" y="25"/>
                          </a:lnTo>
                          <a:lnTo>
                            <a:pt x="17" y="39"/>
                          </a:lnTo>
                          <a:lnTo>
                            <a:pt x="28" y="44"/>
                          </a:lnTo>
                          <a:lnTo>
                            <a:pt x="38" y="47"/>
                          </a:lnTo>
                          <a:lnTo>
                            <a:pt x="50" y="47"/>
                          </a:lnTo>
                          <a:lnTo>
                            <a:pt x="61" y="45"/>
                          </a:lnTo>
                          <a:lnTo>
                            <a:pt x="74" y="41"/>
                          </a:lnTo>
                          <a:lnTo>
                            <a:pt x="84" y="36"/>
                          </a:lnTo>
                          <a:lnTo>
                            <a:pt x="96" y="32"/>
                          </a:lnTo>
                          <a:lnTo>
                            <a:pt x="92" y="23"/>
                          </a:lnTo>
                          <a:lnTo>
                            <a:pt x="84" y="15"/>
                          </a:lnTo>
                        </a:path>
                      </a:pathLst>
                    </a:custGeom>
                    <a:solidFill>
                      <a:srgbClr val="FFFFFF"/>
                    </a:solidFill>
                    <a:ln w="12700" cap="rnd" cmpd="sng">
                      <a:solidFill>
                        <a:srgbClr val="402000"/>
                      </a:solidFill>
                      <a:prstDash val="solid"/>
                      <a:round/>
                      <a:headEnd/>
                      <a:tailEnd/>
                    </a:ln>
                  </p:spPr>
                  <p:txBody>
                    <a:bodyPr/>
                    <a:lstStyle/>
                    <a:p>
                      <a:endParaRPr lang="lv-LV"/>
                    </a:p>
                  </p:txBody>
                </p:sp>
                <p:sp>
                  <p:nvSpPr>
                    <p:cNvPr id="9292" name="Freeform 75"/>
                    <p:cNvSpPr>
                      <a:spLocks/>
                    </p:cNvSpPr>
                    <p:nvPr/>
                  </p:nvSpPr>
                  <p:spPr bwMode="auto">
                    <a:xfrm>
                      <a:off x="4682" y="617"/>
                      <a:ext cx="92" cy="25"/>
                    </a:xfrm>
                    <a:custGeom>
                      <a:avLst/>
                      <a:gdLst>
                        <a:gd name="T0" fmla="*/ 91 w 92"/>
                        <a:gd name="T1" fmla="*/ 24 h 25"/>
                        <a:gd name="T2" fmla="*/ 79 w 92"/>
                        <a:gd name="T3" fmla="*/ 18 h 25"/>
                        <a:gd name="T4" fmla="*/ 69 w 92"/>
                        <a:gd name="T5" fmla="*/ 15 h 25"/>
                        <a:gd name="T6" fmla="*/ 56 w 92"/>
                        <a:gd name="T7" fmla="*/ 12 h 25"/>
                        <a:gd name="T8" fmla="*/ 43 w 92"/>
                        <a:gd name="T9" fmla="*/ 12 h 25"/>
                        <a:gd name="T10" fmla="*/ 26 w 92"/>
                        <a:gd name="T11" fmla="*/ 15 h 25"/>
                        <a:gd name="T12" fmla="*/ 13 w 92"/>
                        <a:gd name="T13" fmla="*/ 19 h 25"/>
                        <a:gd name="T14" fmla="*/ 0 w 92"/>
                        <a:gd name="T15" fmla="*/ 23 h 25"/>
                        <a:gd name="T16" fmla="*/ 11 w 92"/>
                        <a:gd name="T17" fmla="*/ 13 h 25"/>
                        <a:gd name="T18" fmla="*/ 19 w 92"/>
                        <a:gd name="T19" fmla="*/ 8 h 25"/>
                        <a:gd name="T20" fmla="*/ 28 w 92"/>
                        <a:gd name="T21" fmla="*/ 4 h 25"/>
                        <a:gd name="T22" fmla="*/ 42 w 92"/>
                        <a:gd name="T23" fmla="*/ 0 h 25"/>
                        <a:gd name="T24" fmla="*/ 54 w 92"/>
                        <a:gd name="T25" fmla="*/ 0 h 25"/>
                        <a:gd name="T26" fmla="*/ 66 w 92"/>
                        <a:gd name="T27" fmla="*/ 4 h 25"/>
                        <a:gd name="T28" fmla="*/ 74 w 92"/>
                        <a:gd name="T29" fmla="*/ 8 h 25"/>
                        <a:gd name="T30" fmla="*/ 91 w 92"/>
                        <a:gd name="T31" fmla="*/ 24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
                        <a:gd name="T49" fmla="*/ 0 h 25"/>
                        <a:gd name="T50" fmla="*/ 92 w 92"/>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 h="25">
                          <a:moveTo>
                            <a:pt x="91" y="24"/>
                          </a:moveTo>
                          <a:lnTo>
                            <a:pt x="79" y="18"/>
                          </a:lnTo>
                          <a:lnTo>
                            <a:pt x="69" y="15"/>
                          </a:lnTo>
                          <a:lnTo>
                            <a:pt x="56" y="12"/>
                          </a:lnTo>
                          <a:lnTo>
                            <a:pt x="43" y="12"/>
                          </a:lnTo>
                          <a:lnTo>
                            <a:pt x="26" y="15"/>
                          </a:lnTo>
                          <a:lnTo>
                            <a:pt x="13" y="19"/>
                          </a:lnTo>
                          <a:lnTo>
                            <a:pt x="0" y="23"/>
                          </a:lnTo>
                          <a:lnTo>
                            <a:pt x="11" y="13"/>
                          </a:lnTo>
                          <a:lnTo>
                            <a:pt x="19" y="8"/>
                          </a:lnTo>
                          <a:lnTo>
                            <a:pt x="28" y="4"/>
                          </a:lnTo>
                          <a:lnTo>
                            <a:pt x="42" y="0"/>
                          </a:lnTo>
                          <a:lnTo>
                            <a:pt x="54" y="0"/>
                          </a:lnTo>
                          <a:lnTo>
                            <a:pt x="66" y="4"/>
                          </a:lnTo>
                          <a:lnTo>
                            <a:pt x="74" y="8"/>
                          </a:lnTo>
                          <a:lnTo>
                            <a:pt x="91" y="24"/>
                          </a:lnTo>
                        </a:path>
                      </a:pathLst>
                    </a:custGeom>
                    <a:solidFill>
                      <a:srgbClr val="FFC080"/>
                    </a:solidFill>
                    <a:ln w="12700" cap="rnd" cmpd="sng">
                      <a:solidFill>
                        <a:srgbClr val="402000"/>
                      </a:solidFill>
                      <a:prstDash val="solid"/>
                      <a:round/>
                      <a:headEnd/>
                      <a:tailEnd/>
                    </a:ln>
                  </p:spPr>
                  <p:txBody>
                    <a:bodyPr/>
                    <a:lstStyle/>
                    <a:p>
                      <a:endParaRPr lang="lv-LV"/>
                    </a:p>
                  </p:txBody>
                </p:sp>
              </p:grpSp>
            </p:grpSp>
            <p:grpSp>
              <p:nvGrpSpPr>
                <p:cNvPr id="25" name="Group 76"/>
                <p:cNvGrpSpPr>
                  <a:grpSpLocks/>
                </p:cNvGrpSpPr>
                <p:nvPr/>
              </p:nvGrpSpPr>
              <p:grpSpPr bwMode="auto">
                <a:xfrm>
                  <a:off x="4709" y="628"/>
                  <a:ext cx="196" cy="37"/>
                  <a:chOff x="4709" y="628"/>
                  <a:chExt cx="196" cy="37"/>
                </a:xfrm>
              </p:grpSpPr>
              <p:grpSp>
                <p:nvGrpSpPr>
                  <p:cNvPr id="26" name="Group 77"/>
                  <p:cNvGrpSpPr>
                    <a:grpSpLocks/>
                  </p:cNvGrpSpPr>
                  <p:nvPr/>
                </p:nvGrpSpPr>
                <p:grpSpPr bwMode="auto">
                  <a:xfrm>
                    <a:off x="4709" y="632"/>
                    <a:ext cx="37" cy="33"/>
                    <a:chOff x="4709" y="632"/>
                    <a:chExt cx="37" cy="33"/>
                  </a:xfrm>
                </p:grpSpPr>
                <p:sp>
                  <p:nvSpPr>
                    <p:cNvPr id="9287" name="Oval 78"/>
                    <p:cNvSpPr>
                      <a:spLocks noChangeArrowheads="1"/>
                    </p:cNvSpPr>
                    <p:nvPr/>
                  </p:nvSpPr>
                  <p:spPr bwMode="auto">
                    <a:xfrm>
                      <a:off x="4709" y="632"/>
                      <a:ext cx="37" cy="33"/>
                    </a:xfrm>
                    <a:prstGeom prst="ellipse">
                      <a:avLst/>
                    </a:prstGeom>
                    <a:solidFill>
                      <a:srgbClr val="0000FF"/>
                    </a:solidFill>
                    <a:ln w="9525">
                      <a:noFill/>
                      <a:round/>
                      <a:headEnd/>
                      <a:tailEnd/>
                    </a:ln>
                  </p:spPr>
                  <p:txBody>
                    <a:bodyPr wrap="none" anchor="ctr"/>
                    <a:lstStyle/>
                    <a:p>
                      <a:endParaRPr lang="lv-LV"/>
                    </a:p>
                  </p:txBody>
                </p:sp>
                <p:sp>
                  <p:nvSpPr>
                    <p:cNvPr id="9288" name="Oval 79"/>
                    <p:cNvSpPr>
                      <a:spLocks noChangeArrowheads="1"/>
                    </p:cNvSpPr>
                    <p:nvPr/>
                  </p:nvSpPr>
                  <p:spPr bwMode="auto">
                    <a:xfrm>
                      <a:off x="4717" y="640"/>
                      <a:ext cx="19" cy="17"/>
                    </a:xfrm>
                    <a:prstGeom prst="ellipse">
                      <a:avLst/>
                    </a:prstGeom>
                    <a:solidFill>
                      <a:srgbClr val="000080"/>
                    </a:solidFill>
                    <a:ln w="9525">
                      <a:noFill/>
                      <a:round/>
                      <a:headEnd/>
                      <a:tailEnd/>
                    </a:ln>
                  </p:spPr>
                  <p:txBody>
                    <a:bodyPr wrap="none" anchor="ctr"/>
                    <a:lstStyle/>
                    <a:p>
                      <a:endParaRPr lang="lv-LV"/>
                    </a:p>
                  </p:txBody>
                </p:sp>
              </p:grpSp>
              <p:grpSp>
                <p:nvGrpSpPr>
                  <p:cNvPr id="27" name="Group 80"/>
                  <p:cNvGrpSpPr>
                    <a:grpSpLocks/>
                  </p:cNvGrpSpPr>
                  <p:nvPr/>
                </p:nvGrpSpPr>
                <p:grpSpPr bwMode="auto">
                  <a:xfrm>
                    <a:off x="4868" y="628"/>
                    <a:ext cx="37" cy="34"/>
                    <a:chOff x="4868" y="628"/>
                    <a:chExt cx="37" cy="34"/>
                  </a:xfrm>
                </p:grpSpPr>
                <p:sp>
                  <p:nvSpPr>
                    <p:cNvPr id="9285" name="Oval 81"/>
                    <p:cNvSpPr>
                      <a:spLocks noChangeArrowheads="1"/>
                    </p:cNvSpPr>
                    <p:nvPr/>
                  </p:nvSpPr>
                  <p:spPr bwMode="auto">
                    <a:xfrm>
                      <a:off x="4868" y="628"/>
                      <a:ext cx="37" cy="34"/>
                    </a:xfrm>
                    <a:prstGeom prst="ellipse">
                      <a:avLst/>
                    </a:prstGeom>
                    <a:solidFill>
                      <a:srgbClr val="0000FF"/>
                    </a:solidFill>
                    <a:ln w="9525">
                      <a:noFill/>
                      <a:round/>
                      <a:headEnd/>
                      <a:tailEnd/>
                    </a:ln>
                  </p:spPr>
                  <p:txBody>
                    <a:bodyPr wrap="none" anchor="ctr"/>
                    <a:lstStyle/>
                    <a:p>
                      <a:endParaRPr lang="lv-LV"/>
                    </a:p>
                  </p:txBody>
                </p:sp>
                <p:sp>
                  <p:nvSpPr>
                    <p:cNvPr id="9286" name="Oval 82"/>
                    <p:cNvSpPr>
                      <a:spLocks noChangeArrowheads="1"/>
                    </p:cNvSpPr>
                    <p:nvPr/>
                  </p:nvSpPr>
                  <p:spPr bwMode="auto">
                    <a:xfrm>
                      <a:off x="4877" y="637"/>
                      <a:ext cx="18" cy="16"/>
                    </a:xfrm>
                    <a:prstGeom prst="ellipse">
                      <a:avLst/>
                    </a:prstGeom>
                    <a:solidFill>
                      <a:srgbClr val="000080"/>
                    </a:solidFill>
                    <a:ln w="9525">
                      <a:noFill/>
                      <a:round/>
                      <a:headEnd/>
                      <a:tailEnd/>
                    </a:ln>
                  </p:spPr>
                  <p:txBody>
                    <a:bodyPr wrap="none" anchor="ctr"/>
                    <a:lstStyle/>
                    <a:p>
                      <a:endParaRPr lang="lv-LV"/>
                    </a:p>
                  </p:txBody>
                </p:sp>
              </p:grpSp>
            </p:grpSp>
            <p:grpSp>
              <p:nvGrpSpPr>
                <p:cNvPr id="28" name="Group 83"/>
                <p:cNvGrpSpPr>
                  <a:grpSpLocks/>
                </p:cNvGrpSpPr>
                <p:nvPr/>
              </p:nvGrpSpPr>
              <p:grpSpPr bwMode="auto">
                <a:xfrm>
                  <a:off x="4665" y="554"/>
                  <a:ext cx="283" cy="48"/>
                  <a:chOff x="4665" y="554"/>
                  <a:chExt cx="283" cy="48"/>
                </a:xfrm>
              </p:grpSpPr>
              <p:sp>
                <p:nvSpPr>
                  <p:cNvPr id="9281" name="Freeform 84"/>
                  <p:cNvSpPr>
                    <a:spLocks/>
                  </p:cNvSpPr>
                  <p:nvPr/>
                </p:nvSpPr>
                <p:spPr bwMode="auto">
                  <a:xfrm>
                    <a:off x="4665" y="563"/>
                    <a:ext cx="110" cy="39"/>
                  </a:xfrm>
                  <a:custGeom>
                    <a:avLst/>
                    <a:gdLst>
                      <a:gd name="T0" fmla="*/ 109 w 110"/>
                      <a:gd name="T1" fmla="*/ 10 h 39"/>
                      <a:gd name="T2" fmla="*/ 97 w 110"/>
                      <a:gd name="T3" fmla="*/ 3 h 39"/>
                      <a:gd name="T4" fmla="*/ 82 w 110"/>
                      <a:gd name="T5" fmla="*/ 0 h 39"/>
                      <a:gd name="T6" fmla="*/ 63 w 110"/>
                      <a:gd name="T7" fmla="*/ 0 h 39"/>
                      <a:gd name="T8" fmla="*/ 43 w 110"/>
                      <a:gd name="T9" fmla="*/ 5 h 39"/>
                      <a:gd name="T10" fmla="*/ 24 w 110"/>
                      <a:gd name="T11" fmla="*/ 14 h 39"/>
                      <a:gd name="T12" fmla="*/ 8 w 110"/>
                      <a:gd name="T13" fmla="*/ 26 h 39"/>
                      <a:gd name="T14" fmla="*/ 0 w 110"/>
                      <a:gd name="T15" fmla="*/ 38 h 39"/>
                      <a:gd name="T16" fmla="*/ 25 w 110"/>
                      <a:gd name="T17" fmla="*/ 25 h 39"/>
                      <a:gd name="T18" fmla="*/ 44 w 110"/>
                      <a:gd name="T19" fmla="*/ 16 h 39"/>
                      <a:gd name="T20" fmla="*/ 73 w 110"/>
                      <a:gd name="T21" fmla="*/ 10 h 39"/>
                      <a:gd name="T22" fmla="*/ 109 w 110"/>
                      <a:gd name="T23" fmla="*/ 10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39"/>
                      <a:gd name="T38" fmla="*/ 110 w 110"/>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39">
                        <a:moveTo>
                          <a:pt x="109" y="10"/>
                        </a:moveTo>
                        <a:lnTo>
                          <a:pt x="97" y="3"/>
                        </a:lnTo>
                        <a:lnTo>
                          <a:pt x="82" y="0"/>
                        </a:lnTo>
                        <a:lnTo>
                          <a:pt x="63" y="0"/>
                        </a:lnTo>
                        <a:lnTo>
                          <a:pt x="43" y="5"/>
                        </a:lnTo>
                        <a:lnTo>
                          <a:pt x="24" y="14"/>
                        </a:lnTo>
                        <a:lnTo>
                          <a:pt x="8" y="26"/>
                        </a:lnTo>
                        <a:lnTo>
                          <a:pt x="0" y="38"/>
                        </a:lnTo>
                        <a:lnTo>
                          <a:pt x="25" y="25"/>
                        </a:lnTo>
                        <a:lnTo>
                          <a:pt x="44" y="16"/>
                        </a:lnTo>
                        <a:lnTo>
                          <a:pt x="73" y="10"/>
                        </a:lnTo>
                        <a:lnTo>
                          <a:pt x="109" y="10"/>
                        </a:lnTo>
                      </a:path>
                    </a:pathLst>
                  </a:custGeom>
                  <a:solidFill>
                    <a:srgbClr val="C06000"/>
                  </a:solidFill>
                  <a:ln w="9525" cap="rnd">
                    <a:noFill/>
                    <a:round/>
                    <a:headEnd/>
                    <a:tailEnd/>
                  </a:ln>
                </p:spPr>
                <p:txBody>
                  <a:bodyPr/>
                  <a:lstStyle/>
                  <a:p>
                    <a:endParaRPr lang="lv-LV"/>
                  </a:p>
                </p:txBody>
              </p:sp>
              <p:sp>
                <p:nvSpPr>
                  <p:cNvPr id="9282" name="Freeform 85"/>
                  <p:cNvSpPr>
                    <a:spLocks/>
                  </p:cNvSpPr>
                  <p:nvPr/>
                </p:nvSpPr>
                <p:spPr bwMode="auto">
                  <a:xfrm>
                    <a:off x="4838" y="554"/>
                    <a:ext cx="110" cy="39"/>
                  </a:xfrm>
                  <a:custGeom>
                    <a:avLst/>
                    <a:gdLst>
                      <a:gd name="T0" fmla="*/ 0 w 110"/>
                      <a:gd name="T1" fmla="*/ 10 h 39"/>
                      <a:gd name="T2" fmla="*/ 12 w 110"/>
                      <a:gd name="T3" fmla="*/ 4 h 39"/>
                      <a:gd name="T4" fmla="*/ 27 w 110"/>
                      <a:gd name="T5" fmla="*/ 0 h 39"/>
                      <a:gd name="T6" fmla="*/ 45 w 110"/>
                      <a:gd name="T7" fmla="*/ 0 h 39"/>
                      <a:gd name="T8" fmla="*/ 66 w 110"/>
                      <a:gd name="T9" fmla="*/ 6 h 39"/>
                      <a:gd name="T10" fmla="*/ 86 w 110"/>
                      <a:gd name="T11" fmla="*/ 14 h 39"/>
                      <a:gd name="T12" fmla="*/ 102 w 110"/>
                      <a:gd name="T13" fmla="*/ 26 h 39"/>
                      <a:gd name="T14" fmla="*/ 109 w 110"/>
                      <a:gd name="T15" fmla="*/ 38 h 39"/>
                      <a:gd name="T16" fmla="*/ 84 w 110"/>
                      <a:gd name="T17" fmla="*/ 25 h 39"/>
                      <a:gd name="T18" fmla="*/ 65 w 110"/>
                      <a:gd name="T19" fmla="*/ 17 h 39"/>
                      <a:gd name="T20" fmla="*/ 36 w 110"/>
                      <a:gd name="T21" fmla="*/ 10 h 39"/>
                      <a:gd name="T22" fmla="*/ 0 w 110"/>
                      <a:gd name="T23" fmla="*/ 10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39"/>
                      <a:gd name="T38" fmla="*/ 110 w 110"/>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39">
                        <a:moveTo>
                          <a:pt x="0" y="10"/>
                        </a:moveTo>
                        <a:lnTo>
                          <a:pt x="12" y="4"/>
                        </a:lnTo>
                        <a:lnTo>
                          <a:pt x="27" y="0"/>
                        </a:lnTo>
                        <a:lnTo>
                          <a:pt x="45" y="0"/>
                        </a:lnTo>
                        <a:lnTo>
                          <a:pt x="66" y="6"/>
                        </a:lnTo>
                        <a:lnTo>
                          <a:pt x="86" y="14"/>
                        </a:lnTo>
                        <a:lnTo>
                          <a:pt x="102" y="26"/>
                        </a:lnTo>
                        <a:lnTo>
                          <a:pt x="109" y="38"/>
                        </a:lnTo>
                        <a:lnTo>
                          <a:pt x="84" y="25"/>
                        </a:lnTo>
                        <a:lnTo>
                          <a:pt x="65" y="17"/>
                        </a:lnTo>
                        <a:lnTo>
                          <a:pt x="36" y="10"/>
                        </a:lnTo>
                        <a:lnTo>
                          <a:pt x="0" y="10"/>
                        </a:lnTo>
                      </a:path>
                    </a:pathLst>
                  </a:custGeom>
                  <a:solidFill>
                    <a:srgbClr val="C06000"/>
                  </a:solidFill>
                  <a:ln w="9525" cap="rnd">
                    <a:noFill/>
                    <a:round/>
                    <a:headEnd/>
                    <a:tailEnd/>
                  </a:ln>
                </p:spPr>
                <p:txBody>
                  <a:bodyPr/>
                  <a:lstStyle/>
                  <a:p>
                    <a:endParaRPr lang="lv-LV"/>
                  </a:p>
                </p:txBody>
              </p:sp>
            </p:grpSp>
          </p:grpSp>
        </p:grpSp>
        <p:grpSp>
          <p:nvGrpSpPr>
            <p:cNvPr id="29" name="Group 86"/>
            <p:cNvGrpSpPr>
              <a:grpSpLocks/>
            </p:cNvGrpSpPr>
            <p:nvPr/>
          </p:nvGrpSpPr>
          <p:grpSpPr bwMode="auto">
            <a:xfrm>
              <a:off x="4280" y="2021"/>
              <a:ext cx="1238" cy="2157"/>
              <a:chOff x="4280" y="2021"/>
              <a:chExt cx="1238" cy="2157"/>
            </a:xfrm>
          </p:grpSpPr>
          <p:grpSp>
            <p:nvGrpSpPr>
              <p:cNvPr id="30" name="Group 87"/>
              <p:cNvGrpSpPr>
                <a:grpSpLocks/>
              </p:cNvGrpSpPr>
              <p:nvPr/>
            </p:nvGrpSpPr>
            <p:grpSpPr bwMode="auto">
              <a:xfrm>
                <a:off x="4280" y="3791"/>
                <a:ext cx="1238" cy="387"/>
                <a:chOff x="4280" y="3791"/>
                <a:chExt cx="1238" cy="387"/>
              </a:xfrm>
            </p:grpSpPr>
            <p:sp>
              <p:nvSpPr>
                <p:cNvPr id="9269" name="Freeform 88"/>
                <p:cNvSpPr>
                  <a:spLocks/>
                </p:cNvSpPr>
                <p:nvPr/>
              </p:nvSpPr>
              <p:spPr bwMode="auto">
                <a:xfrm>
                  <a:off x="4280" y="3811"/>
                  <a:ext cx="600" cy="261"/>
                </a:xfrm>
                <a:custGeom>
                  <a:avLst/>
                  <a:gdLst>
                    <a:gd name="T0" fmla="*/ 343 w 600"/>
                    <a:gd name="T1" fmla="*/ 0 h 261"/>
                    <a:gd name="T2" fmla="*/ 208 w 600"/>
                    <a:gd name="T3" fmla="*/ 73 h 261"/>
                    <a:gd name="T4" fmla="*/ 107 w 600"/>
                    <a:gd name="T5" fmla="*/ 100 h 261"/>
                    <a:gd name="T6" fmla="*/ 25 w 600"/>
                    <a:gd name="T7" fmla="*/ 125 h 261"/>
                    <a:gd name="T8" fmla="*/ 2 w 600"/>
                    <a:gd name="T9" fmla="*/ 146 h 261"/>
                    <a:gd name="T10" fmla="*/ 0 w 600"/>
                    <a:gd name="T11" fmla="*/ 190 h 261"/>
                    <a:gd name="T12" fmla="*/ 7 w 600"/>
                    <a:gd name="T13" fmla="*/ 219 h 261"/>
                    <a:gd name="T14" fmla="*/ 30 w 600"/>
                    <a:gd name="T15" fmla="*/ 243 h 261"/>
                    <a:gd name="T16" fmla="*/ 79 w 600"/>
                    <a:gd name="T17" fmla="*/ 260 h 261"/>
                    <a:gd name="T18" fmla="*/ 144 w 600"/>
                    <a:gd name="T19" fmla="*/ 260 h 261"/>
                    <a:gd name="T20" fmla="*/ 294 w 600"/>
                    <a:gd name="T21" fmla="*/ 243 h 261"/>
                    <a:gd name="T22" fmla="*/ 366 w 600"/>
                    <a:gd name="T23" fmla="*/ 225 h 261"/>
                    <a:gd name="T24" fmla="*/ 417 w 600"/>
                    <a:gd name="T25" fmla="*/ 227 h 261"/>
                    <a:gd name="T26" fmla="*/ 524 w 600"/>
                    <a:gd name="T27" fmla="*/ 230 h 261"/>
                    <a:gd name="T28" fmla="*/ 558 w 600"/>
                    <a:gd name="T29" fmla="*/ 225 h 261"/>
                    <a:gd name="T30" fmla="*/ 582 w 600"/>
                    <a:gd name="T31" fmla="*/ 214 h 261"/>
                    <a:gd name="T32" fmla="*/ 598 w 600"/>
                    <a:gd name="T33" fmla="*/ 196 h 261"/>
                    <a:gd name="T34" fmla="*/ 599 w 600"/>
                    <a:gd name="T35" fmla="*/ 52 h 261"/>
                    <a:gd name="T36" fmla="*/ 343 w 600"/>
                    <a:gd name="T37" fmla="*/ 0 h 2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0"/>
                    <a:gd name="T58" fmla="*/ 0 h 261"/>
                    <a:gd name="T59" fmla="*/ 600 w 600"/>
                    <a:gd name="T60" fmla="*/ 261 h 2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0" h="261">
                      <a:moveTo>
                        <a:pt x="343" y="0"/>
                      </a:moveTo>
                      <a:lnTo>
                        <a:pt x="208" y="73"/>
                      </a:lnTo>
                      <a:lnTo>
                        <a:pt x="107" y="100"/>
                      </a:lnTo>
                      <a:lnTo>
                        <a:pt x="25" y="125"/>
                      </a:lnTo>
                      <a:lnTo>
                        <a:pt x="2" y="146"/>
                      </a:lnTo>
                      <a:lnTo>
                        <a:pt x="0" y="190"/>
                      </a:lnTo>
                      <a:lnTo>
                        <a:pt x="7" y="219"/>
                      </a:lnTo>
                      <a:lnTo>
                        <a:pt x="30" y="243"/>
                      </a:lnTo>
                      <a:lnTo>
                        <a:pt x="79" y="260"/>
                      </a:lnTo>
                      <a:lnTo>
                        <a:pt x="144" y="260"/>
                      </a:lnTo>
                      <a:lnTo>
                        <a:pt x="294" y="243"/>
                      </a:lnTo>
                      <a:lnTo>
                        <a:pt x="366" y="225"/>
                      </a:lnTo>
                      <a:lnTo>
                        <a:pt x="417" y="227"/>
                      </a:lnTo>
                      <a:lnTo>
                        <a:pt x="524" y="230"/>
                      </a:lnTo>
                      <a:lnTo>
                        <a:pt x="558" y="225"/>
                      </a:lnTo>
                      <a:lnTo>
                        <a:pt x="582" y="214"/>
                      </a:lnTo>
                      <a:lnTo>
                        <a:pt x="598" y="196"/>
                      </a:lnTo>
                      <a:lnTo>
                        <a:pt x="599" y="52"/>
                      </a:lnTo>
                      <a:lnTo>
                        <a:pt x="343" y="0"/>
                      </a:lnTo>
                    </a:path>
                  </a:pathLst>
                </a:custGeom>
                <a:solidFill>
                  <a:srgbClr val="603000"/>
                </a:solidFill>
                <a:ln w="12700" cap="rnd" cmpd="sng">
                  <a:solidFill>
                    <a:srgbClr val="000000"/>
                  </a:solidFill>
                  <a:prstDash val="solid"/>
                  <a:round/>
                  <a:headEnd/>
                  <a:tailEnd/>
                </a:ln>
              </p:spPr>
              <p:txBody>
                <a:bodyPr/>
                <a:lstStyle/>
                <a:p>
                  <a:endParaRPr lang="lv-LV"/>
                </a:p>
              </p:txBody>
            </p:sp>
            <p:sp>
              <p:nvSpPr>
                <p:cNvPr id="9270" name="Freeform 89"/>
                <p:cNvSpPr>
                  <a:spLocks/>
                </p:cNvSpPr>
                <p:nvPr/>
              </p:nvSpPr>
              <p:spPr bwMode="auto">
                <a:xfrm>
                  <a:off x="5080" y="3791"/>
                  <a:ext cx="438" cy="387"/>
                </a:xfrm>
                <a:custGeom>
                  <a:avLst/>
                  <a:gdLst>
                    <a:gd name="T0" fmla="*/ 248 w 438"/>
                    <a:gd name="T1" fmla="*/ 41 h 387"/>
                    <a:gd name="T2" fmla="*/ 313 w 438"/>
                    <a:gd name="T3" fmla="*/ 143 h 387"/>
                    <a:gd name="T4" fmla="*/ 392 w 438"/>
                    <a:gd name="T5" fmla="*/ 229 h 387"/>
                    <a:gd name="T6" fmla="*/ 428 w 438"/>
                    <a:gd name="T7" fmla="*/ 260 h 387"/>
                    <a:gd name="T8" fmla="*/ 437 w 438"/>
                    <a:gd name="T9" fmla="*/ 286 h 387"/>
                    <a:gd name="T10" fmla="*/ 437 w 438"/>
                    <a:gd name="T11" fmla="*/ 324 h 387"/>
                    <a:gd name="T12" fmla="*/ 421 w 438"/>
                    <a:gd name="T13" fmla="*/ 357 h 387"/>
                    <a:gd name="T14" fmla="*/ 375 w 438"/>
                    <a:gd name="T15" fmla="*/ 380 h 387"/>
                    <a:gd name="T16" fmla="*/ 328 w 438"/>
                    <a:gd name="T17" fmla="*/ 386 h 387"/>
                    <a:gd name="T18" fmla="*/ 248 w 438"/>
                    <a:gd name="T19" fmla="*/ 386 h 387"/>
                    <a:gd name="T20" fmla="*/ 203 w 438"/>
                    <a:gd name="T21" fmla="*/ 364 h 387"/>
                    <a:gd name="T22" fmla="*/ 157 w 438"/>
                    <a:gd name="T23" fmla="*/ 334 h 387"/>
                    <a:gd name="T24" fmla="*/ 104 w 438"/>
                    <a:gd name="T25" fmla="*/ 268 h 387"/>
                    <a:gd name="T26" fmla="*/ 71 w 438"/>
                    <a:gd name="T27" fmla="*/ 233 h 387"/>
                    <a:gd name="T28" fmla="*/ 2 w 438"/>
                    <a:gd name="T29" fmla="*/ 179 h 387"/>
                    <a:gd name="T30" fmla="*/ 0 w 438"/>
                    <a:gd name="T31" fmla="*/ 69 h 387"/>
                    <a:gd name="T32" fmla="*/ 12 w 438"/>
                    <a:gd name="T33" fmla="*/ 0 h 387"/>
                    <a:gd name="T34" fmla="*/ 248 w 438"/>
                    <a:gd name="T35" fmla="*/ 41 h 3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8"/>
                    <a:gd name="T55" fmla="*/ 0 h 387"/>
                    <a:gd name="T56" fmla="*/ 438 w 438"/>
                    <a:gd name="T57" fmla="*/ 387 h 38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8" h="387">
                      <a:moveTo>
                        <a:pt x="248" y="41"/>
                      </a:moveTo>
                      <a:lnTo>
                        <a:pt x="313" y="143"/>
                      </a:lnTo>
                      <a:lnTo>
                        <a:pt x="392" y="229"/>
                      </a:lnTo>
                      <a:lnTo>
                        <a:pt x="428" y="260"/>
                      </a:lnTo>
                      <a:lnTo>
                        <a:pt x="437" y="286"/>
                      </a:lnTo>
                      <a:lnTo>
                        <a:pt x="437" y="324"/>
                      </a:lnTo>
                      <a:lnTo>
                        <a:pt x="421" y="357"/>
                      </a:lnTo>
                      <a:lnTo>
                        <a:pt x="375" y="380"/>
                      </a:lnTo>
                      <a:lnTo>
                        <a:pt x="328" y="386"/>
                      </a:lnTo>
                      <a:lnTo>
                        <a:pt x="248" y="386"/>
                      </a:lnTo>
                      <a:lnTo>
                        <a:pt x="203" y="364"/>
                      </a:lnTo>
                      <a:lnTo>
                        <a:pt x="157" y="334"/>
                      </a:lnTo>
                      <a:lnTo>
                        <a:pt x="104" y="268"/>
                      </a:lnTo>
                      <a:lnTo>
                        <a:pt x="71" y="233"/>
                      </a:lnTo>
                      <a:lnTo>
                        <a:pt x="2" y="179"/>
                      </a:lnTo>
                      <a:lnTo>
                        <a:pt x="0" y="69"/>
                      </a:lnTo>
                      <a:lnTo>
                        <a:pt x="12" y="0"/>
                      </a:lnTo>
                      <a:lnTo>
                        <a:pt x="248" y="41"/>
                      </a:lnTo>
                    </a:path>
                  </a:pathLst>
                </a:custGeom>
                <a:solidFill>
                  <a:srgbClr val="603000"/>
                </a:solidFill>
                <a:ln w="12700" cap="rnd" cmpd="sng">
                  <a:solidFill>
                    <a:srgbClr val="000000"/>
                  </a:solidFill>
                  <a:prstDash val="solid"/>
                  <a:round/>
                  <a:headEnd/>
                  <a:tailEnd/>
                </a:ln>
              </p:spPr>
              <p:txBody>
                <a:bodyPr/>
                <a:lstStyle/>
                <a:p>
                  <a:endParaRPr lang="lv-LV"/>
                </a:p>
              </p:txBody>
            </p:sp>
          </p:grpSp>
          <p:sp>
            <p:nvSpPr>
              <p:cNvPr id="9268" name="Freeform 90"/>
              <p:cNvSpPr>
                <a:spLocks/>
              </p:cNvSpPr>
              <p:nvPr/>
            </p:nvSpPr>
            <p:spPr bwMode="auto">
              <a:xfrm>
                <a:off x="4507" y="2021"/>
                <a:ext cx="855" cy="1908"/>
              </a:xfrm>
              <a:custGeom>
                <a:avLst/>
                <a:gdLst>
                  <a:gd name="T0" fmla="*/ 106 w 855"/>
                  <a:gd name="T1" fmla="*/ 11 h 1908"/>
                  <a:gd name="T2" fmla="*/ 37 w 855"/>
                  <a:gd name="T3" fmla="*/ 460 h 1908"/>
                  <a:gd name="T4" fmla="*/ 23 w 855"/>
                  <a:gd name="T5" fmla="*/ 636 h 1908"/>
                  <a:gd name="T6" fmla="*/ 11 w 855"/>
                  <a:gd name="T7" fmla="*/ 817 h 1908"/>
                  <a:gd name="T8" fmla="*/ 11 w 855"/>
                  <a:gd name="T9" fmla="*/ 984 h 1908"/>
                  <a:gd name="T10" fmla="*/ 0 w 855"/>
                  <a:gd name="T11" fmla="*/ 1116 h 1908"/>
                  <a:gd name="T12" fmla="*/ 7 w 855"/>
                  <a:gd name="T13" fmla="*/ 1175 h 1908"/>
                  <a:gd name="T14" fmla="*/ 58 w 855"/>
                  <a:gd name="T15" fmla="*/ 1434 h 1908"/>
                  <a:gd name="T16" fmla="*/ 58 w 855"/>
                  <a:gd name="T17" fmla="*/ 1669 h 1908"/>
                  <a:gd name="T18" fmla="*/ 66 w 855"/>
                  <a:gd name="T19" fmla="*/ 1786 h 1908"/>
                  <a:gd name="T20" fmla="*/ 116 w 855"/>
                  <a:gd name="T21" fmla="*/ 1819 h 1908"/>
                  <a:gd name="T22" fmla="*/ 181 w 855"/>
                  <a:gd name="T23" fmla="*/ 1836 h 1908"/>
                  <a:gd name="T24" fmla="*/ 237 w 855"/>
                  <a:gd name="T25" fmla="*/ 1843 h 1908"/>
                  <a:gd name="T26" fmla="*/ 311 w 855"/>
                  <a:gd name="T27" fmla="*/ 1852 h 1908"/>
                  <a:gd name="T28" fmla="*/ 382 w 855"/>
                  <a:gd name="T29" fmla="*/ 1858 h 1908"/>
                  <a:gd name="T30" fmla="*/ 383 w 855"/>
                  <a:gd name="T31" fmla="*/ 1778 h 1908"/>
                  <a:gd name="T32" fmla="*/ 344 w 855"/>
                  <a:gd name="T33" fmla="*/ 1396 h 1908"/>
                  <a:gd name="T34" fmla="*/ 315 w 855"/>
                  <a:gd name="T35" fmla="*/ 1184 h 1908"/>
                  <a:gd name="T36" fmla="*/ 311 w 855"/>
                  <a:gd name="T37" fmla="*/ 1088 h 1908"/>
                  <a:gd name="T38" fmla="*/ 329 w 855"/>
                  <a:gd name="T39" fmla="*/ 842 h 1908"/>
                  <a:gd name="T40" fmla="*/ 359 w 855"/>
                  <a:gd name="T41" fmla="*/ 519 h 1908"/>
                  <a:gd name="T42" fmla="*/ 402 w 855"/>
                  <a:gd name="T43" fmla="*/ 828 h 1908"/>
                  <a:gd name="T44" fmla="*/ 461 w 855"/>
                  <a:gd name="T45" fmla="*/ 1168 h 1908"/>
                  <a:gd name="T46" fmla="*/ 490 w 855"/>
                  <a:gd name="T47" fmla="*/ 1389 h 1908"/>
                  <a:gd name="T48" fmla="*/ 555 w 855"/>
                  <a:gd name="T49" fmla="*/ 1871 h 1908"/>
                  <a:gd name="T50" fmla="*/ 597 w 855"/>
                  <a:gd name="T51" fmla="*/ 1889 h 1908"/>
                  <a:gd name="T52" fmla="*/ 641 w 855"/>
                  <a:gd name="T53" fmla="*/ 1903 h 1908"/>
                  <a:gd name="T54" fmla="*/ 699 w 855"/>
                  <a:gd name="T55" fmla="*/ 1907 h 1908"/>
                  <a:gd name="T56" fmla="*/ 763 w 855"/>
                  <a:gd name="T57" fmla="*/ 1907 h 1908"/>
                  <a:gd name="T58" fmla="*/ 828 w 855"/>
                  <a:gd name="T59" fmla="*/ 1871 h 1908"/>
                  <a:gd name="T60" fmla="*/ 854 w 855"/>
                  <a:gd name="T61" fmla="*/ 1839 h 1908"/>
                  <a:gd name="T62" fmla="*/ 850 w 855"/>
                  <a:gd name="T63" fmla="*/ 1762 h 1908"/>
                  <a:gd name="T64" fmla="*/ 822 w 855"/>
                  <a:gd name="T65" fmla="*/ 1526 h 1908"/>
                  <a:gd name="T66" fmla="*/ 790 w 855"/>
                  <a:gd name="T67" fmla="*/ 1260 h 1908"/>
                  <a:gd name="T68" fmla="*/ 754 w 855"/>
                  <a:gd name="T69" fmla="*/ 932 h 1908"/>
                  <a:gd name="T70" fmla="*/ 720 w 855"/>
                  <a:gd name="T71" fmla="*/ 638 h 1908"/>
                  <a:gd name="T72" fmla="*/ 720 w 855"/>
                  <a:gd name="T73" fmla="*/ 457 h 1908"/>
                  <a:gd name="T74" fmla="*/ 746 w 855"/>
                  <a:gd name="T75" fmla="*/ 300 h 1908"/>
                  <a:gd name="T76" fmla="*/ 720 w 855"/>
                  <a:gd name="T77" fmla="*/ 105 h 1908"/>
                  <a:gd name="T78" fmla="*/ 707 w 855"/>
                  <a:gd name="T79" fmla="*/ 0 h 1908"/>
                  <a:gd name="T80" fmla="*/ 500 w 855"/>
                  <a:gd name="T81" fmla="*/ 52 h 1908"/>
                  <a:gd name="T82" fmla="*/ 344 w 855"/>
                  <a:gd name="T83" fmla="*/ 79 h 1908"/>
                  <a:gd name="T84" fmla="*/ 214 w 855"/>
                  <a:gd name="T85" fmla="*/ 52 h 1908"/>
                  <a:gd name="T86" fmla="*/ 106 w 855"/>
                  <a:gd name="T87" fmla="*/ 11 h 19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5"/>
                  <a:gd name="T133" fmla="*/ 0 h 1908"/>
                  <a:gd name="T134" fmla="*/ 855 w 855"/>
                  <a:gd name="T135" fmla="*/ 1908 h 19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5" h="1908">
                    <a:moveTo>
                      <a:pt x="106" y="11"/>
                    </a:moveTo>
                    <a:lnTo>
                      <a:pt x="37" y="460"/>
                    </a:lnTo>
                    <a:lnTo>
                      <a:pt x="23" y="636"/>
                    </a:lnTo>
                    <a:lnTo>
                      <a:pt x="11" y="817"/>
                    </a:lnTo>
                    <a:lnTo>
                      <a:pt x="11" y="984"/>
                    </a:lnTo>
                    <a:lnTo>
                      <a:pt x="0" y="1116"/>
                    </a:lnTo>
                    <a:lnTo>
                      <a:pt x="7" y="1175"/>
                    </a:lnTo>
                    <a:lnTo>
                      <a:pt x="58" y="1434"/>
                    </a:lnTo>
                    <a:lnTo>
                      <a:pt x="58" y="1669"/>
                    </a:lnTo>
                    <a:lnTo>
                      <a:pt x="66" y="1786"/>
                    </a:lnTo>
                    <a:lnTo>
                      <a:pt x="116" y="1819"/>
                    </a:lnTo>
                    <a:lnTo>
                      <a:pt x="181" y="1836"/>
                    </a:lnTo>
                    <a:lnTo>
                      <a:pt x="237" y="1843"/>
                    </a:lnTo>
                    <a:lnTo>
                      <a:pt x="311" y="1852"/>
                    </a:lnTo>
                    <a:lnTo>
                      <a:pt x="382" y="1858"/>
                    </a:lnTo>
                    <a:lnTo>
                      <a:pt x="383" y="1778"/>
                    </a:lnTo>
                    <a:lnTo>
                      <a:pt x="344" y="1396"/>
                    </a:lnTo>
                    <a:lnTo>
                      <a:pt x="315" y="1184"/>
                    </a:lnTo>
                    <a:lnTo>
                      <a:pt x="311" y="1088"/>
                    </a:lnTo>
                    <a:lnTo>
                      <a:pt x="329" y="842"/>
                    </a:lnTo>
                    <a:lnTo>
                      <a:pt x="359" y="519"/>
                    </a:lnTo>
                    <a:lnTo>
                      <a:pt x="402" y="828"/>
                    </a:lnTo>
                    <a:lnTo>
                      <a:pt x="461" y="1168"/>
                    </a:lnTo>
                    <a:lnTo>
                      <a:pt x="490" y="1389"/>
                    </a:lnTo>
                    <a:lnTo>
                      <a:pt x="555" y="1871"/>
                    </a:lnTo>
                    <a:lnTo>
                      <a:pt x="597" y="1889"/>
                    </a:lnTo>
                    <a:lnTo>
                      <a:pt x="641" y="1903"/>
                    </a:lnTo>
                    <a:lnTo>
                      <a:pt x="699" y="1907"/>
                    </a:lnTo>
                    <a:lnTo>
                      <a:pt x="763" y="1907"/>
                    </a:lnTo>
                    <a:lnTo>
                      <a:pt x="828" y="1871"/>
                    </a:lnTo>
                    <a:lnTo>
                      <a:pt x="854" y="1839"/>
                    </a:lnTo>
                    <a:lnTo>
                      <a:pt x="850" y="1762"/>
                    </a:lnTo>
                    <a:lnTo>
                      <a:pt x="822" y="1526"/>
                    </a:lnTo>
                    <a:lnTo>
                      <a:pt x="790" y="1260"/>
                    </a:lnTo>
                    <a:lnTo>
                      <a:pt x="754" y="932"/>
                    </a:lnTo>
                    <a:lnTo>
                      <a:pt x="720" y="638"/>
                    </a:lnTo>
                    <a:lnTo>
                      <a:pt x="720" y="457"/>
                    </a:lnTo>
                    <a:lnTo>
                      <a:pt x="746" y="300"/>
                    </a:lnTo>
                    <a:lnTo>
                      <a:pt x="720" y="105"/>
                    </a:lnTo>
                    <a:lnTo>
                      <a:pt x="707" y="0"/>
                    </a:lnTo>
                    <a:lnTo>
                      <a:pt x="500" y="52"/>
                    </a:lnTo>
                    <a:lnTo>
                      <a:pt x="344" y="79"/>
                    </a:lnTo>
                    <a:lnTo>
                      <a:pt x="214" y="52"/>
                    </a:lnTo>
                    <a:lnTo>
                      <a:pt x="106" y="11"/>
                    </a:lnTo>
                  </a:path>
                </a:pathLst>
              </a:custGeom>
              <a:solidFill>
                <a:srgbClr val="202020"/>
              </a:solidFill>
              <a:ln w="12700" cap="rnd" cmpd="sng">
                <a:solidFill>
                  <a:srgbClr val="000000"/>
                </a:solidFill>
                <a:prstDash val="solid"/>
                <a:round/>
                <a:headEnd/>
                <a:tailEnd/>
              </a:ln>
            </p:spPr>
            <p:txBody>
              <a:bodyPr/>
              <a:lstStyle/>
              <a:p>
                <a:endParaRPr lang="lv-LV"/>
              </a:p>
            </p:txBody>
          </p:sp>
        </p:grpSp>
        <p:grpSp>
          <p:nvGrpSpPr>
            <p:cNvPr id="31" name="Group 91"/>
            <p:cNvGrpSpPr>
              <a:grpSpLocks/>
            </p:cNvGrpSpPr>
            <p:nvPr/>
          </p:nvGrpSpPr>
          <p:grpSpPr bwMode="auto">
            <a:xfrm>
              <a:off x="4921" y="921"/>
              <a:ext cx="664" cy="1683"/>
              <a:chOff x="4921" y="921"/>
              <a:chExt cx="664" cy="1683"/>
            </a:xfrm>
          </p:grpSpPr>
          <p:sp>
            <p:nvSpPr>
              <p:cNvPr id="9260" name="Freeform 92"/>
              <p:cNvSpPr>
                <a:spLocks/>
              </p:cNvSpPr>
              <p:nvPr/>
            </p:nvSpPr>
            <p:spPr bwMode="auto">
              <a:xfrm>
                <a:off x="4921" y="929"/>
                <a:ext cx="559" cy="1675"/>
              </a:xfrm>
              <a:custGeom>
                <a:avLst/>
                <a:gdLst>
                  <a:gd name="T0" fmla="*/ 42 w 559"/>
                  <a:gd name="T1" fmla="*/ 0 h 1675"/>
                  <a:gd name="T2" fmla="*/ 62 w 559"/>
                  <a:gd name="T3" fmla="*/ 14 h 1675"/>
                  <a:gd name="T4" fmla="*/ 79 w 559"/>
                  <a:gd name="T5" fmla="*/ 24 h 1675"/>
                  <a:gd name="T6" fmla="*/ 103 w 559"/>
                  <a:gd name="T7" fmla="*/ 36 h 1675"/>
                  <a:gd name="T8" fmla="*/ 133 w 559"/>
                  <a:gd name="T9" fmla="*/ 48 h 1675"/>
                  <a:gd name="T10" fmla="*/ 166 w 559"/>
                  <a:gd name="T11" fmla="*/ 59 h 1675"/>
                  <a:gd name="T12" fmla="*/ 228 w 559"/>
                  <a:gd name="T13" fmla="*/ 73 h 1675"/>
                  <a:gd name="T14" fmla="*/ 372 w 559"/>
                  <a:gd name="T15" fmla="*/ 96 h 1675"/>
                  <a:gd name="T16" fmla="*/ 389 w 559"/>
                  <a:gd name="T17" fmla="*/ 159 h 1675"/>
                  <a:gd name="T18" fmla="*/ 411 w 559"/>
                  <a:gd name="T19" fmla="*/ 200 h 1675"/>
                  <a:gd name="T20" fmla="*/ 480 w 559"/>
                  <a:gd name="T21" fmla="*/ 379 h 1675"/>
                  <a:gd name="T22" fmla="*/ 550 w 559"/>
                  <a:gd name="T23" fmla="*/ 642 h 1675"/>
                  <a:gd name="T24" fmla="*/ 558 w 559"/>
                  <a:gd name="T25" fmla="*/ 786 h 1675"/>
                  <a:gd name="T26" fmla="*/ 552 w 559"/>
                  <a:gd name="T27" fmla="*/ 920 h 1675"/>
                  <a:gd name="T28" fmla="*/ 542 w 559"/>
                  <a:gd name="T29" fmla="*/ 1020 h 1675"/>
                  <a:gd name="T30" fmla="*/ 521 w 559"/>
                  <a:gd name="T31" fmla="*/ 1175 h 1675"/>
                  <a:gd name="T32" fmla="*/ 516 w 559"/>
                  <a:gd name="T33" fmla="*/ 1251 h 1675"/>
                  <a:gd name="T34" fmla="*/ 506 w 559"/>
                  <a:gd name="T35" fmla="*/ 1330 h 1675"/>
                  <a:gd name="T36" fmla="*/ 506 w 559"/>
                  <a:gd name="T37" fmla="*/ 1424 h 1675"/>
                  <a:gd name="T38" fmla="*/ 535 w 559"/>
                  <a:gd name="T39" fmla="*/ 1570 h 1675"/>
                  <a:gd name="T40" fmla="*/ 484 w 559"/>
                  <a:gd name="T41" fmla="*/ 1610 h 1675"/>
                  <a:gd name="T42" fmla="*/ 396 w 559"/>
                  <a:gd name="T43" fmla="*/ 1651 h 1675"/>
                  <a:gd name="T44" fmla="*/ 322 w 559"/>
                  <a:gd name="T45" fmla="*/ 1670 h 1675"/>
                  <a:gd name="T46" fmla="*/ 250 w 559"/>
                  <a:gd name="T47" fmla="*/ 1674 h 1675"/>
                  <a:gd name="T48" fmla="*/ 191 w 559"/>
                  <a:gd name="T49" fmla="*/ 1670 h 1675"/>
                  <a:gd name="T50" fmla="*/ 152 w 559"/>
                  <a:gd name="T51" fmla="*/ 1664 h 1675"/>
                  <a:gd name="T52" fmla="*/ 121 w 559"/>
                  <a:gd name="T53" fmla="*/ 1632 h 1675"/>
                  <a:gd name="T54" fmla="*/ 114 w 559"/>
                  <a:gd name="T55" fmla="*/ 1580 h 1675"/>
                  <a:gd name="T56" fmla="*/ 112 w 559"/>
                  <a:gd name="T57" fmla="*/ 1517 h 1675"/>
                  <a:gd name="T58" fmla="*/ 108 w 559"/>
                  <a:gd name="T59" fmla="*/ 1430 h 1675"/>
                  <a:gd name="T60" fmla="*/ 98 w 559"/>
                  <a:gd name="T61" fmla="*/ 1326 h 1675"/>
                  <a:gd name="T62" fmla="*/ 92 w 559"/>
                  <a:gd name="T63" fmla="*/ 1196 h 1675"/>
                  <a:gd name="T64" fmla="*/ 83 w 559"/>
                  <a:gd name="T65" fmla="*/ 1014 h 1675"/>
                  <a:gd name="T66" fmla="*/ 67 w 559"/>
                  <a:gd name="T67" fmla="*/ 807 h 1675"/>
                  <a:gd name="T68" fmla="*/ 31 w 559"/>
                  <a:gd name="T69" fmla="*/ 539 h 1675"/>
                  <a:gd name="T70" fmla="*/ 7 w 559"/>
                  <a:gd name="T71" fmla="*/ 394 h 1675"/>
                  <a:gd name="T72" fmla="*/ 4 w 559"/>
                  <a:gd name="T73" fmla="*/ 345 h 1675"/>
                  <a:gd name="T74" fmla="*/ 4 w 559"/>
                  <a:gd name="T75" fmla="*/ 289 h 1675"/>
                  <a:gd name="T76" fmla="*/ 4 w 559"/>
                  <a:gd name="T77" fmla="*/ 240 h 1675"/>
                  <a:gd name="T78" fmla="*/ 0 w 559"/>
                  <a:gd name="T79" fmla="*/ 183 h 1675"/>
                  <a:gd name="T80" fmla="*/ 7 w 559"/>
                  <a:gd name="T81" fmla="*/ 130 h 1675"/>
                  <a:gd name="T82" fmla="*/ 16 w 559"/>
                  <a:gd name="T83" fmla="*/ 99 h 1675"/>
                  <a:gd name="T84" fmla="*/ 28 w 559"/>
                  <a:gd name="T85" fmla="*/ 61 h 1675"/>
                  <a:gd name="T86" fmla="*/ 36 w 559"/>
                  <a:gd name="T87" fmla="*/ 30 h 1675"/>
                  <a:gd name="T88" fmla="*/ 42 w 559"/>
                  <a:gd name="T89" fmla="*/ 0 h 16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9"/>
                  <a:gd name="T136" fmla="*/ 0 h 1675"/>
                  <a:gd name="T137" fmla="*/ 559 w 559"/>
                  <a:gd name="T138" fmla="*/ 1675 h 16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9" h="1675">
                    <a:moveTo>
                      <a:pt x="42" y="0"/>
                    </a:moveTo>
                    <a:lnTo>
                      <a:pt x="62" y="14"/>
                    </a:lnTo>
                    <a:lnTo>
                      <a:pt x="79" y="24"/>
                    </a:lnTo>
                    <a:lnTo>
                      <a:pt x="103" y="36"/>
                    </a:lnTo>
                    <a:lnTo>
                      <a:pt x="133" y="48"/>
                    </a:lnTo>
                    <a:lnTo>
                      <a:pt x="166" y="59"/>
                    </a:lnTo>
                    <a:lnTo>
                      <a:pt x="228" y="73"/>
                    </a:lnTo>
                    <a:lnTo>
                      <a:pt x="372" y="96"/>
                    </a:lnTo>
                    <a:lnTo>
                      <a:pt x="389" y="159"/>
                    </a:lnTo>
                    <a:lnTo>
                      <a:pt x="411" y="200"/>
                    </a:lnTo>
                    <a:lnTo>
                      <a:pt x="480" y="379"/>
                    </a:lnTo>
                    <a:lnTo>
                      <a:pt x="550" y="642"/>
                    </a:lnTo>
                    <a:lnTo>
                      <a:pt x="558" y="786"/>
                    </a:lnTo>
                    <a:lnTo>
                      <a:pt x="552" y="920"/>
                    </a:lnTo>
                    <a:lnTo>
                      <a:pt x="542" y="1020"/>
                    </a:lnTo>
                    <a:lnTo>
                      <a:pt x="521" y="1175"/>
                    </a:lnTo>
                    <a:lnTo>
                      <a:pt x="516" y="1251"/>
                    </a:lnTo>
                    <a:lnTo>
                      <a:pt x="506" y="1330"/>
                    </a:lnTo>
                    <a:lnTo>
                      <a:pt x="506" y="1424"/>
                    </a:lnTo>
                    <a:lnTo>
                      <a:pt x="535" y="1570"/>
                    </a:lnTo>
                    <a:lnTo>
                      <a:pt x="484" y="1610"/>
                    </a:lnTo>
                    <a:lnTo>
                      <a:pt x="396" y="1651"/>
                    </a:lnTo>
                    <a:lnTo>
                      <a:pt x="322" y="1670"/>
                    </a:lnTo>
                    <a:lnTo>
                      <a:pt x="250" y="1674"/>
                    </a:lnTo>
                    <a:lnTo>
                      <a:pt x="191" y="1670"/>
                    </a:lnTo>
                    <a:lnTo>
                      <a:pt x="152" y="1664"/>
                    </a:lnTo>
                    <a:lnTo>
                      <a:pt x="121" y="1632"/>
                    </a:lnTo>
                    <a:lnTo>
                      <a:pt x="114" y="1580"/>
                    </a:lnTo>
                    <a:lnTo>
                      <a:pt x="112" y="1517"/>
                    </a:lnTo>
                    <a:lnTo>
                      <a:pt x="108" y="1430"/>
                    </a:lnTo>
                    <a:lnTo>
                      <a:pt x="98" y="1326"/>
                    </a:lnTo>
                    <a:lnTo>
                      <a:pt x="92" y="1196"/>
                    </a:lnTo>
                    <a:lnTo>
                      <a:pt x="83" y="1014"/>
                    </a:lnTo>
                    <a:lnTo>
                      <a:pt x="67" y="807"/>
                    </a:lnTo>
                    <a:lnTo>
                      <a:pt x="31" y="539"/>
                    </a:lnTo>
                    <a:lnTo>
                      <a:pt x="7" y="394"/>
                    </a:lnTo>
                    <a:lnTo>
                      <a:pt x="4" y="345"/>
                    </a:lnTo>
                    <a:lnTo>
                      <a:pt x="4" y="289"/>
                    </a:lnTo>
                    <a:lnTo>
                      <a:pt x="4" y="240"/>
                    </a:lnTo>
                    <a:lnTo>
                      <a:pt x="0" y="183"/>
                    </a:lnTo>
                    <a:lnTo>
                      <a:pt x="7" y="130"/>
                    </a:lnTo>
                    <a:lnTo>
                      <a:pt x="16" y="99"/>
                    </a:lnTo>
                    <a:lnTo>
                      <a:pt x="28" y="61"/>
                    </a:lnTo>
                    <a:lnTo>
                      <a:pt x="36" y="30"/>
                    </a:lnTo>
                    <a:lnTo>
                      <a:pt x="42" y="0"/>
                    </a:lnTo>
                  </a:path>
                </a:pathLst>
              </a:custGeom>
              <a:solidFill>
                <a:srgbClr val="606060"/>
              </a:solidFill>
              <a:ln w="12700" cap="rnd" cmpd="sng">
                <a:solidFill>
                  <a:srgbClr val="000000"/>
                </a:solidFill>
                <a:prstDash val="solid"/>
                <a:round/>
                <a:headEnd/>
                <a:tailEnd/>
              </a:ln>
            </p:spPr>
            <p:txBody>
              <a:bodyPr/>
              <a:lstStyle/>
              <a:p>
                <a:endParaRPr lang="lv-LV"/>
              </a:p>
            </p:txBody>
          </p:sp>
          <p:sp>
            <p:nvSpPr>
              <p:cNvPr id="9261" name="Freeform 93"/>
              <p:cNvSpPr>
                <a:spLocks/>
              </p:cNvSpPr>
              <p:nvPr/>
            </p:nvSpPr>
            <p:spPr bwMode="auto">
              <a:xfrm>
                <a:off x="5243" y="1452"/>
                <a:ext cx="113" cy="646"/>
              </a:xfrm>
              <a:custGeom>
                <a:avLst/>
                <a:gdLst>
                  <a:gd name="T0" fmla="*/ 17 w 113"/>
                  <a:gd name="T1" fmla="*/ 0 h 646"/>
                  <a:gd name="T2" fmla="*/ 33 w 113"/>
                  <a:gd name="T3" fmla="*/ 198 h 646"/>
                  <a:gd name="T4" fmla="*/ 28 w 113"/>
                  <a:gd name="T5" fmla="*/ 267 h 646"/>
                  <a:gd name="T6" fmla="*/ 0 w 113"/>
                  <a:gd name="T7" fmla="*/ 355 h 646"/>
                  <a:gd name="T8" fmla="*/ 12 w 113"/>
                  <a:gd name="T9" fmla="*/ 419 h 646"/>
                  <a:gd name="T10" fmla="*/ 40 w 113"/>
                  <a:gd name="T11" fmla="*/ 472 h 646"/>
                  <a:gd name="T12" fmla="*/ 51 w 113"/>
                  <a:gd name="T13" fmla="*/ 587 h 646"/>
                  <a:gd name="T14" fmla="*/ 55 w 113"/>
                  <a:gd name="T15" fmla="*/ 645 h 646"/>
                  <a:gd name="T16" fmla="*/ 103 w 113"/>
                  <a:gd name="T17" fmla="*/ 403 h 646"/>
                  <a:gd name="T18" fmla="*/ 112 w 113"/>
                  <a:gd name="T19" fmla="*/ 270 h 646"/>
                  <a:gd name="T20" fmla="*/ 17 w 113"/>
                  <a:gd name="T21" fmla="*/ 0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646"/>
                  <a:gd name="T35" fmla="*/ 113 w 113"/>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646">
                    <a:moveTo>
                      <a:pt x="17" y="0"/>
                    </a:moveTo>
                    <a:lnTo>
                      <a:pt x="33" y="198"/>
                    </a:lnTo>
                    <a:lnTo>
                      <a:pt x="28" y="267"/>
                    </a:lnTo>
                    <a:lnTo>
                      <a:pt x="0" y="355"/>
                    </a:lnTo>
                    <a:lnTo>
                      <a:pt x="12" y="419"/>
                    </a:lnTo>
                    <a:lnTo>
                      <a:pt x="40" y="472"/>
                    </a:lnTo>
                    <a:lnTo>
                      <a:pt x="51" y="587"/>
                    </a:lnTo>
                    <a:lnTo>
                      <a:pt x="55" y="645"/>
                    </a:lnTo>
                    <a:lnTo>
                      <a:pt x="103" y="403"/>
                    </a:lnTo>
                    <a:lnTo>
                      <a:pt x="112" y="270"/>
                    </a:lnTo>
                    <a:lnTo>
                      <a:pt x="17" y="0"/>
                    </a:lnTo>
                  </a:path>
                </a:pathLst>
              </a:custGeom>
              <a:solidFill>
                <a:srgbClr val="404040"/>
              </a:solidFill>
              <a:ln w="9525" cap="rnd">
                <a:noFill/>
                <a:round/>
                <a:headEnd/>
                <a:tailEnd/>
              </a:ln>
            </p:spPr>
            <p:txBody>
              <a:bodyPr/>
              <a:lstStyle/>
              <a:p>
                <a:endParaRPr lang="lv-LV"/>
              </a:p>
            </p:txBody>
          </p:sp>
          <p:grpSp>
            <p:nvGrpSpPr>
              <p:cNvPr id="71680" name="Group 94"/>
              <p:cNvGrpSpPr>
                <a:grpSpLocks/>
              </p:cNvGrpSpPr>
              <p:nvPr/>
            </p:nvGrpSpPr>
            <p:grpSpPr bwMode="auto">
              <a:xfrm>
                <a:off x="5179" y="2250"/>
                <a:ext cx="286" cy="321"/>
                <a:chOff x="5179" y="2250"/>
                <a:chExt cx="286" cy="321"/>
              </a:xfrm>
            </p:grpSpPr>
            <p:sp>
              <p:nvSpPr>
                <p:cNvPr id="9265" name="Freeform 95"/>
                <p:cNvSpPr>
                  <a:spLocks/>
                </p:cNvSpPr>
                <p:nvPr/>
              </p:nvSpPr>
              <p:spPr bwMode="auto">
                <a:xfrm>
                  <a:off x="5179" y="2285"/>
                  <a:ext cx="251" cy="286"/>
                </a:xfrm>
                <a:custGeom>
                  <a:avLst/>
                  <a:gdLst>
                    <a:gd name="T0" fmla="*/ 244 w 251"/>
                    <a:gd name="T1" fmla="*/ 85 h 286"/>
                    <a:gd name="T2" fmla="*/ 242 w 251"/>
                    <a:gd name="T3" fmla="*/ 157 h 286"/>
                    <a:gd name="T4" fmla="*/ 238 w 251"/>
                    <a:gd name="T5" fmla="*/ 195 h 286"/>
                    <a:gd name="T6" fmla="*/ 235 w 251"/>
                    <a:gd name="T7" fmla="*/ 219 h 286"/>
                    <a:gd name="T8" fmla="*/ 229 w 251"/>
                    <a:gd name="T9" fmla="*/ 245 h 286"/>
                    <a:gd name="T10" fmla="*/ 219 w 251"/>
                    <a:gd name="T11" fmla="*/ 256 h 286"/>
                    <a:gd name="T12" fmla="*/ 208 w 251"/>
                    <a:gd name="T13" fmla="*/ 259 h 286"/>
                    <a:gd name="T14" fmla="*/ 197 w 251"/>
                    <a:gd name="T15" fmla="*/ 263 h 286"/>
                    <a:gd name="T16" fmla="*/ 190 w 251"/>
                    <a:gd name="T17" fmla="*/ 270 h 286"/>
                    <a:gd name="T18" fmla="*/ 178 w 251"/>
                    <a:gd name="T19" fmla="*/ 276 h 286"/>
                    <a:gd name="T20" fmla="*/ 166 w 251"/>
                    <a:gd name="T21" fmla="*/ 282 h 286"/>
                    <a:gd name="T22" fmla="*/ 149 w 251"/>
                    <a:gd name="T23" fmla="*/ 285 h 286"/>
                    <a:gd name="T24" fmla="*/ 137 w 251"/>
                    <a:gd name="T25" fmla="*/ 284 h 286"/>
                    <a:gd name="T26" fmla="*/ 125 w 251"/>
                    <a:gd name="T27" fmla="*/ 277 h 286"/>
                    <a:gd name="T28" fmla="*/ 114 w 251"/>
                    <a:gd name="T29" fmla="*/ 277 h 286"/>
                    <a:gd name="T30" fmla="*/ 96 w 251"/>
                    <a:gd name="T31" fmla="*/ 275 h 286"/>
                    <a:gd name="T32" fmla="*/ 80 w 251"/>
                    <a:gd name="T33" fmla="*/ 274 h 286"/>
                    <a:gd name="T34" fmla="*/ 61 w 251"/>
                    <a:gd name="T35" fmla="*/ 267 h 286"/>
                    <a:gd name="T36" fmla="*/ 48 w 251"/>
                    <a:gd name="T37" fmla="*/ 264 h 286"/>
                    <a:gd name="T38" fmla="*/ 33 w 251"/>
                    <a:gd name="T39" fmla="*/ 242 h 286"/>
                    <a:gd name="T40" fmla="*/ 30 w 251"/>
                    <a:gd name="T41" fmla="*/ 229 h 286"/>
                    <a:gd name="T42" fmla="*/ 26 w 251"/>
                    <a:gd name="T43" fmla="*/ 208 h 286"/>
                    <a:gd name="T44" fmla="*/ 26 w 251"/>
                    <a:gd name="T45" fmla="*/ 170 h 286"/>
                    <a:gd name="T46" fmla="*/ 19 w 251"/>
                    <a:gd name="T47" fmla="*/ 172 h 286"/>
                    <a:gd name="T48" fmla="*/ 13 w 251"/>
                    <a:gd name="T49" fmla="*/ 169 h 286"/>
                    <a:gd name="T50" fmla="*/ 9 w 251"/>
                    <a:gd name="T51" fmla="*/ 161 h 286"/>
                    <a:gd name="T52" fmla="*/ 2 w 251"/>
                    <a:gd name="T53" fmla="*/ 137 h 286"/>
                    <a:gd name="T54" fmla="*/ 0 w 251"/>
                    <a:gd name="T55" fmla="*/ 117 h 286"/>
                    <a:gd name="T56" fmla="*/ 13 w 251"/>
                    <a:gd name="T57" fmla="*/ 89 h 286"/>
                    <a:gd name="T58" fmla="*/ 28 w 251"/>
                    <a:gd name="T59" fmla="*/ 71 h 286"/>
                    <a:gd name="T60" fmla="*/ 52 w 251"/>
                    <a:gd name="T61" fmla="*/ 42 h 286"/>
                    <a:gd name="T62" fmla="*/ 64 w 251"/>
                    <a:gd name="T63" fmla="*/ 34 h 286"/>
                    <a:gd name="T64" fmla="*/ 79 w 251"/>
                    <a:gd name="T65" fmla="*/ 29 h 286"/>
                    <a:gd name="T66" fmla="*/ 95 w 251"/>
                    <a:gd name="T67" fmla="*/ 26 h 286"/>
                    <a:gd name="T68" fmla="*/ 116 w 251"/>
                    <a:gd name="T69" fmla="*/ 20 h 286"/>
                    <a:gd name="T70" fmla="*/ 143 w 251"/>
                    <a:gd name="T71" fmla="*/ 0 h 286"/>
                    <a:gd name="T72" fmla="*/ 250 w 251"/>
                    <a:gd name="T73" fmla="*/ 38 h 286"/>
                    <a:gd name="T74" fmla="*/ 244 w 251"/>
                    <a:gd name="T75" fmla="*/ 85 h 2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1"/>
                    <a:gd name="T115" fmla="*/ 0 h 286"/>
                    <a:gd name="T116" fmla="*/ 251 w 251"/>
                    <a:gd name="T117" fmla="*/ 286 h 2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1" h="286">
                      <a:moveTo>
                        <a:pt x="244" y="85"/>
                      </a:moveTo>
                      <a:lnTo>
                        <a:pt x="242" y="157"/>
                      </a:lnTo>
                      <a:lnTo>
                        <a:pt x="238" y="195"/>
                      </a:lnTo>
                      <a:lnTo>
                        <a:pt x="235" y="219"/>
                      </a:lnTo>
                      <a:lnTo>
                        <a:pt x="229" y="245"/>
                      </a:lnTo>
                      <a:lnTo>
                        <a:pt x="219" y="256"/>
                      </a:lnTo>
                      <a:lnTo>
                        <a:pt x="208" y="259"/>
                      </a:lnTo>
                      <a:lnTo>
                        <a:pt x="197" y="263"/>
                      </a:lnTo>
                      <a:lnTo>
                        <a:pt x="190" y="270"/>
                      </a:lnTo>
                      <a:lnTo>
                        <a:pt x="178" y="276"/>
                      </a:lnTo>
                      <a:lnTo>
                        <a:pt x="166" y="282"/>
                      </a:lnTo>
                      <a:lnTo>
                        <a:pt x="149" y="285"/>
                      </a:lnTo>
                      <a:lnTo>
                        <a:pt x="137" y="284"/>
                      </a:lnTo>
                      <a:lnTo>
                        <a:pt x="125" y="277"/>
                      </a:lnTo>
                      <a:lnTo>
                        <a:pt x="114" y="277"/>
                      </a:lnTo>
                      <a:lnTo>
                        <a:pt x="96" y="275"/>
                      </a:lnTo>
                      <a:lnTo>
                        <a:pt x="80" y="274"/>
                      </a:lnTo>
                      <a:lnTo>
                        <a:pt x="61" y="267"/>
                      </a:lnTo>
                      <a:lnTo>
                        <a:pt x="48" y="264"/>
                      </a:lnTo>
                      <a:lnTo>
                        <a:pt x="33" y="242"/>
                      </a:lnTo>
                      <a:lnTo>
                        <a:pt x="30" y="229"/>
                      </a:lnTo>
                      <a:lnTo>
                        <a:pt x="26" y="208"/>
                      </a:lnTo>
                      <a:lnTo>
                        <a:pt x="26" y="170"/>
                      </a:lnTo>
                      <a:lnTo>
                        <a:pt x="19" y="172"/>
                      </a:lnTo>
                      <a:lnTo>
                        <a:pt x="13" y="169"/>
                      </a:lnTo>
                      <a:lnTo>
                        <a:pt x="9" y="161"/>
                      </a:lnTo>
                      <a:lnTo>
                        <a:pt x="2" y="137"/>
                      </a:lnTo>
                      <a:lnTo>
                        <a:pt x="0" y="117"/>
                      </a:lnTo>
                      <a:lnTo>
                        <a:pt x="13" y="89"/>
                      </a:lnTo>
                      <a:lnTo>
                        <a:pt x="28" y="71"/>
                      </a:lnTo>
                      <a:lnTo>
                        <a:pt x="52" y="42"/>
                      </a:lnTo>
                      <a:lnTo>
                        <a:pt x="64" y="34"/>
                      </a:lnTo>
                      <a:lnTo>
                        <a:pt x="79" y="29"/>
                      </a:lnTo>
                      <a:lnTo>
                        <a:pt x="95" y="26"/>
                      </a:lnTo>
                      <a:lnTo>
                        <a:pt x="116" y="20"/>
                      </a:lnTo>
                      <a:lnTo>
                        <a:pt x="143" y="0"/>
                      </a:lnTo>
                      <a:lnTo>
                        <a:pt x="250" y="38"/>
                      </a:lnTo>
                      <a:lnTo>
                        <a:pt x="244" y="85"/>
                      </a:lnTo>
                    </a:path>
                  </a:pathLst>
                </a:custGeom>
                <a:solidFill>
                  <a:srgbClr val="FFE0C0"/>
                </a:solidFill>
                <a:ln w="12700" cap="rnd" cmpd="sng">
                  <a:solidFill>
                    <a:srgbClr val="000000"/>
                  </a:solidFill>
                  <a:prstDash val="solid"/>
                  <a:round/>
                  <a:headEnd/>
                  <a:tailEnd/>
                </a:ln>
              </p:spPr>
              <p:txBody>
                <a:bodyPr/>
                <a:lstStyle/>
                <a:p>
                  <a:endParaRPr lang="lv-LV"/>
                </a:p>
              </p:txBody>
            </p:sp>
            <p:sp>
              <p:nvSpPr>
                <p:cNvPr id="9266" name="Freeform 96"/>
                <p:cNvSpPr>
                  <a:spLocks/>
                </p:cNvSpPr>
                <p:nvPr/>
              </p:nvSpPr>
              <p:spPr bwMode="auto">
                <a:xfrm>
                  <a:off x="5264" y="2250"/>
                  <a:ext cx="201" cy="120"/>
                </a:xfrm>
                <a:custGeom>
                  <a:avLst/>
                  <a:gdLst>
                    <a:gd name="T0" fmla="*/ 0 w 201"/>
                    <a:gd name="T1" fmla="*/ 40 h 120"/>
                    <a:gd name="T2" fmla="*/ 10 w 201"/>
                    <a:gd name="T3" fmla="*/ 52 h 120"/>
                    <a:gd name="T4" fmla="*/ 19 w 201"/>
                    <a:gd name="T5" fmla="*/ 59 h 120"/>
                    <a:gd name="T6" fmla="*/ 39 w 201"/>
                    <a:gd name="T7" fmla="*/ 68 h 120"/>
                    <a:gd name="T8" fmla="*/ 60 w 201"/>
                    <a:gd name="T9" fmla="*/ 81 h 120"/>
                    <a:gd name="T10" fmla="*/ 95 w 201"/>
                    <a:gd name="T11" fmla="*/ 95 h 120"/>
                    <a:gd name="T12" fmla="*/ 124 w 201"/>
                    <a:gd name="T13" fmla="*/ 106 h 120"/>
                    <a:gd name="T14" fmla="*/ 157 w 201"/>
                    <a:gd name="T15" fmla="*/ 115 h 120"/>
                    <a:gd name="T16" fmla="*/ 188 w 201"/>
                    <a:gd name="T17" fmla="*/ 119 h 120"/>
                    <a:gd name="T18" fmla="*/ 200 w 201"/>
                    <a:gd name="T19" fmla="*/ 84 h 120"/>
                    <a:gd name="T20" fmla="*/ 19 w 201"/>
                    <a:gd name="T21" fmla="*/ 0 h 120"/>
                    <a:gd name="T22" fmla="*/ 0 w 201"/>
                    <a:gd name="T23" fmla="*/ 4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120"/>
                    <a:gd name="T38" fmla="*/ 201 w 201"/>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120">
                      <a:moveTo>
                        <a:pt x="0" y="40"/>
                      </a:moveTo>
                      <a:lnTo>
                        <a:pt x="10" y="52"/>
                      </a:lnTo>
                      <a:lnTo>
                        <a:pt x="19" y="59"/>
                      </a:lnTo>
                      <a:lnTo>
                        <a:pt x="39" y="68"/>
                      </a:lnTo>
                      <a:lnTo>
                        <a:pt x="60" y="81"/>
                      </a:lnTo>
                      <a:lnTo>
                        <a:pt x="95" y="95"/>
                      </a:lnTo>
                      <a:lnTo>
                        <a:pt x="124" y="106"/>
                      </a:lnTo>
                      <a:lnTo>
                        <a:pt x="157" y="115"/>
                      </a:lnTo>
                      <a:lnTo>
                        <a:pt x="188" y="119"/>
                      </a:lnTo>
                      <a:lnTo>
                        <a:pt x="200" y="84"/>
                      </a:lnTo>
                      <a:lnTo>
                        <a:pt x="19" y="0"/>
                      </a:lnTo>
                      <a:lnTo>
                        <a:pt x="0" y="40"/>
                      </a:lnTo>
                    </a:path>
                  </a:pathLst>
                </a:custGeom>
                <a:solidFill>
                  <a:srgbClr val="FFFFFF"/>
                </a:solidFill>
                <a:ln w="12700" cap="rnd" cmpd="sng">
                  <a:solidFill>
                    <a:srgbClr val="000000"/>
                  </a:solidFill>
                  <a:prstDash val="solid"/>
                  <a:round/>
                  <a:headEnd/>
                  <a:tailEnd/>
                </a:ln>
              </p:spPr>
              <p:txBody>
                <a:bodyPr/>
                <a:lstStyle/>
                <a:p>
                  <a:endParaRPr lang="lv-LV"/>
                </a:p>
              </p:txBody>
            </p:sp>
          </p:grpSp>
          <p:sp>
            <p:nvSpPr>
              <p:cNvPr id="9263" name="Freeform 97"/>
              <p:cNvSpPr>
                <a:spLocks/>
              </p:cNvSpPr>
              <p:nvPr/>
            </p:nvSpPr>
            <p:spPr bwMode="auto">
              <a:xfrm>
                <a:off x="5236" y="1025"/>
                <a:ext cx="349" cy="1311"/>
              </a:xfrm>
              <a:custGeom>
                <a:avLst/>
                <a:gdLst>
                  <a:gd name="T0" fmla="*/ 41 w 349"/>
                  <a:gd name="T1" fmla="*/ 2 h 1311"/>
                  <a:gd name="T2" fmla="*/ 65 w 349"/>
                  <a:gd name="T3" fmla="*/ 0 h 1311"/>
                  <a:gd name="T4" fmla="*/ 95 w 349"/>
                  <a:gd name="T5" fmla="*/ 23 h 1311"/>
                  <a:gd name="T6" fmla="*/ 114 w 349"/>
                  <a:gd name="T7" fmla="*/ 42 h 1311"/>
                  <a:gd name="T8" fmla="*/ 133 w 349"/>
                  <a:gd name="T9" fmla="*/ 69 h 1311"/>
                  <a:gd name="T10" fmla="*/ 154 w 349"/>
                  <a:gd name="T11" fmla="*/ 111 h 1311"/>
                  <a:gd name="T12" fmla="*/ 174 w 349"/>
                  <a:gd name="T13" fmla="*/ 138 h 1311"/>
                  <a:gd name="T14" fmla="*/ 192 w 349"/>
                  <a:gd name="T15" fmla="*/ 184 h 1311"/>
                  <a:gd name="T16" fmla="*/ 208 w 349"/>
                  <a:gd name="T17" fmla="*/ 232 h 1311"/>
                  <a:gd name="T18" fmla="*/ 223 w 349"/>
                  <a:gd name="T19" fmla="*/ 290 h 1311"/>
                  <a:gd name="T20" fmla="*/ 293 w 349"/>
                  <a:gd name="T21" fmla="*/ 553 h 1311"/>
                  <a:gd name="T22" fmla="*/ 339 w 349"/>
                  <a:gd name="T23" fmla="*/ 699 h 1311"/>
                  <a:gd name="T24" fmla="*/ 348 w 349"/>
                  <a:gd name="T25" fmla="*/ 768 h 1311"/>
                  <a:gd name="T26" fmla="*/ 339 w 349"/>
                  <a:gd name="T27" fmla="*/ 833 h 1311"/>
                  <a:gd name="T28" fmla="*/ 339 w 349"/>
                  <a:gd name="T29" fmla="*/ 863 h 1311"/>
                  <a:gd name="T30" fmla="*/ 275 w 349"/>
                  <a:gd name="T31" fmla="*/ 1165 h 1311"/>
                  <a:gd name="T32" fmla="*/ 240 w 349"/>
                  <a:gd name="T33" fmla="*/ 1310 h 1311"/>
                  <a:gd name="T34" fmla="*/ 185 w 349"/>
                  <a:gd name="T35" fmla="*/ 1299 h 1311"/>
                  <a:gd name="T36" fmla="*/ 150 w 349"/>
                  <a:gd name="T37" fmla="*/ 1290 h 1311"/>
                  <a:gd name="T38" fmla="*/ 109 w 349"/>
                  <a:gd name="T39" fmla="*/ 1273 h 1311"/>
                  <a:gd name="T40" fmla="*/ 24 w 349"/>
                  <a:gd name="T41" fmla="*/ 1232 h 1311"/>
                  <a:gd name="T42" fmla="*/ 113 w 349"/>
                  <a:gd name="T43" fmla="*/ 833 h 1311"/>
                  <a:gd name="T44" fmla="*/ 118 w 349"/>
                  <a:gd name="T45" fmla="*/ 693 h 1311"/>
                  <a:gd name="T46" fmla="*/ 25 w 349"/>
                  <a:gd name="T47" fmla="*/ 418 h 1311"/>
                  <a:gd name="T48" fmla="*/ 2 w 349"/>
                  <a:gd name="T49" fmla="*/ 262 h 1311"/>
                  <a:gd name="T50" fmla="*/ 0 w 349"/>
                  <a:gd name="T51" fmla="*/ 189 h 1311"/>
                  <a:gd name="T52" fmla="*/ 11 w 349"/>
                  <a:gd name="T53" fmla="*/ 131 h 1311"/>
                  <a:gd name="T54" fmla="*/ 23 w 349"/>
                  <a:gd name="T55" fmla="*/ 59 h 1311"/>
                  <a:gd name="T56" fmla="*/ 41 w 349"/>
                  <a:gd name="T57" fmla="*/ 2 h 13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9"/>
                  <a:gd name="T88" fmla="*/ 0 h 1311"/>
                  <a:gd name="T89" fmla="*/ 349 w 349"/>
                  <a:gd name="T90" fmla="*/ 1311 h 13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9" h="1311">
                    <a:moveTo>
                      <a:pt x="41" y="2"/>
                    </a:moveTo>
                    <a:lnTo>
                      <a:pt x="65" y="0"/>
                    </a:lnTo>
                    <a:lnTo>
                      <a:pt x="95" y="23"/>
                    </a:lnTo>
                    <a:lnTo>
                      <a:pt x="114" y="42"/>
                    </a:lnTo>
                    <a:lnTo>
                      <a:pt x="133" y="69"/>
                    </a:lnTo>
                    <a:lnTo>
                      <a:pt x="154" y="111"/>
                    </a:lnTo>
                    <a:lnTo>
                      <a:pt x="174" y="138"/>
                    </a:lnTo>
                    <a:lnTo>
                      <a:pt x="192" y="184"/>
                    </a:lnTo>
                    <a:lnTo>
                      <a:pt x="208" y="232"/>
                    </a:lnTo>
                    <a:lnTo>
                      <a:pt x="223" y="290"/>
                    </a:lnTo>
                    <a:lnTo>
                      <a:pt x="293" y="553"/>
                    </a:lnTo>
                    <a:lnTo>
                      <a:pt x="339" y="699"/>
                    </a:lnTo>
                    <a:lnTo>
                      <a:pt x="348" y="768"/>
                    </a:lnTo>
                    <a:lnTo>
                      <a:pt x="339" y="833"/>
                    </a:lnTo>
                    <a:lnTo>
                      <a:pt x="339" y="863"/>
                    </a:lnTo>
                    <a:lnTo>
                      <a:pt x="275" y="1165"/>
                    </a:lnTo>
                    <a:lnTo>
                      <a:pt x="240" y="1310"/>
                    </a:lnTo>
                    <a:lnTo>
                      <a:pt x="185" y="1299"/>
                    </a:lnTo>
                    <a:lnTo>
                      <a:pt x="150" y="1290"/>
                    </a:lnTo>
                    <a:lnTo>
                      <a:pt x="109" y="1273"/>
                    </a:lnTo>
                    <a:lnTo>
                      <a:pt x="24" y="1232"/>
                    </a:lnTo>
                    <a:lnTo>
                      <a:pt x="113" y="833"/>
                    </a:lnTo>
                    <a:lnTo>
                      <a:pt x="118" y="693"/>
                    </a:lnTo>
                    <a:lnTo>
                      <a:pt x="25" y="418"/>
                    </a:lnTo>
                    <a:lnTo>
                      <a:pt x="2" y="262"/>
                    </a:lnTo>
                    <a:lnTo>
                      <a:pt x="0" y="189"/>
                    </a:lnTo>
                    <a:lnTo>
                      <a:pt x="11" y="131"/>
                    </a:lnTo>
                    <a:lnTo>
                      <a:pt x="23" y="59"/>
                    </a:lnTo>
                    <a:lnTo>
                      <a:pt x="41" y="2"/>
                    </a:lnTo>
                  </a:path>
                </a:pathLst>
              </a:custGeom>
              <a:solidFill>
                <a:srgbClr val="606060"/>
              </a:solidFill>
              <a:ln w="12700" cap="rnd" cmpd="sng">
                <a:solidFill>
                  <a:srgbClr val="000000"/>
                </a:solidFill>
                <a:prstDash val="solid"/>
                <a:round/>
                <a:headEnd/>
                <a:tailEnd/>
              </a:ln>
            </p:spPr>
            <p:txBody>
              <a:bodyPr/>
              <a:lstStyle/>
              <a:p>
                <a:endParaRPr lang="lv-LV"/>
              </a:p>
            </p:txBody>
          </p:sp>
          <p:sp>
            <p:nvSpPr>
              <p:cNvPr id="9264" name="Freeform 98"/>
              <p:cNvSpPr>
                <a:spLocks/>
              </p:cNvSpPr>
              <p:nvPr/>
            </p:nvSpPr>
            <p:spPr bwMode="auto">
              <a:xfrm>
                <a:off x="4924" y="921"/>
                <a:ext cx="148" cy="1015"/>
              </a:xfrm>
              <a:custGeom>
                <a:avLst/>
                <a:gdLst>
                  <a:gd name="T0" fmla="*/ 40 w 148"/>
                  <a:gd name="T1" fmla="*/ 0 h 1015"/>
                  <a:gd name="T2" fmla="*/ 72 w 148"/>
                  <a:gd name="T3" fmla="*/ 26 h 1015"/>
                  <a:gd name="T4" fmla="*/ 105 w 148"/>
                  <a:gd name="T5" fmla="*/ 42 h 1015"/>
                  <a:gd name="T6" fmla="*/ 129 w 148"/>
                  <a:gd name="T7" fmla="*/ 56 h 1015"/>
                  <a:gd name="T8" fmla="*/ 133 w 148"/>
                  <a:gd name="T9" fmla="*/ 91 h 1015"/>
                  <a:gd name="T10" fmla="*/ 141 w 148"/>
                  <a:gd name="T11" fmla="*/ 141 h 1015"/>
                  <a:gd name="T12" fmla="*/ 141 w 148"/>
                  <a:gd name="T13" fmla="*/ 177 h 1015"/>
                  <a:gd name="T14" fmla="*/ 70 w 148"/>
                  <a:gd name="T15" fmla="*/ 219 h 1015"/>
                  <a:gd name="T16" fmla="*/ 147 w 148"/>
                  <a:gd name="T17" fmla="*/ 235 h 1015"/>
                  <a:gd name="T18" fmla="*/ 143 w 148"/>
                  <a:gd name="T19" fmla="*/ 332 h 1015"/>
                  <a:gd name="T20" fmla="*/ 131 w 148"/>
                  <a:gd name="T21" fmla="*/ 479 h 1015"/>
                  <a:gd name="T22" fmla="*/ 116 w 148"/>
                  <a:gd name="T23" fmla="*/ 668 h 1015"/>
                  <a:gd name="T24" fmla="*/ 103 w 148"/>
                  <a:gd name="T25" fmla="*/ 815 h 1015"/>
                  <a:gd name="T26" fmla="*/ 79 w 148"/>
                  <a:gd name="T27" fmla="*/ 1014 h 1015"/>
                  <a:gd name="T28" fmla="*/ 59 w 148"/>
                  <a:gd name="T29" fmla="*/ 787 h 1015"/>
                  <a:gd name="T30" fmla="*/ 40 w 148"/>
                  <a:gd name="T31" fmla="*/ 650 h 1015"/>
                  <a:gd name="T32" fmla="*/ 16 w 148"/>
                  <a:gd name="T33" fmla="*/ 465 h 1015"/>
                  <a:gd name="T34" fmla="*/ 5 w 148"/>
                  <a:gd name="T35" fmla="*/ 396 h 1015"/>
                  <a:gd name="T36" fmla="*/ 2 w 148"/>
                  <a:gd name="T37" fmla="*/ 344 h 1015"/>
                  <a:gd name="T38" fmla="*/ 0 w 148"/>
                  <a:gd name="T39" fmla="*/ 259 h 1015"/>
                  <a:gd name="T40" fmla="*/ 2 w 148"/>
                  <a:gd name="T41" fmla="*/ 184 h 1015"/>
                  <a:gd name="T42" fmla="*/ 3 w 148"/>
                  <a:gd name="T43" fmla="*/ 161 h 1015"/>
                  <a:gd name="T44" fmla="*/ 6 w 148"/>
                  <a:gd name="T45" fmla="*/ 135 h 1015"/>
                  <a:gd name="T46" fmla="*/ 23 w 148"/>
                  <a:gd name="T47" fmla="*/ 71 h 1015"/>
                  <a:gd name="T48" fmla="*/ 40 w 148"/>
                  <a:gd name="T49" fmla="*/ 0 h 10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8"/>
                  <a:gd name="T76" fmla="*/ 0 h 1015"/>
                  <a:gd name="T77" fmla="*/ 148 w 148"/>
                  <a:gd name="T78" fmla="*/ 1015 h 10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8" h="1015">
                    <a:moveTo>
                      <a:pt x="40" y="0"/>
                    </a:moveTo>
                    <a:lnTo>
                      <a:pt x="72" y="26"/>
                    </a:lnTo>
                    <a:lnTo>
                      <a:pt x="105" y="42"/>
                    </a:lnTo>
                    <a:lnTo>
                      <a:pt x="129" y="56"/>
                    </a:lnTo>
                    <a:lnTo>
                      <a:pt x="133" y="91"/>
                    </a:lnTo>
                    <a:lnTo>
                      <a:pt x="141" y="141"/>
                    </a:lnTo>
                    <a:lnTo>
                      <a:pt x="141" y="177"/>
                    </a:lnTo>
                    <a:lnTo>
                      <a:pt x="70" y="219"/>
                    </a:lnTo>
                    <a:lnTo>
                      <a:pt x="147" y="235"/>
                    </a:lnTo>
                    <a:lnTo>
                      <a:pt x="143" y="332"/>
                    </a:lnTo>
                    <a:lnTo>
                      <a:pt x="131" y="479"/>
                    </a:lnTo>
                    <a:lnTo>
                      <a:pt x="116" y="668"/>
                    </a:lnTo>
                    <a:lnTo>
                      <a:pt x="103" y="815"/>
                    </a:lnTo>
                    <a:lnTo>
                      <a:pt x="79" y="1014"/>
                    </a:lnTo>
                    <a:lnTo>
                      <a:pt x="59" y="787"/>
                    </a:lnTo>
                    <a:lnTo>
                      <a:pt x="40" y="650"/>
                    </a:lnTo>
                    <a:lnTo>
                      <a:pt x="16" y="465"/>
                    </a:lnTo>
                    <a:lnTo>
                      <a:pt x="5" y="396"/>
                    </a:lnTo>
                    <a:lnTo>
                      <a:pt x="2" y="344"/>
                    </a:lnTo>
                    <a:lnTo>
                      <a:pt x="0" y="259"/>
                    </a:lnTo>
                    <a:lnTo>
                      <a:pt x="2" y="184"/>
                    </a:lnTo>
                    <a:lnTo>
                      <a:pt x="3" y="161"/>
                    </a:lnTo>
                    <a:lnTo>
                      <a:pt x="6" y="135"/>
                    </a:lnTo>
                    <a:lnTo>
                      <a:pt x="23" y="71"/>
                    </a:lnTo>
                    <a:lnTo>
                      <a:pt x="40" y="0"/>
                    </a:lnTo>
                  </a:path>
                </a:pathLst>
              </a:custGeom>
              <a:solidFill>
                <a:srgbClr val="808080"/>
              </a:solidFill>
              <a:ln w="12700" cap="rnd" cmpd="sng">
                <a:solidFill>
                  <a:srgbClr val="000000"/>
                </a:solidFill>
                <a:prstDash val="solid"/>
                <a:round/>
                <a:headEnd/>
                <a:tailEnd/>
              </a:ln>
            </p:spPr>
            <p:txBody>
              <a:bodyPr/>
              <a:lstStyle/>
              <a:p>
                <a:endParaRPr lang="lv-LV"/>
              </a:p>
            </p:txBody>
          </p:sp>
        </p:grpSp>
        <p:grpSp>
          <p:nvGrpSpPr>
            <p:cNvPr id="71681" name="Group 99"/>
            <p:cNvGrpSpPr>
              <a:grpSpLocks/>
            </p:cNvGrpSpPr>
            <p:nvPr/>
          </p:nvGrpSpPr>
          <p:grpSpPr bwMode="auto">
            <a:xfrm>
              <a:off x="3439" y="952"/>
              <a:ext cx="1309" cy="1652"/>
              <a:chOff x="3439" y="952"/>
              <a:chExt cx="1309" cy="1652"/>
            </a:xfrm>
          </p:grpSpPr>
          <p:grpSp>
            <p:nvGrpSpPr>
              <p:cNvPr id="71683" name="Group 100"/>
              <p:cNvGrpSpPr>
                <a:grpSpLocks/>
              </p:cNvGrpSpPr>
              <p:nvPr/>
            </p:nvGrpSpPr>
            <p:grpSpPr bwMode="auto">
              <a:xfrm>
                <a:off x="3439" y="1790"/>
                <a:ext cx="571" cy="255"/>
                <a:chOff x="3439" y="1790"/>
                <a:chExt cx="571" cy="255"/>
              </a:xfrm>
            </p:grpSpPr>
            <p:sp>
              <p:nvSpPr>
                <p:cNvPr id="9258" name="Freeform 101"/>
                <p:cNvSpPr>
                  <a:spLocks/>
                </p:cNvSpPr>
                <p:nvPr/>
              </p:nvSpPr>
              <p:spPr bwMode="auto">
                <a:xfrm>
                  <a:off x="3439" y="1790"/>
                  <a:ext cx="571" cy="255"/>
                </a:xfrm>
                <a:custGeom>
                  <a:avLst/>
                  <a:gdLst>
                    <a:gd name="T0" fmla="*/ 483 w 571"/>
                    <a:gd name="T1" fmla="*/ 73 h 255"/>
                    <a:gd name="T2" fmla="*/ 422 w 571"/>
                    <a:gd name="T3" fmla="*/ 73 h 255"/>
                    <a:gd name="T4" fmla="*/ 394 w 571"/>
                    <a:gd name="T5" fmla="*/ 61 h 255"/>
                    <a:gd name="T6" fmla="*/ 369 w 571"/>
                    <a:gd name="T7" fmla="*/ 51 h 255"/>
                    <a:gd name="T8" fmla="*/ 334 w 571"/>
                    <a:gd name="T9" fmla="*/ 44 h 255"/>
                    <a:gd name="T10" fmla="*/ 314 w 571"/>
                    <a:gd name="T11" fmla="*/ 44 h 255"/>
                    <a:gd name="T12" fmla="*/ 284 w 571"/>
                    <a:gd name="T13" fmla="*/ 44 h 255"/>
                    <a:gd name="T14" fmla="*/ 252 w 571"/>
                    <a:gd name="T15" fmla="*/ 32 h 255"/>
                    <a:gd name="T16" fmla="*/ 208 w 571"/>
                    <a:gd name="T17" fmla="*/ 16 h 255"/>
                    <a:gd name="T18" fmla="*/ 195 w 571"/>
                    <a:gd name="T19" fmla="*/ 10 h 255"/>
                    <a:gd name="T20" fmla="*/ 179 w 571"/>
                    <a:gd name="T21" fmla="*/ 0 h 255"/>
                    <a:gd name="T22" fmla="*/ 169 w 571"/>
                    <a:gd name="T23" fmla="*/ 0 h 255"/>
                    <a:gd name="T24" fmla="*/ 165 w 571"/>
                    <a:gd name="T25" fmla="*/ 6 h 255"/>
                    <a:gd name="T26" fmla="*/ 165 w 571"/>
                    <a:gd name="T27" fmla="*/ 16 h 255"/>
                    <a:gd name="T28" fmla="*/ 171 w 571"/>
                    <a:gd name="T29" fmla="*/ 28 h 255"/>
                    <a:gd name="T30" fmla="*/ 187 w 571"/>
                    <a:gd name="T31" fmla="*/ 44 h 255"/>
                    <a:gd name="T32" fmla="*/ 204 w 571"/>
                    <a:gd name="T33" fmla="*/ 59 h 255"/>
                    <a:gd name="T34" fmla="*/ 226 w 571"/>
                    <a:gd name="T35" fmla="*/ 76 h 255"/>
                    <a:gd name="T36" fmla="*/ 216 w 571"/>
                    <a:gd name="T37" fmla="*/ 92 h 255"/>
                    <a:gd name="T38" fmla="*/ 204 w 571"/>
                    <a:gd name="T39" fmla="*/ 101 h 255"/>
                    <a:gd name="T40" fmla="*/ 183 w 571"/>
                    <a:gd name="T41" fmla="*/ 114 h 255"/>
                    <a:gd name="T42" fmla="*/ 140 w 571"/>
                    <a:gd name="T43" fmla="*/ 128 h 255"/>
                    <a:gd name="T44" fmla="*/ 59 w 571"/>
                    <a:gd name="T45" fmla="*/ 128 h 255"/>
                    <a:gd name="T46" fmla="*/ 42 w 571"/>
                    <a:gd name="T47" fmla="*/ 126 h 255"/>
                    <a:gd name="T48" fmla="*/ 21 w 571"/>
                    <a:gd name="T49" fmla="*/ 122 h 255"/>
                    <a:gd name="T50" fmla="*/ 12 w 571"/>
                    <a:gd name="T51" fmla="*/ 120 h 255"/>
                    <a:gd name="T52" fmla="*/ 4 w 571"/>
                    <a:gd name="T53" fmla="*/ 123 h 255"/>
                    <a:gd name="T54" fmla="*/ 0 w 571"/>
                    <a:gd name="T55" fmla="*/ 134 h 255"/>
                    <a:gd name="T56" fmla="*/ 6 w 571"/>
                    <a:gd name="T57" fmla="*/ 144 h 255"/>
                    <a:gd name="T58" fmla="*/ 18 w 571"/>
                    <a:gd name="T59" fmla="*/ 161 h 255"/>
                    <a:gd name="T60" fmla="*/ 35 w 571"/>
                    <a:gd name="T61" fmla="*/ 193 h 255"/>
                    <a:gd name="T62" fmla="*/ 78 w 571"/>
                    <a:gd name="T63" fmla="*/ 222 h 255"/>
                    <a:gd name="T64" fmla="*/ 181 w 571"/>
                    <a:gd name="T65" fmla="*/ 250 h 255"/>
                    <a:gd name="T66" fmla="*/ 230 w 571"/>
                    <a:gd name="T67" fmla="*/ 254 h 255"/>
                    <a:gd name="T68" fmla="*/ 285 w 571"/>
                    <a:gd name="T69" fmla="*/ 253 h 255"/>
                    <a:gd name="T70" fmla="*/ 426 w 571"/>
                    <a:gd name="T71" fmla="*/ 216 h 255"/>
                    <a:gd name="T72" fmla="*/ 499 w 571"/>
                    <a:gd name="T73" fmla="*/ 178 h 255"/>
                    <a:gd name="T74" fmla="*/ 570 w 571"/>
                    <a:gd name="T75" fmla="*/ 145 h 255"/>
                    <a:gd name="T76" fmla="*/ 563 w 571"/>
                    <a:gd name="T77" fmla="*/ 62 h 255"/>
                    <a:gd name="T78" fmla="*/ 483 w 571"/>
                    <a:gd name="T79" fmla="*/ 73 h 2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71"/>
                    <a:gd name="T121" fmla="*/ 0 h 255"/>
                    <a:gd name="T122" fmla="*/ 571 w 571"/>
                    <a:gd name="T123" fmla="*/ 255 h 2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71" h="255">
                      <a:moveTo>
                        <a:pt x="483" y="73"/>
                      </a:moveTo>
                      <a:lnTo>
                        <a:pt x="422" y="73"/>
                      </a:lnTo>
                      <a:lnTo>
                        <a:pt x="394" y="61"/>
                      </a:lnTo>
                      <a:lnTo>
                        <a:pt x="369" y="51"/>
                      </a:lnTo>
                      <a:lnTo>
                        <a:pt x="334" y="44"/>
                      </a:lnTo>
                      <a:lnTo>
                        <a:pt x="314" y="44"/>
                      </a:lnTo>
                      <a:lnTo>
                        <a:pt x="284" y="44"/>
                      </a:lnTo>
                      <a:lnTo>
                        <a:pt x="252" y="32"/>
                      </a:lnTo>
                      <a:lnTo>
                        <a:pt x="208" y="16"/>
                      </a:lnTo>
                      <a:lnTo>
                        <a:pt x="195" y="10"/>
                      </a:lnTo>
                      <a:lnTo>
                        <a:pt x="179" y="0"/>
                      </a:lnTo>
                      <a:lnTo>
                        <a:pt x="169" y="0"/>
                      </a:lnTo>
                      <a:lnTo>
                        <a:pt x="165" y="6"/>
                      </a:lnTo>
                      <a:lnTo>
                        <a:pt x="165" y="16"/>
                      </a:lnTo>
                      <a:lnTo>
                        <a:pt x="171" y="28"/>
                      </a:lnTo>
                      <a:lnTo>
                        <a:pt x="187" y="44"/>
                      </a:lnTo>
                      <a:lnTo>
                        <a:pt x="204" y="59"/>
                      </a:lnTo>
                      <a:lnTo>
                        <a:pt x="226" y="76"/>
                      </a:lnTo>
                      <a:lnTo>
                        <a:pt x="216" y="92"/>
                      </a:lnTo>
                      <a:lnTo>
                        <a:pt x="204" y="101"/>
                      </a:lnTo>
                      <a:lnTo>
                        <a:pt x="183" y="114"/>
                      </a:lnTo>
                      <a:lnTo>
                        <a:pt x="140" y="128"/>
                      </a:lnTo>
                      <a:lnTo>
                        <a:pt x="59" y="128"/>
                      </a:lnTo>
                      <a:lnTo>
                        <a:pt x="42" y="126"/>
                      </a:lnTo>
                      <a:lnTo>
                        <a:pt x="21" y="122"/>
                      </a:lnTo>
                      <a:lnTo>
                        <a:pt x="12" y="120"/>
                      </a:lnTo>
                      <a:lnTo>
                        <a:pt x="4" y="123"/>
                      </a:lnTo>
                      <a:lnTo>
                        <a:pt x="0" y="134"/>
                      </a:lnTo>
                      <a:lnTo>
                        <a:pt x="6" y="144"/>
                      </a:lnTo>
                      <a:lnTo>
                        <a:pt x="18" y="161"/>
                      </a:lnTo>
                      <a:lnTo>
                        <a:pt x="35" y="193"/>
                      </a:lnTo>
                      <a:lnTo>
                        <a:pt x="78" y="222"/>
                      </a:lnTo>
                      <a:lnTo>
                        <a:pt x="181" y="250"/>
                      </a:lnTo>
                      <a:lnTo>
                        <a:pt x="230" y="254"/>
                      </a:lnTo>
                      <a:lnTo>
                        <a:pt x="285" y="253"/>
                      </a:lnTo>
                      <a:lnTo>
                        <a:pt x="426" y="216"/>
                      </a:lnTo>
                      <a:lnTo>
                        <a:pt x="499" y="178"/>
                      </a:lnTo>
                      <a:lnTo>
                        <a:pt x="570" y="145"/>
                      </a:lnTo>
                      <a:lnTo>
                        <a:pt x="563" y="62"/>
                      </a:lnTo>
                      <a:lnTo>
                        <a:pt x="483" y="73"/>
                      </a:lnTo>
                    </a:path>
                  </a:pathLst>
                </a:custGeom>
                <a:solidFill>
                  <a:srgbClr val="FFE0C0"/>
                </a:solidFill>
                <a:ln w="12700" cap="rnd" cmpd="sng">
                  <a:solidFill>
                    <a:srgbClr val="000000"/>
                  </a:solidFill>
                  <a:prstDash val="solid"/>
                  <a:round/>
                  <a:headEnd/>
                  <a:tailEnd/>
                </a:ln>
              </p:spPr>
              <p:txBody>
                <a:bodyPr/>
                <a:lstStyle/>
                <a:p>
                  <a:endParaRPr lang="lv-LV"/>
                </a:p>
              </p:txBody>
            </p:sp>
            <p:sp>
              <p:nvSpPr>
                <p:cNvPr id="9259" name="Freeform 102"/>
                <p:cNvSpPr>
                  <a:spLocks/>
                </p:cNvSpPr>
                <p:nvPr/>
              </p:nvSpPr>
              <p:spPr bwMode="auto">
                <a:xfrm>
                  <a:off x="3860" y="1801"/>
                  <a:ext cx="94" cy="240"/>
                </a:xfrm>
                <a:custGeom>
                  <a:avLst/>
                  <a:gdLst>
                    <a:gd name="T0" fmla="*/ 3 w 94"/>
                    <a:gd name="T1" fmla="*/ 1 h 240"/>
                    <a:gd name="T2" fmla="*/ 0 w 94"/>
                    <a:gd name="T3" fmla="*/ 112 h 240"/>
                    <a:gd name="T4" fmla="*/ 2 w 94"/>
                    <a:gd name="T5" fmla="*/ 171 h 240"/>
                    <a:gd name="T6" fmla="*/ 8 w 94"/>
                    <a:gd name="T7" fmla="*/ 204 h 240"/>
                    <a:gd name="T8" fmla="*/ 16 w 94"/>
                    <a:gd name="T9" fmla="*/ 239 h 240"/>
                    <a:gd name="T10" fmla="*/ 93 w 94"/>
                    <a:gd name="T11" fmla="*/ 208 h 240"/>
                    <a:gd name="T12" fmla="*/ 67 w 94"/>
                    <a:gd name="T13" fmla="*/ 0 h 240"/>
                    <a:gd name="T14" fmla="*/ 3 w 94"/>
                    <a:gd name="T15" fmla="*/ 1 h 240"/>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240"/>
                    <a:gd name="T26" fmla="*/ 94 w 94"/>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40">
                      <a:moveTo>
                        <a:pt x="3" y="1"/>
                      </a:moveTo>
                      <a:lnTo>
                        <a:pt x="0" y="112"/>
                      </a:lnTo>
                      <a:lnTo>
                        <a:pt x="2" y="171"/>
                      </a:lnTo>
                      <a:lnTo>
                        <a:pt x="8" y="204"/>
                      </a:lnTo>
                      <a:lnTo>
                        <a:pt x="16" y="239"/>
                      </a:lnTo>
                      <a:lnTo>
                        <a:pt x="93" y="208"/>
                      </a:lnTo>
                      <a:lnTo>
                        <a:pt x="67" y="0"/>
                      </a:lnTo>
                      <a:lnTo>
                        <a:pt x="3" y="1"/>
                      </a:lnTo>
                    </a:path>
                  </a:pathLst>
                </a:custGeom>
                <a:solidFill>
                  <a:srgbClr val="FFFFFF"/>
                </a:solidFill>
                <a:ln w="12700" cap="rnd" cmpd="sng">
                  <a:solidFill>
                    <a:srgbClr val="000000"/>
                  </a:solidFill>
                  <a:prstDash val="solid"/>
                  <a:round/>
                  <a:headEnd/>
                  <a:tailEnd/>
                </a:ln>
              </p:spPr>
              <p:txBody>
                <a:bodyPr/>
                <a:lstStyle/>
                <a:p>
                  <a:endParaRPr lang="lv-LV"/>
                </a:p>
              </p:txBody>
            </p:sp>
          </p:grpSp>
          <p:sp>
            <p:nvSpPr>
              <p:cNvPr id="9252" name="Freeform 103"/>
              <p:cNvSpPr>
                <a:spLocks/>
              </p:cNvSpPr>
              <p:nvPr/>
            </p:nvSpPr>
            <p:spPr bwMode="auto">
              <a:xfrm>
                <a:off x="3886" y="953"/>
                <a:ext cx="862" cy="1651"/>
              </a:xfrm>
              <a:custGeom>
                <a:avLst/>
                <a:gdLst>
                  <a:gd name="T0" fmla="*/ 748 w 862"/>
                  <a:gd name="T1" fmla="*/ 37 h 1651"/>
                  <a:gd name="T2" fmla="*/ 703 w 862"/>
                  <a:gd name="T3" fmla="*/ 61 h 1651"/>
                  <a:gd name="T4" fmla="*/ 667 w 862"/>
                  <a:gd name="T5" fmla="*/ 79 h 1651"/>
                  <a:gd name="T6" fmla="*/ 628 w 862"/>
                  <a:gd name="T7" fmla="*/ 101 h 1651"/>
                  <a:gd name="T8" fmla="*/ 592 w 862"/>
                  <a:gd name="T9" fmla="*/ 123 h 1651"/>
                  <a:gd name="T10" fmla="*/ 559 w 862"/>
                  <a:gd name="T11" fmla="*/ 143 h 1651"/>
                  <a:gd name="T12" fmla="*/ 530 w 862"/>
                  <a:gd name="T13" fmla="*/ 165 h 1651"/>
                  <a:gd name="T14" fmla="*/ 510 w 862"/>
                  <a:gd name="T15" fmla="*/ 185 h 1651"/>
                  <a:gd name="T16" fmla="*/ 496 w 862"/>
                  <a:gd name="T17" fmla="*/ 201 h 1651"/>
                  <a:gd name="T18" fmla="*/ 484 w 862"/>
                  <a:gd name="T19" fmla="*/ 221 h 1651"/>
                  <a:gd name="T20" fmla="*/ 474 w 862"/>
                  <a:gd name="T21" fmla="*/ 247 h 1651"/>
                  <a:gd name="T22" fmla="*/ 468 w 862"/>
                  <a:gd name="T23" fmla="*/ 286 h 1651"/>
                  <a:gd name="T24" fmla="*/ 415 w 862"/>
                  <a:gd name="T25" fmla="*/ 586 h 1651"/>
                  <a:gd name="T26" fmla="*/ 370 w 862"/>
                  <a:gd name="T27" fmla="*/ 713 h 1651"/>
                  <a:gd name="T28" fmla="*/ 351 w 862"/>
                  <a:gd name="T29" fmla="*/ 738 h 1651"/>
                  <a:gd name="T30" fmla="*/ 339 w 862"/>
                  <a:gd name="T31" fmla="*/ 748 h 1651"/>
                  <a:gd name="T32" fmla="*/ 304 w 862"/>
                  <a:gd name="T33" fmla="*/ 764 h 1651"/>
                  <a:gd name="T34" fmla="*/ 245 w 862"/>
                  <a:gd name="T35" fmla="*/ 786 h 1651"/>
                  <a:gd name="T36" fmla="*/ 175 w 862"/>
                  <a:gd name="T37" fmla="*/ 809 h 1651"/>
                  <a:gd name="T38" fmla="*/ 102 w 862"/>
                  <a:gd name="T39" fmla="*/ 826 h 1651"/>
                  <a:gd name="T40" fmla="*/ 46 w 862"/>
                  <a:gd name="T41" fmla="*/ 838 h 1651"/>
                  <a:gd name="T42" fmla="*/ 0 w 862"/>
                  <a:gd name="T43" fmla="*/ 844 h 1651"/>
                  <a:gd name="T44" fmla="*/ 0 w 862"/>
                  <a:gd name="T45" fmla="*/ 892 h 1651"/>
                  <a:gd name="T46" fmla="*/ 0 w 862"/>
                  <a:gd name="T47" fmla="*/ 948 h 1651"/>
                  <a:gd name="T48" fmla="*/ 2 w 862"/>
                  <a:gd name="T49" fmla="*/ 984 h 1651"/>
                  <a:gd name="T50" fmla="*/ 9 w 862"/>
                  <a:gd name="T51" fmla="*/ 1026 h 1651"/>
                  <a:gd name="T52" fmla="*/ 27 w 862"/>
                  <a:gd name="T53" fmla="*/ 1093 h 1651"/>
                  <a:gd name="T54" fmla="*/ 116 w 862"/>
                  <a:gd name="T55" fmla="*/ 1074 h 1651"/>
                  <a:gd name="T56" fmla="*/ 266 w 862"/>
                  <a:gd name="T57" fmla="*/ 1035 h 1651"/>
                  <a:gd name="T58" fmla="*/ 448 w 862"/>
                  <a:gd name="T59" fmla="*/ 977 h 1651"/>
                  <a:gd name="T60" fmla="*/ 493 w 862"/>
                  <a:gd name="T61" fmla="*/ 951 h 1651"/>
                  <a:gd name="T62" fmla="*/ 538 w 862"/>
                  <a:gd name="T63" fmla="*/ 925 h 1651"/>
                  <a:gd name="T64" fmla="*/ 567 w 862"/>
                  <a:gd name="T65" fmla="*/ 885 h 1651"/>
                  <a:gd name="T66" fmla="*/ 576 w 862"/>
                  <a:gd name="T67" fmla="*/ 872 h 1651"/>
                  <a:gd name="T68" fmla="*/ 608 w 862"/>
                  <a:gd name="T69" fmla="*/ 788 h 1651"/>
                  <a:gd name="T70" fmla="*/ 621 w 862"/>
                  <a:gd name="T71" fmla="*/ 664 h 1651"/>
                  <a:gd name="T72" fmla="*/ 597 w 862"/>
                  <a:gd name="T73" fmla="*/ 839 h 1651"/>
                  <a:gd name="T74" fmla="*/ 597 w 862"/>
                  <a:gd name="T75" fmla="*/ 909 h 1651"/>
                  <a:gd name="T76" fmla="*/ 588 w 862"/>
                  <a:gd name="T77" fmla="*/ 1003 h 1651"/>
                  <a:gd name="T78" fmla="*/ 577 w 862"/>
                  <a:gd name="T79" fmla="*/ 1132 h 1651"/>
                  <a:gd name="T80" fmla="*/ 558 w 862"/>
                  <a:gd name="T81" fmla="*/ 1263 h 1651"/>
                  <a:gd name="T82" fmla="*/ 545 w 862"/>
                  <a:gd name="T83" fmla="*/ 1416 h 1651"/>
                  <a:gd name="T84" fmla="*/ 532 w 862"/>
                  <a:gd name="T85" fmla="*/ 1650 h 1651"/>
                  <a:gd name="T86" fmla="*/ 587 w 862"/>
                  <a:gd name="T87" fmla="*/ 1643 h 1651"/>
                  <a:gd name="T88" fmla="*/ 636 w 862"/>
                  <a:gd name="T89" fmla="*/ 1637 h 1651"/>
                  <a:gd name="T90" fmla="*/ 704 w 862"/>
                  <a:gd name="T91" fmla="*/ 1615 h 1651"/>
                  <a:gd name="T92" fmla="*/ 747 w 862"/>
                  <a:gd name="T93" fmla="*/ 1589 h 1651"/>
                  <a:gd name="T94" fmla="*/ 773 w 862"/>
                  <a:gd name="T95" fmla="*/ 1563 h 1651"/>
                  <a:gd name="T96" fmla="*/ 799 w 862"/>
                  <a:gd name="T97" fmla="*/ 1471 h 1651"/>
                  <a:gd name="T98" fmla="*/ 811 w 862"/>
                  <a:gd name="T99" fmla="*/ 1302 h 1651"/>
                  <a:gd name="T100" fmla="*/ 824 w 862"/>
                  <a:gd name="T101" fmla="*/ 1139 h 1651"/>
                  <a:gd name="T102" fmla="*/ 824 w 862"/>
                  <a:gd name="T103" fmla="*/ 1009 h 1651"/>
                  <a:gd name="T104" fmla="*/ 805 w 862"/>
                  <a:gd name="T105" fmla="*/ 768 h 1651"/>
                  <a:gd name="T106" fmla="*/ 821 w 862"/>
                  <a:gd name="T107" fmla="*/ 543 h 1651"/>
                  <a:gd name="T108" fmla="*/ 848 w 862"/>
                  <a:gd name="T109" fmla="*/ 391 h 1651"/>
                  <a:gd name="T110" fmla="*/ 861 w 862"/>
                  <a:gd name="T111" fmla="*/ 197 h 1651"/>
                  <a:gd name="T112" fmla="*/ 844 w 862"/>
                  <a:gd name="T113" fmla="*/ 89 h 1651"/>
                  <a:gd name="T114" fmla="*/ 828 w 862"/>
                  <a:gd name="T115" fmla="*/ 0 h 1651"/>
                  <a:gd name="T116" fmla="*/ 748 w 862"/>
                  <a:gd name="T117" fmla="*/ 37 h 16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62"/>
                  <a:gd name="T178" fmla="*/ 0 h 1651"/>
                  <a:gd name="T179" fmla="*/ 862 w 862"/>
                  <a:gd name="T180" fmla="*/ 1651 h 16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62" h="1651">
                    <a:moveTo>
                      <a:pt x="748" y="37"/>
                    </a:moveTo>
                    <a:lnTo>
                      <a:pt x="703" y="61"/>
                    </a:lnTo>
                    <a:lnTo>
                      <a:pt x="667" y="79"/>
                    </a:lnTo>
                    <a:lnTo>
                      <a:pt x="628" y="101"/>
                    </a:lnTo>
                    <a:lnTo>
                      <a:pt x="592" y="123"/>
                    </a:lnTo>
                    <a:lnTo>
                      <a:pt x="559" y="143"/>
                    </a:lnTo>
                    <a:lnTo>
                      <a:pt x="530" y="165"/>
                    </a:lnTo>
                    <a:lnTo>
                      <a:pt x="510" y="185"/>
                    </a:lnTo>
                    <a:lnTo>
                      <a:pt x="496" y="201"/>
                    </a:lnTo>
                    <a:lnTo>
                      <a:pt x="484" y="221"/>
                    </a:lnTo>
                    <a:lnTo>
                      <a:pt x="474" y="247"/>
                    </a:lnTo>
                    <a:lnTo>
                      <a:pt x="468" y="286"/>
                    </a:lnTo>
                    <a:lnTo>
                      <a:pt x="415" y="586"/>
                    </a:lnTo>
                    <a:lnTo>
                      <a:pt x="370" y="713"/>
                    </a:lnTo>
                    <a:lnTo>
                      <a:pt x="351" y="738"/>
                    </a:lnTo>
                    <a:lnTo>
                      <a:pt x="339" y="748"/>
                    </a:lnTo>
                    <a:lnTo>
                      <a:pt x="304" y="764"/>
                    </a:lnTo>
                    <a:lnTo>
                      <a:pt x="245" y="786"/>
                    </a:lnTo>
                    <a:lnTo>
                      <a:pt x="175" y="809"/>
                    </a:lnTo>
                    <a:lnTo>
                      <a:pt x="102" y="826"/>
                    </a:lnTo>
                    <a:lnTo>
                      <a:pt x="46" y="838"/>
                    </a:lnTo>
                    <a:lnTo>
                      <a:pt x="0" y="844"/>
                    </a:lnTo>
                    <a:lnTo>
                      <a:pt x="0" y="892"/>
                    </a:lnTo>
                    <a:lnTo>
                      <a:pt x="0" y="948"/>
                    </a:lnTo>
                    <a:lnTo>
                      <a:pt x="2" y="984"/>
                    </a:lnTo>
                    <a:lnTo>
                      <a:pt x="9" y="1026"/>
                    </a:lnTo>
                    <a:lnTo>
                      <a:pt x="27" y="1093"/>
                    </a:lnTo>
                    <a:lnTo>
                      <a:pt x="116" y="1074"/>
                    </a:lnTo>
                    <a:lnTo>
                      <a:pt x="266" y="1035"/>
                    </a:lnTo>
                    <a:lnTo>
                      <a:pt x="448" y="977"/>
                    </a:lnTo>
                    <a:lnTo>
                      <a:pt x="493" y="951"/>
                    </a:lnTo>
                    <a:lnTo>
                      <a:pt x="538" y="925"/>
                    </a:lnTo>
                    <a:lnTo>
                      <a:pt x="567" y="885"/>
                    </a:lnTo>
                    <a:lnTo>
                      <a:pt x="576" y="872"/>
                    </a:lnTo>
                    <a:lnTo>
                      <a:pt x="608" y="788"/>
                    </a:lnTo>
                    <a:lnTo>
                      <a:pt x="621" y="664"/>
                    </a:lnTo>
                    <a:lnTo>
                      <a:pt x="597" y="839"/>
                    </a:lnTo>
                    <a:lnTo>
                      <a:pt x="597" y="909"/>
                    </a:lnTo>
                    <a:lnTo>
                      <a:pt x="588" y="1003"/>
                    </a:lnTo>
                    <a:lnTo>
                      <a:pt x="577" y="1132"/>
                    </a:lnTo>
                    <a:lnTo>
                      <a:pt x="558" y="1263"/>
                    </a:lnTo>
                    <a:lnTo>
                      <a:pt x="545" y="1416"/>
                    </a:lnTo>
                    <a:lnTo>
                      <a:pt x="532" y="1650"/>
                    </a:lnTo>
                    <a:lnTo>
                      <a:pt x="587" y="1643"/>
                    </a:lnTo>
                    <a:lnTo>
                      <a:pt x="636" y="1637"/>
                    </a:lnTo>
                    <a:lnTo>
                      <a:pt x="704" y="1615"/>
                    </a:lnTo>
                    <a:lnTo>
                      <a:pt x="747" y="1589"/>
                    </a:lnTo>
                    <a:lnTo>
                      <a:pt x="773" y="1563"/>
                    </a:lnTo>
                    <a:lnTo>
                      <a:pt x="799" y="1471"/>
                    </a:lnTo>
                    <a:lnTo>
                      <a:pt x="811" y="1302"/>
                    </a:lnTo>
                    <a:lnTo>
                      <a:pt x="824" y="1139"/>
                    </a:lnTo>
                    <a:lnTo>
                      <a:pt x="824" y="1009"/>
                    </a:lnTo>
                    <a:lnTo>
                      <a:pt x="805" y="768"/>
                    </a:lnTo>
                    <a:lnTo>
                      <a:pt x="821" y="543"/>
                    </a:lnTo>
                    <a:lnTo>
                      <a:pt x="848" y="391"/>
                    </a:lnTo>
                    <a:lnTo>
                      <a:pt x="861" y="197"/>
                    </a:lnTo>
                    <a:lnTo>
                      <a:pt x="844" y="89"/>
                    </a:lnTo>
                    <a:lnTo>
                      <a:pt x="828" y="0"/>
                    </a:lnTo>
                    <a:lnTo>
                      <a:pt x="748" y="37"/>
                    </a:lnTo>
                  </a:path>
                </a:pathLst>
              </a:custGeom>
              <a:solidFill>
                <a:srgbClr val="606060"/>
              </a:solidFill>
              <a:ln w="12700" cap="rnd" cmpd="sng">
                <a:solidFill>
                  <a:srgbClr val="000000"/>
                </a:solidFill>
                <a:prstDash val="solid"/>
                <a:round/>
                <a:headEnd/>
                <a:tailEnd/>
              </a:ln>
            </p:spPr>
            <p:txBody>
              <a:bodyPr/>
              <a:lstStyle/>
              <a:p>
                <a:endParaRPr lang="lv-LV"/>
              </a:p>
            </p:txBody>
          </p:sp>
          <p:sp>
            <p:nvSpPr>
              <p:cNvPr id="9253" name="Freeform 104"/>
              <p:cNvSpPr>
                <a:spLocks/>
              </p:cNvSpPr>
              <p:nvPr/>
            </p:nvSpPr>
            <p:spPr bwMode="auto">
              <a:xfrm>
                <a:off x="4237" y="1665"/>
                <a:ext cx="155" cy="130"/>
              </a:xfrm>
              <a:custGeom>
                <a:avLst/>
                <a:gdLst>
                  <a:gd name="T0" fmla="*/ 19 w 155"/>
                  <a:gd name="T1" fmla="*/ 1 h 130"/>
                  <a:gd name="T2" fmla="*/ 29 w 155"/>
                  <a:gd name="T3" fmla="*/ 0 h 130"/>
                  <a:gd name="T4" fmla="*/ 39 w 155"/>
                  <a:gd name="T5" fmla="*/ 1 h 130"/>
                  <a:gd name="T6" fmla="*/ 50 w 155"/>
                  <a:gd name="T7" fmla="*/ 3 h 130"/>
                  <a:gd name="T8" fmla="*/ 66 w 155"/>
                  <a:gd name="T9" fmla="*/ 12 h 130"/>
                  <a:gd name="T10" fmla="*/ 154 w 155"/>
                  <a:gd name="T11" fmla="*/ 72 h 130"/>
                  <a:gd name="T12" fmla="*/ 67 w 155"/>
                  <a:gd name="T13" fmla="*/ 27 h 130"/>
                  <a:gd name="T14" fmla="*/ 46 w 155"/>
                  <a:gd name="T15" fmla="*/ 21 h 130"/>
                  <a:gd name="T16" fmla="*/ 32 w 155"/>
                  <a:gd name="T17" fmla="*/ 19 h 130"/>
                  <a:gd name="T18" fmla="*/ 20 w 155"/>
                  <a:gd name="T19" fmla="*/ 19 h 130"/>
                  <a:gd name="T20" fmla="*/ 35 w 155"/>
                  <a:gd name="T21" fmla="*/ 37 h 130"/>
                  <a:gd name="T22" fmla="*/ 47 w 155"/>
                  <a:gd name="T23" fmla="*/ 49 h 130"/>
                  <a:gd name="T24" fmla="*/ 54 w 155"/>
                  <a:gd name="T25" fmla="*/ 62 h 130"/>
                  <a:gd name="T26" fmla="*/ 73 w 155"/>
                  <a:gd name="T27" fmla="*/ 129 h 130"/>
                  <a:gd name="T28" fmla="*/ 44 w 155"/>
                  <a:gd name="T29" fmla="*/ 66 h 130"/>
                  <a:gd name="T30" fmla="*/ 31 w 155"/>
                  <a:gd name="T31" fmla="*/ 49 h 130"/>
                  <a:gd name="T32" fmla="*/ 15 w 155"/>
                  <a:gd name="T33" fmla="*/ 32 h 130"/>
                  <a:gd name="T34" fmla="*/ 0 w 155"/>
                  <a:gd name="T35" fmla="*/ 26 h 130"/>
                  <a:gd name="T36" fmla="*/ 19 w 155"/>
                  <a:gd name="T37" fmla="*/ 1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5"/>
                  <a:gd name="T58" fmla="*/ 0 h 130"/>
                  <a:gd name="T59" fmla="*/ 155 w 155"/>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5" h="130">
                    <a:moveTo>
                      <a:pt x="19" y="1"/>
                    </a:moveTo>
                    <a:lnTo>
                      <a:pt x="29" y="0"/>
                    </a:lnTo>
                    <a:lnTo>
                      <a:pt x="39" y="1"/>
                    </a:lnTo>
                    <a:lnTo>
                      <a:pt x="50" y="3"/>
                    </a:lnTo>
                    <a:lnTo>
                      <a:pt x="66" y="12"/>
                    </a:lnTo>
                    <a:lnTo>
                      <a:pt x="154" y="72"/>
                    </a:lnTo>
                    <a:lnTo>
                      <a:pt x="67" y="27"/>
                    </a:lnTo>
                    <a:lnTo>
                      <a:pt x="46" y="21"/>
                    </a:lnTo>
                    <a:lnTo>
                      <a:pt x="32" y="19"/>
                    </a:lnTo>
                    <a:lnTo>
                      <a:pt x="20" y="19"/>
                    </a:lnTo>
                    <a:lnTo>
                      <a:pt x="35" y="37"/>
                    </a:lnTo>
                    <a:lnTo>
                      <a:pt x="47" y="49"/>
                    </a:lnTo>
                    <a:lnTo>
                      <a:pt x="54" y="62"/>
                    </a:lnTo>
                    <a:lnTo>
                      <a:pt x="73" y="129"/>
                    </a:lnTo>
                    <a:lnTo>
                      <a:pt x="44" y="66"/>
                    </a:lnTo>
                    <a:lnTo>
                      <a:pt x="31" y="49"/>
                    </a:lnTo>
                    <a:lnTo>
                      <a:pt x="15" y="32"/>
                    </a:lnTo>
                    <a:lnTo>
                      <a:pt x="0" y="26"/>
                    </a:lnTo>
                    <a:lnTo>
                      <a:pt x="19" y="1"/>
                    </a:lnTo>
                  </a:path>
                </a:pathLst>
              </a:custGeom>
              <a:solidFill>
                <a:srgbClr val="404040"/>
              </a:solidFill>
              <a:ln w="9525" cap="rnd">
                <a:noFill/>
                <a:round/>
                <a:headEnd/>
                <a:tailEnd/>
              </a:ln>
            </p:spPr>
            <p:txBody>
              <a:bodyPr/>
              <a:lstStyle/>
              <a:p>
                <a:endParaRPr lang="lv-LV"/>
              </a:p>
            </p:txBody>
          </p:sp>
          <p:sp>
            <p:nvSpPr>
              <p:cNvPr id="9254" name="Freeform 105"/>
              <p:cNvSpPr>
                <a:spLocks/>
              </p:cNvSpPr>
              <p:nvPr/>
            </p:nvSpPr>
            <p:spPr bwMode="auto">
              <a:xfrm>
                <a:off x="4576" y="952"/>
                <a:ext cx="168" cy="1011"/>
              </a:xfrm>
              <a:custGeom>
                <a:avLst/>
                <a:gdLst>
                  <a:gd name="T0" fmla="*/ 142 w 168"/>
                  <a:gd name="T1" fmla="*/ 0 h 1011"/>
                  <a:gd name="T2" fmla="*/ 73 w 168"/>
                  <a:gd name="T3" fmla="*/ 30 h 1011"/>
                  <a:gd name="T4" fmla="*/ 63 w 168"/>
                  <a:gd name="T5" fmla="*/ 60 h 1011"/>
                  <a:gd name="T6" fmla="*/ 31 w 168"/>
                  <a:gd name="T7" fmla="*/ 125 h 1011"/>
                  <a:gd name="T8" fmla="*/ 5 w 168"/>
                  <a:gd name="T9" fmla="*/ 184 h 1011"/>
                  <a:gd name="T10" fmla="*/ 80 w 168"/>
                  <a:gd name="T11" fmla="*/ 203 h 1011"/>
                  <a:gd name="T12" fmla="*/ 0 w 168"/>
                  <a:gd name="T13" fmla="*/ 242 h 1011"/>
                  <a:gd name="T14" fmla="*/ 14 w 168"/>
                  <a:gd name="T15" fmla="*/ 295 h 1011"/>
                  <a:gd name="T16" fmla="*/ 25 w 168"/>
                  <a:gd name="T17" fmla="*/ 373 h 1011"/>
                  <a:gd name="T18" fmla="*/ 35 w 168"/>
                  <a:gd name="T19" fmla="*/ 448 h 1011"/>
                  <a:gd name="T20" fmla="*/ 37 w 168"/>
                  <a:gd name="T21" fmla="*/ 505 h 1011"/>
                  <a:gd name="T22" fmla="*/ 40 w 168"/>
                  <a:gd name="T23" fmla="*/ 551 h 1011"/>
                  <a:gd name="T24" fmla="*/ 44 w 168"/>
                  <a:gd name="T25" fmla="*/ 597 h 1011"/>
                  <a:gd name="T26" fmla="*/ 51 w 168"/>
                  <a:gd name="T27" fmla="*/ 650 h 1011"/>
                  <a:gd name="T28" fmla="*/ 61 w 168"/>
                  <a:gd name="T29" fmla="*/ 718 h 1011"/>
                  <a:gd name="T30" fmla="*/ 87 w 168"/>
                  <a:gd name="T31" fmla="*/ 842 h 1011"/>
                  <a:gd name="T32" fmla="*/ 134 w 168"/>
                  <a:gd name="T33" fmla="*/ 1010 h 1011"/>
                  <a:gd name="T34" fmla="*/ 135 w 168"/>
                  <a:gd name="T35" fmla="*/ 852 h 1011"/>
                  <a:gd name="T36" fmla="*/ 138 w 168"/>
                  <a:gd name="T37" fmla="*/ 738 h 1011"/>
                  <a:gd name="T38" fmla="*/ 141 w 168"/>
                  <a:gd name="T39" fmla="*/ 653 h 1011"/>
                  <a:gd name="T40" fmla="*/ 151 w 168"/>
                  <a:gd name="T41" fmla="*/ 549 h 1011"/>
                  <a:gd name="T42" fmla="*/ 158 w 168"/>
                  <a:gd name="T43" fmla="*/ 477 h 1011"/>
                  <a:gd name="T44" fmla="*/ 161 w 168"/>
                  <a:gd name="T45" fmla="*/ 373 h 1011"/>
                  <a:gd name="T46" fmla="*/ 164 w 168"/>
                  <a:gd name="T47" fmla="*/ 310 h 1011"/>
                  <a:gd name="T48" fmla="*/ 164 w 168"/>
                  <a:gd name="T49" fmla="*/ 251 h 1011"/>
                  <a:gd name="T50" fmla="*/ 167 w 168"/>
                  <a:gd name="T51" fmla="*/ 191 h 1011"/>
                  <a:gd name="T52" fmla="*/ 164 w 168"/>
                  <a:gd name="T53" fmla="*/ 126 h 1011"/>
                  <a:gd name="T54" fmla="*/ 154 w 168"/>
                  <a:gd name="T55" fmla="*/ 87 h 1011"/>
                  <a:gd name="T56" fmla="*/ 142 w 168"/>
                  <a:gd name="T57" fmla="*/ 22 h 1011"/>
                  <a:gd name="T58" fmla="*/ 142 w 168"/>
                  <a:gd name="T59" fmla="*/ 0 h 101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8"/>
                  <a:gd name="T91" fmla="*/ 0 h 1011"/>
                  <a:gd name="T92" fmla="*/ 168 w 168"/>
                  <a:gd name="T93" fmla="*/ 1011 h 101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8" h="1011">
                    <a:moveTo>
                      <a:pt x="142" y="0"/>
                    </a:moveTo>
                    <a:lnTo>
                      <a:pt x="73" y="30"/>
                    </a:lnTo>
                    <a:lnTo>
                      <a:pt x="63" y="60"/>
                    </a:lnTo>
                    <a:lnTo>
                      <a:pt x="31" y="125"/>
                    </a:lnTo>
                    <a:lnTo>
                      <a:pt x="5" y="184"/>
                    </a:lnTo>
                    <a:lnTo>
                      <a:pt x="80" y="203"/>
                    </a:lnTo>
                    <a:lnTo>
                      <a:pt x="0" y="242"/>
                    </a:lnTo>
                    <a:lnTo>
                      <a:pt x="14" y="295"/>
                    </a:lnTo>
                    <a:lnTo>
                      <a:pt x="25" y="373"/>
                    </a:lnTo>
                    <a:lnTo>
                      <a:pt x="35" y="448"/>
                    </a:lnTo>
                    <a:lnTo>
                      <a:pt x="37" y="505"/>
                    </a:lnTo>
                    <a:lnTo>
                      <a:pt x="40" y="551"/>
                    </a:lnTo>
                    <a:lnTo>
                      <a:pt x="44" y="597"/>
                    </a:lnTo>
                    <a:lnTo>
                      <a:pt x="51" y="650"/>
                    </a:lnTo>
                    <a:lnTo>
                      <a:pt x="61" y="718"/>
                    </a:lnTo>
                    <a:lnTo>
                      <a:pt x="87" y="842"/>
                    </a:lnTo>
                    <a:lnTo>
                      <a:pt x="134" y="1010"/>
                    </a:lnTo>
                    <a:lnTo>
                      <a:pt x="135" y="852"/>
                    </a:lnTo>
                    <a:lnTo>
                      <a:pt x="138" y="738"/>
                    </a:lnTo>
                    <a:lnTo>
                      <a:pt x="141" y="653"/>
                    </a:lnTo>
                    <a:lnTo>
                      <a:pt x="151" y="549"/>
                    </a:lnTo>
                    <a:lnTo>
                      <a:pt x="158" y="477"/>
                    </a:lnTo>
                    <a:lnTo>
                      <a:pt x="161" y="373"/>
                    </a:lnTo>
                    <a:lnTo>
                      <a:pt x="164" y="310"/>
                    </a:lnTo>
                    <a:lnTo>
                      <a:pt x="164" y="251"/>
                    </a:lnTo>
                    <a:lnTo>
                      <a:pt x="167" y="191"/>
                    </a:lnTo>
                    <a:lnTo>
                      <a:pt x="164" y="126"/>
                    </a:lnTo>
                    <a:lnTo>
                      <a:pt x="154" y="87"/>
                    </a:lnTo>
                    <a:lnTo>
                      <a:pt x="142" y="22"/>
                    </a:lnTo>
                    <a:lnTo>
                      <a:pt x="142" y="0"/>
                    </a:lnTo>
                  </a:path>
                </a:pathLst>
              </a:custGeom>
              <a:solidFill>
                <a:srgbClr val="808080"/>
              </a:solidFill>
              <a:ln w="12700" cap="rnd" cmpd="sng">
                <a:solidFill>
                  <a:srgbClr val="000000"/>
                </a:solidFill>
                <a:prstDash val="solid"/>
                <a:round/>
                <a:headEnd/>
                <a:tailEnd/>
              </a:ln>
            </p:spPr>
            <p:txBody>
              <a:bodyPr/>
              <a:lstStyle/>
              <a:p>
                <a:endParaRPr lang="lv-LV"/>
              </a:p>
            </p:txBody>
          </p:sp>
          <p:grpSp>
            <p:nvGrpSpPr>
              <p:cNvPr id="71684" name="Group 106"/>
              <p:cNvGrpSpPr>
                <a:grpSpLocks/>
              </p:cNvGrpSpPr>
              <p:nvPr/>
            </p:nvGrpSpPr>
            <p:grpSpPr bwMode="auto">
              <a:xfrm>
                <a:off x="4650" y="1959"/>
                <a:ext cx="48" cy="279"/>
                <a:chOff x="4650" y="1959"/>
                <a:chExt cx="48" cy="279"/>
              </a:xfrm>
            </p:grpSpPr>
            <p:sp>
              <p:nvSpPr>
                <p:cNvPr id="9256" name="Oval 107"/>
                <p:cNvSpPr>
                  <a:spLocks noChangeArrowheads="1"/>
                </p:cNvSpPr>
                <p:nvPr/>
              </p:nvSpPr>
              <p:spPr bwMode="auto">
                <a:xfrm>
                  <a:off x="4663" y="1959"/>
                  <a:ext cx="35" cy="40"/>
                </a:xfrm>
                <a:prstGeom prst="ellipse">
                  <a:avLst/>
                </a:prstGeom>
                <a:solidFill>
                  <a:srgbClr val="000000"/>
                </a:solidFill>
                <a:ln w="12700">
                  <a:solidFill>
                    <a:srgbClr val="000000"/>
                  </a:solidFill>
                  <a:round/>
                  <a:headEnd/>
                  <a:tailEnd/>
                </a:ln>
              </p:spPr>
              <p:txBody>
                <a:bodyPr wrap="none" anchor="ctr"/>
                <a:lstStyle/>
                <a:p>
                  <a:endParaRPr lang="lv-LV"/>
                </a:p>
              </p:txBody>
            </p:sp>
            <p:sp>
              <p:nvSpPr>
                <p:cNvPr id="9257" name="Oval 108"/>
                <p:cNvSpPr>
                  <a:spLocks noChangeArrowheads="1"/>
                </p:cNvSpPr>
                <p:nvPr/>
              </p:nvSpPr>
              <p:spPr bwMode="auto">
                <a:xfrm>
                  <a:off x="4650" y="2198"/>
                  <a:ext cx="36" cy="40"/>
                </a:xfrm>
                <a:prstGeom prst="ellipse">
                  <a:avLst/>
                </a:prstGeom>
                <a:solidFill>
                  <a:srgbClr val="000000"/>
                </a:solidFill>
                <a:ln w="12700">
                  <a:solidFill>
                    <a:srgbClr val="000000"/>
                  </a:solidFill>
                  <a:round/>
                  <a:headEnd/>
                  <a:tailEnd/>
                </a:ln>
              </p:spPr>
              <p:txBody>
                <a:bodyPr wrap="none" anchor="ctr"/>
                <a:lstStyle/>
                <a:p>
                  <a:endParaRPr lang="lv-LV"/>
                </a:p>
              </p:txBody>
            </p:sp>
          </p:grpSp>
        </p:grpSp>
      </p:grpSp>
      <p:grpSp>
        <p:nvGrpSpPr>
          <p:cNvPr id="71685" name="Group 109"/>
          <p:cNvGrpSpPr>
            <a:grpSpLocks/>
          </p:cNvGrpSpPr>
          <p:nvPr/>
        </p:nvGrpSpPr>
        <p:grpSpPr bwMode="auto">
          <a:xfrm>
            <a:off x="4724400" y="876300"/>
            <a:ext cx="3316288" cy="2306638"/>
            <a:chOff x="2976" y="552"/>
            <a:chExt cx="2089" cy="1453"/>
          </a:xfrm>
          <a:solidFill>
            <a:srgbClr val="92D050"/>
          </a:solidFill>
        </p:grpSpPr>
        <p:grpSp>
          <p:nvGrpSpPr>
            <p:cNvPr id="71686" name="Group 110"/>
            <p:cNvGrpSpPr>
              <a:grpSpLocks/>
            </p:cNvGrpSpPr>
            <p:nvPr/>
          </p:nvGrpSpPr>
          <p:grpSpPr bwMode="auto">
            <a:xfrm>
              <a:off x="2976" y="552"/>
              <a:ext cx="2089" cy="1453"/>
              <a:chOff x="2976" y="552"/>
              <a:chExt cx="2089" cy="1453"/>
            </a:xfrm>
            <a:grpFill/>
          </p:grpSpPr>
          <p:sp>
            <p:nvSpPr>
              <p:cNvPr id="9236" name="Freeform 111"/>
              <p:cNvSpPr>
                <a:spLocks/>
              </p:cNvSpPr>
              <p:nvPr/>
            </p:nvSpPr>
            <p:spPr bwMode="auto">
              <a:xfrm>
                <a:off x="2976" y="552"/>
                <a:ext cx="2089" cy="1453"/>
              </a:xfrm>
              <a:custGeom>
                <a:avLst/>
                <a:gdLst>
                  <a:gd name="T0" fmla="*/ 578 w 2089"/>
                  <a:gd name="T1" fmla="*/ 1330 h 1453"/>
                  <a:gd name="T2" fmla="*/ 430 w 2089"/>
                  <a:gd name="T3" fmla="*/ 1189 h 1453"/>
                  <a:gd name="T4" fmla="*/ 320 w 2089"/>
                  <a:gd name="T5" fmla="*/ 1011 h 1453"/>
                  <a:gd name="T6" fmla="*/ 265 w 2089"/>
                  <a:gd name="T7" fmla="*/ 693 h 1453"/>
                  <a:gd name="T8" fmla="*/ 39 w 2089"/>
                  <a:gd name="T9" fmla="*/ 271 h 1453"/>
                  <a:gd name="T10" fmla="*/ 156 w 2089"/>
                  <a:gd name="T11" fmla="*/ 252 h 1453"/>
                  <a:gd name="T12" fmla="*/ 273 w 2089"/>
                  <a:gd name="T13" fmla="*/ 309 h 1453"/>
                  <a:gd name="T14" fmla="*/ 500 w 2089"/>
                  <a:gd name="T15" fmla="*/ 487 h 1453"/>
                  <a:gd name="T16" fmla="*/ 633 w 2089"/>
                  <a:gd name="T17" fmla="*/ 740 h 1453"/>
                  <a:gd name="T18" fmla="*/ 774 w 2089"/>
                  <a:gd name="T19" fmla="*/ 1302 h 1453"/>
                  <a:gd name="T20" fmla="*/ 813 w 2089"/>
                  <a:gd name="T21" fmla="*/ 908 h 1453"/>
                  <a:gd name="T22" fmla="*/ 852 w 2089"/>
                  <a:gd name="T23" fmla="*/ 487 h 1453"/>
                  <a:gd name="T24" fmla="*/ 1016 w 2089"/>
                  <a:gd name="T25" fmla="*/ 252 h 1453"/>
                  <a:gd name="T26" fmla="*/ 1266 w 2089"/>
                  <a:gd name="T27" fmla="*/ 318 h 1453"/>
                  <a:gd name="T28" fmla="*/ 1149 w 2089"/>
                  <a:gd name="T29" fmla="*/ 580 h 1453"/>
                  <a:gd name="T30" fmla="*/ 1063 w 2089"/>
                  <a:gd name="T31" fmla="*/ 749 h 1453"/>
                  <a:gd name="T32" fmla="*/ 868 w 2089"/>
                  <a:gd name="T33" fmla="*/ 1367 h 1453"/>
                  <a:gd name="T34" fmla="*/ 1173 w 2089"/>
                  <a:gd name="T35" fmla="*/ 1330 h 1453"/>
                  <a:gd name="T36" fmla="*/ 1352 w 2089"/>
                  <a:gd name="T37" fmla="*/ 1133 h 1453"/>
                  <a:gd name="T38" fmla="*/ 1478 w 2089"/>
                  <a:gd name="T39" fmla="*/ 918 h 1453"/>
                  <a:gd name="T40" fmla="*/ 1767 w 2089"/>
                  <a:gd name="T41" fmla="*/ 833 h 1453"/>
                  <a:gd name="T42" fmla="*/ 2048 w 2089"/>
                  <a:gd name="T43" fmla="*/ 749 h 1453"/>
                  <a:gd name="T44" fmla="*/ 2048 w 2089"/>
                  <a:gd name="T45" fmla="*/ 814 h 1453"/>
                  <a:gd name="T46" fmla="*/ 2025 w 2089"/>
                  <a:gd name="T47" fmla="*/ 880 h 1453"/>
                  <a:gd name="T48" fmla="*/ 2088 w 2089"/>
                  <a:gd name="T49" fmla="*/ 1021 h 1453"/>
                  <a:gd name="T50" fmla="*/ 1884 w 2089"/>
                  <a:gd name="T51" fmla="*/ 1189 h 1453"/>
                  <a:gd name="T52" fmla="*/ 1650 w 2089"/>
                  <a:gd name="T53" fmla="*/ 1348 h 1453"/>
                  <a:gd name="T54" fmla="*/ 1313 w 2089"/>
                  <a:gd name="T55" fmla="*/ 1423 h 1453"/>
                  <a:gd name="T56" fmla="*/ 1087 w 2089"/>
                  <a:gd name="T57" fmla="*/ 1199 h 1453"/>
                  <a:gd name="T58" fmla="*/ 1321 w 2089"/>
                  <a:gd name="T59" fmla="*/ 1021 h 1453"/>
                  <a:gd name="T60" fmla="*/ 1196 w 2089"/>
                  <a:gd name="T61" fmla="*/ 1348 h 1453"/>
                  <a:gd name="T62" fmla="*/ 891 w 2089"/>
                  <a:gd name="T63" fmla="*/ 1405 h 1453"/>
                  <a:gd name="T64" fmla="*/ 336 w 2089"/>
                  <a:gd name="T65" fmla="*/ 1039 h 1453"/>
                  <a:gd name="T66" fmla="*/ 328 w 2089"/>
                  <a:gd name="T67" fmla="*/ 786 h 1453"/>
                  <a:gd name="T68" fmla="*/ 617 w 2089"/>
                  <a:gd name="T69" fmla="*/ 637 h 1453"/>
                  <a:gd name="T70" fmla="*/ 750 w 2089"/>
                  <a:gd name="T71" fmla="*/ 1002 h 1453"/>
                  <a:gd name="T72" fmla="*/ 821 w 2089"/>
                  <a:gd name="T73" fmla="*/ 1358 h 14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89"/>
                  <a:gd name="T112" fmla="*/ 0 h 1453"/>
                  <a:gd name="T113" fmla="*/ 2089 w 2089"/>
                  <a:gd name="T114" fmla="*/ 1453 h 14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89" h="1453">
                    <a:moveTo>
                      <a:pt x="727" y="1442"/>
                    </a:moveTo>
                    <a:lnTo>
                      <a:pt x="578" y="1330"/>
                    </a:lnTo>
                    <a:lnTo>
                      <a:pt x="78" y="1208"/>
                    </a:lnTo>
                    <a:lnTo>
                      <a:pt x="430" y="1189"/>
                    </a:lnTo>
                    <a:lnTo>
                      <a:pt x="31" y="946"/>
                    </a:lnTo>
                    <a:lnTo>
                      <a:pt x="320" y="1011"/>
                    </a:lnTo>
                    <a:lnTo>
                      <a:pt x="0" y="580"/>
                    </a:lnTo>
                    <a:lnTo>
                      <a:pt x="265" y="693"/>
                    </a:lnTo>
                    <a:lnTo>
                      <a:pt x="15" y="374"/>
                    </a:lnTo>
                    <a:lnTo>
                      <a:pt x="39" y="271"/>
                    </a:lnTo>
                    <a:lnTo>
                      <a:pt x="70" y="196"/>
                    </a:lnTo>
                    <a:lnTo>
                      <a:pt x="156" y="252"/>
                    </a:lnTo>
                    <a:lnTo>
                      <a:pt x="273" y="281"/>
                    </a:lnTo>
                    <a:lnTo>
                      <a:pt x="273" y="309"/>
                    </a:lnTo>
                    <a:lnTo>
                      <a:pt x="383" y="571"/>
                    </a:lnTo>
                    <a:lnTo>
                      <a:pt x="500" y="487"/>
                    </a:lnTo>
                    <a:lnTo>
                      <a:pt x="531" y="946"/>
                    </a:lnTo>
                    <a:lnTo>
                      <a:pt x="633" y="740"/>
                    </a:lnTo>
                    <a:lnTo>
                      <a:pt x="774" y="1320"/>
                    </a:lnTo>
                    <a:lnTo>
                      <a:pt x="774" y="1302"/>
                    </a:lnTo>
                    <a:lnTo>
                      <a:pt x="735" y="833"/>
                    </a:lnTo>
                    <a:lnTo>
                      <a:pt x="813" y="908"/>
                    </a:lnTo>
                    <a:lnTo>
                      <a:pt x="680" y="459"/>
                    </a:lnTo>
                    <a:lnTo>
                      <a:pt x="852" y="487"/>
                    </a:lnTo>
                    <a:lnTo>
                      <a:pt x="797" y="0"/>
                    </a:lnTo>
                    <a:lnTo>
                      <a:pt x="1016" y="252"/>
                    </a:lnTo>
                    <a:lnTo>
                      <a:pt x="1219" y="46"/>
                    </a:lnTo>
                    <a:lnTo>
                      <a:pt x="1266" y="318"/>
                    </a:lnTo>
                    <a:lnTo>
                      <a:pt x="1368" y="496"/>
                    </a:lnTo>
                    <a:lnTo>
                      <a:pt x="1149" y="580"/>
                    </a:lnTo>
                    <a:lnTo>
                      <a:pt x="1360" y="618"/>
                    </a:lnTo>
                    <a:lnTo>
                      <a:pt x="1063" y="749"/>
                    </a:lnTo>
                    <a:lnTo>
                      <a:pt x="1141" y="871"/>
                    </a:lnTo>
                    <a:lnTo>
                      <a:pt x="868" y="1367"/>
                    </a:lnTo>
                    <a:lnTo>
                      <a:pt x="1102" y="1264"/>
                    </a:lnTo>
                    <a:lnTo>
                      <a:pt x="1173" y="1330"/>
                    </a:lnTo>
                    <a:lnTo>
                      <a:pt x="1243" y="1002"/>
                    </a:lnTo>
                    <a:lnTo>
                      <a:pt x="1352" y="1133"/>
                    </a:lnTo>
                    <a:lnTo>
                      <a:pt x="1470" y="683"/>
                    </a:lnTo>
                    <a:lnTo>
                      <a:pt x="1478" y="918"/>
                    </a:lnTo>
                    <a:lnTo>
                      <a:pt x="1806" y="608"/>
                    </a:lnTo>
                    <a:lnTo>
                      <a:pt x="1767" y="833"/>
                    </a:lnTo>
                    <a:lnTo>
                      <a:pt x="2009" y="683"/>
                    </a:lnTo>
                    <a:lnTo>
                      <a:pt x="2048" y="749"/>
                    </a:lnTo>
                    <a:lnTo>
                      <a:pt x="1986" y="796"/>
                    </a:lnTo>
                    <a:lnTo>
                      <a:pt x="2048" y="814"/>
                    </a:lnTo>
                    <a:lnTo>
                      <a:pt x="2048" y="843"/>
                    </a:lnTo>
                    <a:lnTo>
                      <a:pt x="2025" y="880"/>
                    </a:lnTo>
                    <a:lnTo>
                      <a:pt x="1900" y="918"/>
                    </a:lnTo>
                    <a:lnTo>
                      <a:pt x="2088" y="1021"/>
                    </a:lnTo>
                    <a:lnTo>
                      <a:pt x="1900" y="1058"/>
                    </a:lnTo>
                    <a:lnTo>
                      <a:pt x="1884" y="1189"/>
                    </a:lnTo>
                    <a:lnTo>
                      <a:pt x="1610" y="1161"/>
                    </a:lnTo>
                    <a:lnTo>
                      <a:pt x="1650" y="1348"/>
                    </a:lnTo>
                    <a:lnTo>
                      <a:pt x="1290" y="1311"/>
                    </a:lnTo>
                    <a:lnTo>
                      <a:pt x="1313" y="1423"/>
                    </a:lnTo>
                    <a:lnTo>
                      <a:pt x="828" y="1452"/>
                    </a:lnTo>
                    <a:lnTo>
                      <a:pt x="1087" y="1199"/>
                    </a:lnTo>
                    <a:lnTo>
                      <a:pt x="1165" y="983"/>
                    </a:lnTo>
                    <a:lnTo>
                      <a:pt x="1321" y="1021"/>
                    </a:lnTo>
                    <a:lnTo>
                      <a:pt x="1438" y="1161"/>
                    </a:lnTo>
                    <a:lnTo>
                      <a:pt x="1196" y="1348"/>
                    </a:lnTo>
                    <a:lnTo>
                      <a:pt x="1087" y="1283"/>
                    </a:lnTo>
                    <a:lnTo>
                      <a:pt x="891" y="1405"/>
                    </a:lnTo>
                    <a:lnTo>
                      <a:pt x="711" y="1377"/>
                    </a:lnTo>
                    <a:lnTo>
                      <a:pt x="336" y="1039"/>
                    </a:lnTo>
                    <a:lnTo>
                      <a:pt x="500" y="1039"/>
                    </a:lnTo>
                    <a:lnTo>
                      <a:pt x="328" y="786"/>
                    </a:lnTo>
                    <a:lnTo>
                      <a:pt x="531" y="871"/>
                    </a:lnTo>
                    <a:lnTo>
                      <a:pt x="617" y="637"/>
                    </a:lnTo>
                    <a:lnTo>
                      <a:pt x="742" y="749"/>
                    </a:lnTo>
                    <a:lnTo>
                      <a:pt x="750" y="1002"/>
                    </a:lnTo>
                    <a:lnTo>
                      <a:pt x="907" y="1067"/>
                    </a:lnTo>
                    <a:lnTo>
                      <a:pt x="821" y="1358"/>
                    </a:lnTo>
                    <a:lnTo>
                      <a:pt x="805" y="1395"/>
                    </a:lnTo>
                  </a:path>
                </a:pathLst>
              </a:custGeom>
              <a:grpFill/>
              <a:ln w="12700" cap="rnd" cmpd="sng">
                <a:solidFill>
                  <a:srgbClr val="009966"/>
                </a:solidFill>
                <a:prstDash val="solid"/>
                <a:round/>
                <a:headEnd type="none" w="sm" len="sm"/>
                <a:tailEnd type="none" w="sm" len="sm"/>
              </a:ln>
            </p:spPr>
            <p:txBody>
              <a:bodyPr/>
              <a:lstStyle/>
              <a:p>
                <a:endParaRPr lang="lv-LV"/>
              </a:p>
            </p:txBody>
          </p:sp>
          <p:sp>
            <p:nvSpPr>
              <p:cNvPr id="9237" name="Line 112"/>
              <p:cNvSpPr>
                <a:spLocks noChangeShapeType="1"/>
              </p:cNvSpPr>
              <p:nvPr/>
            </p:nvSpPr>
            <p:spPr bwMode="auto">
              <a:xfrm flipH="1">
                <a:off x="3851" y="955"/>
                <a:ext cx="173" cy="805"/>
              </a:xfrm>
              <a:prstGeom prst="line">
                <a:avLst/>
              </a:prstGeom>
              <a:grpFill/>
              <a:ln w="12700">
                <a:solidFill>
                  <a:srgbClr val="009966"/>
                </a:solidFill>
                <a:round/>
                <a:headEnd type="none" w="sm" len="sm"/>
                <a:tailEnd type="none" w="sm" len="sm"/>
              </a:ln>
            </p:spPr>
            <p:txBody>
              <a:bodyPr/>
              <a:lstStyle/>
              <a:p>
                <a:endParaRPr lang="lv-LV"/>
              </a:p>
            </p:txBody>
          </p:sp>
          <p:sp>
            <p:nvSpPr>
              <p:cNvPr id="9238" name="Line 113"/>
              <p:cNvSpPr>
                <a:spLocks noChangeShapeType="1"/>
              </p:cNvSpPr>
              <p:nvPr/>
            </p:nvSpPr>
            <p:spPr bwMode="auto">
              <a:xfrm>
                <a:off x="3914" y="861"/>
                <a:ext cx="31" cy="384"/>
              </a:xfrm>
              <a:prstGeom prst="line">
                <a:avLst/>
              </a:prstGeom>
              <a:grpFill/>
              <a:ln w="12700">
                <a:solidFill>
                  <a:srgbClr val="009966"/>
                </a:solidFill>
                <a:round/>
                <a:headEnd type="none" w="sm" len="sm"/>
                <a:tailEnd type="none" w="sm" len="sm"/>
              </a:ln>
            </p:spPr>
            <p:txBody>
              <a:bodyPr/>
              <a:lstStyle/>
              <a:p>
                <a:endParaRPr lang="lv-LV"/>
              </a:p>
            </p:txBody>
          </p:sp>
          <p:sp>
            <p:nvSpPr>
              <p:cNvPr id="9239" name="Line 114"/>
              <p:cNvSpPr>
                <a:spLocks noChangeShapeType="1"/>
              </p:cNvSpPr>
              <p:nvPr/>
            </p:nvSpPr>
            <p:spPr bwMode="auto">
              <a:xfrm flipH="1">
                <a:off x="3930" y="1189"/>
                <a:ext cx="134" cy="196"/>
              </a:xfrm>
              <a:prstGeom prst="line">
                <a:avLst/>
              </a:prstGeom>
              <a:grpFill/>
              <a:ln w="12700">
                <a:solidFill>
                  <a:srgbClr val="009966"/>
                </a:solidFill>
                <a:round/>
                <a:headEnd type="none" w="sm" len="sm"/>
                <a:tailEnd type="none" w="sm" len="sm"/>
              </a:ln>
            </p:spPr>
            <p:txBody>
              <a:bodyPr/>
              <a:lstStyle/>
              <a:p>
                <a:endParaRPr lang="lv-LV"/>
              </a:p>
            </p:txBody>
          </p:sp>
          <p:sp>
            <p:nvSpPr>
              <p:cNvPr id="9240" name="Line 115"/>
              <p:cNvSpPr>
                <a:spLocks noChangeShapeType="1"/>
              </p:cNvSpPr>
              <p:nvPr/>
            </p:nvSpPr>
            <p:spPr bwMode="auto">
              <a:xfrm flipH="1">
                <a:off x="4274" y="1507"/>
                <a:ext cx="532" cy="310"/>
              </a:xfrm>
              <a:prstGeom prst="line">
                <a:avLst/>
              </a:prstGeom>
              <a:grpFill/>
              <a:ln w="12700">
                <a:solidFill>
                  <a:srgbClr val="009966"/>
                </a:solidFill>
                <a:round/>
                <a:headEnd type="none" w="sm" len="sm"/>
                <a:tailEnd type="none" w="sm" len="sm"/>
              </a:ln>
            </p:spPr>
            <p:txBody>
              <a:bodyPr/>
              <a:lstStyle/>
              <a:p>
                <a:endParaRPr lang="lv-LV"/>
              </a:p>
            </p:txBody>
          </p:sp>
          <p:sp>
            <p:nvSpPr>
              <p:cNvPr id="9241" name="Line 116"/>
              <p:cNvSpPr>
                <a:spLocks noChangeShapeType="1"/>
              </p:cNvSpPr>
              <p:nvPr/>
            </p:nvSpPr>
            <p:spPr bwMode="auto">
              <a:xfrm flipH="1">
                <a:off x="4595" y="1413"/>
                <a:ext cx="78" cy="207"/>
              </a:xfrm>
              <a:prstGeom prst="line">
                <a:avLst/>
              </a:prstGeom>
              <a:grpFill/>
              <a:ln w="12700">
                <a:solidFill>
                  <a:srgbClr val="009966"/>
                </a:solidFill>
                <a:round/>
                <a:headEnd type="none" w="sm" len="sm"/>
                <a:tailEnd type="none" w="sm" len="sm"/>
              </a:ln>
            </p:spPr>
            <p:txBody>
              <a:bodyPr/>
              <a:lstStyle/>
              <a:p>
                <a:endParaRPr lang="lv-LV"/>
              </a:p>
            </p:txBody>
          </p:sp>
          <p:sp>
            <p:nvSpPr>
              <p:cNvPr id="9242" name="Line 117"/>
              <p:cNvSpPr>
                <a:spLocks noChangeShapeType="1"/>
              </p:cNvSpPr>
              <p:nvPr/>
            </p:nvSpPr>
            <p:spPr bwMode="auto">
              <a:xfrm>
                <a:off x="4453" y="1723"/>
                <a:ext cx="71" cy="37"/>
              </a:xfrm>
              <a:prstGeom prst="line">
                <a:avLst/>
              </a:prstGeom>
              <a:grpFill/>
              <a:ln w="12700">
                <a:solidFill>
                  <a:srgbClr val="009966"/>
                </a:solidFill>
                <a:round/>
                <a:headEnd type="none" w="sm" len="sm"/>
                <a:tailEnd type="none" w="sm" len="sm"/>
              </a:ln>
            </p:spPr>
            <p:txBody>
              <a:bodyPr/>
              <a:lstStyle/>
              <a:p>
                <a:endParaRPr lang="lv-LV"/>
              </a:p>
            </p:txBody>
          </p:sp>
          <p:sp>
            <p:nvSpPr>
              <p:cNvPr id="9243" name="Line 118"/>
              <p:cNvSpPr>
                <a:spLocks noChangeShapeType="1"/>
              </p:cNvSpPr>
              <p:nvPr/>
            </p:nvSpPr>
            <p:spPr bwMode="auto">
              <a:xfrm>
                <a:off x="3226" y="1058"/>
                <a:ext cx="110" cy="234"/>
              </a:xfrm>
              <a:prstGeom prst="line">
                <a:avLst/>
              </a:prstGeom>
              <a:grpFill/>
              <a:ln w="12700">
                <a:solidFill>
                  <a:srgbClr val="009966"/>
                </a:solidFill>
                <a:round/>
                <a:headEnd type="none" w="sm" len="sm"/>
                <a:tailEnd type="none" w="sm" len="sm"/>
              </a:ln>
            </p:spPr>
            <p:txBody>
              <a:bodyPr/>
              <a:lstStyle/>
              <a:p>
                <a:endParaRPr lang="lv-LV"/>
              </a:p>
            </p:txBody>
          </p:sp>
          <p:sp>
            <p:nvSpPr>
              <p:cNvPr id="9244" name="Line 119"/>
              <p:cNvSpPr>
                <a:spLocks noChangeShapeType="1"/>
              </p:cNvSpPr>
              <p:nvPr/>
            </p:nvSpPr>
            <p:spPr bwMode="auto">
              <a:xfrm>
                <a:off x="3374" y="1236"/>
                <a:ext cx="17" cy="121"/>
              </a:xfrm>
              <a:prstGeom prst="line">
                <a:avLst/>
              </a:prstGeom>
              <a:grpFill/>
              <a:ln w="12700">
                <a:solidFill>
                  <a:srgbClr val="009966"/>
                </a:solidFill>
                <a:round/>
                <a:headEnd type="none" w="sm" len="sm"/>
                <a:tailEnd type="none" w="sm" len="sm"/>
              </a:ln>
            </p:spPr>
            <p:txBody>
              <a:bodyPr/>
              <a:lstStyle/>
              <a:p>
                <a:endParaRPr lang="lv-LV"/>
              </a:p>
            </p:txBody>
          </p:sp>
          <p:sp>
            <p:nvSpPr>
              <p:cNvPr id="9245" name="Line 120"/>
              <p:cNvSpPr>
                <a:spLocks noChangeShapeType="1"/>
              </p:cNvSpPr>
              <p:nvPr/>
            </p:nvSpPr>
            <p:spPr bwMode="auto">
              <a:xfrm>
                <a:off x="3148" y="1301"/>
                <a:ext cx="234" cy="141"/>
              </a:xfrm>
              <a:prstGeom prst="line">
                <a:avLst/>
              </a:prstGeom>
              <a:grpFill/>
              <a:ln w="12700">
                <a:solidFill>
                  <a:srgbClr val="009966"/>
                </a:solidFill>
                <a:round/>
                <a:headEnd type="none" w="sm" len="sm"/>
                <a:tailEnd type="none" w="sm" len="sm"/>
              </a:ln>
            </p:spPr>
            <p:txBody>
              <a:bodyPr/>
              <a:lstStyle/>
              <a:p>
                <a:endParaRPr lang="lv-LV"/>
              </a:p>
            </p:txBody>
          </p:sp>
        </p:grpSp>
        <p:sp>
          <p:nvSpPr>
            <p:cNvPr id="9226" name="Freeform 121"/>
            <p:cNvSpPr>
              <a:spLocks/>
            </p:cNvSpPr>
            <p:nvPr/>
          </p:nvSpPr>
          <p:spPr bwMode="auto">
            <a:xfrm>
              <a:off x="3297" y="1283"/>
              <a:ext cx="626" cy="685"/>
            </a:xfrm>
            <a:custGeom>
              <a:avLst/>
              <a:gdLst>
                <a:gd name="T0" fmla="*/ 437 w 626"/>
                <a:gd name="T1" fmla="*/ 684 h 685"/>
                <a:gd name="T2" fmla="*/ 15 w 626"/>
                <a:gd name="T3" fmla="*/ 309 h 685"/>
                <a:gd name="T4" fmla="*/ 156 w 626"/>
                <a:gd name="T5" fmla="*/ 281 h 685"/>
                <a:gd name="T6" fmla="*/ 0 w 626"/>
                <a:gd name="T7" fmla="*/ 37 h 685"/>
                <a:gd name="T8" fmla="*/ 179 w 626"/>
                <a:gd name="T9" fmla="*/ 103 h 685"/>
                <a:gd name="T10" fmla="*/ 203 w 626"/>
                <a:gd name="T11" fmla="*/ 196 h 685"/>
                <a:gd name="T12" fmla="*/ 296 w 626"/>
                <a:gd name="T13" fmla="*/ 0 h 685"/>
                <a:gd name="T14" fmla="*/ 484 w 626"/>
                <a:gd name="T15" fmla="*/ 646 h 685"/>
                <a:gd name="T16" fmla="*/ 398 w 626"/>
                <a:gd name="T17" fmla="*/ 224 h 685"/>
                <a:gd name="T18" fmla="*/ 460 w 626"/>
                <a:gd name="T19" fmla="*/ 290 h 685"/>
                <a:gd name="T20" fmla="*/ 531 w 626"/>
                <a:gd name="T21" fmla="*/ 178 h 685"/>
                <a:gd name="T22" fmla="*/ 531 w 626"/>
                <a:gd name="T23" fmla="*/ 299 h 685"/>
                <a:gd name="T24" fmla="*/ 625 w 626"/>
                <a:gd name="T25" fmla="*/ 365 h 685"/>
                <a:gd name="T26" fmla="*/ 476 w 626"/>
                <a:gd name="T27" fmla="*/ 665 h 6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6"/>
                <a:gd name="T43" fmla="*/ 0 h 685"/>
                <a:gd name="T44" fmla="*/ 626 w 626"/>
                <a:gd name="T45" fmla="*/ 685 h 6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6" h="685">
                  <a:moveTo>
                    <a:pt x="437" y="684"/>
                  </a:moveTo>
                  <a:lnTo>
                    <a:pt x="15" y="309"/>
                  </a:lnTo>
                  <a:lnTo>
                    <a:pt x="156" y="281"/>
                  </a:lnTo>
                  <a:lnTo>
                    <a:pt x="0" y="37"/>
                  </a:lnTo>
                  <a:lnTo>
                    <a:pt x="179" y="103"/>
                  </a:lnTo>
                  <a:lnTo>
                    <a:pt x="203" y="196"/>
                  </a:lnTo>
                  <a:lnTo>
                    <a:pt x="296" y="0"/>
                  </a:lnTo>
                  <a:lnTo>
                    <a:pt x="484" y="646"/>
                  </a:lnTo>
                  <a:lnTo>
                    <a:pt x="398" y="224"/>
                  </a:lnTo>
                  <a:lnTo>
                    <a:pt x="460" y="290"/>
                  </a:lnTo>
                  <a:lnTo>
                    <a:pt x="531" y="178"/>
                  </a:lnTo>
                  <a:lnTo>
                    <a:pt x="531" y="299"/>
                  </a:lnTo>
                  <a:lnTo>
                    <a:pt x="625" y="365"/>
                  </a:lnTo>
                  <a:lnTo>
                    <a:pt x="476" y="665"/>
                  </a:lnTo>
                </a:path>
              </a:pathLst>
            </a:custGeom>
            <a:solidFill>
              <a:srgbClr val="00B050"/>
            </a:solidFill>
            <a:ln w="9525" cap="rnd">
              <a:noFill/>
              <a:round/>
              <a:headEnd type="none" w="sm" len="sm"/>
              <a:tailEnd type="none" w="sm" len="sm"/>
            </a:ln>
          </p:spPr>
          <p:txBody>
            <a:bodyPr/>
            <a:lstStyle/>
            <a:p>
              <a:endParaRPr lang="lv-LV"/>
            </a:p>
          </p:txBody>
        </p:sp>
        <p:sp>
          <p:nvSpPr>
            <p:cNvPr id="9227" name="Line 122"/>
            <p:cNvSpPr>
              <a:spLocks noChangeShapeType="1"/>
            </p:cNvSpPr>
            <p:nvPr/>
          </p:nvSpPr>
          <p:spPr bwMode="auto">
            <a:xfrm>
              <a:off x="3493" y="1535"/>
              <a:ext cx="226" cy="375"/>
            </a:xfrm>
            <a:prstGeom prst="line">
              <a:avLst/>
            </a:prstGeom>
            <a:grpFill/>
            <a:ln w="12700">
              <a:solidFill>
                <a:srgbClr val="009966"/>
              </a:solidFill>
              <a:round/>
              <a:headEnd type="none" w="sm" len="sm"/>
              <a:tailEnd type="none" w="sm" len="sm"/>
            </a:ln>
          </p:spPr>
          <p:txBody>
            <a:bodyPr/>
            <a:lstStyle/>
            <a:p>
              <a:endParaRPr lang="lv-LV"/>
            </a:p>
          </p:txBody>
        </p:sp>
        <p:sp>
          <p:nvSpPr>
            <p:cNvPr id="9228" name="Line 123"/>
            <p:cNvSpPr>
              <a:spLocks noChangeShapeType="1"/>
            </p:cNvSpPr>
            <p:nvPr/>
          </p:nvSpPr>
          <p:spPr bwMode="auto">
            <a:xfrm flipH="1">
              <a:off x="3782" y="1610"/>
              <a:ext cx="23" cy="216"/>
            </a:xfrm>
            <a:prstGeom prst="line">
              <a:avLst/>
            </a:prstGeom>
            <a:grpFill/>
            <a:ln w="12700">
              <a:solidFill>
                <a:srgbClr val="009966"/>
              </a:solidFill>
              <a:round/>
              <a:headEnd type="none" w="sm" len="sm"/>
              <a:tailEnd type="none" w="sm" len="sm"/>
            </a:ln>
          </p:spPr>
          <p:txBody>
            <a:bodyPr/>
            <a:lstStyle/>
            <a:p>
              <a:endParaRPr lang="lv-LV"/>
            </a:p>
          </p:txBody>
        </p:sp>
        <p:sp>
          <p:nvSpPr>
            <p:cNvPr id="9229" name="Line 124"/>
            <p:cNvSpPr>
              <a:spLocks noChangeShapeType="1"/>
            </p:cNvSpPr>
            <p:nvPr/>
          </p:nvSpPr>
          <p:spPr bwMode="auto">
            <a:xfrm>
              <a:off x="3757" y="1620"/>
              <a:ext cx="32" cy="159"/>
            </a:xfrm>
            <a:prstGeom prst="line">
              <a:avLst/>
            </a:prstGeom>
            <a:grpFill/>
            <a:ln w="12700">
              <a:solidFill>
                <a:srgbClr val="009966"/>
              </a:solidFill>
              <a:round/>
              <a:headEnd type="none" w="sm" len="sm"/>
              <a:tailEnd type="none" w="sm" len="sm"/>
            </a:ln>
          </p:spPr>
          <p:txBody>
            <a:bodyPr/>
            <a:lstStyle/>
            <a:p>
              <a:endParaRPr lang="lv-LV"/>
            </a:p>
          </p:txBody>
        </p:sp>
        <p:sp>
          <p:nvSpPr>
            <p:cNvPr id="9230" name="Line 125"/>
            <p:cNvSpPr>
              <a:spLocks noChangeShapeType="1"/>
            </p:cNvSpPr>
            <p:nvPr/>
          </p:nvSpPr>
          <p:spPr bwMode="auto">
            <a:xfrm flipH="1">
              <a:off x="3789" y="1657"/>
              <a:ext cx="39" cy="178"/>
            </a:xfrm>
            <a:prstGeom prst="line">
              <a:avLst/>
            </a:prstGeom>
            <a:grpFill/>
            <a:ln w="12700">
              <a:solidFill>
                <a:srgbClr val="009966"/>
              </a:solidFill>
              <a:round/>
              <a:headEnd type="none" w="sm" len="sm"/>
              <a:tailEnd type="none" w="sm" len="sm"/>
            </a:ln>
          </p:spPr>
          <p:txBody>
            <a:bodyPr/>
            <a:lstStyle/>
            <a:p>
              <a:endParaRPr lang="lv-LV"/>
            </a:p>
          </p:txBody>
        </p:sp>
        <p:sp>
          <p:nvSpPr>
            <p:cNvPr id="9231" name="Oval 126"/>
            <p:cNvSpPr>
              <a:spLocks noChangeArrowheads="1"/>
            </p:cNvSpPr>
            <p:nvPr/>
          </p:nvSpPr>
          <p:spPr bwMode="auto">
            <a:xfrm>
              <a:off x="3712" y="1901"/>
              <a:ext cx="87" cy="47"/>
            </a:xfrm>
            <a:prstGeom prst="ellipse">
              <a:avLst/>
            </a:prstGeom>
            <a:grpFill/>
            <a:ln w="9525">
              <a:noFill/>
              <a:round/>
              <a:headEnd/>
              <a:tailEnd/>
            </a:ln>
          </p:spPr>
          <p:txBody>
            <a:bodyPr wrap="none" anchor="ctr"/>
            <a:lstStyle/>
            <a:p>
              <a:endParaRPr lang="lv-LV"/>
            </a:p>
          </p:txBody>
        </p:sp>
        <p:sp>
          <p:nvSpPr>
            <p:cNvPr id="9232" name="Freeform 127"/>
            <p:cNvSpPr>
              <a:spLocks/>
            </p:cNvSpPr>
            <p:nvPr/>
          </p:nvSpPr>
          <p:spPr bwMode="auto">
            <a:xfrm>
              <a:off x="3797" y="1807"/>
              <a:ext cx="72" cy="123"/>
            </a:xfrm>
            <a:custGeom>
              <a:avLst/>
              <a:gdLst>
                <a:gd name="T0" fmla="*/ 0 w 72"/>
                <a:gd name="T1" fmla="*/ 122 h 123"/>
                <a:gd name="T2" fmla="*/ 31 w 72"/>
                <a:gd name="T3" fmla="*/ 93 h 123"/>
                <a:gd name="T4" fmla="*/ 47 w 72"/>
                <a:gd name="T5" fmla="*/ 65 h 123"/>
                <a:gd name="T6" fmla="*/ 63 w 72"/>
                <a:gd name="T7" fmla="*/ 37 h 123"/>
                <a:gd name="T8" fmla="*/ 71 w 72"/>
                <a:gd name="T9" fmla="*/ 9 h 123"/>
                <a:gd name="T10" fmla="*/ 47 w 72"/>
                <a:gd name="T11" fmla="*/ 0 h 123"/>
                <a:gd name="T12" fmla="*/ 39 w 72"/>
                <a:gd name="T13" fmla="*/ 28 h 123"/>
                <a:gd name="T14" fmla="*/ 31 w 72"/>
                <a:gd name="T15" fmla="*/ 56 h 123"/>
                <a:gd name="T16" fmla="*/ 15 w 72"/>
                <a:gd name="T17" fmla="*/ 84 h 123"/>
                <a:gd name="T18" fmla="*/ 0 w 72"/>
                <a:gd name="T19" fmla="*/ 122 h 123"/>
                <a:gd name="T20" fmla="*/ 0 w 72"/>
                <a:gd name="T21" fmla="*/ 122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123"/>
                <a:gd name="T35" fmla="*/ 72 w 72"/>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123">
                  <a:moveTo>
                    <a:pt x="0" y="122"/>
                  </a:moveTo>
                  <a:lnTo>
                    <a:pt x="31" y="93"/>
                  </a:lnTo>
                  <a:lnTo>
                    <a:pt x="47" y="65"/>
                  </a:lnTo>
                  <a:lnTo>
                    <a:pt x="63" y="37"/>
                  </a:lnTo>
                  <a:lnTo>
                    <a:pt x="71" y="9"/>
                  </a:lnTo>
                  <a:lnTo>
                    <a:pt x="47" y="0"/>
                  </a:lnTo>
                  <a:lnTo>
                    <a:pt x="39" y="28"/>
                  </a:lnTo>
                  <a:lnTo>
                    <a:pt x="31" y="56"/>
                  </a:lnTo>
                  <a:lnTo>
                    <a:pt x="15" y="84"/>
                  </a:lnTo>
                  <a:lnTo>
                    <a:pt x="0" y="122"/>
                  </a:lnTo>
                </a:path>
              </a:pathLst>
            </a:custGeom>
            <a:grpFill/>
            <a:ln w="9525" cap="rnd">
              <a:noFill/>
              <a:round/>
              <a:headEnd/>
              <a:tailEnd/>
            </a:ln>
          </p:spPr>
          <p:txBody>
            <a:bodyPr/>
            <a:lstStyle/>
            <a:p>
              <a:endParaRPr lang="lv-LV"/>
            </a:p>
          </p:txBody>
        </p:sp>
        <p:sp>
          <p:nvSpPr>
            <p:cNvPr id="9233" name="Freeform 128"/>
            <p:cNvSpPr>
              <a:spLocks/>
            </p:cNvSpPr>
            <p:nvPr/>
          </p:nvSpPr>
          <p:spPr bwMode="auto">
            <a:xfrm>
              <a:off x="3516" y="1854"/>
              <a:ext cx="220" cy="104"/>
            </a:xfrm>
            <a:custGeom>
              <a:avLst/>
              <a:gdLst>
                <a:gd name="T0" fmla="*/ 219 w 220"/>
                <a:gd name="T1" fmla="*/ 103 h 104"/>
                <a:gd name="T2" fmla="*/ 187 w 220"/>
                <a:gd name="T3" fmla="*/ 103 h 104"/>
                <a:gd name="T4" fmla="*/ 164 w 220"/>
                <a:gd name="T5" fmla="*/ 84 h 104"/>
                <a:gd name="T6" fmla="*/ 140 w 220"/>
                <a:gd name="T7" fmla="*/ 74 h 104"/>
                <a:gd name="T8" fmla="*/ 117 w 220"/>
                <a:gd name="T9" fmla="*/ 65 h 104"/>
                <a:gd name="T10" fmla="*/ 93 w 220"/>
                <a:gd name="T11" fmla="*/ 46 h 104"/>
                <a:gd name="T12" fmla="*/ 70 w 220"/>
                <a:gd name="T13" fmla="*/ 46 h 104"/>
                <a:gd name="T14" fmla="*/ 46 w 220"/>
                <a:gd name="T15" fmla="*/ 28 h 104"/>
                <a:gd name="T16" fmla="*/ 23 w 220"/>
                <a:gd name="T17" fmla="*/ 9 h 104"/>
                <a:gd name="T18" fmla="*/ 0 w 220"/>
                <a:gd name="T19" fmla="*/ 0 h 104"/>
                <a:gd name="T20" fmla="*/ 23 w 220"/>
                <a:gd name="T21" fmla="*/ 9 h 104"/>
                <a:gd name="T22" fmla="*/ 46 w 220"/>
                <a:gd name="T23" fmla="*/ 18 h 104"/>
                <a:gd name="T24" fmla="*/ 70 w 220"/>
                <a:gd name="T25" fmla="*/ 18 h 104"/>
                <a:gd name="T26" fmla="*/ 93 w 220"/>
                <a:gd name="T27" fmla="*/ 18 h 104"/>
                <a:gd name="T28" fmla="*/ 117 w 220"/>
                <a:gd name="T29" fmla="*/ 18 h 104"/>
                <a:gd name="T30" fmla="*/ 132 w 220"/>
                <a:gd name="T31" fmla="*/ 46 h 104"/>
                <a:gd name="T32" fmla="*/ 156 w 220"/>
                <a:gd name="T33" fmla="*/ 56 h 104"/>
                <a:gd name="T34" fmla="*/ 179 w 220"/>
                <a:gd name="T35" fmla="*/ 65 h 104"/>
                <a:gd name="T36" fmla="*/ 219 w 220"/>
                <a:gd name="T37" fmla="*/ 103 h 104"/>
                <a:gd name="T38" fmla="*/ 219 w 220"/>
                <a:gd name="T39" fmla="*/ 103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0"/>
                <a:gd name="T61" fmla="*/ 0 h 104"/>
                <a:gd name="T62" fmla="*/ 220 w 220"/>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0" h="104">
                  <a:moveTo>
                    <a:pt x="219" y="103"/>
                  </a:moveTo>
                  <a:lnTo>
                    <a:pt x="187" y="103"/>
                  </a:lnTo>
                  <a:lnTo>
                    <a:pt x="164" y="84"/>
                  </a:lnTo>
                  <a:lnTo>
                    <a:pt x="140" y="74"/>
                  </a:lnTo>
                  <a:lnTo>
                    <a:pt x="117" y="65"/>
                  </a:lnTo>
                  <a:lnTo>
                    <a:pt x="93" y="46"/>
                  </a:lnTo>
                  <a:lnTo>
                    <a:pt x="70" y="46"/>
                  </a:lnTo>
                  <a:lnTo>
                    <a:pt x="46" y="28"/>
                  </a:lnTo>
                  <a:lnTo>
                    <a:pt x="23" y="9"/>
                  </a:lnTo>
                  <a:lnTo>
                    <a:pt x="0" y="0"/>
                  </a:lnTo>
                  <a:lnTo>
                    <a:pt x="23" y="9"/>
                  </a:lnTo>
                  <a:lnTo>
                    <a:pt x="46" y="18"/>
                  </a:lnTo>
                  <a:lnTo>
                    <a:pt x="70" y="18"/>
                  </a:lnTo>
                  <a:lnTo>
                    <a:pt x="93" y="18"/>
                  </a:lnTo>
                  <a:lnTo>
                    <a:pt x="117" y="18"/>
                  </a:lnTo>
                  <a:lnTo>
                    <a:pt x="132" y="46"/>
                  </a:lnTo>
                  <a:lnTo>
                    <a:pt x="156" y="56"/>
                  </a:lnTo>
                  <a:lnTo>
                    <a:pt x="179" y="65"/>
                  </a:lnTo>
                  <a:lnTo>
                    <a:pt x="219" y="103"/>
                  </a:lnTo>
                </a:path>
              </a:pathLst>
            </a:custGeom>
            <a:grpFill/>
            <a:ln w="9525" cap="rnd">
              <a:noFill/>
              <a:round/>
              <a:headEnd/>
              <a:tailEnd/>
            </a:ln>
          </p:spPr>
          <p:txBody>
            <a:bodyPr/>
            <a:lstStyle/>
            <a:p>
              <a:endParaRPr lang="lv-LV"/>
            </a:p>
          </p:txBody>
        </p:sp>
        <p:sp>
          <p:nvSpPr>
            <p:cNvPr id="9234" name="Line 129"/>
            <p:cNvSpPr>
              <a:spLocks noChangeShapeType="1"/>
            </p:cNvSpPr>
            <p:nvPr/>
          </p:nvSpPr>
          <p:spPr bwMode="auto">
            <a:xfrm>
              <a:off x="3414" y="1610"/>
              <a:ext cx="187" cy="75"/>
            </a:xfrm>
            <a:prstGeom prst="line">
              <a:avLst/>
            </a:prstGeom>
            <a:grpFill/>
            <a:ln w="12700">
              <a:solidFill>
                <a:srgbClr val="006633"/>
              </a:solidFill>
              <a:round/>
              <a:headEnd type="none" w="sm" len="sm"/>
              <a:tailEnd type="none" w="sm" len="sm"/>
            </a:ln>
          </p:spPr>
          <p:txBody>
            <a:bodyPr/>
            <a:lstStyle/>
            <a:p>
              <a:endParaRPr lang="lv-LV"/>
            </a:p>
          </p:txBody>
        </p:sp>
        <p:sp>
          <p:nvSpPr>
            <p:cNvPr id="9235" name="Line 130"/>
            <p:cNvSpPr>
              <a:spLocks noChangeShapeType="1"/>
            </p:cNvSpPr>
            <p:nvPr/>
          </p:nvSpPr>
          <p:spPr bwMode="auto">
            <a:xfrm>
              <a:off x="3625" y="1573"/>
              <a:ext cx="24" cy="206"/>
            </a:xfrm>
            <a:prstGeom prst="line">
              <a:avLst/>
            </a:prstGeom>
            <a:grpFill/>
            <a:ln w="12700">
              <a:solidFill>
                <a:srgbClr val="006633"/>
              </a:solidFill>
              <a:round/>
              <a:headEnd type="none" w="sm" len="sm"/>
              <a:tailEnd type="none" w="sm" len="sm"/>
            </a:ln>
          </p:spPr>
          <p:txBody>
            <a:bodyPr/>
            <a:lstStyle/>
            <a:p>
              <a:endParaRPr lang="lv-LV"/>
            </a:p>
          </p:txBody>
        </p:sp>
      </p:grpSp>
      <p:sp>
        <p:nvSpPr>
          <p:cNvPr id="9224" name="Line 131"/>
          <p:cNvSpPr>
            <a:spLocks noChangeShapeType="1"/>
          </p:cNvSpPr>
          <p:nvPr/>
        </p:nvSpPr>
        <p:spPr bwMode="auto">
          <a:xfrm>
            <a:off x="4229100" y="188640"/>
            <a:ext cx="0" cy="5676900"/>
          </a:xfrm>
          <a:prstGeom prst="line">
            <a:avLst/>
          </a:prstGeom>
          <a:noFill/>
          <a:ln w="50800">
            <a:solidFill>
              <a:schemeClr val="tx1"/>
            </a:solidFill>
            <a:round/>
            <a:headEnd type="none" w="sm" len="sm"/>
            <a:tailEnd type="none" w="sm" len="sm"/>
          </a:ln>
        </p:spPr>
        <p:txBody>
          <a:bodyPr/>
          <a:lstStyle/>
          <a:p>
            <a:endParaRPr lang="lv-LV"/>
          </a:p>
        </p:txBody>
      </p:sp>
      <p:sp>
        <p:nvSpPr>
          <p:cNvPr id="132" name="Slide Number Placeholder 131"/>
          <p:cNvSpPr>
            <a:spLocks noGrp="1"/>
          </p:cNvSpPr>
          <p:nvPr>
            <p:ph type="sldNum" sz="quarter" idx="12"/>
          </p:nvPr>
        </p:nvSpPr>
        <p:spPr/>
        <p:txBody>
          <a:bodyPr/>
          <a:lstStyle/>
          <a:p>
            <a:fld id="{6ECF81E8-6DE5-4C92-89BE-5D6CD56A8BF1}"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Oval 4"/>
          <p:cNvSpPr>
            <a:spLocks noChangeArrowheads="1"/>
          </p:cNvSpPr>
          <p:nvPr/>
        </p:nvSpPr>
        <p:spPr bwMode="auto">
          <a:xfrm>
            <a:off x="395536" y="1772841"/>
            <a:ext cx="2232025" cy="1081087"/>
          </a:xfrm>
          <a:prstGeom prst="ellipse">
            <a:avLst/>
          </a:prstGeom>
          <a:solidFill>
            <a:schemeClr val="accent1"/>
          </a:solidFill>
          <a:ln w="9525">
            <a:solidFill>
              <a:schemeClr val="tx1"/>
            </a:solidFill>
            <a:round/>
            <a:headEnd/>
            <a:tailEnd/>
          </a:ln>
        </p:spPr>
        <p:txBody>
          <a:bodyPr wrap="none" anchor="ctr"/>
          <a:lstStyle/>
          <a:p>
            <a:pPr algn="ctr"/>
            <a:r>
              <a:rPr lang="lv-LV" sz="2400" dirty="0"/>
              <a:t>Stratēģija</a:t>
            </a:r>
          </a:p>
          <a:p>
            <a:pPr algn="ctr"/>
            <a:r>
              <a:rPr lang="lv-LV" sz="2400" b="1" i="1" dirty="0" err="1"/>
              <a:t>SWOT</a:t>
            </a:r>
            <a:endParaRPr lang="en-US" sz="2400" b="1" i="1" dirty="0"/>
          </a:p>
        </p:txBody>
      </p:sp>
      <p:sp>
        <p:nvSpPr>
          <p:cNvPr id="3078" name="Oval 5"/>
          <p:cNvSpPr>
            <a:spLocks noChangeArrowheads="1"/>
          </p:cNvSpPr>
          <p:nvPr/>
        </p:nvSpPr>
        <p:spPr bwMode="auto">
          <a:xfrm>
            <a:off x="3419723" y="764704"/>
            <a:ext cx="1873250" cy="1152599"/>
          </a:xfrm>
          <a:prstGeom prst="ellipse">
            <a:avLst/>
          </a:prstGeom>
          <a:solidFill>
            <a:srgbClr val="CCFFCC"/>
          </a:solidFill>
          <a:ln w="9525">
            <a:solidFill>
              <a:schemeClr val="tx1"/>
            </a:solidFill>
            <a:round/>
            <a:headEnd/>
            <a:tailEnd/>
          </a:ln>
        </p:spPr>
        <p:txBody>
          <a:bodyPr wrap="none" anchor="ctr"/>
          <a:lstStyle/>
          <a:p>
            <a:pPr algn="ctr"/>
            <a:r>
              <a:rPr lang="lv-LV" sz="2400" dirty="0"/>
              <a:t>Mērķi</a:t>
            </a:r>
          </a:p>
          <a:p>
            <a:pPr algn="ctr"/>
            <a:r>
              <a:rPr lang="lv-LV" sz="2400" b="1" dirty="0"/>
              <a:t>Mērķu koks</a:t>
            </a:r>
            <a:endParaRPr lang="en-US" sz="2400" b="1" dirty="0"/>
          </a:p>
        </p:txBody>
      </p:sp>
      <p:sp>
        <p:nvSpPr>
          <p:cNvPr id="3079" name="Oval 6"/>
          <p:cNvSpPr>
            <a:spLocks noChangeArrowheads="1"/>
          </p:cNvSpPr>
          <p:nvPr/>
        </p:nvSpPr>
        <p:spPr bwMode="auto">
          <a:xfrm>
            <a:off x="3204220" y="2852936"/>
            <a:ext cx="2592288" cy="1656184"/>
          </a:xfrm>
          <a:prstGeom prst="ellipse">
            <a:avLst/>
          </a:prstGeom>
          <a:solidFill>
            <a:srgbClr val="FF9999"/>
          </a:solidFill>
          <a:ln w="9525">
            <a:solidFill>
              <a:schemeClr val="tx1"/>
            </a:solidFill>
            <a:round/>
            <a:headEnd/>
            <a:tailEnd/>
          </a:ln>
        </p:spPr>
        <p:txBody>
          <a:bodyPr wrap="none" anchor="ctr"/>
          <a:lstStyle/>
          <a:p>
            <a:pPr algn="ctr"/>
            <a:r>
              <a:rPr lang="lv-LV" sz="2400" dirty="0"/>
              <a:t>Problēmas</a:t>
            </a:r>
          </a:p>
          <a:p>
            <a:pPr algn="ctr"/>
            <a:r>
              <a:rPr lang="lv-LV" sz="2400" b="1" dirty="0"/>
              <a:t>Asakas </a:t>
            </a:r>
          </a:p>
          <a:p>
            <a:pPr algn="ctr"/>
            <a:r>
              <a:rPr lang="lv-LV" sz="2400" b="1" dirty="0"/>
              <a:t>diagramma</a:t>
            </a:r>
            <a:endParaRPr lang="en-US" sz="2400" b="1" dirty="0"/>
          </a:p>
        </p:txBody>
      </p:sp>
      <p:sp>
        <p:nvSpPr>
          <p:cNvPr id="3080" name="Line 7"/>
          <p:cNvSpPr>
            <a:spLocks noChangeShapeType="1"/>
          </p:cNvSpPr>
          <p:nvPr/>
        </p:nvSpPr>
        <p:spPr bwMode="auto">
          <a:xfrm flipV="1">
            <a:off x="2124100" y="1340768"/>
            <a:ext cx="1296144" cy="503684"/>
          </a:xfrm>
          <a:prstGeom prst="line">
            <a:avLst/>
          </a:prstGeom>
          <a:noFill/>
          <a:ln w="9525">
            <a:solidFill>
              <a:schemeClr val="tx1"/>
            </a:solidFill>
            <a:round/>
            <a:headEnd/>
            <a:tailEnd type="triangle" w="med" len="med"/>
          </a:ln>
        </p:spPr>
        <p:txBody>
          <a:bodyPr/>
          <a:lstStyle/>
          <a:p>
            <a:endParaRPr lang="lv-LV" sz="2400"/>
          </a:p>
        </p:txBody>
      </p:sp>
      <p:sp>
        <p:nvSpPr>
          <p:cNvPr id="3081" name="Line 8"/>
          <p:cNvSpPr>
            <a:spLocks noChangeShapeType="1"/>
          </p:cNvSpPr>
          <p:nvPr/>
        </p:nvSpPr>
        <p:spPr bwMode="auto">
          <a:xfrm>
            <a:off x="2052093" y="2780928"/>
            <a:ext cx="1152128" cy="792088"/>
          </a:xfrm>
          <a:prstGeom prst="line">
            <a:avLst/>
          </a:prstGeom>
          <a:noFill/>
          <a:ln w="9525">
            <a:solidFill>
              <a:schemeClr val="tx1"/>
            </a:solidFill>
            <a:round/>
            <a:headEnd/>
            <a:tailEnd type="triangle" w="med" len="med"/>
          </a:ln>
        </p:spPr>
        <p:txBody>
          <a:bodyPr/>
          <a:lstStyle/>
          <a:p>
            <a:endParaRPr lang="lv-LV" sz="2400"/>
          </a:p>
        </p:txBody>
      </p:sp>
      <p:sp>
        <p:nvSpPr>
          <p:cNvPr id="3082" name="Line 9"/>
          <p:cNvSpPr>
            <a:spLocks noChangeShapeType="1"/>
          </p:cNvSpPr>
          <p:nvPr/>
        </p:nvSpPr>
        <p:spPr bwMode="auto">
          <a:xfrm>
            <a:off x="4356348" y="1916832"/>
            <a:ext cx="0" cy="936104"/>
          </a:xfrm>
          <a:prstGeom prst="line">
            <a:avLst/>
          </a:prstGeom>
          <a:noFill/>
          <a:ln w="9525">
            <a:solidFill>
              <a:schemeClr val="tx1"/>
            </a:solidFill>
            <a:round/>
            <a:headEnd type="triangle" w="med" len="med"/>
            <a:tailEnd type="triangle" w="med" len="med"/>
          </a:ln>
        </p:spPr>
        <p:txBody>
          <a:bodyPr/>
          <a:lstStyle/>
          <a:p>
            <a:endParaRPr lang="lv-LV" sz="2400"/>
          </a:p>
        </p:txBody>
      </p:sp>
      <p:sp>
        <p:nvSpPr>
          <p:cNvPr id="3083" name="AutoShape 10"/>
          <p:cNvSpPr>
            <a:spLocks noChangeArrowheads="1"/>
          </p:cNvSpPr>
          <p:nvPr/>
        </p:nvSpPr>
        <p:spPr bwMode="auto">
          <a:xfrm>
            <a:off x="6012532" y="1196752"/>
            <a:ext cx="2664469" cy="1728490"/>
          </a:xfrm>
          <a:prstGeom prst="irregularSeal2">
            <a:avLst/>
          </a:prstGeom>
          <a:solidFill>
            <a:srgbClr val="FFFF00"/>
          </a:solidFill>
          <a:ln w="9525">
            <a:solidFill>
              <a:schemeClr val="tx1"/>
            </a:solidFill>
            <a:miter lim="800000"/>
            <a:headEnd/>
            <a:tailEnd/>
          </a:ln>
        </p:spPr>
        <p:txBody>
          <a:bodyPr wrap="none" anchor="ctr"/>
          <a:lstStyle/>
          <a:p>
            <a:pPr algn="ctr"/>
            <a:r>
              <a:rPr lang="lv-LV" sz="2400" dirty="0"/>
              <a:t>Risinājums</a:t>
            </a:r>
            <a:endParaRPr lang="en-US" sz="2400" dirty="0"/>
          </a:p>
        </p:txBody>
      </p:sp>
      <p:sp>
        <p:nvSpPr>
          <p:cNvPr id="3084" name="Oval 11"/>
          <p:cNvSpPr>
            <a:spLocks noChangeArrowheads="1"/>
          </p:cNvSpPr>
          <p:nvPr/>
        </p:nvSpPr>
        <p:spPr bwMode="auto">
          <a:xfrm>
            <a:off x="5940673" y="3501628"/>
            <a:ext cx="2664147" cy="1439540"/>
          </a:xfrm>
          <a:prstGeom prst="ellipse">
            <a:avLst/>
          </a:prstGeom>
          <a:solidFill>
            <a:schemeClr val="accent1"/>
          </a:solidFill>
          <a:ln w="9525">
            <a:solidFill>
              <a:schemeClr val="tx1"/>
            </a:solidFill>
            <a:round/>
            <a:headEnd/>
            <a:tailEnd/>
          </a:ln>
        </p:spPr>
        <p:txBody>
          <a:bodyPr wrap="none" anchor="ctr"/>
          <a:lstStyle/>
          <a:p>
            <a:pPr algn="ctr"/>
            <a:r>
              <a:rPr lang="lv-LV" sz="2400" dirty="0"/>
              <a:t>Risinājuma </a:t>
            </a:r>
          </a:p>
          <a:p>
            <a:pPr algn="ctr"/>
            <a:r>
              <a:rPr lang="lv-LV" sz="2400" dirty="0"/>
              <a:t>realitātes pārbaude</a:t>
            </a:r>
          </a:p>
          <a:p>
            <a:pPr algn="ctr"/>
            <a:r>
              <a:rPr lang="lv-LV" sz="2400" b="1" dirty="0" err="1"/>
              <a:t>Kelli</a:t>
            </a:r>
            <a:endParaRPr lang="en-US" sz="2400" b="1" dirty="0"/>
          </a:p>
        </p:txBody>
      </p:sp>
      <p:sp>
        <p:nvSpPr>
          <p:cNvPr id="3085" name="Line 12"/>
          <p:cNvSpPr>
            <a:spLocks noChangeShapeType="1"/>
          </p:cNvSpPr>
          <p:nvPr/>
        </p:nvSpPr>
        <p:spPr bwMode="auto">
          <a:xfrm flipV="1">
            <a:off x="5652491" y="2780927"/>
            <a:ext cx="792089" cy="504056"/>
          </a:xfrm>
          <a:prstGeom prst="line">
            <a:avLst/>
          </a:prstGeom>
          <a:noFill/>
          <a:ln w="9525">
            <a:solidFill>
              <a:schemeClr val="tx1"/>
            </a:solidFill>
            <a:round/>
            <a:headEnd/>
            <a:tailEnd type="triangle" w="med" len="med"/>
          </a:ln>
        </p:spPr>
        <p:txBody>
          <a:bodyPr/>
          <a:lstStyle/>
          <a:p>
            <a:endParaRPr lang="lv-LV" sz="2400"/>
          </a:p>
        </p:txBody>
      </p:sp>
      <p:sp>
        <p:nvSpPr>
          <p:cNvPr id="3086" name="Line 13"/>
          <p:cNvSpPr>
            <a:spLocks noChangeShapeType="1"/>
          </p:cNvSpPr>
          <p:nvPr/>
        </p:nvSpPr>
        <p:spPr bwMode="auto">
          <a:xfrm>
            <a:off x="5292452" y="1340769"/>
            <a:ext cx="1152128" cy="432047"/>
          </a:xfrm>
          <a:prstGeom prst="line">
            <a:avLst/>
          </a:prstGeom>
          <a:noFill/>
          <a:ln w="9525">
            <a:solidFill>
              <a:schemeClr val="tx1"/>
            </a:solidFill>
            <a:round/>
            <a:headEnd/>
            <a:tailEnd type="triangle" w="med" len="med"/>
          </a:ln>
        </p:spPr>
        <p:txBody>
          <a:bodyPr/>
          <a:lstStyle/>
          <a:p>
            <a:endParaRPr lang="lv-LV" sz="2400"/>
          </a:p>
        </p:txBody>
      </p:sp>
      <p:sp>
        <p:nvSpPr>
          <p:cNvPr id="3087" name="Line 14"/>
          <p:cNvSpPr>
            <a:spLocks noChangeShapeType="1"/>
          </p:cNvSpPr>
          <p:nvPr/>
        </p:nvSpPr>
        <p:spPr bwMode="auto">
          <a:xfrm flipH="1">
            <a:off x="7236667" y="2564905"/>
            <a:ext cx="0" cy="936103"/>
          </a:xfrm>
          <a:prstGeom prst="line">
            <a:avLst/>
          </a:prstGeom>
          <a:noFill/>
          <a:ln w="9525">
            <a:solidFill>
              <a:schemeClr val="tx1"/>
            </a:solidFill>
            <a:round/>
            <a:headEnd/>
            <a:tailEnd type="triangle" w="med" len="med"/>
          </a:ln>
        </p:spPr>
        <p:txBody>
          <a:bodyPr/>
          <a:lstStyle/>
          <a:p>
            <a:endParaRPr lang="lv-LV" sz="2400"/>
          </a:p>
        </p:txBody>
      </p:sp>
      <p:sp>
        <p:nvSpPr>
          <p:cNvPr id="3088" name="Text Box 18"/>
          <p:cNvSpPr txBox="1">
            <a:spLocks noChangeArrowheads="1"/>
          </p:cNvSpPr>
          <p:nvPr/>
        </p:nvSpPr>
        <p:spPr bwMode="auto">
          <a:xfrm>
            <a:off x="323528" y="5157192"/>
            <a:ext cx="8280920" cy="830997"/>
          </a:xfrm>
          <a:prstGeom prst="rect">
            <a:avLst/>
          </a:prstGeom>
          <a:noFill/>
          <a:ln w="9525">
            <a:noFill/>
            <a:miter lim="800000"/>
            <a:headEnd/>
            <a:tailEnd/>
          </a:ln>
        </p:spPr>
        <p:txBody>
          <a:bodyPr wrap="square">
            <a:spAutoFit/>
          </a:bodyPr>
          <a:lstStyle/>
          <a:p>
            <a:r>
              <a:rPr lang="lv-LV" sz="2400" dirty="0"/>
              <a:t>Metožu lietošanas secība var mainīties atkarībā no </a:t>
            </a:r>
            <a:r>
              <a:rPr lang="lv-LV" sz="2400" dirty="0" err="1"/>
              <a:t>problēmsfēras</a:t>
            </a:r>
            <a:r>
              <a:rPr lang="lv-LV" sz="2400" dirty="0"/>
              <a:t> specifikas</a:t>
            </a:r>
            <a:endParaRPr lang="en-US" sz="2400" dirty="0"/>
          </a:p>
        </p:txBody>
      </p:sp>
      <p:sp>
        <p:nvSpPr>
          <p:cNvPr id="19" name="Slide Number Placeholder 18"/>
          <p:cNvSpPr>
            <a:spLocks noGrp="1"/>
          </p:cNvSpPr>
          <p:nvPr>
            <p:ph type="sldNum" sz="quarter" idx="12"/>
          </p:nvPr>
        </p:nvSpPr>
        <p:spPr/>
        <p:txBody>
          <a:bodyPr/>
          <a:lstStyle/>
          <a:p>
            <a:fld id="{6ECF81E8-6DE5-4C92-89BE-5D6CD56A8BF1}"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err="1" smtClean="0"/>
              <a:t>SWOT</a:t>
            </a:r>
            <a:r>
              <a:rPr lang="lv-LV" dirty="0" smtClean="0"/>
              <a:t> (1)</a:t>
            </a:r>
            <a:endParaRPr lang="lv-LV" dirty="0"/>
          </a:p>
        </p:txBody>
      </p:sp>
      <p:sp>
        <p:nvSpPr>
          <p:cNvPr id="3" name="Content Placeholder 2"/>
          <p:cNvSpPr>
            <a:spLocks noGrp="1"/>
          </p:cNvSpPr>
          <p:nvPr>
            <p:ph idx="1"/>
          </p:nvPr>
        </p:nvSpPr>
        <p:spPr/>
        <p:txBody>
          <a:bodyPr>
            <a:normAutofit/>
          </a:bodyPr>
          <a:lstStyle/>
          <a:p>
            <a:pPr>
              <a:buNone/>
            </a:pPr>
            <a:r>
              <a:rPr lang="lv-LV" sz="2800" dirty="0" smtClean="0">
                <a:solidFill>
                  <a:schemeClr val="tx1"/>
                </a:solidFill>
              </a:rPr>
              <a:t>1. Definējiet stiprās puses:</a:t>
            </a:r>
          </a:p>
          <a:p>
            <a:pPr lvl="1"/>
            <a:r>
              <a:rPr lang="lv-LV" sz="2400" dirty="0" smtClean="0">
                <a:solidFill>
                  <a:schemeClr val="tx1"/>
                </a:solidFill>
              </a:rPr>
              <a:t>Uzskaities kompetences, kas jūs padara par konkurētspējīgiem atbilstošajā tirgus sektorā</a:t>
            </a:r>
          </a:p>
          <a:p>
            <a:pPr lvl="1"/>
            <a:r>
              <a:rPr lang="lv-LV" sz="2400" dirty="0" smtClean="0">
                <a:solidFill>
                  <a:schemeClr val="tx1"/>
                </a:solidFill>
              </a:rPr>
              <a:t>Domājiet par stiprām pusēm, skatoties uz tām no konkurentu viedokļa</a:t>
            </a:r>
            <a:r>
              <a:rPr lang="en-US" sz="2400" dirty="0" smtClean="0">
                <a:solidFill>
                  <a:schemeClr val="tx1"/>
                </a:solidFill>
              </a:rPr>
              <a:t> </a:t>
            </a:r>
            <a:endParaRPr lang="lv-LV" sz="2400" dirty="0" smtClean="0">
              <a:solidFill>
                <a:schemeClr val="tx1"/>
              </a:solidFill>
            </a:endParaRPr>
          </a:p>
          <a:p>
            <a:pPr lvl="1"/>
            <a:r>
              <a:rPr lang="lv-LV" sz="2400" dirty="0" smtClean="0">
                <a:solidFill>
                  <a:schemeClr val="tx1"/>
                </a:solidFill>
              </a:rPr>
              <a:t>Definējot stiprās puses, nepieciešams palikt reālistiem</a:t>
            </a:r>
          </a:p>
          <a:p>
            <a:pPr lvl="1"/>
            <a:r>
              <a:rPr lang="lv-LV" sz="2400" dirty="0" smtClean="0">
                <a:solidFill>
                  <a:schemeClr val="tx1"/>
                </a:solidFill>
              </a:rPr>
              <a:t>Meklējiet atbildes uz jautājumiem:</a:t>
            </a:r>
          </a:p>
          <a:p>
            <a:pPr lvl="2"/>
            <a:r>
              <a:rPr lang="lv-LV" sz="2000" dirty="0" smtClean="0">
                <a:solidFill>
                  <a:schemeClr val="tx1"/>
                </a:solidFill>
              </a:rPr>
              <a:t>Kādas priekšrocības jums ir</a:t>
            </a:r>
            <a:r>
              <a:rPr lang="en-US" sz="2000" dirty="0" smtClean="0">
                <a:solidFill>
                  <a:schemeClr val="tx1"/>
                </a:solidFill>
              </a:rPr>
              <a:t>? </a:t>
            </a:r>
          </a:p>
          <a:p>
            <a:pPr lvl="2"/>
            <a:r>
              <a:rPr lang="lv-LV" sz="2000" dirty="0" smtClean="0">
                <a:solidFill>
                  <a:schemeClr val="tx1"/>
                </a:solidFill>
              </a:rPr>
              <a:t>Ko jūs dariet labāk, salīdzinot ar pārējiem</a:t>
            </a:r>
            <a:r>
              <a:rPr lang="en-US" sz="2000" dirty="0" smtClean="0">
                <a:solidFill>
                  <a:schemeClr val="tx1"/>
                </a:solidFill>
              </a:rPr>
              <a:t>? </a:t>
            </a:r>
          </a:p>
          <a:p>
            <a:pPr lvl="2"/>
            <a:r>
              <a:rPr lang="lv-LV" sz="2000" dirty="0" smtClean="0">
                <a:solidFill>
                  <a:schemeClr val="tx1"/>
                </a:solidFill>
              </a:rPr>
              <a:t>Kādiem unikāliem vai lētiem resursiem jums ir pieeja</a:t>
            </a:r>
            <a:r>
              <a:rPr lang="en-US" sz="2000" dirty="0" smtClean="0">
                <a:solidFill>
                  <a:schemeClr val="tx1"/>
                </a:solidFill>
              </a:rPr>
              <a:t>? </a:t>
            </a:r>
          </a:p>
          <a:p>
            <a:pPr lvl="2"/>
            <a:r>
              <a:rPr lang="lv-LV" sz="2000" dirty="0" smtClean="0">
                <a:solidFill>
                  <a:schemeClr val="tx1"/>
                </a:solidFill>
              </a:rPr>
              <a:t>Ko cilvēki no  jūsu tirgus sektora definē, kā jūsu priekšrocības</a:t>
            </a:r>
            <a:r>
              <a:rPr lang="en-US" sz="2000" dirty="0" smtClean="0">
                <a:solidFill>
                  <a:schemeClr val="tx1"/>
                </a:solidFill>
              </a:rPr>
              <a:t>? </a:t>
            </a:r>
          </a:p>
        </p:txBody>
      </p:sp>
      <p:sp>
        <p:nvSpPr>
          <p:cNvPr id="4" name="Slide Number Placeholder 3"/>
          <p:cNvSpPr>
            <a:spLocks noGrp="1"/>
          </p:cNvSpPr>
          <p:nvPr>
            <p:ph type="sldNum" sz="quarter" idx="12"/>
          </p:nvPr>
        </p:nvSpPr>
        <p:spPr/>
        <p:txBody>
          <a:bodyPr/>
          <a:lstStyle/>
          <a:p>
            <a:fld id="{6ECF81E8-6DE5-4C92-89BE-5D6CD56A8BF1}"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err="1" smtClean="0"/>
              <a:t>SWOT</a:t>
            </a:r>
            <a:r>
              <a:rPr lang="lv-LV" dirty="0" smtClean="0"/>
              <a:t> (2)</a:t>
            </a:r>
            <a:endParaRPr lang="lv-LV" dirty="0"/>
          </a:p>
        </p:txBody>
      </p:sp>
      <p:sp>
        <p:nvSpPr>
          <p:cNvPr id="3" name="Content Placeholder 2"/>
          <p:cNvSpPr>
            <a:spLocks noGrp="1"/>
          </p:cNvSpPr>
          <p:nvPr>
            <p:ph idx="1"/>
          </p:nvPr>
        </p:nvSpPr>
        <p:spPr/>
        <p:txBody>
          <a:bodyPr>
            <a:normAutofit/>
          </a:bodyPr>
          <a:lstStyle/>
          <a:p>
            <a:pPr>
              <a:buNone/>
            </a:pPr>
            <a:r>
              <a:rPr lang="lv-LV" sz="2800" dirty="0" smtClean="0">
                <a:solidFill>
                  <a:schemeClr val="tx1"/>
                </a:solidFill>
              </a:rPr>
              <a:t>2. Definējiet vājās puses:</a:t>
            </a:r>
          </a:p>
          <a:p>
            <a:pPr lvl="1"/>
            <a:r>
              <a:rPr lang="lv-LV" sz="2400" dirty="0" smtClean="0">
                <a:solidFill>
                  <a:schemeClr val="tx1"/>
                </a:solidFill>
              </a:rPr>
              <a:t>Ir nepieciešams reālistiski noteikt savas vājas vietas. Papildus izanalizējiet, ko citi cilvēki uzskata par jūsu vājām pusēm, vai jūsu konkurenti kaut ko dara labāk par jums</a:t>
            </a:r>
          </a:p>
          <a:p>
            <a:pPr lvl="1"/>
            <a:r>
              <a:rPr lang="lv-LV" sz="2400" dirty="0" smtClean="0">
                <a:solidFill>
                  <a:schemeClr val="tx1"/>
                </a:solidFill>
              </a:rPr>
              <a:t>Meklējiet atbildes uz jautājumiem:</a:t>
            </a:r>
          </a:p>
          <a:p>
            <a:pPr lvl="2"/>
            <a:r>
              <a:rPr lang="lv-LV" sz="2000" dirty="0" smtClean="0">
                <a:solidFill>
                  <a:schemeClr val="tx1"/>
                </a:solidFill>
              </a:rPr>
              <a:t>Ko jūs varētu uzlabot?</a:t>
            </a:r>
          </a:p>
          <a:p>
            <a:pPr lvl="2"/>
            <a:r>
              <a:rPr lang="lv-LV" sz="2000" dirty="0" smtClean="0">
                <a:solidFill>
                  <a:schemeClr val="tx1"/>
                </a:solidFill>
              </a:rPr>
              <a:t>No kā jūs vēlētos izvairīties?</a:t>
            </a:r>
          </a:p>
          <a:p>
            <a:pPr lvl="2"/>
            <a:r>
              <a:rPr lang="lv-LV" sz="2000" dirty="0" smtClean="0">
                <a:solidFill>
                  <a:schemeClr val="tx1"/>
                </a:solidFill>
              </a:rPr>
              <a:t>Ko cilvēki no jūsu tirgus sektora uzskata par trūkumiem?</a:t>
            </a:r>
          </a:p>
          <a:p>
            <a:pPr lvl="2"/>
            <a:r>
              <a:rPr lang="lv-LV" sz="2000" dirty="0" smtClean="0">
                <a:solidFill>
                  <a:schemeClr val="tx1"/>
                </a:solidFill>
              </a:rPr>
              <a:t>Kādi faktori ietekmē uz peļņas samazināšanu?</a:t>
            </a:r>
          </a:p>
          <a:p>
            <a:endParaRPr lang="lv-LV" sz="2800" dirty="0">
              <a:solidFill>
                <a:schemeClr val="tx1"/>
              </a:solidFill>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1143000"/>
          </a:xfrm>
        </p:spPr>
        <p:txBody>
          <a:bodyPr/>
          <a:lstStyle/>
          <a:p>
            <a:r>
              <a:rPr lang="lv-LV" dirty="0" err="1" smtClean="0"/>
              <a:t>SWOT</a:t>
            </a:r>
            <a:r>
              <a:rPr lang="lv-LV" dirty="0" smtClean="0"/>
              <a:t> (3)</a:t>
            </a:r>
            <a:endParaRPr lang="lv-LV" dirty="0"/>
          </a:p>
        </p:txBody>
      </p:sp>
      <p:sp>
        <p:nvSpPr>
          <p:cNvPr id="3" name="Content Placeholder 2"/>
          <p:cNvSpPr>
            <a:spLocks noGrp="1"/>
          </p:cNvSpPr>
          <p:nvPr>
            <p:ph idx="1"/>
          </p:nvPr>
        </p:nvSpPr>
        <p:spPr/>
        <p:txBody>
          <a:bodyPr>
            <a:normAutofit/>
          </a:bodyPr>
          <a:lstStyle/>
          <a:p>
            <a:pPr>
              <a:lnSpc>
                <a:spcPct val="90000"/>
              </a:lnSpc>
              <a:buNone/>
            </a:pPr>
            <a:r>
              <a:rPr lang="lv-LV" altLang="zh-TW" sz="2800" dirty="0" smtClean="0">
                <a:solidFill>
                  <a:schemeClr val="tx1"/>
                </a:solidFill>
                <a:ea typeface="新細明體" pitchFamily="18" charset="-120"/>
              </a:rPr>
              <a:t>3. Definējiet iespējas:</a:t>
            </a:r>
          </a:p>
          <a:p>
            <a:pPr lvl="1">
              <a:lnSpc>
                <a:spcPct val="90000"/>
              </a:lnSpc>
            </a:pPr>
            <a:r>
              <a:rPr lang="lv-LV" altLang="zh-TW" sz="2400" dirty="0" smtClean="0">
                <a:solidFill>
                  <a:schemeClr val="tx1"/>
                </a:solidFill>
                <a:ea typeface="新細明體" pitchFamily="18" charset="-120"/>
              </a:rPr>
              <a:t>Iespējas ir pašreiz pieejamās izredzes uzņēmumam augt vai attīstīties, jo izveidojas noteikti labvēlīgi apstākli biznesa vidē</a:t>
            </a:r>
          </a:p>
          <a:p>
            <a:pPr lvl="1">
              <a:lnSpc>
                <a:spcPct val="90000"/>
              </a:lnSpc>
            </a:pPr>
            <a:r>
              <a:rPr lang="lv-LV" altLang="zh-TW" sz="2400" dirty="0" smtClean="0">
                <a:solidFill>
                  <a:schemeClr val="tx1"/>
                </a:solidFill>
                <a:ea typeface="新細明體" pitchFamily="18" charset="-120"/>
              </a:rPr>
              <a:t>Iespēju piemēri</a:t>
            </a:r>
            <a:r>
              <a:rPr lang="en-US" altLang="zh-TW" sz="2400" dirty="0" smtClean="0">
                <a:solidFill>
                  <a:schemeClr val="tx1"/>
                </a:solidFill>
                <a:ea typeface="新細明體" pitchFamily="18" charset="-120"/>
              </a:rPr>
              <a:t>:</a:t>
            </a:r>
            <a:r>
              <a:rPr lang="lv-LV" altLang="zh-TW" sz="2400" dirty="0" smtClean="0">
                <a:solidFill>
                  <a:schemeClr val="tx1"/>
                </a:solidFill>
                <a:ea typeface="新細明體" pitchFamily="18" charset="-120"/>
              </a:rPr>
              <a:t> klientiem parādījās jaunas prasības, kvalitātes uzlabojumi, vertikāla integrācija, jaunās tehnoloģijas, izmaiņas likumdošanā</a:t>
            </a:r>
          </a:p>
          <a:p>
            <a:pPr lvl="1">
              <a:lnSpc>
                <a:spcPct val="90000"/>
              </a:lnSpc>
            </a:pPr>
            <a:r>
              <a:rPr lang="lv-LV" altLang="zh-TW" sz="2400" dirty="0" smtClean="0">
                <a:solidFill>
                  <a:schemeClr val="tx1"/>
                </a:solidFill>
                <a:ea typeface="新細明體" pitchFamily="18" charset="-120"/>
              </a:rPr>
              <a:t>Iespējas var noteikt, analizējot stiprās puses un uzdodot jautājumu: vai tās pavērš jaunās iespējas</a:t>
            </a:r>
          </a:p>
          <a:p>
            <a:pPr lvl="1">
              <a:lnSpc>
                <a:spcPct val="90000"/>
              </a:lnSpc>
            </a:pPr>
            <a:r>
              <a:rPr lang="lv-LV" altLang="zh-TW" sz="2400" dirty="0" smtClean="0">
                <a:solidFill>
                  <a:schemeClr val="tx1"/>
                </a:solidFill>
                <a:ea typeface="新細明體" pitchFamily="18" charset="-120"/>
              </a:rPr>
              <a:t>Papildus, jūs varētu aplūkot savas vājas vietas un noteikt, kādas iespējas varētu tās novērst</a:t>
            </a:r>
          </a:p>
          <a:p>
            <a:pPr lvl="1">
              <a:lnSpc>
                <a:spcPct val="90000"/>
              </a:lnSpc>
            </a:pPr>
            <a:endParaRPr lang="en-US" altLang="zh-TW" sz="2400" dirty="0" smtClean="0">
              <a:solidFill>
                <a:schemeClr val="tx1"/>
              </a:solidFill>
              <a:ea typeface="新細明體" pitchFamily="18" charset="-120"/>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err="1" smtClean="0"/>
              <a:t>SWOT</a:t>
            </a:r>
            <a:r>
              <a:rPr lang="lv-LV" dirty="0" smtClean="0"/>
              <a:t> (4)</a:t>
            </a:r>
            <a:endParaRPr lang="lv-LV" dirty="0"/>
          </a:p>
        </p:txBody>
      </p:sp>
      <p:sp>
        <p:nvSpPr>
          <p:cNvPr id="3" name="Content Placeholder 2"/>
          <p:cNvSpPr>
            <a:spLocks noGrp="1"/>
          </p:cNvSpPr>
          <p:nvPr>
            <p:ph idx="1"/>
          </p:nvPr>
        </p:nvSpPr>
        <p:spPr/>
        <p:txBody>
          <a:bodyPr>
            <a:normAutofit/>
          </a:bodyPr>
          <a:lstStyle/>
          <a:p>
            <a:pPr>
              <a:lnSpc>
                <a:spcPct val="90000"/>
              </a:lnSpc>
              <a:buNone/>
            </a:pPr>
            <a:r>
              <a:rPr lang="lv-LV" altLang="zh-TW" sz="2800" dirty="0" smtClean="0">
                <a:solidFill>
                  <a:schemeClr val="tx1"/>
                </a:solidFill>
                <a:ea typeface="新細明體" pitchFamily="18" charset="-120"/>
              </a:rPr>
              <a:t>4. Definējiet draudus:</a:t>
            </a:r>
          </a:p>
          <a:p>
            <a:pPr lvl="1">
              <a:lnSpc>
                <a:spcPct val="90000"/>
              </a:lnSpc>
            </a:pPr>
            <a:r>
              <a:rPr lang="lv-LV" altLang="zh-TW" sz="2400" dirty="0" smtClean="0">
                <a:solidFill>
                  <a:schemeClr val="tx1"/>
                </a:solidFill>
                <a:ea typeface="新細明體" pitchFamily="18" charset="-120"/>
              </a:rPr>
              <a:t>Draudi ir faktori no jūsu ārējās vides, kas varētu apdraudēt jūsu stabilo stāvokli </a:t>
            </a:r>
          </a:p>
          <a:p>
            <a:pPr lvl="1">
              <a:lnSpc>
                <a:spcPct val="90000"/>
              </a:lnSpc>
            </a:pPr>
            <a:r>
              <a:rPr lang="lv-LV" altLang="zh-TW" sz="2400" dirty="0" smtClean="0">
                <a:solidFill>
                  <a:schemeClr val="tx1"/>
                </a:solidFill>
                <a:ea typeface="新細明體" pitchFamily="18" charset="-120"/>
              </a:rPr>
              <a:t>Iespējamie draudi: konkurentu jauna produkcija, izmaiņas demogrāfiskajā situācijā, izmaiņas likumdošanā</a:t>
            </a:r>
          </a:p>
          <a:p>
            <a:pPr lvl="1">
              <a:lnSpc>
                <a:spcPct val="90000"/>
              </a:lnSpc>
            </a:pPr>
            <a:r>
              <a:rPr lang="lv-LV" sz="2400" dirty="0" smtClean="0">
                <a:solidFill>
                  <a:schemeClr val="tx1"/>
                </a:solidFill>
              </a:rPr>
              <a:t>Meklējiet atbildes uz jautājumiem:</a:t>
            </a:r>
          </a:p>
          <a:p>
            <a:pPr lvl="2">
              <a:lnSpc>
                <a:spcPct val="90000"/>
              </a:lnSpc>
            </a:pPr>
            <a:r>
              <a:rPr lang="lv-LV" altLang="zh-TW" sz="2200" dirty="0" smtClean="0">
                <a:solidFill>
                  <a:schemeClr val="tx1"/>
                </a:solidFill>
                <a:ea typeface="新細明體" pitchFamily="18" charset="-120"/>
              </a:rPr>
              <a:t>Vai izmainījās darba, produkta vai pakalpojuma nepieciešamas specifikācijas?</a:t>
            </a:r>
          </a:p>
          <a:p>
            <a:pPr lvl="2">
              <a:lnSpc>
                <a:spcPct val="90000"/>
              </a:lnSpc>
            </a:pPr>
            <a:r>
              <a:rPr lang="lv-LV" altLang="zh-TW" sz="2200" dirty="0" smtClean="0">
                <a:solidFill>
                  <a:schemeClr val="tx1"/>
                </a:solidFill>
                <a:ea typeface="新細明體" pitchFamily="18" charset="-120"/>
              </a:rPr>
              <a:t>Vai izmaiņas tehnoloģijās varētu apdraudēt jūs?</a:t>
            </a:r>
          </a:p>
          <a:p>
            <a:pPr lvl="2">
              <a:lnSpc>
                <a:spcPct val="90000"/>
              </a:lnSpc>
            </a:pPr>
            <a:r>
              <a:rPr lang="lv-LV" altLang="zh-TW" sz="2200" dirty="0" smtClean="0">
                <a:solidFill>
                  <a:schemeClr val="tx1"/>
                </a:solidFill>
                <a:ea typeface="新細明體" pitchFamily="18" charset="-120"/>
              </a:rPr>
              <a:t>Vai ir izmaiņas likumdošanā, kas varētu jūs apdraudēt?</a:t>
            </a:r>
          </a:p>
          <a:p>
            <a:pPr lvl="2">
              <a:lnSpc>
                <a:spcPct val="90000"/>
              </a:lnSpc>
            </a:pPr>
            <a:r>
              <a:rPr lang="lv-LV" altLang="zh-TW" sz="2200" dirty="0" smtClean="0">
                <a:solidFill>
                  <a:schemeClr val="tx1"/>
                </a:solidFill>
                <a:ea typeface="新細明體" pitchFamily="18" charset="-120"/>
              </a:rPr>
              <a:t>Vai ir drauds pazaudēt galveno personālu?</a:t>
            </a:r>
            <a:endParaRPr lang="en-US" altLang="zh-TW" sz="2200" dirty="0" smtClean="0">
              <a:solidFill>
                <a:schemeClr val="tx1"/>
              </a:solidFill>
              <a:ea typeface="新細明體" pitchFamily="18" charset="-120"/>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err="1" smtClean="0"/>
              <a:t>SWOT</a:t>
            </a:r>
            <a:r>
              <a:rPr lang="lv-LV" dirty="0" smtClean="0"/>
              <a:t> (5)</a:t>
            </a:r>
            <a:endParaRPr lang="lv-LV" dirty="0"/>
          </a:p>
        </p:txBody>
      </p:sp>
      <p:sp>
        <p:nvSpPr>
          <p:cNvPr id="3" name="Content Placeholder 2"/>
          <p:cNvSpPr>
            <a:spLocks noGrp="1"/>
          </p:cNvSpPr>
          <p:nvPr>
            <p:ph idx="1"/>
          </p:nvPr>
        </p:nvSpPr>
        <p:spPr/>
        <p:txBody>
          <a:bodyPr>
            <a:normAutofit/>
          </a:bodyPr>
          <a:lstStyle/>
          <a:p>
            <a:pPr>
              <a:buNone/>
            </a:pPr>
            <a:r>
              <a:rPr lang="lv-LV" sz="2800" dirty="0" smtClean="0">
                <a:solidFill>
                  <a:schemeClr val="tx1"/>
                </a:solidFill>
              </a:rPr>
              <a:t>5. Definējiet attīstības stratēģiju:</a:t>
            </a:r>
          </a:p>
          <a:p>
            <a:pPr lvl="1"/>
            <a:r>
              <a:rPr lang="lv-LV" sz="2400" dirty="0" smtClean="0">
                <a:solidFill>
                  <a:schemeClr val="tx1"/>
                </a:solidFill>
              </a:rPr>
              <a:t>Stratēģiju varētu aprakstīt ar teikumu, kas nosaka, kādā veidā jūsu stiprās puses un iespējas varētu palīdzēt jums uzlabot vājās vietas un novērst draudus</a:t>
            </a:r>
            <a:endParaRPr lang="lv-LV" sz="2400" dirty="0">
              <a:solidFill>
                <a:schemeClr val="tx1"/>
              </a:solidFill>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5"/>
          <p:cNvSpPr>
            <a:spLocks noGrp="1"/>
          </p:cNvSpPr>
          <p:nvPr>
            <p:ph type="sldNum" sz="quarter" idx="12"/>
          </p:nvPr>
        </p:nvSpPr>
        <p:spPr>
          <a:noFill/>
        </p:spPr>
        <p:txBody>
          <a:bodyPr/>
          <a:lstStyle/>
          <a:p>
            <a:fld id="{9F564ACF-37EE-4BD2-B15E-31934C09886E}" type="slidenum">
              <a:rPr lang="en-US" smtClean="0"/>
              <a:pPr/>
              <a:t>56</a:t>
            </a:fld>
            <a:endParaRPr lang="en-US" smtClean="0"/>
          </a:p>
        </p:txBody>
      </p:sp>
      <p:sp>
        <p:nvSpPr>
          <p:cNvPr id="31749" name="Rectangle 2"/>
          <p:cNvSpPr>
            <a:spLocks noGrp="1" noChangeArrowheads="1"/>
          </p:cNvSpPr>
          <p:nvPr>
            <p:ph type="title"/>
          </p:nvPr>
        </p:nvSpPr>
        <p:spPr>
          <a:xfrm>
            <a:off x="827584" y="274638"/>
            <a:ext cx="7859216" cy="1143000"/>
          </a:xfrm>
        </p:spPr>
        <p:txBody>
          <a:bodyPr/>
          <a:lstStyle/>
          <a:p>
            <a:pPr eaLnBrk="1" hangingPunct="1"/>
            <a:r>
              <a:rPr lang="lv-LV" dirty="0" smtClean="0"/>
              <a:t>Mērķu koks</a:t>
            </a:r>
            <a:endParaRPr lang="en-US" dirty="0" smtClean="0"/>
          </a:p>
        </p:txBody>
      </p:sp>
      <p:sp>
        <p:nvSpPr>
          <p:cNvPr id="31750" name="Rectangle 3"/>
          <p:cNvSpPr>
            <a:spLocks noGrp="1" noChangeArrowheads="1"/>
          </p:cNvSpPr>
          <p:nvPr>
            <p:ph type="body" idx="1"/>
          </p:nvPr>
        </p:nvSpPr>
        <p:spPr/>
        <p:txBody>
          <a:bodyPr>
            <a:normAutofit lnSpcReduction="10000"/>
          </a:bodyPr>
          <a:lstStyle/>
          <a:p>
            <a:pPr marL="457200" indent="-457200">
              <a:buAutoNum type="arabicPeriod"/>
            </a:pPr>
            <a:r>
              <a:rPr lang="lv-LV" sz="2800" dirty="0" smtClean="0">
                <a:solidFill>
                  <a:schemeClr val="tx1"/>
                </a:solidFill>
              </a:rPr>
              <a:t>Izveidojiet mērķu koku, izmantojot mērķu analīzes jautājumu kopu </a:t>
            </a:r>
            <a:r>
              <a:rPr lang="lv-LV" sz="2800" dirty="0" smtClean="0">
                <a:solidFill>
                  <a:schemeClr val="tx1"/>
                </a:solidFill>
                <a:sym typeface="Wingdings" pitchFamily="2" charset="2"/>
              </a:rPr>
              <a:t>(</a:t>
            </a:r>
            <a:r>
              <a:rPr lang="lv-LV" sz="2000" dirty="0" smtClean="0">
                <a:solidFill>
                  <a:schemeClr val="tx1"/>
                </a:solidFill>
                <a:sym typeface="Wingdings" pitchFamily="2" charset="2"/>
                <a:hlinkClick r:id="rId2"/>
              </a:rPr>
              <a:t>http://www.headinjury.com/goalquest.htm</a:t>
            </a:r>
            <a:r>
              <a:rPr lang="lv-LV" sz="2800" dirty="0" smtClean="0">
                <a:solidFill>
                  <a:schemeClr val="tx1"/>
                </a:solidFill>
                <a:sym typeface="Wingdings" pitchFamily="2" charset="2"/>
              </a:rPr>
              <a:t>) un/vai </a:t>
            </a:r>
            <a:r>
              <a:rPr lang="lv-LV" sz="2800" dirty="0" smtClean="0">
                <a:solidFill>
                  <a:schemeClr val="tx1"/>
                </a:solidFill>
              </a:rPr>
              <a:t>mērķu analīzes procesa aprakstu (</a:t>
            </a:r>
            <a:r>
              <a:rPr lang="lv-LV" sz="2000" dirty="0" smtClean="0">
                <a:solidFill>
                  <a:schemeClr val="tx1"/>
                </a:solidFill>
                <a:sym typeface="Wingdings" pitchFamily="2" charset="2"/>
                <a:hlinkClick r:id="rId3"/>
              </a:rPr>
              <a:t>http://www.headinjury.com/goalset.htm</a:t>
            </a:r>
            <a:r>
              <a:rPr lang="lv-LV" dirty="0" smtClean="0">
                <a:solidFill>
                  <a:schemeClr val="tx1"/>
                </a:solidFill>
                <a:sym typeface="Wingdings" pitchFamily="2" charset="2"/>
              </a:rPr>
              <a:t>)</a:t>
            </a:r>
          </a:p>
          <a:p>
            <a:pPr marL="457200" indent="-457200">
              <a:buAutoNum type="arabicPeriod"/>
            </a:pPr>
            <a:r>
              <a:rPr lang="lv-LV" sz="2800" dirty="0" smtClean="0">
                <a:solidFill>
                  <a:schemeClr val="tx1"/>
                </a:solidFill>
              </a:rPr>
              <a:t>Mērķu koks:</a:t>
            </a:r>
          </a:p>
          <a:p>
            <a:pPr lvl="1"/>
            <a:r>
              <a:rPr lang="lv-LV" sz="2400" dirty="0" smtClean="0">
                <a:solidFill>
                  <a:schemeClr val="tx1"/>
                </a:solidFill>
              </a:rPr>
              <a:t>Katrs elements – konkrēts jēdziens (mērķis vai </a:t>
            </a:r>
            <a:r>
              <a:rPr lang="lv-LV" sz="2400" dirty="0" err="1" smtClean="0">
                <a:solidFill>
                  <a:schemeClr val="tx1"/>
                </a:solidFill>
              </a:rPr>
              <a:t>apakšmērķis</a:t>
            </a:r>
            <a:r>
              <a:rPr lang="lv-LV" sz="2400" dirty="0" smtClean="0">
                <a:solidFill>
                  <a:schemeClr val="tx1"/>
                </a:solidFill>
              </a:rPr>
              <a:t> konkrētā abstrakcijas līmenī) – viszemākajā līmenī tā būs funkcija vai uzdevums</a:t>
            </a:r>
          </a:p>
          <a:p>
            <a:pPr lvl="1"/>
            <a:r>
              <a:rPr lang="lv-LV" sz="2400" dirty="0" smtClean="0">
                <a:solidFill>
                  <a:schemeClr val="tx1"/>
                </a:solidFill>
              </a:rPr>
              <a:t>Visu mērķa koka lapu realizācija nodrošina saknes mērķa sasniegšanu</a:t>
            </a:r>
          </a:p>
          <a:p>
            <a:pPr lvl="1"/>
            <a:r>
              <a:rPr lang="lv-LV" sz="2400" dirty="0" smtClean="0">
                <a:solidFill>
                  <a:schemeClr val="tx1"/>
                </a:solidFill>
              </a:rPr>
              <a:t>Vairākas koka lapas var būt vienādas</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Asakas diagramma (1)</a:t>
            </a:r>
            <a:endParaRPr lang="lv-LV" dirty="0"/>
          </a:p>
        </p:txBody>
      </p:sp>
      <p:sp>
        <p:nvSpPr>
          <p:cNvPr id="3" name="Content Placeholder 2"/>
          <p:cNvSpPr>
            <a:spLocks noGrp="1"/>
          </p:cNvSpPr>
          <p:nvPr>
            <p:ph idx="1"/>
          </p:nvPr>
        </p:nvSpPr>
        <p:spPr>
          <a:xfrm>
            <a:off x="395536" y="1412776"/>
            <a:ext cx="8229600" cy="1180727"/>
          </a:xfrm>
        </p:spPr>
        <p:txBody>
          <a:bodyPr>
            <a:normAutofit lnSpcReduction="10000"/>
          </a:bodyPr>
          <a:lstStyle/>
          <a:p>
            <a:pPr marL="266700" indent="-266700">
              <a:buNone/>
            </a:pPr>
            <a:r>
              <a:rPr lang="lv-LV" dirty="0" smtClean="0">
                <a:solidFill>
                  <a:schemeClr val="tx1"/>
                </a:solidFill>
              </a:rPr>
              <a:t>1. Identificējiet un skaidri definējiet efektu, kas tiks analizēts. Frāze varētu tikt formulēta negatīvi, kā problēma, vai pozitīvi, kā mērķis.  </a:t>
            </a:r>
          </a:p>
          <a:p>
            <a:pPr marL="457200" indent="-457200">
              <a:buFont typeface="+mj-lt"/>
              <a:buAutoNum type="arabicPeriod"/>
            </a:pPr>
            <a:endParaRPr lang="lv-LV" dirty="0">
              <a:solidFill>
                <a:schemeClr val="tx1"/>
              </a:solidFill>
            </a:endParaRPr>
          </a:p>
        </p:txBody>
      </p:sp>
      <p:sp>
        <p:nvSpPr>
          <p:cNvPr id="7" name="Content Placeholder 2"/>
          <p:cNvSpPr txBox="1">
            <a:spLocks/>
          </p:cNvSpPr>
          <p:nvPr/>
        </p:nvSpPr>
        <p:spPr>
          <a:xfrm>
            <a:off x="467544" y="3356992"/>
            <a:ext cx="8229600" cy="1324744"/>
          </a:xfrm>
          <a:prstGeom prst="rect">
            <a:avLst/>
          </a:prstGeom>
        </p:spPr>
        <p:txBody>
          <a:bodyPr vert="horz" lIns="91440" tIns="45720" rIns="91440" bIns="45720" rtlCol="0">
            <a:normAutofit/>
          </a:bodyPr>
          <a:lstStyle/>
          <a:p>
            <a:pPr marL="457200" indent="-457200"/>
            <a:r>
              <a:rPr lang="lv-LV" sz="2400" dirty="0" smtClean="0"/>
              <a:t>2. Identificējiet galvenās kategorijas jeb cēloņu grupas</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lv-LV" sz="24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pic>
        <p:nvPicPr>
          <p:cNvPr id="11270" name="Picture 6"/>
          <p:cNvPicPr>
            <a:picLocks noChangeAspect="1" noChangeArrowheads="1"/>
          </p:cNvPicPr>
          <p:nvPr/>
        </p:nvPicPr>
        <p:blipFill>
          <a:blip r:embed="rId2" cstate="print"/>
          <a:srcRect/>
          <a:stretch>
            <a:fillRect/>
          </a:stretch>
        </p:blipFill>
        <p:spPr bwMode="auto">
          <a:xfrm>
            <a:off x="1763688" y="3906880"/>
            <a:ext cx="4921027" cy="2594843"/>
          </a:xfrm>
          <a:prstGeom prst="rect">
            <a:avLst/>
          </a:prstGeom>
          <a:noFill/>
          <a:ln w="9525">
            <a:noFill/>
            <a:miter lim="800000"/>
            <a:headEnd/>
            <a:tailEnd/>
          </a:ln>
        </p:spPr>
      </p:pic>
      <p:pic>
        <p:nvPicPr>
          <p:cNvPr id="11271" name="Picture 7"/>
          <p:cNvPicPr>
            <a:picLocks noChangeAspect="1" noChangeArrowheads="1"/>
          </p:cNvPicPr>
          <p:nvPr/>
        </p:nvPicPr>
        <p:blipFill>
          <a:blip r:embed="rId3" cstate="print"/>
          <a:srcRect/>
          <a:stretch>
            <a:fillRect/>
          </a:stretch>
        </p:blipFill>
        <p:spPr bwMode="auto">
          <a:xfrm>
            <a:off x="1907704" y="2348880"/>
            <a:ext cx="4623420" cy="907284"/>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6ECF81E8-6DE5-4C92-89BE-5D6CD56A8BF1}"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Asakas diagramma (2)</a:t>
            </a:r>
            <a:endParaRPr lang="lv-LV" dirty="0"/>
          </a:p>
        </p:txBody>
      </p:sp>
      <p:sp>
        <p:nvSpPr>
          <p:cNvPr id="3" name="Content Placeholder 2"/>
          <p:cNvSpPr>
            <a:spLocks noGrp="1"/>
          </p:cNvSpPr>
          <p:nvPr>
            <p:ph idx="1"/>
          </p:nvPr>
        </p:nvSpPr>
        <p:spPr>
          <a:xfrm>
            <a:off x="457200" y="1412776"/>
            <a:ext cx="8229600" cy="1008113"/>
          </a:xfrm>
        </p:spPr>
        <p:txBody>
          <a:bodyPr>
            <a:normAutofit/>
          </a:bodyPr>
          <a:lstStyle/>
          <a:p>
            <a:pPr marL="266700" indent="-266700">
              <a:buNone/>
            </a:pPr>
            <a:r>
              <a:rPr lang="lv-LV" dirty="0" smtClean="0">
                <a:solidFill>
                  <a:schemeClr val="tx1"/>
                </a:solidFill>
              </a:rPr>
              <a:t>3. Katrai kategorijai identificējiet specifiskus faktorus, kas varētu būt problēmas cēloni</a:t>
            </a:r>
            <a:endParaRPr lang="lv-LV" dirty="0">
              <a:solidFill>
                <a:schemeClr val="tx1"/>
              </a:solidFill>
            </a:endParaRPr>
          </a:p>
        </p:txBody>
      </p:sp>
      <p:pic>
        <p:nvPicPr>
          <p:cNvPr id="12291" name="Picture 3"/>
          <p:cNvPicPr>
            <a:picLocks noChangeAspect="1" noChangeArrowheads="1"/>
          </p:cNvPicPr>
          <p:nvPr/>
        </p:nvPicPr>
        <p:blipFill>
          <a:blip r:embed="rId2" cstate="print"/>
          <a:srcRect/>
          <a:stretch>
            <a:fillRect/>
          </a:stretch>
        </p:blipFill>
        <p:spPr bwMode="auto">
          <a:xfrm>
            <a:off x="755576" y="2492896"/>
            <a:ext cx="7200900" cy="38385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ECF81E8-6DE5-4C92-89BE-5D6CD56A8BF1}"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Asakas diagramma (3)</a:t>
            </a:r>
            <a:endParaRPr lang="lv-LV" dirty="0"/>
          </a:p>
        </p:txBody>
      </p:sp>
      <p:sp>
        <p:nvSpPr>
          <p:cNvPr id="3" name="Content Placeholder 2"/>
          <p:cNvSpPr>
            <a:spLocks noGrp="1"/>
          </p:cNvSpPr>
          <p:nvPr>
            <p:ph idx="1"/>
          </p:nvPr>
        </p:nvSpPr>
        <p:spPr>
          <a:xfrm>
            <a:off x="467544" y="1484784"/>
            <a:ext cx="8229600" cy="532656"/>
          </a:xfrm>
        </p:spPr>
        <p:txBody>
          <a:bodyPr/>
          <a:lstStyle/>
          <a:p>
            <a:pPr>
              <a:buNone/>
            </a:pPr>
            <a:r>
              <a:rPr lang="lv-LV" dirty="0" smtClean="0">
                <a:solidFill>
                  <a:schemeClr val="tx1"/>
                </a:solidFill>
              </a:rPr>
              <a:t>5. Pievienojiet detalizēto līmeni</a:t>
            </a:r>
          </a:p>
          <a:p>
            <a:pPr>
              <a:buNone/>
            </a:pPr>
            <a:endParaRPr lang="lv-LV" dirty="0">
              <a:solidFill>
                <a:schemeClr val="tx1"/>
              </a:solidFill>
            </a:endParaRPr>
          </a:p>
        </p:txBody>
      </p:sp>
      <p:pic>
        <p:nvPicPr>
          <p:cNvPr id="13314" name="Picture 2"/>
          <p:cNvPicPr>
            <a:picLocks noChangeAspect="1" noChangeArrowheads="1"/>
          </p:cNvPicPr>
          <p:nvPr/>
        </p:nvPicPr>
        <p:blipFill>
          <a:blip r:embed="rId2" cstate="print"/>
          <a:srcRect/>
          <a:stretch>
            <a:fillRect/>
          </a:stretch>
        </p:blipFill>
        <p:spPr bwMode="auto">
          <a:xfrm>
            <a:off x="755576" y="2204864"/>
            <a:ext cx="7343775" cy="40195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ECF81E8-6DE5-4C92-89BE-5D6CD56A8BF1}"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reeform 2"/>
          <p:cNvSpPr>
            <a:spLocks/>
          </p:cNvSpPr>
          <p:nvPr/>
        </p:nvSpPr>
        <p:spPr bwMode="auto">
          <a:xfrm>
            <a:off x="0" y="5638800"/>
            <a:ext cx="9144000" cy="1219200"/>
          </a:xfrm>
          <a:custGeom>
            <a:avLst/>
            <a:gdLst/>
            <a:ahLst/>
            <a:cxnLst>
              <a:cxn ang="0">
                <a:pos x="12" y="767"/>
              </a:cxn>
              <a:cxn ang="0">
                <a:pos x="0" y="84"/>
              </a:cxn>
              <a:cxn ang="0">
                <a:pos x="12" y="51"/>
              </a:cxn>
              <a:cxn ang="0">
                <a:pos x="111" y="46"/>
              </a:cxn>
              <a:cxn ang="0">
                <a:pos x="148" y="46"/>
              </a:cxn>
              <a:cxn ang="0">
                <a:pos x="185" y="46"/>
              </a:cxn>
              <a:cxn ang="0">
                <a:pos x="222" y="56"/>
              </a:cxn>
              <a:cxn ang="0">
                <a:pos x="259" y="60"/>
              </a:cxn>
              <a:cxn ang="0">
                <a:pos x="308" y="79"/>
              </a:cxn>
              <a:cxn ang="0">
                <a:pos x="420" y="84"/>
              </a:cxn>
              <a:cxn ang="0">
                <a:pos x="519" y="84"/>
              </a:cxn>
              <a:cxn ang="0">
                <a:pos x="556" y="79"/>
              </a:cxn>
              <a:cxn ang="0">
                <a:pos x="630" y="74"/>
              </a:cxn>
              <a:cxn ang="0">
                <a:pos x="729" y="70"/>
              </a:cxn>
              <a:cxn ang="0">
                <a:pos x="778" y="70"/>
              </a:cxn>
              <a:cxn ang="0">
                <a:pos x="815" y="65"/>
              </a:cxn>
              <a:cxn ang="0">
                <a:pos x="852" y="60"/>
              </a:cxn>
              <a:cxn ang="0">
                <a:pos x="865" y="46"/>
              </a:cxn>
              <a:cxn ang="0">
                <a:pos x="889" y="74"/>
              </a:cxn>
              <a:cxn ang="0">
                <a:pos x="889" y="88"/>
              </a:cxn>
              <a:cxn ang="0">
                <a:pos x="976" y="98"/>
              </a:cxn>
              <a:cxn ang="0">
                <a:pos x="1075" y="107"/>
              </a:cxn>
              <a:cxn ang="0">
                <a:pos x="1112" y="103"/>
              </a:cxn>
              <a:cxn ang="0">
                <a:pos x="1149" y="93"/>
              </a:cxn>
              <a:cxn ang="0">
                <a:pos x="1186" y="88"/>
              </a:cxn>
              <a:cxn ang="0">
                <a:pos x="1223" y="84"/>
              </a:cxn>
              <a:cxn ang="0">
                <a:pos x="1322" y="79"/>
              </a:cxn>
              <a:cxn ang="0">
                <a:pos x="1421" y="79"/>
              </a:cxn>
              <a:cxn ang="0">
                <a:pos x="1322" y="65"/>
              </a:cxn>
              <a:cxn ang="0">
                <a:pos x="1248" y="60"/>
              </a:cxn>
              <a:cxn ang="0">
                <a:pos x="1285" y="65"/>
              </a:cxn>
              <a:cxn ang="0">
                <a:pos x="1322" y="70"/>
              </a:cxn>
              <a:cxn ang="0">
                <a:pos x="1359" y="74"/>
              </a:cxn>
              <a:cxn ang="0">
                <a:pos x="1371" y="65"/>
              </a:cxn>
              <a:cxn ang="0">
                <a:pos x="1631" y="56"/>
              </a:cxn>
              <a:cxn ang="0">
                <a:pos x="2348" y="126"/>
              </a:cxn>
              <a:cxn ang="0">
                <a:pos x="2916" y="37"/>
              </a:cxn>
              <a:cxn ang="0">
                <a:pos x="2941" y="51"/>
              </a:cxn>
              <a:cxn ang="0">
                <a:pos x="2978" y="60"/>
              </a:cxn>
              <a:cxn ang="0">
                <a:pos x="3756" y="84"/>
              </a:cxn>
              <a:cxn ang="0">
                <a:pos x="4127" y="37"/>
              </a:cxn>
              <a:cxn ang="0">
                <a:pos x="4140" y="65"/>
              </a:cxn>
              <a:cxn ang="0">
                <a:pos x="4152" y="79"/>
              </a:cxn>
              <a:cxn ang="0">
                <a:pos x="4807" y="98"/>
              </a:cxn>
              <a:cxn ang="0">
                <a:pos x="5326" y="18"/>
              </a:cxn>
              <a:cxn ang="0">
                <a:pos x="5499" y="0"/>
              </a:cxn>
              <a:cxn ang="0">
                <a:pos x="5536" y="9"/>
              </a:cxn>
              <a:cxn ang="0">
                <a:pos x="5561" y="23"/>
              </a:cxn>
              <a:cxn ang="0">
                <a:pos x="5610" y="23"/>
              </a:cxn>
              <a:cxn ang="0">
                <a:pos x="5660" y="32"/>
              </a:cxn>
              <a:cxn ang="0">
                <a:pos x="5759" y="32"/>
              </a:cxn>
              <a:cxn ang="0">
                <a:pos x="5734" y="754"/>
              </a:cxn>
            </a:cxnLst>
            <a:rect l="0" t="0" r="r" b="b"/>
            <a:pathLst>
              <a:path w="5760" h="768">
                <a:moveTo>
                  <a:pt x="12" y="767"/>
                </a:moveTo>
                <a:lnTo>
                  <a:pt x="0" y="84"/>
                </a:lnTo>
                <a:lnTo>
                  <a:pt x="12" y="51"/>
                </a:lnTo>
                <a:lnTo>
                  <a:pt x="111" y="46"/>
                </a:lnTo>
                <a:lnTo>
                  <a:pt x="148" y="46"/>
                </a:lnTo>
                <a:lnTo>
                  <a:pt x="185" y="46"/>
                </a:lnTo>
                <a:lnTo>
                  <a:pt x="222" y="56"/>
                </a:lnTo>
                <a:lnTo>
                  <a:pt x="259" y="60"/>
                </a:lnTo>
                <a:lnTo>
                  <a:pt x="308" y="79"/>
                </a:lnTo>
                <a:lnTo>
                  <a:pt x="420" y="84"/>
                </a:lnTo>
                <a:lnTo>
                  <a:pt x="519" y="84"/>
                </a:lnTo>
                <a:lnTo>
                  <a:pt x="556" y="79"/>
                </a:lnTo>
                <a:lnTo>
                  <a:pt x="630" y="74"/>
                </a:lnTo>
                <a:lnTo>
                  <a:pt x="729" y="70"/>
                </a:lnTo>
                <a:lnTo>
                  <a:pt x="778" y="70"/>
                </a:lnTo>
                <a:lnTo>
                  <a:pt x="815" y="65"/>
                </a:lnTo>
                <a:lnTo>
                  <a:pt x="852" y="60"/>
                </a:lnTo>
                <a:lnTo>
                  <a:pt x="865" y="46"/>
                </a:lnTo>
                <a:lnTo>
                  <a:pt x="889" y="74"/>
                </a:lnTo>
                <a:lnTo>
                  <a:pt x="889" y="88"/>
                </a:lnTo>
                <a:lnTo>
                  <a:pt x="976" y="98"/>
                </a:lnTo>
                <a:lnTo>
                  <a:pt x="1075" y="107"/>
                </a:lnTo>
                <a:lnTo>
                  <a:pt x="1112" y="103"/>
                </a:lnTo>
                <a:lnTo>
                  <a:pt x="1149" y="93"/>
                </a:lnTo>
                <a:lnTo>
                  <a:pt x="1186" y="88"/>
                </a:lnTo>
                <a:lnTo>
                  <a:pt x="1223" y="84"/>
                </a:lnTo>
                <a:lnTo>
                  <a:pt x="1322" y="79"/>
                </a:lnTo>
                <a:lnTo>
                  <a:pt x="1421" y="79"/>
                </a:lnTo>
                <a:lnTo>
                  <a:pt x="1322" y="65"/>
                </a:lnTo>
                <a:lnTo>
                  <a:pt x="1248" y="60"/>
                </a:lnTo>
                <a:lnTo>
                  <a:pt x="1285" y="65"/>
                </a:lnTo>
                <a:lnTo>
                  <a:pt x="1322" y="70"/>
                </a:lnTo>
                <a:lnTo>
                  <a:pt x="1359" y="74"/>
                </a:lnTo>
                <a:lnTo>
                  <a:pt x="1371" y="65"/>
                </a:lnTo>
                <a:lnTo>
                  <a:pt x="1631" y="56"/>
                </a:lnTo>
                <a:lnTo>
                  <a:pt x="2348" y="126"/>
                </a:lnTo>
                <a:lnTo>
                  <a:pt x="2916" y="37"/>
                </a:lnTo>
                <a:lnTo>
                  <a:pt x="2941" y="51"/>
                </a:lnTo>
                <a:lnTo>
                  <a:pt x="2978" y="60"/>
                </a:lnTo>
                <a:lnTo>
                  <a:pt x="3756" y="84"/>
                </a:lnTo>
                <a:lnTo>
                  <a:pt x="4127" y="37"/>
                </a:lnTo>
                <a:lnTo>
                  <a:pt x="4140" y="65"/>
                </a:lnTo>
                <a:lnTo>
                  <a:pt x="4152" y="79"/>
                </a:lnTo>
                <a:lnTo>
                  <a:pt x="4807" y="98"/>
                </a:lnTo>
                <a:lnTo>
                  <a:pt x="5326" y="18"/>
                </a:lnTo>
                <a:lnTo>
                  <a:pt x="5499" y="0"/>
                </a:lnTo>
                <a:lnTo>
                  <a:pt x="5536" y="9"/>
                </a:lnTo>
                <a:lnTo>
                  <a:pt x="5561" y="23"/>
                </a:lnTo>
                <a:lnTo>
                  <a:pt x="5610" y="23"/>
                </a:lnTo>
                <a:lnTo>
                  <a:pt x="5660" y="32"/>
                </a:lnTo>
                <a:lnTo>
                  <a:pt x="5759" y="32"/>
                </a:lnTo>
                <a:lnTo>
                  <a:pt x="5734" y="754"/>
                </a:lnTo>
              </a:path>
            </a:pathLst>
          </a:custGeom>
          <a:solidFill>
            <a:schemeClr val="accent1"/>
          </a:solidFill>
          <a:ln w="9525" cap="rnd">
            <a:noFill/>
            <a:round/>
            <a:headEnd type="none" w="sm" len="sm"/>
            <a:tailEnd type="none" w="sm" len="sm"/>
          </a:ln>
          <a:effectLst/>
        </p:spPr>
        <p:txBody>
          <a:bodyPr/>
          <a:lstStyle/>
          <a:p>
            <a:pPr>
              <a:defRPr/>
            </a:pPr>
            <a:endParaRPr lang="lv-LV"/>
          </a:p>
        </p:txBody>
      </p:sp>
      <p:grpSp>
        <p:nvGrpSpPr>
          <p:cNvPr id="2" name="Group 3"/>
          <p:cNvGrpSpPr>
            <a:grpSpLocks/>
          </p:cNvGrpSpPr>
          <p:nvPr/>
        </p:nvGrpSpPr>
        <p:grpSpPr bwMode="auto">
          <a:xfrm>
            <a:off x="2422525" y="209550"/>
            <a:ext cx="4800600" cy="6108700"/>
            <a:chOff x="1526" y="132"/>
            <a:chExt cx="3024" cy="3848"/>
          </a:xfrm>
        </p:grpSpPr>
        <p:grpSp>
          <p:nvGrpSpPr>
            <p:cNvPr id="3" name="Group 4"/>
            <p:cNvGrpSpPr>
              <a:grpSpLocks/>
            </p:cNvGrpSpPr>
            <p:nvPr/>
          </p:nvGrpSpPr>
          <p:grpSpPr bwMode="auto">
            <a:xfrm>
              <a:off x="1526" y="132"/>
              <a:ext cx="2159" cy="2323"/>
              <a:chOff x="1526" y="132"/>
              <a:chExt cx="2159" cy="2323"/>
            </a:xfrm>
          </p:grpSpPr>
          <p:sp>
            <p:nvSpPr>
              <p:cNvPr id="10307" name="Freeform 5"/>
              <p:cNvSpPr>
                <a:spLocks/>
              </p:cNvSpPr>
              <p:nvPr/>
            </p:nvSpPr>
            <p:spPr bwMode="auto">
              <a:xfrm>
                <a:off x="1526" y="1399"/>
                <a:ext cx="949" cy="893"/>
              </a:xfrm>
              <a:custGeom>
                <a:avLst/>
                <a:gdLst>
                  <a:gd name="T0" fmla="*/ 888 w 949"/>
                  <a:gd name="T1" fmla="*/ 0 h 893"/>
                  <a:gd name="T2" fmla="*/ 847 w 949"/>
                  <a:gd name="T3" fmla="*/ 86 h 893"/>
                  <a:gd name="T4" fmla="*/ 541 w 949"/>
                  <a:gd name="T5" fmla="*/ 120 h 893"/>
                  <a:gd name="T6" fmla="*/ 812 w 949"/>
                  <a:gd name="T7" fmla="*/ 124 h 893"/>
                  <a:gd name="T8" fmla="*/ 548 w 949"/>
                  <a:gd name="T9" fmla="*/ 300 h 893"/>
                  <a:gd name="T10" fmla="*/ 0 w 949"/>
                  <a:gd name="T11" fmla="*/ 340 h 893"/>
                  <a:gd name="T12" fmla="*/ 503 w 949"/>
                  <a:gd name="T13" fmla="*/ 322 h 893"/>
                  <a:gd name="T14" fmla="*/ 244 w 949"/>
                  <a:gd name="T15" fmla="*/ 582 h 893"/>
                  <a:gd name="T16" fmla="*/ 32 w 949"/>
                  <a:gd name="T17" fmla="*/ 542 h 893"/>
                  <a:gd name="T18" fmla="*/ 266 w 949"/>
                  <a:gd name="T19" fmla="*/ 618 h 893"/>
                  <a:gd name="T20" fmla="*/ 11 w 949"/>
                  <a:gd name="T21" fmla="*/ 883 h 893"/>
                  <a:gd name="T22" fmla="*/ 330 w 949"/>
                  <a:gd name="T23" fmla="*/ 665 h 893"/>
                  <a:gd name="T24" fmla="*/ 98 w 949"/>
                  <a:gd name="T25" fmla="*/ 892 h 893"/>
                  <a:gd name="T26" fmla="*/ 336 w 949"/>
                  <a:gd name="T27" fmla="*/ 693 h 893"/>
                  <a:gd name="T28" fmla="*/ 524 w 949"/>
                  <a:gd name="T29" fmla="*/ 523 h 893"/>
                  <a:gd name="T30" fmla="*/ 349 w 949"/>
                  <a:gd name="T31" fmla="*/ 769 h 893"/>
                  <a:gd name="T32" fmla="*/ 626 w 949"/>
                  <a:gd name="T33" fmla="*/ 444 h 893"/>
                  <a:gd name="T34" fmla="*/ 618 w 949"/>
                  <a:gd name="T35" fmla="*/ 580 h 893"/>
                  <a:gd name="T36" fmla="*/ 796 w 949"/>
                  <a:gd name="T37" fmla="*/ 266 h 893"/>
                  <a:gd name="T38" fmla="*/ 696 w 949"/>
                  <a:gd name="T39" fmla="*/ 800 h 893"/>
                  <a:gd name="T40" fmla="*/ 948 w 949"/>
                  <a:gd name="T41" fmla="*/ 115 h 893"/>
                  <a:gd name="T42" fmla="*/ 947 w 949"/>
                  <a:gd name="T43" fmla="*/ 95 h 8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49"/>
                  <a:gd name="T67" fmla="*/ 0 h 893"/>
                  <a:gd name="T68" fmla="*/ 949 w 949"/>
                  <a:gd name="T69" fmla="*/ 893 h 89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49" h="893">
                    <a:moveTo>
                      <a:pt x="888" y="0"/>
                    </a:moveTo>
                    <a:lnTo>
                      <a:pt x="847" y="86"/>
                    </a:lnTo>
                    <a:lnTo>
                      <a:pt x="541" y="120"/>
                    </a:lnTo>
                    <a:lnTo>
                      <a:pt x="812" y="124"/>
                    </a:lnTo>
                    <a:lnTo>
                      <a:pt x="548" y="300"/>
                    </a:lnTo>
                    <a:lnTo>
                      <a:pt x="0" y="340"/>
                    </a:lnTo>
                    <a:lnTo>
                      <a:pt x="503" y="322"/>
                    </a:lnTo>
                    <a:lnTo>
                      <a:pt x="244" y="582"/>
                    </a:lnTo>
                    <a:lnTo>
                      <a:pt x="32" y="542"/>
                    </a:lnTo>
                    <a:lnTo>
                      <a:pt x="266" y="618"/>
                    </a:lnTo>
                    <a:lnTo>
                      <a:pt x="11" y="883"/>
                    </a:lnTo>
                    <a:lnTo>
                      <a:pt x="330" y="665"/>
                    </a:lnTo>
                    <a:lnTo>
                      <a:pt x="98" y="892"/>
                    </a:lnTo>
                    <a:lnTo>
                      <a:pt x="336" y="693"/>
                    </a:lnTo>
                    <a:lnTo>
                      <a:pt x="524" y="523"/>
                    </a:lnTo>
                    <a:lnTo>
                      <a:pt x="349" y="769"/>
                    </a:lnTo>
                    <a:lnTo>
                      <a:pt x="626" y="444"/>
                    </a:lnTo>
                    <a:lnTo>
                      <a:pt x="618" y="580"/>
                    </a:lnTo>
                    <a:lnTo>
                      <a:pt x="796" y="266"/>
                    </a:lnTo>
                    <a:lnTo>
                      <a:pt x="696" y="800"/>
                    </a:lnTo>
                    <a:lnTo>
                      <a:pt x="948" y="115"/>
                    </a:lnTo>
                    <a:lnTo>
                      <a:pt x="947" y="95"/>
                    </a:lnTo>
                  </a:path>
                </a:pathLst>
              </a:custGeom>
              <a:solidFill>
                <a:srgbClr val="FFFFFF"/>
              </a:solidFill>
              <a:ln w="12700" cap="rnd" cmpd="sng">
                <a:solidFill>
                  <a:schemeClr val="tx1"/>
                </a:solidFill>
                <a:prstDash val="solid"/>
                <a:round/>
                <a:headEnd type="none" w="sm" len="sm"/>
                <a:tailEnd type="none" w="sm" len="sm"/>
              </a:ln>
            </p:spPr>
            <p:txBody>
              <a:bodyPr/>
              <a:lstStyle/>
              <a:p>
                <a:endParaRPr lang="lv-LV"/>
              </a:p>
            </p:txBody>
          </p:sp>
          <p:sp>
            <p:nvSpPr>
              <p:cNvPr id="10308" name="Freeform 6"/>
              <p:cNvSpPr>
                <a:spLocks/>
              </p:cNvSpPr>
              <p:nvPr/>
            </p:nvSpPr>
            <p:spPr bwMode="auto">
              <a:xfrm>
                <a:off x="2437" y="1499"/>
                <a:ext cx="622" cy="531"/>
              </a:xfrm>
              <a:custGeom>
                <a:avLst/>
                <a:gdLst>
                  <a:gd name="T0" fmla="*/ 0 w 622"/>
                  <a:gd name="T1" fmla="*/ 0 h 531"/>
                  <a:gd name="T2" fmla="*/ 42 w 622"/>
                  <a:gd name="T3" fmla="*/ 52 h 531"/>
                  <a:gd name="T4" fmla="*/ 73 w 622"/>
                  <a:gd name="T5" fmla="*/ 102 h 531"/>
                  <a:gd name="T6" fmla="*/ 100 w 622"/>
                  <a:gd name="T7" fmla="*/ 129 h 531"/>
                  <a:gd name="T8" fmla="*/ 129 w 622"/>
                  <a:gd name="T9" fmla="*/ 144 h 531"/>
                  <a:gd name="T10" fmla="*/ 157 w 622"/>
                  <a:gd name="T11" fmla="*/ 158 h 531"/>
                  <a:gd name="T12" fmla="*/ 185 w 622"/>
                  <a:gd name="T13" fmla="*/ 173 h 531"/>
                  <a:gd name="T14" fmla="*/ 214 w 622"/>
                  <a:gd name="T15" fmla="*/ 187 h 531"/>
                  <a:gd name="T16" fmla="*/ 235 w 622"/>
                  <a:gd name="T17" fmla="*/ 207 h 531"/>
                  <a:gd name="T18" fmla="*/ 264 w 622"/>
                  <a:gd name="T19" fmla="*/ 221 h 531"/>
                  <a:gd name="T20" fmla="*/ 285 w 622"/>
                  <a:gd name="T21" fmla="*/ 241 h 531"/>
                  <a:gd name="T22" fmla="*/ 308 w 622"/>
                  <a:gd name="T23" fmla="*/ 260 h 531"/>
                  <a:gd name="T24" fmla="*/ 323 w 622"/>
                  <a:gd name="T25" fmla="*/ 285 h 531"/>
                  <a:gd name="T26" fmla="*/ 345 w 622"/>
                  <a:gd name="T27" fmla="*/ 305 h 531"/>
                  <a:gd name="T28" fmla="*/ 374 w 622"/>
                  <a:gd name="T29" fmla="*/ 319 h 531"/>
                  <a:gd name="T30" fmla="*/ 395 w 622"/>
                  <a:gd name="T31" fmla="*/ 339 h 531"/>
                  <a:gd name="T32" fmla="*/ 417 w 622"/>
                  <a:gd name="T33" fmla="*/ 359 h 531"/>
                  <a:gd name="T34" fmla="*/ 439 w 622"/>
                  <a:gd name="T35" fmla="*/ 378 h 531"/>
                  <a:gd name="T36" fmla="*/ 460 w 622"/>
                  <a:gd name="T37" fmla="*/ 398 h 531"/>
                  <a:gd name="T38" fmla="*/ 482 w 622"/>
                  <a:gd name="T39" fmla="*/ 418 h 531"/>
                  <a:gd name="T40" fmla="*/ 504 w 622"/>
                  <a:gd name="T41" fmla="*/ 437 h 531"/>
                  <a:gd name="T42" fmla="*/ 526 w 622"/>
                  <a:gd name="T43" fmla="*/ 457 h 531"/>
                  <a:gd name="T44" fmla="*/ 548 w 622"/>
                  <a:gd name="T45" fmla="*/ 476 h 531"/>
                  <a:gd name="T46" fmla="*/ 570 w 622"/>
                  <a:gd name="T47" fmla="*/ 495 h 531"/>
                  <a:gd name="T48" fmla="*/ 603 w 622"/>
                  <a:gd name="T49" fmla="*/ 518 h 531"/>
                  <a:gd name="T50" fmla="*/ 621 w 622"/>
                  <a:gd name="T51" fmla="*/ 530 h 531"/>
                  <a:gd name="T52" fmla="*/ 605 w 622"/>
                  <a:gd name="T53" fmla="*/ 505 h 531"/>
                  <a:gd name="T54" fmla="*/ 589 w 622"/>
                  <a:gd name="T55" fmla="*/ 481 h 531"/>
                  <a:gd name="T56" fmla="*/ 574 w 622"/>
                  <a:gd name="T57" fmla="*/ 456 h 531"/>
                  <a:gd name="T58" fmla="*/ 559 w 622"/>
                  <a:gd name="T59" fmla="*/ 431 h 531"/>
                  <a:gd name="T60" fmla="*/ 543 w 622"/>
                  <a:gd name="T61" fmla="*/ 407 h 531"/>
                  <a:gd name="T62" fmla="*/ 578 w 622"/>
                  <a:gd name="T63" fmla="*/ 416 h 531"/>
                  <a:gd name="T64" fmla="*/ 576 w 622"/>
                  <a:gd name="T65" fmla="*/ 381 h 531"/>
                  <a:gd name="T66" fmla="*/ 560 w 622"/>
                  <a:gd name="T67" fmla="*/ 356 h 531"/>
                  <a:gd name="T68" fmla="*/ 545 w 622"/>
                  <a:gd name="T69" fmla="*/ 332 h 531"/>
                  <a:gd name="T70" fmla="*/ 529 w 622"/>
                  <a:gd name="T71" fmla="*/ 307 h 531"/>
                  <a:gd name="T72" fmla="*/ 514 w 622"/>
                  <a:gd name="T73" fmla="*/ 283 h 531"/>
                  <a:gd name="T74" fmla="*/ 499 w 622"/>
                  <a:gd name="T75" fmla="*/ 257 h 531"/>
                  <a:gd name="T76" fmla="*/ 493 w 622"/>
                  <a:gd name="T77" fmla="*/ 249 h 5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22"/>
                  <a:gd name="T118" fmla="*/ 0 h 531"/>
                  <a:gd name="T119" fmla="*/ 622 w 622"/>
                  <a:gd name="T120" fmla="*/ 531 h 53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22" h="531">
                    <a:moveTo>
                      <a:pt x="0" y="0"/>
                    </a:moveTo>
                    <a:lnTo>
                      <a:pt x="42" y="52"/>
                    </a:lnTo>
                    <a:lnTo>
                      <a:pt x="73" y="102"/>
                    </a:lnTo>
                    <a:lnTo>
                      <a:pt x="100" y="129"/>
                    </a:lnTo>
                    <a:lnTo>
                      <a:pt x="129" y="144"/>
                    </a:lnTo>
                    <a:lnTo>
                      <a:pt x="157" y="158"/>
                    </a:lnTo>
                    <a:lnTo>
                      <a:pt x="185" y="173"/>
                    </a:lnTo>
                    <a:lnTo>
                      <a:pt x="214" y="187"/>
                    </a:lnTo>
                    <a:lnTo>
                      <a:pt x="235" y="207"/>
                    </a:lnTo>
                    <a:lnTo>
                      <a:pt x="264" y="221"/>
                    </a:lnTo>
                    <a:lnTo>
                      <a:pt x="285" y="241"/>
                    </a:lnTo>
                    <a:lnTo>
                      <a:pt x="308" y="260"/>
                    </a:lnTo>
                    <a:lnTo>
                      <a:pt x="323" y="285"/>
                    </a:lnTo>
                    <a:lnTo>
                      <a:pt x="345" y="305"/>
                    </a:lnTo>
                    <a:lnTo>
                      <a:pt x="374" y="319"/>
                    </a:lnTo>
                    <a:lnTo>
                      <a:pt x="395" y="339"/>
                    </a:lnTo>
                    <a:lnTo>
                      <a:pt x="417" y="359"/>
                    </a:lnTo>
                    <a:lnTo>
                      <a:pt x="439" y="378"/>
                    </a:lnTo>
                    <a:lnTo>
                      <a:pt x="460" y="398"/>
                    </a:lnTo>
                    <a:lnTo>
                      <a:pt x="482" y="418"/>
                    </a:lnTo>
                    <a:lnTo>
                      <a:pt x="504" y="437"/>
                    </a:lnTo>
                    <a:lnTo>
                      <a:pt x="526" y="457"/>
                    </a:lnTo>
                    <a:lnTo>
                      <a:pt x="548" y="476"/>
                    </a:lnTo>
                    <a:lnTo>
                      <a:pt x="570" y="495"/>
                    </a:lnTo>
                    <a:lnTo>
                      <a:pt x="603" y="518"/>
                    </a:lnTo>
                    <a:lnTo>
                      <a:pt x="621" y="530"/>
                    </a:lnTo>
                    <a:lnTo>
                      <a:pt x="605" y="505"/>
                    </a:lnTo>
                    <a:lnTo>
                      <a:pt x="589" y="481"/>
                    </a:lnTo>
                    <a:lnTo>
                      <a:pt x="574" y="456"/>
                    </a:lnTo>
                    <a:lnTo>
                      <a:pt x="559" y="431"/>
                    </a:lnTo>
                    <a:lnTo>
                      <a:pt x="543" y="407"/>
                    </a:lnTo>
                    <a:lnTo>
                      <a:pt x="578" y="416"/>
                    </a:lnTo>
                    <a:lnTo>
                      <a:pt x="576" y="381"/>
                    </a:lnTo>
                    <a:lnTo>
                      <a:pt x="560" y="356"/>
                    </a:lnTo>
                    <a:lnTo>
                      <a:pt x="545" y="332"/>
                    </a:lnTo>
                    <a:lnTo>
                      <a:pt x="529" y="307"/>
                    </a:lnTo>
                    <a:lnTo>
                      <a:pt x="514" y="283"/>
                    </a:lnTo>
                    <a:lnTo>
                      <a:pt x="499" y="257"/>
                    </a:lnTo>
                    <a:lnTo>
                      <a:pt x="493" y="249"/>
                    </a:lnTo>
                  </a:path>
                </a:pathLst>
              </a:custGeom>
              <a:solidFill>
                <a:srgbClr val="5F5F5F"/>
              </a:solidFill>
              <a:ln w="12700" cap="rnd" cmpd="sng">
                <a:solidFill>
                  <a:srgbClr val="009966"/>
                </a:solidFill>
                <a:prstDash val="solid"/>
                <a:round/>
                <a:headEnd type="none" w="sm" len="sm"/>
                <a:tailEnd type="none" w="sm" len="sm"/>
              </a:ln>
            </p:spPr>
            <p:txBody>
              <a:bodyPr/>
              <a:lstStyle/>
              <a:p>
                <a:endParaRPr lang="lv-LV"/>
              </a:p>
            </p:txBody>
          </p:sp>
          <p:sp>
            <p:nvSpPr>
              <p:cNvPr id="10309" name="Freeform 7"/>
              <p:cNvSpPr>
                <a:spLocks/>
              </p:cNvSpPr>
              <p:nvPr/>
            </p:nvSpPr>
            <p:spPr bwMode="auto">
              <a:xfrm>
                <a:off x="2202" y="132"/>
                <a:ext cx="1483" cy="2323"/>
              </a:xfrm>
              <a:custGeom>
                <a:avLst/>
                <a:gdLst>
                  <a:gd name="T0" fmla="*/ 206 w 1483"/>
                  <a:gd name="T1" fmla="*/ 1087 h 2323"/>
                  <a:gd name="T2" fmla="*/ 216 w 1483"/>
                  <a:gd name="T3" fmla="*/ 873 h 2323"/>
                  <a:gd name="T4" fmla="*/ 275 w 1483"/>
                  <a:gd name="T5" fmla="*/ 674 h 2323"/>
                  <a:gd name="T6" fmla="*/ 464 w 1483"/>
                  <a:gd name="T7" fmla="*/ 451 h 2323"/>
                  <a:gd name="T8" fmla="*/ 624 w 1483"/>
                  <a:gd name="T9" fmla="*/ 11 h 2323"/>
                  <a:gd name="T10" fmla="*/ 705 w 1483"/>
                  <a:gd name="T11" fmla="*/ 110 h 2323"/>
                  <a:gd name="T12" fmla="*/ 734 w 1483"/>
                  <a:gd name="T13" fmla="*/ 249 h 2323"/>
                  <a:gd name="T14" fmla="*/ 742 w 1483"/>
                  <a:gd name="T15" fmla="*/ 557 h 2323"/>
                  <a:gd name="T16" fmla="*/ 645 w 1483"/>
                  <a:gd name="T17" fmla="*/ 818 h 2323"/>
                  <a:gd name="T18" fmla="*/ 338 w 1483"/>
                  <a:gd name="T19" fmla="*/ 1254 h 2323"/>
                  <a:gd name="T20" fmla="*/ 632 w 1483"/>
                  <a:gd name="T21" fmla="*/ 1076 h 2323"/>
                  <a:gd name="T22" fmla="*/ 947 w 1483"/>
                  <a:gd name="T23" fmla="*/ 883 h 2323"/>
                  <a:gd name="T24" fmla="*/ 1204 w 1483"/>
                  <a:gd name="T25" fmla="*/ 909 h 2323"/>
                  <a:gd name="T26" fmla="*/ 1304 w 1483"/>
                  <a:gd name="T27" fmla="*/ 1177 h 2323"/>
                  <a:gd name="T28" fmla="*/ 1054 w 1483"/>
                  <a:gd name="T29" fmla="*/ 1210 h 2323"/>
                  <a:gd name="T30" fmla="*/ 887 w 1483"/>
                  <a:gd name="T31" fmla="*/ 1222 h 2323"/>
                  <a:gd name="T32" fmla="*/ 347 w 1483"/>
                  <a:gd name="T33" fmla="*/ 1376 h 2323"/>
                  <a:gd name="T34" fmla="*/ 550 w 1483"/>
                  <a:gd name="T35" fmla="*/ 1639 h 2323"/>
                  <a:gd name="T36" fmla="*/ 790 w 1483"/>
                  <a:gd name="T37" fmla="*/ 1699 h 2323"/>
                  <a:gd name="T38" fmla="*/ 1011 w 1483"/>
                  <a:gd name="T39" fmla="*/ 1699 h 2323"/>
                  <a:gd name="T40" fmla="*/ 1238 w 1483"/>
                  <a:gd name="T41" fmla="*/ 1921 h 2323"/>
                  <a:gd name="T42" fmla="*/ 1458 w 1483"/>
                  <a:gd name="T43" fmla="*/ 2137 h 2323"/>
                  <a:gd name="T44" fmla="*/ 1414 w 1483"/>
                  <a:gd name="T45" fmla="*/ 2173 h 2323"/>
                  <a:gd name="T46" fmla="*/ 1354 w 1483"/>
                  <a:gd name="T47" fmla="*/ 2187 h 2323"/>
                  <a:gd name="T48" fmla="*/ 1294 w 1483"/>
                  <a:gd name="T49" fmla="*/ 2322 h 2323"/>
                  <a:gd name="T50" fmla="*/ 1059 w 1483"/>
                  <a:gd name="T51" fmla="*/ 2224 h 2323"/>
                  <a:gd name="T52" fmla="*/ 813 w 1483"/>
                  <a:gd name="T53" fmla="*/ 2092 h 2323"/>
                  <a:gd name="T54" fmla="*/ 567 w 1483"/>
                  <a:gd name="T55" fmla="*/ 1820 h 2323"/>
                  <a:gd name="T56" fmla="*/ 590 w 1483"/>
                  <a:gd name="T57" fmla="*/ 1488 h 2323"/>
                  <a:gd name="T58" fmla="*/ 850 w 1483"/>
                  <a:gd name="T59" fmla="*/ 1609 h 2323"/>
                  <a:gd name="T60" fmla="*/ 551 w 1483"/>
                  <a:gd name="T61" fmla="*/ 1671 h 2323"/>
                  <a:gd name="T62" fmla="*/ 335 w 1483"/>
                  <a:gd name="T63" fmla="*/ 1418 h 2323"/>
                  <a:gd name="T64" fmla="*/ 265 w 1483"/>
                  <a:gd name="T65" fmla="*/ 705 h 2323"/>
                  <a:gd name="T66" fmla="*/ 436 w 1483"/>
                  <a:gd name="T67" fmla="*/ 560 h 2323"/>
                  <a:gd name="T68" fmla="*/ 707 w 1483"/>
                  <a:gd name="T69" fmla="*/ 747 h 2323"/>
                  <a:gd name="T70" fmla="*/ 532 w 1483"/>
                  <a:gd name="T71" fmla="*/ 1069 h 2323"/>
                  <a:gd name="T72" fmla="*/ 326 w 1483"/>
                  <a:gd name="T73" fmla="*/ 1328 h 23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83"/>
                  <a:gd name="T112" fmla="*/ 0 h 2323"/>
                  <a:gd name="T113" fmla="*/ 1483 w 1483"/>
                  <a:gd name="T114" fmla="*/ 2323 h 23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83" h="2323">
                    <a:moveTo>
                      <a:pt x="214" y="1286"/>
                    </a:moveTo>
                    <a:lnTo>
                      <a:pt x="206" y="1087"/>
                    </a:lnTo>
                    <a:lnTo>
                      <a:pt x="0" y="556"/>
                    </a:lnTo>
                    <a:lnTo>
                      <a:pt x="216" y="873"/>
                    </a:lnTo>
                    <a:lnTo>
                      <a:pt x="154" y="370"/>
                    </a:lnTo>
                    <a:lnTo>
                      <a:pt x="275" y="674"/>
                    </a:lnTo>
                    <a:lnTo>
                      <a:pt x="387" y="142"/>
                    </a:lnTo>
                    <a:lnTo>
                      <a:pt x="464" y="451"/>
                    </a:lnTo>
                    <a:lnTo>
                      <a:pt x="540" y="45"/>
                    </a:lnTo>
                    <a:lnTo>
                      <a:pt x="624" y="11"/>
                    </a:lnTo>
                    <a:lnTo>
                      <a:pt x="694" y="0"/>
                    </a:lnTo>
                    <a:lnTo>
                      <a:pt x="705" y="110"/>
                    </a:lnTo>
                    <a:lnTo>
                      <a:pt x="753" y="234"/>
                    </a:lnTo>
                    <a:lnTo>
                      <a:pt x="734" y="249"/>
                    </a:lnTo>
                    <a:lnTo>
                      <a:pt x="616" y="493"/>
                    </a:lnTo>
                    <a:lnTo>
                      <a:pt x="742" y="557"/>
                    </a:lnTo>
                    <a:lnTo>
                      <a:pt x="443" y="835"/>
                    </a:lnTo>
                    <a:lnTo>
                      <a:pt x="645" y="818"/>
                    </a:lnTo>
                    <a:lnTo>
                      <a:pt x="325" y="1263"/>
                    </a:lnTo>
                    <a:lnTo>
                      <a:pt x="338" y="1254"/>
                    </a:lnTo>
                    <a:lnTo>
                      <a:pt x="638" y="962"/>
                    </a:lnTo>
                    <a:lnTo>
                      <a:pt x="632" y="1076"/>
                    </a:lnTo>
                    <a:lnTo>
                      <a:pt x="866" y="708"/>
                    </a:lnTo>
                    <a:lnTo>
                      <a:pt x="947" y="883"/>
                    </a:lnTo>
                    <a:lnTo>
                      <a:pt x="1252" y="569"/>
                    </a:lnTo>
                    <a:lnTo>
                      <a:pt x="1204" y="909"/>
                    </a:lnTo>
                    <a:lnTo>
                      <a:pt x="1464" y="986"/>
                    </a:lnTo>
                    <a:lnTo>
                      <a:pt x="1304" y="1177"/>
                    </a:lnTo>
                    <a:lnTo>
                      <a:pt x="1239" y="1368"/>
                    </a:lnTo>
                    <a:lnTo>
                      <a:pt x="1054" y="1210"/>
                    </a:lnTo>
                    <a:lnTo>
                      <a:pt x="1150" y="1427"/>
                    </a:lnTo>
                    <a:lnTo>
                      <a:pt x="887" y="1222"/>
                    </a:lnTo>
                    <a:lnTo>
                      <a:pt x="849" y="1361"/>
                    </a:lnTo>
                    <a:lnTo>
                      <a:pt x="347" y="1376"/>
                    </a:lnTo>
                    <a:lnTo>
                      <a:pt x="554" y="1538"/>
                    </a:lnTo>
                    <a:lnTo>
                      <a:pt x="550" y="1639"/>
                    </a:lnTo>
                    <a:lnTo>
                      <a:pt x="817" y="1526"/>
                    </a:lnTo>
                    <a:lnTo>
                      <a:pt x="790" y="1699"/>
                    </a:lnTo>
                    <a:lnTo>
                      <a:pt x="1169" y="1564"/>
                    </a:lnTo>
                    <a:lnTo>
                      <a:pt x="1011" y="1699"/>
                    </a:lnTo>
                    <a:lnTo>
                      <a:pt x="1415" y="1836"/>
                    </a:lnTo>
                    <a:lnTo>
                      <a:pt x="1238" y="1921"/>
                    </a:lnTo>
                    <a:lnTo>
                      <a:pt x="1482" y="2066"/>
                    </a:lnTo>
                    <a:lnTo>
                      <a:pt x="1458" y="2137"/>
                    </a:lnTo>
                    <a:lnTo>
                      <a:pt x="1390" y="2104"/>
                    </a:lnTo>
                    <a:lnTo>
                      <a:pt x="1414" y="2173"/>
                    </a:lnTo>
                    <a:lnTo>
                      <a:pt x="1395" y="2188"/>
                    </a:lnTo>
                    <a:lnTo>
                      <a:pt x="1354" y="2187"/>
                    </a:lnTo>
                    <a:lnTo>
                      <a:pt x="1256" y="2091"/>
                    </a:lnTo>
                    <a:lnTo>
                      <a:pt x="1294" y="2322"/>
                    </a:lnTo>
                    <a:lnTo>
                      <a:pt x="1159" y="2167"/>
                    </a:lnTo>
                    <a:lnTo>
                      <a:pt x="1059" y="2224"/>
                    </a:lnTo>
                    <a:lnTo>
                      <a:pt x="920" y="1954"/>
                    </a:lnTo>
                    <a:lnTo>
                      <a:pt x="813" y="2092"/>
                    </a:lnTo>
                    <a:lnTo>
                      <a:pt x="631" y="1738"/>
                    </a:lnTo>
                    <a:lnTo>
                      <a:pt x="567" y="1820"/>
                    </a:lnTo>
                    <a:lnTo>
                      <a:pt x="266" y="1385"/>
                    </a:lnTo>
                    <a:lnTo>
                      <a:pt x="590" y="1488"/>
                    </a:lnTo>
                    <a:lnTo>
                      <a:pt x="785" y="1444"/>
                    </a:lnTo>
                    <a:lnTo>
                      <a:pt x="850" y="1609"/>
                    </a:lnTo>
                    <a:lnTo>
                      <a:pt x="820" y="1795"/>
                    </a:lnTo>
                    <a:lnTo>
                      <a:pt x="551" y="1671"/>
                    </a:lnTo>
                    <a:lnTo>
                      <a:pt x="532" y="1534"/>
                    </a:lnTo>
                    <a:lnTo>
                      <a:pt x="335" y="1418"/>
                    </a:lnTo>
                    <a:lnTo>
                      <a:pt x="250" y="1236"/>
                    </a:lnTo>
                    <a:lnTo>
                      <a:pt x="265" y="705"/>
                    </a:lnTo>
                    <a:lnTo>
                      <a:pt x="360" y="857"/>
                    </a:lnTo>
                    <a:lnTo>
                      <a:pt x="436" y="560"/>
                    </a:lnTo>
                    <a:lnTo>
                      <a:pt x="495" y="795"/>
                    </a:lnTo>
                    <a:lnTo>
                      <a:pt x="707" y="747"/>
                    </a:lnTo>
                    <a:lnTo>
                      <a:pt x="702" y="924"/>
                    </a:lnTo>
                    <a:lnTo>
                      <a:pt x="532" y="1069"/>
                    </a:lnTo>
                    <a:lnTo>
                      <a:pt x="576" y="1250"/>
                    </a:lnTo>
                    <a:lnTo>
                      <a:pt x="326" y="1328"/>
                    </a:lnTo>
                    <a:lnTo>
                      <a:pt x="291" y="1333"/>
                    </a:lnTo>
                  </a:path>
                </a:pathLst>
              </a:custGeom>
              <a:solidFill>
                <a:srgbClr val="92D050"/>
              </a:solidFill>
              <a:ln w="12700" cap="rnd" cmpd="sng">
                <a:solidFill>
                  <a:srgbClr val="009966"/>
                </a:solidFill>
                <a:prstDash val="solid"/>
                <a:round/>
                <a:headEnd type="none" w="sm" len="sm"/>
                <a:tailEnd type="none" w="sm" len="sm"/>
              </a:ln>
            </p:spPr>
            <p:txBody>
              <a:bodyPr/>
              <a:lstStyle/>
              <a:p>
                <a:endParaRPr lang="lv-LV"/>
              </a:p>
            </p:txBody>
          </p:sp>
          <p:sp>
            <p:nvSpPr>
              <p:cNvPr id="10310" name="Freeform 8"/>
              <p:cNvSpPr>
                <a:spLocks/>
              </p:cNvSpPr>
              <p:nvPr/>
            </p:nvSpPr>
            <p:spPr bwMode="auto">
              <a:xfrm>
                <a:off x="2445" y="734"/>
                <a:ext cx="594" cy="1100"/>
              </a:xfrm>
              <a:custGeom>
                <a:avLst/>
                <a:gdLst>
                  <a:gd name="T0" fmla="*/ 0 w 594"/>
                  <a:gd name="T1" fmla="*/ 683 h 1100"/>
                  <a:gd name="T2" fmla="*/ 23 w 594"/>
                  <a:gd name="T3" fmla="*/ 135 h 1100"/>
                  <a:gd name="T4" fmla="*/ 113 w 594"/>
                  <a:gd name="T5" fmla="*/ 248 h 1100"/>
                  <a:gd name="T6" fmla="*/ 209 w 594"/>
                  <a:gd name="T7" fmla="*/ 0 h 1100"/>
                  <a:gd name="T8" fmla="*/ 265 w 594"/>
                  <a:gd name="T9" fmla="*/ 182 h 1100"/>
                  <a:gd name="T10" fmla="*/ 363 w 594"/>
                  <a:gd name="T11" fmla="*/ 246 h 1100"/>
                  <a:gd name="T12" fmla="*/ 260 w 594"/>
                  <a:gd name="T13" fmla="*/ 327 h 1100"/>
                  <a:gd name="T14" fmla="*/ 382 w 594"/>
                  <a:gd name="T15" fmla="*/ 448 h 1100"/>
                  <a:gd name="T16" fmla="*/ 193 w 594"/>
                  <a:gd name="T17" fmla="*/ 499 h 1100"/>
                  <a:gd name="T18" fmla="*/ 40 w 594"/>
                  <a:gd name="T19" fmla="*/ 748 h 1100"/>
                  <a:gd name="T20" fmla="*/ 233 w 594"/>
                  <a:gd name="T21" fmla="*/ 532 h 1100"/>
                  <a:gd name="T22" fmla="*/ 304 w 594"/>
                  <a:gd name="T23" fmla="*/ 476 h 1100"/>
                  <a:gd name="T24" fmla="*/ 247 w 594"/>
                  <a:gd name="T25" fmla="*/ 586 h 1100"/>
                  <a:gd name="T26" fmla="*/ 355 w 594"/>
                  <a:gd name="T27" fmla="*/ 620 h 1100"/>
                  <a:gd name="T28" fmla="*/ 243 w 594"/>
                  <a:gd name="T29" fmla="*/ 687 h 1100"/>
                  <a:gd name="T30" fmla="*/ 266 w 594"/>
                  <a:gd name="T31" fmla="*/ 755 h 1100"/>
                  <a:gd name="T32" fmla="*/ 247 w 594"/>
                  <a:gd name="T33" fmla="*/ 771 h 1100"/>
                  <a:gd name="T34" fmla="*/ 71 w 594"/>
                  <a:gd name="T35" fmla="*/ 768 h 1100"/>
                  <a:gd name="T36" fmla="*/ 372 w 594"/>
                  <a:gd name="T37" fmla="*/ 802 h 1100"/>
                  <a:gd name="T38" fmla="*/ 559 w 594"/>
                  <a:gd name="T39" fmla="*/ 807 h 1100"/>
                  <a:gd name="T40" fmla="*/ 463 w 594"/>
                  <a:gd name="T41" fmla="*/ 947 h 1100"/>
                  <a:gd name="T42" fmla="*/ 593 w 594"/>
                  <a:gd name="T43" fmla="*/ 1062 h 1100"/>
                  <a:gd name="T44" fmla="*/ 430 w 594"/>
                  <a:gd name="T45" fmla="*/ 972 h 1100"/>
                  <a:gd name="T46" fmla="*/ 503 w 594"/>
                  <a:gd name="T47" fmla="*/ 1089 h 1100"/>
                  <a:gd name="T48" fmla="*/ 422 w 594"/>
                  <a:gd name="T49" fmla="*/ 1099 h 1100"/>
                  <a:gd name="T50" fmla="*/ 28 w 594"/>
                  <a:gd name="T51" fmla="*/ 747 h 11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4"/>
                  <a:gd name="T79" fmla="*/ 0 h 1100"/>
                  <a:gd name="T80" fmla="*/ 594 w 594"/>
                  <a:gd name="T81" fmla="*/ 1100 h 11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4" h="1100">
                    <a:moveTo>
                      <a:pt x="0" y="683"/>
                    </a:moveTo>
                    <a:lnTo>
                      <a:pt x="23" y="135"/>
                    </a:lnTo>
                    <a:lnTo>
                      <a:pt x="113" y="248"/>
                    </a:lnTo>
                    <a:lnTo>
                      <a:pt x="209" y="0"/>
                    </a:lnTo>
                    <a:lnTo>
                      <a:pt x="265" y="182"/>
                    </a:lnTo>
                    <a:lnTo>
                      <a:pt x="363" y="246"/>
                    </a:lnTo>
                    <a:lnTo>
                      <a:pt x="260" y="327"/>
                    </a:lnTo>
                    <a:lnTo>
                      <a:pt x="382" y="448"/>
                    </a:lnTo>
                    <a:lnTo>
                      <a:pt x="193" y="499"/>
                    </a:lnTo>
                    <a:lnTo>
                      <a:pt x="40" y="748"/>
                    </a:lnTo>
                    <a:lnTo>
                      <a:pt x="233" y="532"/>
                    </a:lnTo>
                    <a:lnTo>
                      <a:pt x="304" y="476"/>
                    </a:lnTo>
                    <a:lnTo>
                      <a:pt x="247" y="586"/>
                    </a:lnTo>
                    <a:lnTo>
                      <a:pt x="355" y="620"/>
                    </a:lnTo>
                    <a:lnTo>
                      <a:pt x="243" y="687"/>
                    </a:lnTo>
                    <a:lnTo>
                      <a:pt x="266" y="755"/>
                    </a:lnTo>
                    <a:lnTo>
                      <a:pt x="247" y="771"/>
                    </a:lnTo>
                    <a:lnTo>
                      <a:pt x="71" y="768"/>
                    </a:lnTo>
                    <a:lnTo>
                      <a:pt x="372" y="802"/>
                    </a:lnTo>
                    <a:lnTo>
                      <a:pt x="559" y="807"/>
                    </a:lnTo>
                    <a:lnTo>
                      <a:pt x="463" y="947"/>
                    </a:lnTo>
                    <a:lnTo>
                      <a:pt x="593" y="1062"/>
                    </a:lnTo>
                    <a:lnTo>
                      <a:pt x="430" y="972"/>
                    </a:lnTo>
                    <a:lnTo>
                      <a:pt x="503" y="1089"/>
                    </a:lnTo>
                    <a:lnTo>
                      <a:pt x="422" y="1099"/>
                    </a:lnTo>
                    <a:lnTo>
                      <a:pt x="28" y="747"/>
                    </a:lnTo>
                  </a:path>
                </a:pathLst>
              </a:custGeom>
              <a:solidFill>
                <a:srgbClr val="009966"/>
              </a:solidFill>
              <a:ln w="12700" cap="rnd" cmpd="sng">
                <a:solidFill>
                  <a:srgbClr val="009966"/>
                </a:solidFill>
                <a:prstDash val="solid"/>
                <a:round/>
                <a:headEnd type="none" w="sm" len="sm"/>
                <a:tailEnd type="none" w="sm" len="sm"/>
              </a:ln>
            </p:spPr>
            <p:txBody>
              <a:bodyPr/>
              <a:lstStyle/>
              <a:p>
                <a:endParaRPr lang="lv-LV"/>
              </a:p>
            </p:txBody>
          </p:sp>
          <p:sp>
            <p:nvSpPr>
              <p:cNvPr id="10311" name="Line 9"/>
              <p:cNvSpPr>
                <a:spLocks noChangeShapeType="1"/>
              </p:cNvSpPr>
              <p:nvPr/>
            </p:nvSpPr>
            <p:spPr bwMode="auto">
              <a:xfrm flipH="1">
                <a:off x="2665" y="1152"/>
                <a:ext cx="656" cy="277"/>
              </a:xfrm>
              <a:prstGeom prst="line">
                <a:avLst/>
              </a:prstGeom>
              <a:noFill/>
              <a:ln w="12700">
                <a:solidFill>
                  <a:srgbClr val="009966"/>
                </a:solidFill>
                <a:round/>
                <a:headEnd type="none" w="sm" len="sm"/>
                <a:tailEnd type="none" w="sm" len="sm"/>
              </a:ln>
            </p:spPr>
            <p:txBody>
              <a:bodyPr/>
              <a:lstStyle/>
              <a:p>
                <a:endParaRPr lang="lv-LV"/>
              </a:p>
            </p:txBody>
          </p:sp>
          <p:sp>
            <p:nvSpPr>
              <p:cNvPr id="10312" name="Line 10"/>
              <p:cNvSpPr>
                <a:spLocks noChangeShapeType="1"/>
              </p:cNvSpPr>
              <p:nvPr/>
            </p:nvSpPr>
            <p:spPr bwMode="auto">
              <a:xfrm flipH="1">
                <a:off x="3075" y="1000"/>
                <a:ext cx="247" cy="238"/>
              </a:xfrm>
              <a:prstGeom prst="line">
                <a:avLst/>
              </a:prstGeom>
              <a:noFill/>
              <a:ln w="12700">
                <a:solidFill>
                  <a:srgbClr val="009966"/>
                </a:solidFill>
                <a:round/>
                <a:headEnd type="none" w="sm" len="sm"/>
                <a:tailEnd type="none" w="sm" len="sm"/>
              </a:ln>
            </p:spPr>
            <p:txBody>
              <a:bodyPr/>
              <a:lstStyle/>
              <a:p>
                <a:endParaRPr lang="lv-LV"/>
              </a:p>
            </p:txBody>
          </p:sp>
          <p:sp>
            <p:nvSpPr>
              <p:cNvPr id="10313" name="Line 11"/>
              <p:cNvSpPr>
                <a:spLocks noChangeShapeType="1"/>
              </p:cNvSpPr>
              <p:nvPr/>
            </p:nvSpPr>
            <p:spPr bwMode="auto">
              <a:xfrm flipH="1" flipV="1">
                <a:off x="2969" y="1299"/>
                <a:ext cx="213" cy="16"/>
              </a:xfrm>
              <a:prstGeom prst="line">
                <a:avLst/>
              </a:prstGeom>
              <a:noFill/>
              <a:ln w="12700">
                <a:solidFill>
                  <a:srgbClr val="009966"/>
                </a:solidFill>
                <a:round/>
                <a:headEnd type="none" w="sm" len="sm"/>
                <a:tailEnd type="none" w="sm" len="sm"/>
              </a:ln>
            </p:spPr>
            <p:txBody>
              <a:bodyPr/>
              <a:lstStyle/>
              <a:p>
                <a:endParaRPr lang="lv-LV"/>
              </a:p>
            </p:txBody>
          </p:sp>
          <p:sp>
            <p:nvSpPr>
              <p:cNvPr id="10314" name="Line 12"/>
              <p:cNvSpPr>
                <a:spLocks noChangeShapeType="1"/>
              </p:cNvSpPr>
              <p:nvPr/>
            </p:nvSpPr>
            <p:spPr bwMode="auto">
              <a:xfrm flipH="1" flipV="1">
                <a:off x="2870" y="1852"/>
                <a:ext cx="522" cy="326"/>
              </a:xfrm>
              <a:prstGeom prst="line">
                <a:avLst/>
              </a:prstGeom>
              <a:noFill/>
              <a:ln w="12700">
                <a:solidFill>
                  <a:srgbClr val="009966"/>
                </a:solidFill>
                <a:round/>
                <a:headEnd type="none" w="sm" len="sm"/>
                <a:tailEnd type="none" w="sm" len="sm"/>
              </a:ln>
            </p:spPr>
            <p:txBody>
              <a:bodyPr/>
              <a:lstStyle/>
              <a:p>
                <a:endParaRPr lang="lv-LV"/>
              </a:p>
            </p:txBody>
          </p:sp>
          <p:sp>
            <p:nvSpPr>
              <p:cNvPr id="10315" name="Line 13"/>
              <p:cNvSpPr>
                <a:spLocks noChangeShapeType="1"/>
              </p:cNvSpPr>
              <p:nvPr/>
            </p:nvSpPr>
            <p:spPr bwMode="auto">
              <a:xfrm flipH="1">
                <a:off x="3192" y="2004"/>
                <a:ext cx="188" cy="39"/>
              </a:xfrm>
              <a:prstGeom prst="line">
                <a:avLst/>
              </a:prstGeom>
              <a:noFill/>
              <a:ln w="12700">
                <a:solidFill>
                  <a:srgbClr val="009966"/>
                </a:solidFill>
                <a:round/>
                <a:headEnd type="none" w="sm" len="sm"/>
                <a:tailEnd type="none" w="sm" len="sm"/>
              </a:ln>
            </p:spPr>
            <p:txBody>
              <a:bodyPr/>
              <a:lstStyle/>
              <a:p>
                <a:endParaRPr lang="lv-LV"/>
              </a:p>
            </p:txBody>
          </p:sp>
          <p:sp>
            <p:nvSpPr>
              <p:cNvPr id="10316" name="Line 14"/>
              <p:cNvSpPr>
                <a:spLocks noChangeShapeType="1"/>
              </p:cNvSpPr>
              <p:nvPr/>
            </p:nvSpPr>
            <p:spPr bwMode="auto">
              <a:xfrm>
                <a:off x="3039" y="1968"/>
                <a:ext cx="15" cy="86"/>
              </a:xfrm>
              <a:prstGeom prst="line">
                <a:avLst/>
              </a:prstGeom>
              <a:noFill/>
              <a:ln w="12700">
                <a:solidFill>
                  <a:srgbClr val="009966"/>
                </a:solidFill>
                <a:round/>
                <a:headEnd type="none" w="sm" len="sm"/>
                <a:tailEnd type="none" w="sm" len="sm"/>
              </a:ln>
            </p:spPr>
            <p:txBody>
              <a:bodyPr/>
              <a:lstStyle/>
              <a:p>
                <a:endParaRPr lang="lv-LV"/>
              </a:p>
            </p:txBody>
          </p:sp>
          <p:sp>
            <p:nvSpPr>
              <p:cNvPr id="10317" name="Line 15"/>
              <p:cNvSpPr>
                <a:spLocks noChangeShapeType="1"/>
              </p:cNvSpPr>
              <p:nvPr/>
            </p:nvSpPr>
            <p:spPr bwMode="auto">
              <a:xfrm flipH="1">
                <a:off x="2688" y="467"/>
                <a:ext cx="99" cy="229"/>
              </a:xfrm>
              <a:prstGeom prst="line">
                <a:avLst/>
              </a:prstGeom>
              <a:noFill/>
              <a:ln w="12700">
                <a:solidFill>
                  <a:srgbClr val="009966"/>
                </a:solidFill>
                <a:round/>
                <a:headEnd type="none" w="sm" len="sm"/>
                <a:tailEnd type="none" w="sm" len="sm"/>
              </a:ln>
            </p:spPr>
            <p:txBody>
              <a:bodyPr/>
              <a:lstStyle/>
              <a:p>
                <a:endParaRPr lang="lv-LV"/>
              </a:p>
            </p:txBody>
          </p:sp>
          <p:sp>
            <p:nvSpPr>
              <p:cNvPr id="10318" name="Line 16"/>
              <p:cNvSpPr>
                <a:spLocks noChangeShapeType="1"/>
              </p:cNvSpPr>
              <p:nvPr/>
            </p:nvSpPr>
            <p:spPr bwMode="auto">
              <a:xfrm flipH="1">
                <a:off x="2675" y="702"/>
                <a:ext cx="75" cy="80"/>
              </a:xfrm>
              <a:prstGeom prst="line">
                <a:avLst/>
              </a:prstGeom>
              <a:noFill/>
              <a:ln w="12700">
                <a:solidFill>
                  <a:srgbClr val="009966"/>
                </a:solidFill>
                <a:round/>
                <a:headEnd type="none" w="sm" len="sm"/>
                <a:tailEnd type="none" w="sm" len="sm"/>
              </a:ln>
            </p:spPr>
            <p:txBody>
              <a:bodyPr/>
              <a:lstStyle/>
              <a:p>
                <a:endParaRPr lang="lv-LV"/>
              </a:p>
            </p:txBody>
          </p:sp>
          <p:sp>
            <p:nvSpPr>
              <p:cNvPr id="10319" name="Line 17"/>
              <p:cNvSpPr>
                <a:spLocks noChangeShapeType="1"/>
              </p:cNvSpPr>
              <p:nvPr/>
            </p:nvSpPr>
            <p:spPr bwMode="auto">
              <a:xfrm>
                <a:off x="2573" y="527"/>
                <a:ext cx="40" cy="294"/>
              </a:xfrm>
              <a:prstGeom prst="line">
                <a:avLst/>
              </a:prstGeom>
              <a:noFill/>
              <a:ln w="12700">
                <a:solidFill>
                  <a:srgbClr val="009966"/>
                </a:solidFill>
                <a:round/>
                <a:headEnd type="none" w="sm" len="sm"/>
                <a:tailEnd type="none" w="sm" len="sm"/>
              </a:ln>
            </p:spPr>
            <p:txBody>
              <a:bodyPr/>
              <a:lstStyle/>
              <a:p>
                <a:endParaRPr lang="lv-LV"/>
              </a:p>
            </p:txBody>
          </p:sp>
        </p:grpSp>
        <p:grpSp>
          <p:nvGrpSpPr>
            <p:cNvPr id="4" name="Group 18"/>
            <p:cNvGrpSpPr>
              <a:grpSpLocks/>
            </p:cNvGrpSpPr>
            <p:nvPr/>
          </p:nvGrpSpPr>
          <p:grpSpPr bwMode="auto">
            <a:xfrm>
              <a:off x="2321" y="759"/>
              <a:ext cx="2229" cy="3221"/>
              <a:chOff x="2321" y="759"/>
              <a:chExt cx="2229" cy="3221"/>
            </a:xfrm>
          </p:grpSpPr>
          <p:sp>
            <p:nvSpPr>
              <p:cNvPr id="10301" name="Freeform 19"/>
              <p:cNvSpPr>
                <a:spLocks/>
              </p:cNvSpPr>
              <p:nvPr/>
            </p:nvSpPr>
            <p:spPr bwMode="auto">
              <a:xfrm>
                <a:off x="3682" y="759"/>
                <a:ext cx="766" cy="647"/>
              </a:xfrm>
              <a:custGeom>
                <a:avLst/>
                <a:gdLst>
                  <a:gd name="T0" fmla="*/ 223 w 766"/>
                  <a:gd name="T1" fmla="*/ 215 h 647"/>
                  <a:gd name="T2" fmla="*/ 335 w 766"/>
                  <a:gd name="T3" fmla="*/ 114 h 647"/>
                  <a:gd name="T4" fmla="*/ 433 w 766"/>
                  <a:gd name="T5" fmla="*/ 42 h 647"/>
                  <a:gd name="T6" fmla="*/ 506 w 766"/>
                  <a:gd name="T7" fmla="*/ 6 h 647"/>
                  <a:gd name="T8" fmla="*/ 598 w 766"/>
                  <a:gd name="T9" fmla="*/ 0 h 647"/>
                  <a:gd name="T10" fmla="*/ 683 w 766"/>
                  <a:gd name="T11" fmla="*/ 30 h 647"/>
                  <a:gd name="T12" fmla="*/ 756 w 766"/>
                  <a:gd name="T13" fmla="*/ 139 h 647"/>
                  <a:gd name="T14" fmla="*/ 765 w 766"/>
                  <a:gd name="T15" fmla="*/ 231 h 647"/>
                  <a:gd name="T16" fmla="*/ 729 w 766"/>
                  <a:gd name="T17" fmla="*/ 340 h 647"/>
                  <a:gd name="T18" fmla="*/ 673 w 766"/>
                  <a:gd name="T19" fmla="*/ 454 h 647"/>
                  <a:gd name="T20" fmla="*/ 585 w 766"/>
                  <a:gd name="T21" fmla="*/ 546 h 647"/>
                  <a:gd name="T22" fmla="*/ 492 w 766"/>
                  <a:gd name="T23" fmla="*/ 609 h 647"/>
                  <a:gd name="T24" fmla="*/ 418 w 766"/>
                  <a:gd name="T25" fmla="*/ 646 h 647"/>
                  <a:gd name="T26" fmla="*/ 339 w 766"/>
                  <a:gd name="T27" fmla="*/ 646 h 647"/>
                  <a:gd name="T28" fmla="*/ 242 w 766"/>
                  <a:gd name="T29" fmla="*/ 642 h 647"/>
                  <a:gd name="T30" fmla="*/ 181 w 766"/>
                  <a:gd name="T31" fmla="*/ 567 h 647"/>
                  <a:gd name="T32" fmla="*/ 154 w 766"/>
                  <a:gd name="T33" fmla="*/ 483 h 647"/>
                  <a:gd name="T34" fmla="*/ 154 w 766"/>
                  <a:gd name="T35" fmla="*/ 370 h 647"/>
                  <a:gd name="T36" fmla="*/ 187 w 766"/>
                  <a:gd name="T37" fmla="*/ 303 h 647"/>
                  <a:gd name="T38" fmla="*/ 117 w 766"/>
                  <a:gd name="T39" fmla="*/ 294 h 647"/>
                  <a:gd name="T40" fmla="*/ 62 w 766"/>
                  <a:gd name="T41" fmla="*/ 308 h 647"/>
                  <a:gd name="T42" fmla="*/ 6 w 766"/>
                  <a:gd name="T43" fmla="*/ 316 h 647"/>
                  <a:gd name="T44" fmla="*/ 0 w 766"/>
                  <a:gd name="T45" fmla="*/ 265 h 647"/>
                  <a:gd name="T46" fmla="*/ 19 w 766"/>
                  <a:gd name="T47" fmla="*/ 244 h 647"/>
                  <a:gd name="T48" fmla="*/ 210 w 766"/>
                  <a:gd name="T49" fmla="*/ 240 h 647"/>
                  <a:gd name="T50" fmla="*/ 223 w 766"/>
                  <a:gd name="T51" fmla="*/ 215 h 6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66"/>
                  <a:gd name="T79" fmla="*/ 0 h 647"/>
                  <a:gd name="T80" fmla="*/ 766 w 766"/>
                  <a:gd name="T81" fmla="*/ 647 h 6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66" h="647">
                    <a:moveTo>
                      <a:pt x="223" y="215"/>
                    </a:moveTo>
                    <a:lnTo>
                      <a:pt x="335" y="114"/>
                    </a:lnTo>
                    <a:lnTo>
                      <a:pt x="433" y="42"/>
                    </a:lnTo>
                    <a:lnTo>
                      <a:pt x="506" y="6"/>
                    </a:lnTo>
                    <a:lnTo>
                      <a:pt x="598" y="0"/>
                    </a:lnTo>
                    <a:lnTo>
                      <a:pt x="683" y="30"/>
                    </a:lnTo>
                    <a:lnTo>
                      <a:pt x="756" y="139"/>
                    </a:lnTo>
                    <a:lnTo>
                      <a:pt x="765" y="231"/>
                    </a:lnTo>
                    <a:lnTo>
                      <a:pt x="729" y="340"/>
                    </a:lnTo>
                    <a:lnTo>
                      <a:pt x="673" y="454"/>
                    </a:lnTo>
                    <a:lnTo>
                      <a:pt x="585" y="546"/>
                    </a:lnTo>
                    <a:lnTo>
                      <a:pt x="492" y="609"/>
                    </a:lnTo>
                    <a:lnTo>
                      <a:pt x="418" y="646"/>
                    </a:lnTo>
                    <a:lnTo>
                      <a:pt x="339" y="646"/>
                    </a:lnTo>
                    <a:lnTo>
                      <a:pt x="242" y="642"/>
                    </a:lnTo>
                    <a:lnTo>
                      <a:pt x="181" y="567"/>
                    </a:lnTo>
                    <a:lnTo>
                      <a:pt x="154" y="483"/>
                    </a:lnTo>
                    <a:lnTo>
                      <a:pt x="154" y="370"/>
                    </a:lnTo>
                    <a:lnTo>
                      <a:pt x="187" y="303"/>
                    </a:lnTo>
                    <a:lnTo>
                      <a:pt x="117" y="294"/>
                    </a:lnTo>
                    <a:lnTo>
                      <a:pt x="62" y="308"/>
                    </a:lnTo>
                    <a:lnTo>
                      <a:pt x="6" y="316"/>
                    </a:lnTo>
                    <a:lnTo>
                      <a:pt x="0" y="265"/>
                    </a:lnTo>
                    <a:lnTo>
                      <a:pt x="19" y="244"/>
                    </a:lnTo>
                    <a:lnTo>
                      <a:pt x="210" y="240"/>
                    </a:lnTo>
                    <a:lnTo>
                      <a:pt x="223" y="215"/>
                    </a:lnTo>
                  </a:path>
                </a:pathLst>
              </a:custGeom>
              <a:solidFill>
                <a:srgbClr val="000000"/>
              </a:solidFill>
              <a:ln w="9525" cap="rnd">
                <a:noFill/>
                <a:round/>
                <a:headEnd/>
                <a:tailEnd/>
              </a:ln>
            </p:spPr>
            <p:txBody>
              <a:bodyPr/>
              <a:lstStyle/>
              <a:p>
                <a:endParaRPr lang="lv-LV"/>
              </a:p>
            </p:txBody>
          </p:sp>
          <p:sp>
            <p:nvSpPr>
              <p:cNvPr id="10302" name="Freeform 20"/>
              <p:cNvSpPr>
                <a:spLocks/>
              </p:cNvSpPr>
              <p:nvPr/>
            </p:nvSpPr>
            <p:spPr bwMode="auto">
              <a:xfrm>
                <a:off x="2321" y="1347"/>
                <a:ext cx="1532" cy="335"/>
              </a:xfrm>
              <a:custGeom>
                <a:avLst/>
                <a:gdLst>
                  <a:gd name="T0" fmla="*/ 1155 w 1532"/>
                  <a:gd name="T1" fmla="*/ 159 h 335"/>
                  <a:gd name="T2" fmla="*/ 1303 w 1532"/>
                  <a:gd name="T3" fmla="*/ 121 h 335"/>
                  <a:gd name="T4" fmla="*/ 1428 w 1532"/>
                  <a:gd name="T5" fmla="*/ 109 h 335"/>
                  <a:gd name="T6" fmla="*/ 1512 w 1532"/>
                  <a:gd name="T7" fmla="*/ 125 h 335"/>
                  <a:gd name="T8" fmla="*/ 1531 w 1532"/>
                  <a:gd name="T9" fmla="*/ 171 h 335"/>
                  <a:gd name="T10" fmla="*/ 1499 w 1532"/>
                  <a:gd name="T11" fmla="*/ 213 h 335"/>
                  <a:gd name="T12" fmla="*/ 1428 w 1532"/>
                  <a:gd name="T13" fmla="*/ 238 h 335"/>
                  <a:gd name="T14" fmla="*/ 1317 w 1532"/>
                  <a:gd name="T15" fmla="*/ 238 h 335"/>
                  <a:gd name="T16" fmla="*/ 1149 w 1532"/>
                  <a:gd name="T17" fmla="*/ 264 h 335"/>
                  <a:gd name="T18" fmla="*/ 903 w 1532"/>
                  <a:gd name="T19" fmla="*/ 314 h 335"/>
                  <a:gd name="T20" fmla="*/ 774 w 1532"/>
                  <a:gd name="T21" fmla="*/ 334 h 335"/>
                  <a:gd name="T22" fmla="*/ 607 w 1532"/>
                  <a:gd name="T23" fmla="*/ 334 h 335"/>
                  <a:gd name="T24" fmla="*/ 467 w 1532"/>
                  <a:gd name="T25" fmla="*/ 310 h 335"/>
                  <a:gd name="T26" fmla="*/ 286 w 1532"/>
                  <a:gd name="T27" fmla="*/ 246 h 335"/>
                  <a:gd name="T28" fmla="*/ 190 w 1532"/>
                  <a:gd name="T29" fmla="*/ 209 h 335"/>
                  <a:gd name="T30" fmla="*/ 152 w 1532"/>
                  <a:gd name="T31" fmla="*/ 226 h 335"/>
                  <a:gd name="T32" fmla="*/ 125 w 1532"/>
                  <a:gd name="T33" fmla="*/ 209 h 335"/>
                  <a:gd name="T34" fmla="*/ 152 w 1532"/>
                  <a:gd name="T35" fmla="*/ 163 h 335"/>
                  <a:gd name="T36" fmla="*/ 161 w 1532"/>
                  <a:gd name="T37" fmla="*/ 147 h 335"/>
                  <a:gd name="T38" fmla="*/ 152 w 1532"/>
                  <a:gd name="T39" fmla="*/ 113 h 335"/>
                  <a:gd name="T40" fmla="*/ 119 w 1532"/>
                  <a:gd name="T41" fmla="*/ 88 h 335"/>
                  <a:gd name="T42" fmla="*/ 69 w 1532"/>
                  <a:gd name="T43" fmla="*/ 100 h 335"/>
                  <a:gd name="T44" fmla="*/ 64 w 1532"/>
                  <a:gd name="T45" fmla="*/ 159 h 335"/>
                  <a:gd name="T46" fmla="*/ 50 w 1532"/>
                  <a:gd name="T47" fmla="*/ 187 h 335"/>
                  <a:gd name="T48" fmla="*/ 23 w 1532"/>
                  <a:gd name="T49" fmla="*/ 163 h 335"/>
                  <a:gd name="T50" fmla="*/ 0 w 1532"/>
                  <a:gd name="T51" fmla="*/ 133 h 335"/>
                  <a:gd name="T52" fmla="*/ 8 w 1532"/>
                  <a:gd name="T53" fmla="*/ 75 h 335"/>
                  <a:gd name="T54" fmla="*/ 41 w 1532"/>
                  <a:gd name="T55" fmla="*/ 24 h 335"/>
                  <a:gd name="T56" fmla="*/ 92 w 1532"/>
                  <a:gd name="T57" fmla="*/ 0 h 335"/>
                  <a:gd name="T58" fmla="*/ 152 w 1532"/>
                  <a:gd name="T59" fmla="*/ 12 h 335"/>
                  <a:gd name="T60" fmla="*/ 217 w 1532"/>
                  <a:gd name="T61" fmla="*/ 75 h 335"/>
                  <a:gd name="T62" fmla="*/ 246 w 1532"/>
                  <a:gd name="T63" fmla="*/ 121 h 335"/>
                  <a:gd name="T64" fmla="*/ 319 w 1532"/>
                  <a:gd name="T65" fmla="*/ 175 h 335"/>
                  <a:gd name="T66" fmla="*/ 426 w 1532"/>
                  <a:gd name="T67" fmla="*/ 226 h 335"/>
                  <a:gd name="T68" fmla="*/ 579 w 1532"/>
                  <a:gd name="T69" fmla="*/ 264 h 335"/>
                  <a:gd name="T70" fmla="*/ 774 w 1532"/>
                  <a:gd name="T71" fmla="*/ 260 h 335"/>
                  <a:gd name="T72" fmla="*/ 941 w 1532"/>
                  <a:gd name="T73" fmla="*/ 238 h 335"/>
                  <a:gd name="T74" fmla="*/ 1053 w 1532"/>
                  <a:gd name="T75" fmla="*/ 197 h 335"/>
                  <a:gd name="T76" fmla="*/ 1155 w 1532"/>
                  <a:gd name="T77" fmla="*/ 159 h 3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32"/>
                  <a:gd name="T118" fmla="*/ 0 h 335"/>
                  <a:gd name="T119" fmla="*/ 1532 w 1532"/>
                  <a:gd name="T120" fmla="*/ 335 h 3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32" h="335">
                    <a:moveTo>
                      <a:pt x="1155" y="159"/>
                    </a:moveTo>
                    <a:lnTo>
                      <a:pt x="1303" y="121"/>
                    </a:lnTo>
                    <a:lnTo>
                      <a:pt x="1428" y="109"/>
                    </a:lnTo>
                    <a:lnTo>
                      <a:pt x="1512" y="125"/>
                    </a:lnTo>
                    <a:lnTo>
                      <a:pt x="1531" y="171"/>
                    </a:lnTo>
                    <a:lnTo>
                      <a:pt x="1499" y="213"/>
                    </a:lnTo>
                    <a:lnTo>
                      <a:pt x="1428" y="238"/>
                    </a:lnTo>
                    <a:lnTo>
                      <a:pt x="1317" y="238"/>
                    </a:lnTo>
                    <a:lnTo>
                      <a:pt x="1149" y="264"/>
                    </a:lnTo>
                    <a:lnTo>
                      <a:pt x="903" y="314"/>
                    </a:lnTo>
                    <a:lnTo>
                      <a:pt x="774" y="334"/>
                    </a:lnTo>
                    <a:lnTo>
                      <a:pt x="607" y="334"/>
                    </a:lnTo>
                    <a:lnTo>
                      <a:pt x="467" y="310"/>
                    </a:lnTo>
                    <a:lnTo>
                      <a:pt x="286" y="246"/>
                    </a:lnTo>
                    <a:lnTo>
                      <a:pt x="190" y="209"/>
                    </a:lnTo>
                    <a:lnTo>
                      <a:pt x="152" y="226"/>
                    </a:lnTo>
                    <a:lnTo>
                      <a:pt x="125" y="209"/>
                    </a:lnTo>
                    <a:lnTo>
                      <a:pt x="152" y="163"/>
                    </a:lnTo>
                    <a:lnTo>
                      <a:pt x="161" y="147"/>
                    </a:lnTo>
                    <a:lnTo>
                      <a:pt x="152" y="113"/>
                    </a:lnTo>
                    <a:lnTo>
                      <a:pt x="119" y="88"/>
                    </a:lnTo>
                    <a:lnTo>
                      <a:pt x="69" y="100"/>
                    </a:lnTo>
                    <a:lnTo>
                      <a:pt x="64" y="159"/>
                    </a:lnTo>
                    <a:lnTo>
                      <a:pt x="50" y="187"/>
                    </a:lnTo>
                    <a:lnTo>
                      <a:pt x="23" y="163"/>
                    </a:lnTo>
                    <a:lnTo>
                      <a:pt x="0" y="133"/>
                    </a:lnTo>
                    <a:lnTo>
                      <a:pt x="8" y="75"/>
                    </a:lnTo>
                    <a:lnTo>
                      <a:pt x="41" y="24"/>
                    </a:lnTo>
                    <a:lnTo>
                      <a:pt x="92" y="0"/>
                    </a:lnTo>
                    <a:lnTo>
                      <a:pt x="152" y="12"/>
                    </a:lnTo>
                    <a:lnTo>
                      <a:pt x="217" y="75"/>
                    </a:lnTo>
                    <a:lnTo>
                      <a:pt x="246" y="121"/>
                    </a:lnTo>
                    <a:lnTo>
                      <a:pt x="319" y="175"/>
                    </a:lnTo>
                    <a:lnTo>
                      <a:pt x="426" y="226"/>
                    </a:lnTo>
                    <a:lnTo>
                      <a:pt x="579" y="264"/>
                    </a:lnTo>
                    <a:lnTo>
                      <a:pt x="774" y="260"/>
                    </a:lnTo>
                    <a:lnTo>
                      <a:pt x="941" y="238"/>
                    </a:lnTo>
                    <a:lnTo>
                      <a:pt x="1053" y="197"/>
                    </a:lnTo>
                    <a:lnTo>
                      <a:pt x="1155" y="159"/>
                    </a:lnTo>
                  </a:path>
                </a:pathLst>
              </a:custGeom>
              <a:solidFill>
                <a:srgbClr val="000000"/>
              </a:solidFill>
              <a:ln w="9525" cap="rnd">
                <a:noFill/>
                <a:round/>
                <a:headEnd/>
                <a:tailEnd/>
              </a:ln>
            </p:spPr>
            <p:txBody>
              <a:bodyPr/>
              <a:lstStyle/>
              <a:p>
                <a:endParaRPr lang="lv-LV"/>
              </a:p>
            </p:txBody>
          </p:sp>
          <p:sp>
            <p:nvSpPr>
              <p:cNvPr id="10303" name="Freeform 21"/>
              <p:cNvSpPr>
                <a:spLocks/>
              </p:cNvSpPr>
              <p:nvPr/>
            </p:nvSpPr>
            <p:spPr bwMode="auto">
              <a:xfrm>
                <a:off x="4017" y="1515"/>
                <a:ext cx="533" cy="1309"/>
              </a:xfrm>
              <a:custGeom>
                <a:avLst/>
                <a:gdLst>
                  <a:gd name="T0" fmla="*/ 194 w 533"/>
                  <a:gd name="T1" fmla="*/ 77 h 1309"/>
                  <a:gd name="T2" fmla="*/ 129 w 533"/>
                  <a:gd name="T3" fmla="*/ 14 h 1309"/>
                  <a:gd name="T4" fmla="*/ 46 w 533"/>
                  <a:gd name="T5" fmla="*/ 0 h 1309"/>
                  <a:gd name="T6" fmla="*/ 0 w 533"/>
                  <a:gd name="T7" fmla="*/ 68 h 1309"/>
                  <a:gd name="T8" fmla="*/ 13 w 533"/>
                  <a:gd name="T9" fmla="*/ 106 h 1309"/>
                  <a:gd name="T10" fmla="*/ 102 w 533"/>
                  <a:gd name="T11" fmla="*/ 157 h 1309"/>
                  <a:gd name="T12" fmla="*/ 263 w 533"/>
                  <a:gd name="T13" fmla="*/ 271 h 1309"/>
                  <a:gd name="T14" fmla="*/ 352 w 533"/>
                  <a:gd name="T15" fmla="*/ 380 h 1309"/>
                  <a:gd name="T16" fmla="*/ 421 w 533"/>
                  <a:gd name="T17" fmla="*/ 498 h 1309"/>
                  <a:gd name="T18" fmla="*/ 421 w 533"/>
                  <a:gd name="T19" fmla="*/ 596 h 1309"/>
                  <a:gd name="T20" fmla="*/ 346 w 533"/>
                  <a:gd name="T21" fmla="*/ 675 h 1309"/>
                  <a:gd name="T22" fmla="*/ 263 w 533"/>
                  <a:gd name="T23" fmla="*/ 735 h 1309"/>
                  <a:gd name="T24" fmla="*/ 171 w 533"/>
                  <a:gd name="T25" fmla="*/ 811 h 1309"/>
                  <a:gd name="T26" fmla="*/ 69 w 533"/>
                  <a:gd name="T27" fmla="*/ 899 h 1309"/>
                  <a:gd name="T28" fmla="*/ 27 w 533"/>
                  <a:gd name="T29" fmla="*/ 1018 h 1309"/>
                  <a:gd name="T30" fmla="*/ 87 w 533"/>
                  <a:gd name="T31" fmla="*/ 1144 h 1309"/>
                  <a:gd name="T32" fmla="*/ 73 w 533"/>
                  <a:gd name="T33" fmla="*/ 1241 h 1309"/>
                  <a:gd name="T34" fmla="*/ 46 w 533"/>
                  <a:gd name="T35" fmla="*/ 1279 h 1309"/>
                  <a:gd name="T36" fmla="*/ 73 w 533"/>
                  <a:gd name="T37" fmla="*/ 1295 h 1309"/>
                  <a:gd name="T38" fmla="*/ 125 w 533"/>
                  <a:gd name="T39" fmla="*/ 1308 h 1309"/>
                  <a:gd name="T40" fmla="*/ 152 w 533"/>
                  <a:gd name="T41" fmla="*/ 1233 h 1309"/>
                  <a:gd name="T42" fmla="*/ 157 w 533"/>
                  <a:gd name="T43" fmla="*/ 1152 h 1309"/>
                  <a:gd name="T44" fmla="*/ 125 w 533"/>
                  <a:gd name="T45" fmla="*/ 1064 h 1309"/>
                  <a:gd name="T46" fmla="*/ 73 w 533"/>
                  <a:gd name="T47" fmla="*/ 1018 h 1309"/>
                  <a:gd name="T48" fmla="*/ 83 w 533"/>
                  <a:gd name="T49" fmla="*/ 950 h 1309"/>
                  <a:gd name="T50" fmla="*/ 198 w 533"/>
                  <a:gd name="T51" fmla="*/ 861 h 1309"/>
                  <a:gd name="T52" fmla="*/ 346 w 533"/>
                  <a:gd name="T53" fmla="*/ 765 h 1309"/>
                  <a:gd name="T54" fmla="*/ 471 w 533"/>
                  <a:gd name="T55" fmla="*/ 675 h 1309"/>
                  <a:gd name="T56" fmla="*/ 527 w 533"/>
                  <a:gd name="T57" fmla="*/ 612 h 1309"/>
                  <a:gd name="T58" fmla="*/ 532 w 533"/>
                  <a:gd name="T59" fmla="*/ 536 h 1309"/>
                  <a:gd name="T60" fmla="*/ 504 w 533"/>
                  <a:gd name="T61" fmla="*/ 460 h 1309"/>
                  <a:gd name="T62" fmla="*/ 444 w 533"/>
                  <a:gd name="T63" fmla="*/ 368 h 1309"/>
                  <a:gd name="T64" fmla="*/ 375 w 533"/>
                  <a:gd name="T65" fmla="*/ 279 h 1309"/>
                  <a:gd name="T66" fmla="*/ 309 w 533"/>
                  <a:gd name="T67" fmla="*/ 203 h 1309"/>
                  <a:gd name="T68" fmla="*/ 250 w 533"/>
                  <a:gd name="T69" fmla="*/ 132 h 1309"/>
                  <a:gd name="T70" fmla="*/ 194 w 533"/>
                  <a:gd name="T71" fmla="*/ 77 h 13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1309"/>
                  <a:gd name="T110" fmla="*/ 533 w 533"/>
                  <a:gd name="T111" fmla="*/ 1309 h 13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1309">
                    <a:moveTo>
                      <a:pt x="194" y="77"/>
                    </a:moveTo>
                    <a:lnTo>
                      <a:pt x="129" y="14"/>
                    </a:lnTo>
                    <a:lnTo>
                      <a:pt x="46" y="0"/>
                    </a:lnTo>
                    <a:lnTo>
                      <a:pt x="0" y="68"/>
                    </a:lnTo>
                    <a:lnTo>
                      <a:pt x="13" y="106"/>
                    </a:lnTo>
                    <a:lnTo>
                      <a:pt x="102" y="157"/>
                    </a:lnTo>
                    <a:lnTo>
                      <a:pt x="263" y="271"/>
                    </a:lnTo>
                    <a:lnTo>
                      <a:pt x="352" y="380"/>
                    </a:lnTo>
                    <a:lnTo>
                      <a:pt x="421" y="498"/>
                    </a:lnTo>
                    <a:lnTo>
                      <a:pt x="421" y="596"/>
                    </a:lnTo>
                    <a:lnTo>
                      <a:pt x="346" y="675"/>
                    </a:lnTo>
                    <a:lnTo>
                      <a:pt x="263" y="735"/>
                    </a:lnTo>
                    <a:lnTo>
                      <a:pt x="171" y="811"/>
                    </a:lnTo>
                    <a:lnTo>
                      <a:pt x="69" y="899"/>
                    </a:lnTo>
                    <a:lnTo>
                      <a:pt x="27" y="1018"/>
                    </a:lnTo>
                    <a:lnTo>
                      <a:pt x="87" y="1144"/>
                    </a:lnTo>
                    <a:lnTo>
                      <a:pt x="73" y="1241"/>
                    </a:lnTo>
                    <a:lnTo>
                      <a:pt x="46" y="1279"/>
                    </a:lnTo>
                    <a:lnTo>
                      <a:pt x="73" y="1295"/>
                    </a:lnTo>
                    <a:lnTo>
                      <a:pt x="125" y="1308"/>
                    </a:lnTo>
                    <a:lnTo>
                      <a:pt x="152" y="1233"/>
                    </a:lnTo>
                    <a:lnTo>
                      <a:pt x="157" y="1152"/>
                    </a:lnTo>
                    <a:lnTo>
                      <a:pt x="125" y="1064"/>
                    </a:lnTo>
                    <a:lnTo>
                      <a:pt x="73" y="1018"/>
                    </a:lnTo>
                    <a:lnTo>
                      <a:pt x="83" y="950"/>
                    </a:lnTo>
                    <a:lnTo>
                      <a:pt x="198" y="861"/>
                    </a:lnTo>
                    <a:lnTo>
                      <a:pt x="346" y="765"/>
                    </a:lnTo>
                    <a:lnTo>
                      <a:pt x="471" y="675"/>
                    </a:lnTo>
                    <a:lnTo>
                      <a:pt x="527" y="612"/>
                    </a:lnTo>
                    <a:lnTo>
                      <a:pt x="532" y="536"/>
                    </a:lnTo>
                    <a:lnTo>
                      <a:pt x="504" y="460"/>
                    </a:lnTo>
                    <a:lnTo>
                      <a:pt x="444" y="368"/>
                    </a:lnTo>
                    <a:lnTo>
                      <a:pt x="375" y="279"/>
                    </a:lnTo>
                    <a:lnTo>
                      <a:pt x="309" y="203"/>
                    </a:lnTo>
                    <a:lnTo>
                      <a:pt x="250" y="132"/>
                    </a:lnTo>
                    <a:lnTo>
                      <a:pt x="194" y="77"/>
                    </a:lnTo>
                  </a:path>
                </a:pathLst>
              </a:custGeom>
              <a:solidFill>
                <a:srgbClr val="000000"/>
              </a:solidFill>
              <a:ln w="9525" cap="rnd">
                <a:noFill/>
                <a:round/>
                <a:headEnd/>
                <a:tailEnd/>
              </a:ln>
            </p:spPr>
            <p:txBody>
              <a:bodyPr/>
              <a:lstStyle/>
              <a:p>
                <a:endParaRPr lang="lv-LV"/>
              </a:p>
            </p:txBody>
          </p:sp>
          <p:sp>
            <p:nvSpPr>
              <p:cNvPr id="10304" name="Freeform 22"/>
              <p:cNvSpPr>
                <a:spLocks/>
              </p:cNvSpPr>
              <p:nvPr/>
            </p:nvSpPr>
            <p:spPr bwMode="auto">
              <a:xfrm>
                <a:off x="3383" y="1472"/>
                <a:ext cx="654" cy="1281"/>
              </a:xfrm>
              <a:custGeom>
                <a:avLst/>
                <a:gdLst>
                  <a:gd name="T0" fmla="*/ 208 w 654"/>
                  <a:gd name="T1" fmla="*/ 211 h 1281"/>
                  <a:gd name="T2" fmla="*/ 278 w 654"/>
                  <a:gd name="T3" fmla="*/ 114 h 1281"/>
                  <a:gd name="T4" fmla="*/ 384 w 654"/>
                  <a:gd name="T5" fmla="*/ 34 h 1281"/>
                  <a:gd name="T6" fmla="*/ 458 w 654"/>
                  <a:gd name="T7" fmla="*/ 0 h 1281"/>
                  <a:gd name="T8" fmla="*/ 551 w 654"/>
                  <a:gd name="T9" fmla="*/ 8 h 1281"/>
                  <a:gd name="T10" fmla="*/ 611 w 654"/>
                  <a:gd name="T11" fmla="*/ 38 h 1281"/>
                  <a:gd name="T12" fmla="*/ 647 w 654"/>
                  <a:gd name="T13" fmla="*/ 102 h 1281"/>
                  <a:gd name="T14" fmla="*/ 653 w 654"/>
                  <a:gd name="T15" fmla="*/ 237 h 1281"/>
                  <a:gd name="T16" fmla="*/ 611 w 654"/>
                  <a:gd name="T17" fmla="*/ 325 h 1281"/>
                  <a:gd name="T18" fmla="*/ 537 w 654"/>
                  <a:gd name="T19" fmla="*/ 443 h 1281"/>
                  <a:gd name="T20" fmla="*/ 486 w 654"/>
                  <a:gd name="T21" fmla="*/ 570 h 1281"/>
                  <a:gd name="T22" fmla="*/ 486 w 654"/>
                  <a:gd name="T23" fmla="*/ 718 h 1281"/>
                  <a:gd name="T24" fmla="*/ 509 w 654"/>
                  <a:gd name="T25" fmla="*/ 887 h 1281"/>
                  <a:gd name="T26" fmla="*/ 541 w 654"/>
                  <a:gd name="T27" fmla="*/ 971 h 1281"/>
                  <a:gd name="T28" fmla="*/ 555 w 654"/>
                  <a:gd name="T29" fmla="*/ 1051 h 1281"/>
                  <a:gd name="T30" fmla="*/ 555 w 654"/>
                  <a:gd name="T31" fmla="*/ 1141 h 1281"/>
                  <a:gd name="T32" fmla="*/ 528 w 654"/>
                  <a:gd name="T33" fmla="*/ 1212 h 1281"/>
                  <a:gd name="T34" fmla="*/ 472 w 654"/>
                  <a:gd name="T35" fmla="*/ 1250 h 1281"/>
                  <a:gd name="T36" fmla="*/ 412 w 654"/>
                  <a:gd name="T37" fmla="*/ 1268 h 1281"/>
                  <a:gd name="T38" fmla="*/ 333 w 654"/>
                  <a:gd name="T39" fmla="*/ 1280 h 1281"/>
                  <a:gd name="T40" fmla="*/ 231 w 654"/>
                  <a:gd name="T41" fmla="*/ 1280 h 1281"/>
                  <a:gd name="T42" fmla="*/ 166 w 654"/>
                  <a:gd name="T43" fmla="*/ 1254 h 1281"/>
                  <a:gd name="T44" fmla="*/ 106 w 654"/>
                  <a:gd name="T45" fmla="*/ 1225 h 1281"/>
                  <a:gd name="T46" fmla="*/ 56 w 654"/>
                  <a:gd name="T47" fmla="*/ 1141 h 1281"/>
                  <a:gd name="T48" fmla="*/ 28 w 654"/>
                  <a:gd name="T49" fmla="*/ 1027 h 1281"/>
                  <a:gd name="T50" fmla="*/ 0 w 654"/>
                  <a:gd name="T51" fmla="*/ 908 h 1281"/>
                  <a:gd name="T52" fmla="*/ 0 w 654"/>
                  <a:gd name="T53" fmla="*/ 772 h 1281"/>
                  <a:gd name="T54" fmla="*/ 37 w 654"/>
                  <a:gd name="T55" fmla="*/ 616 h 1281"/>
                  <a:gd name="T56" fmla="*/ 64 w 654"/>
                  <a:gd name="T57" fmla="*/ 528 h 1281"/>
                  <a:gd name="T58" fmla="*/ 97 w 654"/>
                  <a:gd name="T59" fmla="*/ 401 h 1281"/>
                  <a:gd name="T60" fmla="*/ 149 w 654"/>
                  <a:gd name="T61" fmla="*/ 300 h 1281"/>
                  <a:gd name="T62" fmla="*/ 176 w 654"/>
                  <a:gd name="T63" fmla="*/ 253 h 1281"/>
                  <a:gd name="T64" fmla="*/ 208 w 654"/>
                  <a:gd name="T65" fmla="*/ 211 h 1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4"/>
                  <a:gd name="T100" fmla="*/ 0 h 1281"/>
                  <a:gd name="T101" fmla="*/ 654 w 654"/>
                  <a:gd name="T102" fmla="*/ 1281 h 1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4" h="1281">
                    <a:moveTo>
                      <a:pt x="208" y="211"/>
                    </a:moveTo>
                    <a:lnTo>
                      <a:pt x="278" y="114"/>
                    </a:lnTo>
                    <a:lnTo>
                      <a:pt x="384" y="34"/>
                    </a:lnTo>
                    <a:lnTo>
                      <a:pt x="458" y="0"/>
                    </a:lnTo>
                    <a:lnTo>
                      <a:pt x="551" y="8"/>
                    </a:lnTo>
                    <a:lnTo>
                      <a:pt x="611" y="38"/>
                    </a:lnTo>
                    <a:lnTo>
                      <a:pt x="647" y="102"/>
                    </a:lnTo>
                    <a:lnTo>
                      <a:pt x="653" y="237"/>
                    </a:lnTo>
                    <a:lnTo>
                      <a:pt x="611" y="325"/>
                    </a:lnTo>
                    <a:lnTo>
                      <a:pt x="537" y="443"/>
                    </a:lnTo>
                    <a:lnTo>
                      <a:pt x="486" y="570"/>
                    </a:lnTo>
                    <a:lnTo>
                      <a:pt x="486" y="718"/>
                    </a:lnTo>
                    <a:lnTo>
                      <a:pt x="509" y="887"/>
                    </a:lnTo>
                    <a:lnTo>
                      <a:pt x="541" y="971"/>
                    </a:lnTo>
                    <a:lnTo>
                      <a:pt x="555" y="1051"/>
                    </a:lnTo>
                    <a:lnTo>
                      <a:pt x="555" y="1141"/>
                    </a:lnTo>
                    <a:lnTo>
                      <a:pt x="528" y="1212"/>
                    </a:lnTo>
                    <a:lnTo>
                      <a:pt x="472" y="1250"/>
                    </a:lnTo>
                    <a:lnTo>
                      <a:pt x="412" y="1268"/>
                    </a:lnTo>
                    <a:lnTo>
                      <a:pt x="333" y="1280"/>
                    </a:lnTo>
                    <a:lnTo>
                      <a:pt x="231" y="1280"/>
                    </a:lnTo>
                    <a:lnTo>
                      <a:pt x="166" y="1254"/>
                    </a:lnTo>
                    <a:lnTo>
                      <a:pt x="106" y="1225"/>
                    </a:lnTo>
                    <a:lnTo>
                      <a:pt x="56" y="1141"/>
                    </a:lnTo>
                    <a:lnTo>
                      <a:pt x="28" y="1027"/>
                    </a:lnTo>
                    <a:lnTo>
                      <a:pt x="0" y="908"/>
                    </a:lnTo>
                    <a:lnTo>
                      <a:pt x="0" y="772"/>
                    </a:lnTo>
                    <a:lnTo>
                      <a:pt x="37" y="616"/>
                    </a:lnTo>
                    <a:lnTo>
                      <a:pt x="64" y="528"/>
                    </a:lnTo>
                    <a:lnTo>
                      <a:pt x="97" y="401"/>
                    </a:lnTo>
                    <a:lnTo>
                      <a:pt x="149" y="300"/>
                    </a:lnTo>
                    <a:lnTo>
                      <a:pt x="176" y="253"/>
                    </a:lnTo>
                    <a:lnTo>
                      <a:pt x="208" y="211"/>
                    </a:lnTo>
                  </a:path>
                </a:pathLst>
              </a:custGeom>
              <a:solidFill>
                <a:srgbClr val="000000"/>
              </a:solidFill>
              <a:ln w="9525" cap="rnd">
                <a:noFill/>
                <a:round/>
                <a:headEnd/>
                <a:tailEnd/>
              </a:ln>
            </p:spPr>
            <p:txBody>
              <a:bodyPr/>
              <a:lstStyle/>
              <a:p>
                <a:endParaRPr lang="lv-LV"/>
              </a:p>
            </p:txBody>
          </p:sp>
          <p:sp>
            <p:nvSpPr>
              <p:cNvPr id="10305" name="Freeform 23"/>
              <p:cNvSpPr>
                <a:spLocks/>
              </p:cNvSpPr>
              <p:nvPr/>
            </p:nvSpPr>
            <p:spPr bwMode="auto">
              <a:xfrm>
                <a:off x="3657" y="2503"/>
                <a:ext cx="501" cy="1477"/>
              </a:xfrm>
              <a:custGeom>
                <a:avLst/>
                <a:gdLst>
                  <a:gd name="T0" fmla="*/ 82 w 501"/>
                  <a:gd name="T1" fmla="*/ 163 h 1477"/>
                  <a:gd name="T2" fmla="*/ 27 w 501"/>
                  <a:gd name="T3" fmla="*/ 105 h 1477"/>
                  <a:gd name="T4" fmla="*/ 13 w 501"/>
                  <a:gd name="T5" fmla="*/ 54 h 1477"/>
                  <a:gd name="T6" fmla="*/ 55 w 501"/>
                  <a:gd name="T7" fmla="*/ 4 h 1477"/>
                  <a:gd name="T8" fmla="*/ 121 w 501"/>
                  <a:gd name="T9" fmla="*/ 0 h 1477"/>
                  <a:gd name="T10" fmla="*/ 167 w 501"/>
                  <a:gd name="T11" fmla="*/ 16 h 1477"/>
                  <a:gd name="T12" fmla="*/ 217 w 501"/>
                  <a:gd name="T13" fmla="*/ 92 h 1477"/>
                  <a:gd name="T14" fmla="*/ 315 w 501"/>
                  <a:gd name="T15" fmla="*/ 243 h 1477"/>
                  <a:gd name="T16" fmla="*/ 388 w 501"/>
                  <a:gd name="T17" fmla="*/ 400 h 1477"/>
                  <a:gd name="T18" fmla="*/ 440 w 501"/>
                  <a:gd name="T19" fmla="*/ 468 h 1477"/>
                  <a:gd name="T20" fmla="*/ 458 w 501"/>
                  <a:gd name="T21" fmla="*/ 552 h 1477"/>
                  <a:gd name="T22" fmla="*/ 467 w 501"/>
                  <a:gd name="T23" fmla="*/ 581 h 1477"/>
                  <a:gd name="T24" fmla="*/ 440 w 501"/>
                  <a:gd name="T25" fmla="*/ 657 h 1477"/>
                  <a:gd name="T26" fmla="*/ 371 w 501"/>
                  <a:gd name="T27" fmla="*/ 779 h 1477"/>
                  <a:gd name="T28" fmla="*/ 286 w 501"/>
                  <a:gd name="T29" fmla="*/ 906 h 1477"/>
                  <a:gd name="T30" fmla="*/ 203 w 501"/>
                  <a:gd name="T31" fmla="*/ 1032 h 1477"/>
                  <a:gd name="T32" fmla="*/ 175 w 501"/>
                  <a:gd name="T33" fmla="*/ 1112 h 1477"/>
                  <a:gd name="T34" fmla="*/ 167 w 501"/>
                  <a:gd name="T35" fmla="*/ 1163 h 1477"/>
                  <a:gd name="T36" fmla="*/ 194 w 501"/>
                  <a:gd name="T37" fmla="*/ 1201 h 1477"/>
                  <a:gd name="T38" fmla="*/ 286 w 501"/>
                  <a:gd name="T39" fmla="*/ 1227 h 1477"/>
                  <a:gd name="T40" fmla="*/ 388 w 501"/>
                  <a:gd name="T41" fmla="*/ 1273 h 1477"/>
                  <a:gd name="T42" fmla="*/ 467 w 501"/>
                  <a:gd name="T43" fmla="*/ 1349 h 1477"/>
                  <a:gd name="T44" fmla="*/ 500 w 501"/>
                  <a:gd name="T45" fmla="*/ 1424 h 1477"/>
                  <a:gd name="T46" fmla="*/ 472 w 501"/>
                  <a:gd name="T47" fmla="*/ 1462 h 1477"/>
                  <a:gd name="T48" fmla="*/ 402 w 501"/>
                  <a:gd name="T49" fmla="*/ 1476 h 1477"/>
                  <a:gd name="T50" fmla="*/ 384 w 501"/>
                  <a:gd name="T51" fmla="*/ 1442 h 1477"/>
                  <a:gd name="T52" fmla="*/ 328 w 501"/>
                  <a:gd name="T53" fmla="*/ 1365 h 1477"/>
                  <a:gd name="T54" fmla="*/ 286 w 501"/>
                  <a:gd name="T55" fmla="*/ 1311 h 1477"/>
                  <a:gd name="T56" fmla="*/ 222 w 501"/>
                  <a:gd name="T57" fmla="*/ 1273 h 1477"/>
                  <a:gd name="T58" fmla="*/ 167 w 501"/>
                  <a:gd name="T59" fmla="*/ 1251 h 1477"/>
                  <a:gd name="T60" fmla="*/ 97 w 501"/>
                  <a:gd name="T61" fmla="*/ 1251 h 1477"/>
                  <a:gd name="T62" fmla="*/ 42 w 501"/>
                  <a:gd name="T63" fmla="*/ 1259 h 1477"/>
                  <a:gd name="T64" fmla="*/ 13 w 501"/>
                  <a:gd name="T65" fmla="*/ 1247 h 1477"/>
                  <a:gd name="T66" fmla="*/ 0 w 501"/>
                  <a:gd name="T67" fmla="*/ 1209 h 1477"/>
                  <a:gd name="T68" fmla="*/ 42 w 501"/>
                  <a:gd name="T69" fmla="*/ 1175 h 1477"/>
                  <a:gd name="T70" fmla="*/ 106 w 501"/>
                  <a:gd name="T71" fmla="*/ 1062 h 1477"/>
                  <a:gd name="T72" fmla="*/ 167 w 501"/>
                  <a:gd name="T73" fmla="*/ 948 h 1477"/>
                  <a:gd name="T74" fmla="*/ 246 w 501"/>
                  <a:gd name="T75" fmla="*/ 830 h 1477"/>
                  <a:gd name="T76" fmla="*/ 286 w 501"/>
                  <a:gd name="T77" fmla="*/ 733 h 1477"/>
                  <a:gd name="T78" fmla="*/ 347 w 501"/>
                  <a:gd name="T79" fmla="*/ 606 h 1477"/>
                  <a:gd name="T80" fmla="*/ 356 w 501"/>
                  <a:gd name="T81" fmla="*/ 538 h 1477"/>
                  <a:gd name="T82" fmla="*/ 319 w 501"/>
                  <a:gd name="T83" fmla="*/ 450 h 1477"/>
                  <a:gd name="T84" fmla="*/ 236 w 501"/>
                  <a:gd name="T85" fmla="*/ 362 h 1477"/>
                  <a:gd name="T86" fmla="*/ 161 w 501"/>
                  <a:gd name="T87" fmla="*/ 253 h 1477"/>
                  <a:gd name="T88" fmla="*/ 82 w 501"/>
                  <a:gd name="T89" fmla="*/ 163 h 14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1"/>
                  <a:gd name="T136" fmla="*/ 0 h 1477"/>
                  <a:gd name="T137" fmla="*/ 501 w 501"/>
                  <a:gd name="T138" fmla="*/ 1477 h 147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1" h="1477">
                    <a:moveTo>
                      <a:pt x="82" y="163"/>
                    </a:moveTo>
                    <a:lnTo>
                      <a:pt x="27" y="105"/>
                    </a:lnTo>
                    <a:lnTo>
                      <a:pt x="13" y="54"/>
                    </a:lnTo>
                    <a:lnTo>
                      <a:pt x="55" y="4"/>
                    </a:lnTo>
                    <a:lnTo>
                      <a:pt x="121" y="0"/>
                    </a:lnTo>
                    <a:lnTo>
                      <a:pt x="167" y="16"/>
                    </a:lnTo>
                    <a:lnTo>
                      <a:pt x="217" y="92"/>
                    </a:lnTo>
                    <a:lnTo>
                      <a:pt x="315" y="243"/>
                    </a:lnTo>
                    <a:lnTo>
                      <a:pt x="388" y="400"/>
                    </a:lnTo>
                    <a:lnTo>
                      <a:pt x="440" y="468"/>
                    </a:lnTo>
                    <a:lnTo>
                      <a:pt x="458" y="552"/>
                    </a:lnTo>
                    <a:lnTo>
                      <a:pt x="467" y="581"/>
                    </a:lnTo>
                    <a:lnTo>
                      <a:pt x="440" y="657"/>
                    </a:lnTo>
                    <a:lnTo>
                      <a:pt x="371" y="779"/>
                    </a:lnTo>
                    <a:lnTo>
                      <a:pt x="286" y="906"/>
                    </a:lnTo>
                    <a:lnTo>
                      <a:pt x="203" y="1032"/>
                    </a:lnTo>
                    <a:lnTo>
                      <a:pt x="175" y="1112"/>
                    </a:lnTo>
                    <a:lnTo>
                      <a:pt x="167" y="1163"/>
                    </a:lnTo>
                    <a:lnTo>
                      <a:pt x="194" y="1201"/>
                    </a:lnTo>
                    <a:lnTo>
                      <a:pt x="286" y="1227"/>
                    </a:lnTo>
                    <a:lnTo>
                      <a:pt x="388" y="1273"/>
                    </a:lnTo>
                    <a:lnTo>
                      <a:pt x="467" y="1349"/>
                    </a:lnTo>
                    <a:lnTo>
                      <a:pt x="500" y="1424"/>
                    </a:lnTo>
                    <a:lnTo>
                      <a:pt x="472" y="1462"/>
                    </a:lnTo>
                    <a:lnTo>
                      <a:pt x="402" y="1476"/>
                    </a:lnTo>
                    <a:lnTo>
                      <a:pt x="384" y="1442"/>
                    </a:lnTo>
                    <a:lnTo>
                      <a:pt x="328" y="1365"/>
                    </a:lnTo>
                    <a:lnTo>
                      <a:pt x="286" y="1311"/>
                    </a:lnTo>
                    <a:lnTo>
                      <a:pt x="222" y="1273"/>
                    </a:lnTo>
                    <a:lnTo>
                      <a:pt x="167" y="1251"/>
                    </a:lnTo>
                    <a:lnTo>
                      <a:pt x="97" y="1251"/>
                    </a:lnTo>
                    <a:lnTo>
                      <a:pt x="42" y="1259"/>
                    </a:lnTo>
                    <a:lnTo>
                      <a:pt x="13" y="1247"/>
                    </a:lnTo>
                    <a:lnTo>
                      <a:pt x="0" y="1209"/>
                    </a:lnTo>
                    <a:lnTo>
                      <a:pt x="42" y="1175"/>
                    </a:lnTo>
                    <a:lnTo>
                      <a:pt x="106" y="1062"/>
                    </a:lnTo>
                    <a:lnTo>
                      <a:pt x="167" y="948"/>
                    </a:lnTo>
                    <a:lnTo>
                      <a:pt x="246" y="830"/>
                    </a:lnTo>
                    <a:lnTo>
                      <a:pt x="286" y="733"/>
                    </a:lnTo>
                    <a:lnTo>
                      <a:pt x="347" y="606"/>
                    </a:lnTo>
                    <a:lnTo>
                      <a:pt x="356" y="538"/>
                    </a:lnTo>
                    <a:lnTo>
                      <a:pt x="319" y="450"/>
                    </a:lnTo>
                    <a:lnTo>
                      <a:pt x="236" y="362"/>
                    </a:lnTo>
                    <a:lnTo>
                      <a:pt x="161" y="253"/>
                    </a:lnTo>
                    <a:lnTo>
                      <a:pt x="82" y="163"/>
                    </a:lnTo>
                  </a:path>
                </a:pathLst>
              </a:custGeom>
              <a:solidFill>
                <a:srgbClr val="000000"/>
              </a:solidFill>
              <a:ln w="9525" cap="rnd">
                <a:noFill/>
                <a:round/>
                <a:headEnd/>
                <a:tailEnd/>
              </a:ln>
            </p:spPr>
            <p:txBody>
              <a:bodyPr/>
              <a:lstStyle/>
              <a:p>
                <a:endParaRPr lang="lv-LV"/>
              </a:p>
            </p:txBody>
          </p:sp>
          <p:sp>
            <p:nvSpPr>
              <p:cNvPr id="10306" name="Freeform 24"/>
              <p:cNvSpPr>
                <a:spLocks/>
              </p:cNvSpPr>
              <p:nvPr/>
            </p:nvSpPr>
            <p:spPr bwMode="auto">
              <a:xfrm>
                <a:off x="2974" y="2504"/>
                <a:ext cx="591" cy="1463"/>
              </a:xfrm>
              <a:custGeom>
                <a:avLst/>
                <a:gdLst>
                  <a:gd name="T0" fmla="*/ 348 w 591"/>
                  <a:gd name="T1" fmla="*/ 312 h 1463"/>
                  <a:gd name="T2" fmla="*/ 390 w 591"/>
                  <a:gd name="T3" fmla="*/ 165 h 1463"/>
                  <a:gd name="T4" fmla="*/ 437 w 591"/>
                  <a:gd name="T5" fmla="*/ 51 h 1463"/>
                  <a:gd name="T6" fmla="*/ 488 w 591"/>
                  <a:gd name="T7" fmla="*/ 0 h 1463"/>
                  <a:gd name="T8" fmla="*/ 562 w 591"/>
                  <a:gd name="T9" fmla="*/ 0 h 1463"/>
                  <a:gd name="T10" fmla="*/ 590 w 591"/>
                  <a:gd name="T11" fmla="*/ 68 h 1463"/>
                  <a:gd name="T12" fmla="*/ 571 w 591"/>
                  <a:gd name="T13" fmla="*/ 143 h 1463"/>
                  <a:gd name="T14" fmla="*/ 492 w 591"/>
                  <a:gd name="T15" fmla="*/ 253 h 1463"/>
                  <a:gd name="T16" fmla="*/ 418 w 591"/>
                  <a:gd name="T17" fmla="*/ 362 h 1463"/>
                  <a:gd name="T18" fmla="*/ 377 w 591"/>
                  <a:gd name="T19" fmla="*/ 506 h 1463"/>
                  <a:gd name="T20" fmla="*/ 348 w 591"/>
                  <a:gd name="T21" fmla="*/ 607 h 1463"/>
                  <a:gd name="T22" fmla="*/ 335 w 591"/>
                  <a:gd name="T23" fmla="*/ 703 h 1463"/>
                  <a:gd name="T24" fmla="*/ 352 w 591"/>
                  <a:gd name="T25" fmla="*/ 886 h 1463"/>
                  <a:gd name="T26" fmla="*/ 377 w 591"/>
                  <a:gd name="T27" fmla="*/ 1045 h 1463"/>
                  <a:gd name="T28" fmla="*/ 404 w 591"/>
                  <a:gd name="T29" fmla="*/ 1159 h 1463"/>
                  <a:gd name="T30" fmla="*/ 423 w 591"/>
                  <a:gd name="T31" fmla="*/ 1213 h 1463"/>
                  <a:gd name="T32" fmla="*/ 408 w 591"/>
                  <a:gd name="T33" fmla="*/ 1273 h 1463"/>
                  <a:gd name="T34" fmla="*/ 377 w 591"/>
                  <a:gd name="T35" fmla="*/ 1277 h 1463"/>
                  <a:gd name="T36" fmla="*/ 321 w 591"/>
                  <a:gd name="T37" fmla="*/ 1277 h 1463"/>
                  <a:gd name="T38" fmla="*/ 214 w 591"/>
                  <a:gd name="T39" fmla="*/ 1328 h 1463"/>
                  <a:gd name="T40" fmla="*/ 144 w 591"/>
                  <a:gd name="T41" fmla="*/ 1374 h 1463"/>
                  <a:gd name="T42" fmla="*/ 112 w 591"/>
                  <a:gd name="T43" fmla="*/ 1454 h 1463"/>
                  <a:gd name="T44" fmla="*/ 70 w 591"/>
                  <a:gd name="T45" fmla="*/ 1462 h 1463"/>
                  <a:gd name="T46" fmla="*/ 14 w 591"/>
                  <a:gd name="T47" fmla="*/ 1412 h 1463"/>
                  <a:gd name="T48" fmla="*/ 0 w 591"/>
                  <a:gd name="T49" fmla="*/ 1362 h 1463"/>
                  <a:gd name="T50" fmla="*/ 74 w 591"/>
                  <a:gd name="T51" fmla="*/ 1302 h 1463"/>
                  <a:gd name="T52" fmla="*/ 181 w 591"/>
                  <a:gd name="T53" fmla="*/ 1260 h 1463"/>
                  <a:gd name="T54" fmla="*/ 264 w 591"/>
                  <a:gd name="T55" fmla="*/ 1227 h 1463"/>
                  <a:gd name="T56" fmla="*/ 321 w 591"/>
                  <a:gd name="T57" fmla="*/ 1201 h 1463"/>
                  <a:gd name="T58" fmla="*/ 339 w 591"/>
                  <a:gd name="T59" fmla="*/ 1163 h 1463"/>
                  <a:gd name="T60" fmla="*/ 325 w 591"/>
                  <a:gd name="T61" fmla="*/ 1037 h 1463"/>
                  <a:gd name="T62" fmla="*/ 279 w 591"/>
                  <a:gd name="T63" fmla="*/ 898 h 1463"/>
                  <a:gd name="T64" fmla="*/ 256 w 591"/>
                  <a:gd name="T65" fmla="*/ 755 h 1463"/>
                  <a:gd name="T66" fmla="*/ 256 w 591"/>
                  <a:gd name="T67" fmla="*/ 683 h 1463"/>
                  <a:gd name="T68" fmla="*/ 256 w 591"/>
                  <a:gd name="T69" fmla="*/ 591 h 1463"/>
                  <a:gd name="T70" fmla="*/ 279 w 591"/>
                  <a:gd name="T71" fmla="*/ 506 h 1463"/>
                  <a:gd name="T72" fmla="*/ 312 w 591"/>
                  <a:gd name="T73" fmla="*/ 388 h 1463"/>
                  <a:gd name="T74" fmla="*/ 348 w 591"/>
                  <a:gd name="T75" fmla="*/ 312 h 14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1"/>
                  <a:gd name="T115" fmla="*/ 0 h 1463"/>
                  <a:gd name="T116" fmla="*/ 591 w 591"/>
                  <a:gd name="T117" fmla="*/ 1463 h 14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1" h="1463">
                    <a:moveTo>
                      <a:pt x="348" y="312"/>
                    </a:moveTo>
                    <a:lnTo>
                      <a:pt x="390" y="165"/>
                    </a:lnTo>
                    <a:lnTo>
                      <a:pt x="437" y="51"/>
                    </a:lnTo>
                    <a:lnTo>
                      <a:pt x="488" y="0"/>
                    </a:lnTo>
                    <a:lnTo>
                      <a:pt x="562" y="0"/>
                    </a:lnTo>
                    <a:lnTo>
                      <a:pt x="590" y="68"/>
                    </a:lnTo>
                    <a:lnTo>
                      <a:pt x="571" y="143"/>
                    </a:lnTo>
                    <a:lnTo>
                      <a:pt x="492" y="253"/>
                    </a:lnTo>
                    <a:lnTo>
                      <a:pt x="418" y="362"/>
                    </a:lnTo>
                    <a:lnTo>
                      <a:pt x="377" y="506"/>
                    </a:lnTo>
                    <a:lnTo>
                      <a:pt x="348" y="607"/>
                    </a:lnTo>
                    <a:lnTo>
                      <a:pt x="335" y="703"/>
                    </a:lnTo>
                    <a:lnTo>
                      <a:pt x="352" y="886"/>
                    </a:lnTo>
                    <a:lnTo>
                      <a:pt x="377" y="1045"/>
                    </a:lnTo>
                    <a:lnTo>
                      <a:pt x="404" y="1159"/>
                    </a:lnTo>
                    <a:lnTo>
                      <a:pt x="423" y="1213"/>
                    </a:lnTo>
                    <a:lnTo>
                      <a:pt x="408" y="1273"/>
                    </a:lnTo>
                    <a:lnTo>
                      <a:pt x="377" y="1277"/>
                    </a:lnTo>
                    <a:lnTo>
                      <a:pt x="321" y="1277"/>
                    </a:lnTo>
                    <a:lnTo>
                      <a:pt x="214" y="1328"/>
                    </a:lnTo>
                    <a:lnTo>
                      <a:pt x="144" y="1374"/>
                    </a:lnTo>
                    <a:lnTo>
                      <a:pt x="112" y="1454"/>
                    </a:lnTo>
                    <a:lnTo>
                      <a:pt x="70" y="1462"/>
                    </a:lnTo>
                    <a:lnTo>
                      <a:pt x="14" y="1412"/>
                    </a:lnTo>
                    <a:lnTo>
                      <a:pt x="0" y="1362"/>
                    </a:lnTo>
                    <a:lnTo>
                      <a:pt x="74" y="1302"/>
                    </a:lnTo>
                    <a:lnTo>
                      <a:pt x="181" y="1260"/>
                    </a:lnTo>
                    <a:lnTo>
                      <a:pt x="264" y="1227"/>
                    </a:lnTo>
                    <a:lnTo>
                      <a:pt x="321" y="1201"/>
                    </a:lnTo>
                    <a:lnTo>
                      <a:pt x="339" y="1163"/>
                    </a:lnTo>
                    <a:lnTo>
                      <a:pt x="325" y="1037"/>
                    </a:lnTo>
                    <a:lnTo>
                      <a:pt x="279" y="898"/>
                    </a:lnTo>
                    <a:lnTo>
                      <a:pt x="256" y="755"/>
                    </a:lnTo>
                    <a:lnTo>
                      <a:pt x="256" y="683"/>
                    </a:lnTo>
                    <a:lnTo>
                      <a:pt x="256" y="591"/>
                    </a:lnTo>
                    <a:lnTo>
                      <a:pt x="279" y="506"/>
                    </a:lnTo>
                    <a:lnTo>
                      <a:pt x="312" y="388"/>
                    </a:lnTo>
                    <a:lnTo>
                      <a:pt x="348" y="312"/>
                    </a:lnTo>
                  </a:path>
                </a:pathLst>
              </a:custGeom>
              <a:solidFill>
                <a:srgbClr val="000000"/>
              </a:solidFill>
              <a:ln w="9525" cap="rnd">
                <a:noFill/>
                <a:round/>
                <a:headEnd/>
                <a:tailEnd/>
              </a:ln>
            </p:spPr>
            <p:txBody>
              <a:bodyPr/>
              <a:lstStyle/>
              <a:p>
                <a:endParaRPr lang="lv-LV"/>
              </a:p>
            </p:txBody>
          </p:sp>
        </p:grpSp>
      </p:grpSp>
      <p:grpSp>
        <p:nvGrpSpPr>
          <p:cNvPr id="5" name="Group 25"/>
          <p:cNvGrpSpPr>
            <a:grpSpLocks/>
          </p:cNvGrpSpPr>
          <p:nvPr/>
        </p:nvGrpSpPr>
        <p:grpSpPr bwMode="auto">
          <a:xfrm>
            <a:off x="1184275" y="5462588"/>
            <a:ext cx="1138238" cy="500062"/>
            <a:chOff x="746" y="3441"/>
            <a:chExt cx="717" cy="315"/>
          </a:xfrm>
        </p:grpSpPr>
        <p:sp>
          <p:nvSpPr>
            <p:cNvPr id="10296" name="Freeform 26"/>
            <p:cNvSpPr>
              <a:spLocks/>
            </p:cNvSpPr>
            <p:nvPr/>
          </p:nvSpPr>
          <p:spPr bwMode="auto">
            <a:xfrm>
              <a:off x="1063" y="3441"/>
              <a:ext cx="400" cy="315"/>
            </a:xfrm>
            <a:custGeom>
              <a:avLst/>
              <a:gdLst>
                <a:gd name="T0" fmla="*/ 111 w 400"/>
                <a:gd name="T1" fmla="*/ 203 h 315"/>
                <a:gd name="T2" fmla="*/ 192 w 400"/>
                <a:gd name="T3" fmla="*/ 225 h 315"/>
                <a:gd name="T4" fmla="*/ 222 w 400"/>
                <a:gd name="T5" fmla="*/ 244 h 315"/>
                <a:gd name="T6" fmla="*/ 261 w 400"/>
                <a:gd name="T7" fmla="*/ 251 h 315"/>
                <a:gd name="T8" fmla="*/ 290 w 400"/>
                <a:gd name="T9" fmla="*/ 254 h 315"/>
                <a:gd name="T10" fmla="*/ 279 w 400"/>
                <a:gd name="T11" fmla="*/ 243 h 315"/>
                <a:gd name="T12" fmla="*/ 305 w 400"/>
                <a:gd name="T13" fmla="*/ 247 h 315"/>
                <a:gd name="T14" fmla="*/ 333 w 400"/>
                <a:gd name="T15" fmla="*/ 244 h 315"/>
                <a:gd name="T16" fmla="*/ 366 w 400"/>
                <a:gd name="T17" fmla="*/ 262 h 315"/>
                <a:gd name="T18" fmla="*/ 399 w 400"/>
                <a:gd name="T19" fmla="*/ 314 h 315"/>
                <a:gd name="T20" fmla="*/ 392 w 400"/>
                <a:gd name="T21" fmla="*/ 266 h 315"/>
                <a:gd name="T22" fmla="*/ 399 w 400"/>
                <a:gd name="T23" fmla="*/ 207 h 315"/>
                <a:gd name="T24" fmla="*/ 392 w 400"/>
                <a:gd name="T25" fmla="*/ 170 h 315"/>
                <a:gd name="T26" fmla="*/ 373 w 400"/>
                <a:gd name="T27" fmla="*/ 142 h 315"/>
                <a:gd name="T28" fmla="*/ 381 w 400"/>
                <a:gd name="T29" fmla="*/ 138 h 315"/>
                <a:gd name="T30" fmla="*/ 362 w 400"/>
                <a:gd name="T31" fmla="*/ 125 h 315"/>
                <a:gd name="T32" fmla="*/ 340 w 400"/>
                <a:gd name="T33" fmla="*/ 110 h 315"/>
                <a:gd name="T34" fmla="*/ 353 w 400"/>
                <a:gd name="T35" fmla="*/ 106 h 315"/>
                <a:gd name="T36" fmla="*/ 329 w 400"/>
                <a:gd name="T37" fmla="*/ 103 h 315"/>
                <a:gd name="T38" fmla="*/ 281 w 400"/>
                <a:gd name="T39" fmla="*/ 92 h 315"/>
                <a:gd name="T40" fmla="*/ 261 w 400"/>
                <a:gd name="T41" fmla="*/ 68 h 315"/>
                <a:gd name="T42" fmla="*/ 274 w 400"/>
                <a:gd name="T43" fmla="*/ 62 h 315"/>
                <a:gd name="T44" fmla="*/ 253 w 400"/>
                <a:gd name="T45" fmla="*/ 49 h 315"/>
                <a:gd name="T46" fmla="*/ 229 w 400"/>
                <a:gd name="T47" fmla="*/ 33 h 315"/>
                <a:gd name="T48" fmla="*/ 242 w 400"/>
                <a:gd name="T49" fmla="*/ 27 h 315"/>
                <a:gd name="T50" fmla="*/ 205 w 400"/>
                <a:gd name="T51" fmla="*/ 16 h 315"/>
                <a:gd name="T52" fmla="*/ 170 w 400"/>
                <a:gd name="T53" fmla="*/ 7 h 315"/>
                <a:gd name="T54" fmla="*/ 104 w 400"/>
                <a:gd name="T55" fmla="*/ 0 h 315"/>
                <a:gd name="T56" fmla="*/ 34 w 400"/>
                <a:gd name="T57" fmla="*/ 18 h 315"/>
                <a:gd name="T58" fmla="*/ 0 w 400"/>
                <a:gd name="T59" fmla="*/ 29 h 315"/>
                <a:gd name="T60" fmla="*/ 111 w 400"/>
                <a:gd name="T61" fmla="*/ 203 h 3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00"/>
                <a:gd name="T94" fmla="*/ 0 h 315"/>
                <a:gd name="T95" fmla="*/ 400 w 400"/>
                <a:gd name="T96" fmla="*/ 315 h 31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00" h="315">
                  <a:moveTo>
                    <a:pt x="111" y="203"/>
                  </a:moveTo>
                  <a:lnTo>
                    <a:pt x="192" y="225"/>
                  </a:lnTo>
                  <a:lnTo>
                    <a:pt x="222" y="244"/>
                  </a:lnTo>
                  <a:lnTo>
                    <a:pt x="261" y="251"/>
                  </a:lnTo>
                  <a:lnTo>
                    <a:pt x="290" y="254"/>
                  </a:lnTo>
                  <a:lnTo>
                    <a:pt x="279" y="243"/>
                  </a:lnTo>
                  <a:lnTo>
                    <a:pt x="305" y="247"/>
                  </a:lnTo>
                  <a:lnTo>
                    <a:pt x="333" y="244"/>
                  </a:lnTo>
                  <a:lnTo>
                    <a:pt x="366" y="262"/>
                  </a:lnTo>
                  <a:lnTo>
                    <a:pt x="399" y="314"/>
                  </a:lnTo>
                  <a:lnTo>
                    <a:pt x="392" y="266"/>
                  </a:lnTo>
                  <a:lnTo>
                    <a:pt x="399" y="207"/>
                  </a:lnTo>
                  <a:lnTo>
                    <a:pt x="392" y="170"/>
                  </a:lnTo>
                  <a:lnTo>
                    <a:pt x="373" y="142"/>
                  </a:lnTo>
                  <a:lnTo>
                    <a:pt x="381" y="138"/>
                  </a:lnTo>
                  <a:lnTo>
                    <a:pt x="362" y="125"/>
                  </a:lnTo>
                  <a:lnTo>
                    <a:pt x="340" y="110"/>
                  </a:lnTo>
                  <a:lnTo>
                    <a:pt x="353" y="106"/>
                  </a:lnTo>
                  <a:lnTo>
                    <a:pt x="329" y="103"/>
                  </a:lnTo>
                  <a:lnTo>
                    <a:pt x="281" y="92"/>
                  </a:lnTo>
                  <a:lnTo>
                    <a:pt x="261" y="68"/>
                  </a:lnTo>
                  <a:lnTo>
                    <a:pt x="274" y="62"/>
                  </a:lnTo>
                  <a:lnTo>
                    <a:pt x="253" y="49"/>
                  </a:lnTo>
                  <a:lnTo>
                    <a:pt x="229" y="33"/>
                  </a:lnTo>
                  <a:lnTo>
                    <a:pt x="242" y="27"/>
                  </a:lnTo>
                  <a:lnTo>
                    <a:pt x="205" y="16"/>
                  </a:lnTo>
                  <a:lnTo>
                    <a:pt x="170" y="7"/>
                  </a:lnTo>
                  <a:lnTo>
                    <a:pt x="104" y="0"/>
                  </a:lnTo>
                  <a:lnTo>
                    <a:pt x="34" y="18"/>
                  </a:lnTo>
                  <a:lnTo>
                    <a:pt x="0" y="29"/>
                  </a:lnTo>
                  <a:lnTo>
                    <a:pt x="111" y="203"/>
                  </a:lnTo>
                </a:path>
              </a:pathLst>
            </a:custGeom>
            <a:solidFill>
              <a:srgbClr val="006000"/>
            </a:solidFill>
            <a:ln w="12700" cap="rnd" cmpd="sng">
              <a:solidFill>
                <a:srgbClr val="000000"/>
              </a:solidFill>
              <a:prstDash val="solid"/>
              <a:round/>
              <a:headEnd/>
              <a:tailEnd/>
            </a:ln>
          </p:spPr>
          <p:txBody>
            <a:bodyPr/>
            <a:lstStyle/>
            <a:p>
              <a:endParaRPr lang="lv-LV"/>
            </a:p>
          </p:txBody>
        </p:sp>
        <p:sp>
          <p:nvSpPr>
            <p:cNvPr id="10297" name="Freeform 27"/>
            <p:cNvSpPr>
              <a:spLocks/>
            </p:cNvSpPr>
            <p:nvPr/>
          </p:nvSpPr>
          <p:spPr bwMode="auto">
            <a:xfrm>
              <a:off x="746" y="3448"/>
              <a:ext cx="484" cy="216"/>
            </a:xfrm>
            <a:custGeom>
              <a:avLst/>
              <a:gdLst>
                <a:gd name="T0" fmla="*/ 11 w 484"/>
                <a:gd name="T1" fmla="*/ 93 h 216"/>
                <a:gd name="T2" fmla="*/ 66 w 484"/>
                <a:gd name="T3" fmla="*/ 74 h 216"/>
                <a:gd name="T4" fmla="*/ 92 w 484"/>
                <a:gd name="T5" fmla="*/ 74 h 216"/>
                <a:gd name="T6" fmla="*/ 129 w 484"/>
                <a:gd name="T7" fmla="*/ 59 h 216"/>
                <a:gd name="T8" fmla="*/ 192 w 484"/>
                <a:gd name="T9" fmla="*/ 22 h 216"/>
                <a:gd name="T10" fmla="*/ 255 w 484"/>
                <a:gd name="T11" fmla="*/ 0 h 216"/>
                <a:gd name="T12" fmla="*/ 314 w 484"/>
                <a:gd name="T13" fmla="*/ 0 h 216"/>
                <a:gd name="T14" fmla="*/ 358 w 484"/>
                <a:gd name="T15" fmla="*/ 15 h 216"/>
                <a:gd name="T16" fmla="*/ 391 w 484"/>
                <a:gd name="T17" fmla="*/ 49 h 216"/>
                <a:gd name="T18" fmla="*/ 408 w 484"/>
                <a:gd name="T19" fmla="*/ 72 h 216"/>
                <a:gd name="T20" fmla="*/ 389 w 484"/>
                <a:gd name="T21" fmla="*/ 68 h 216"/>
                <a:gd name="T22" fmla="*/ 402 w 484"/>
                <a:gd name="T23" fmla="*/ 86 h 216"/>
                <a:gd name="T24" fmla="*/ 404 w 484"/>
                <a:gd name="T25" fmla="*/ 110 h 216"/>
                <a:gd name="T26" fmla="*/ 410 w 484"/>
                <a:gd name="T27" fmla="*/ 144 h 216"/>
                <a:gd name="T28" fmla="*/ 432 w 484"/>
                <a:gd name="T29" fmla="*/ 185 h 216"/>
                <a:gd name="T30" fmla="*/ 483 w 484"/>
                <a:gd name="T31" fmla="*/ 215 h 216"/>
                <a:gd name="T32" fmla="*/ 421 w 484"/>
                <a:gd name="T33" fmla="*/ 204 h 216"/>
                <a:gd name="T34" fmla="*/ 384 w 484"/>
                <a:gd name="T35" fmla="*/ 178 h 216"/>
                <a:gd name="T36" fmla="*/ 354 w 484"/>
                <a:gd name="T37" fmla="*/ 144 h 216"/>
                <a:gd name="T38" fmla="*/ 314 w 484"/>
                <a:gd name="T39" fmla="*/ 122 h 216"/>
                <a:gd name="T40" fmla="*/ 266 w 484"/>
                <a:gd name="T41" fmla="*/ 104 h 216"/>
                <a:gd name="T42" fmla="*/ 214 w 484"/>
                <a:gd name="T43" fmla="*/ 96 h 216"/>
                <a:gd name="T44" fmla="*/ 151 w 484"/>
                <a:gd name="T45" fmla="*/ 93 h 216"/>
                <a:gd name="T46" fmla="*/ 122 w 484"/>
                <a:gd name="T47" fmla="*/ 85 h 216"/>
                <a:gd name="T48" fmla="*/ 81 w 484"/>
                <a:gd name="T49" fmla="*/ 93 h 216"/>
                <a:gd name="T50" fmla="*/ 51 w 484"/>
                <a:gd name="T51" fmla="*/ 96 h 216"/>
                <a:gd name="T52" fmla="*/ 0 w 484"/>
                <a:gd name="T53" fmla="*/ 115 h 216"/>
                <a:gd name="T54" fmla="*/ 11 w 484"/>
                <a:gd name="T55" fmla="*/ 93 h 2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4"/>
                <a:gd name="T85" fmla="*/ 0 h 216"/>
                <a:gd name="T86" fmla="*/ 484 w 484"/>
                <a:gd name="T87" fmla="*/ 216 h 2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4" h="216">
                  <a:moveTo>
                    <a:pt x="11" y="93"/>
                  </a:moveTo>
                  <a:lnTo>
                    <a:pt x="66" y="74"/>
                  </a:lnTo>
                  <a:lnTo>
                    <a:pt x="92" y="74"/>
                  </a:lnTo>
                  <a:lnTo>
                    <a:pt x="129" y="59"/>
                  </a:lnTo>
                  <a:lnTo>
                    <a:pt x="192" y="22"/>
                  </a:lnTo>
                  <a:lnTo>
                    <a:pt x="255" y="0"/>
                  </a:lnTo>
                  <a:lnTo>
                    <a:pt x="314" y="0"/>
                  </a:lnTo>
                  <a:lnTo>
                    <a:pt x="358" y="15"/>
                  </a:lnTo>
                  <a:lnTo>
                    <a:pt x="391" y="49"/>
                  </a:lnTo>
                  <a:lnTo>
                    <a:pt x="408" y="72"/>
                  </a:lnTo>
                  <a:lnTo>
                    <a:pt x="389" y="68"/>
                  </a:lnTo>
                  <a:lnTo>
                    <a:pt x="402" y="86"/>
                  </a:lnTo>
                  <a:lnTo>
                    <a:pt x="404" y="110"/>
                  </a:lnTo>
                  <a:lnTo>
                    <a:pt x="410" y="144"/>
                  </a:lnTo>
                  <a:lnTo>
                    <a:pt x="432" y="185"/>
                  </a:lnTo>
                  <a:lnTo>
                    <a:pt x="483" y="215"/>
                  </a:lnTo>
                  <a:lnTo>
                    <a:pt x="421" y="204"/>
                  </a:lnTo>
                  <a:lnTo>
                    <a:pt x="384" y="178"/>
                  </a:lnTo>
                  <a:lnTo>
                    <a:pt x="354" y="144"/>
                  </a:lnTo>
                  <a:lnTo>
                    <a:pt x="314" y="122"/>
                  </a:lnTo>
                  <a:lnTo>
                    <a:pt x="266" y="104"/>
                  </a:lnTo>
                  <a:lnTo>
                    <a:pt x="214" y="96"/>
                  </a:lnTo>
                  <a:lnTo>
                    <a:pt x="151" y="93"/>
                  </a:lnTo>
                  <a:lnTo>
                    <a:pt x="122" y="85"/>
                  </a:lnTo>
                  <a:lnTo>
                    <a:pt x="81" y="93"/>
                  </a:lnTo>
                  <a:lnTo>
                    <a:pt x="51" y="96"/>
                  </a:lnTo>
                  <a:lnTo>
                    <a:pt x="0" y="115"/>
                  </a:lnTo>
                  <a:lnTo>
                    <a:pt x="11" y="93"/>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98" name="Freeform 28"/>
            <p:cNvSpPr>
              <a:spLocks/>
            </p:cNvSpPr>
            <p:nvPr/>
          </p:nvSpPr>
          <p:spPr bwMode="auto">
            <a:xfrm>
              <a:off x="1172" y="3507"/>
              <a:ext cx="263" cy="158"/>
            </a:xfrm>
            <a:custGeom>
              <a:avLst/>
              <a:gdLst>
                <a:gd name="T0" fmla="*/ 0 w 263"/>
                <a:gd name="T1" fmla="*/ 37 h 158"/>
                <a:gd name="T2" fmla="*/ 46 w 263"/>
                <a:gd name="T3" fmla="*/ 53 h 158"/>
                <a:gd name="T4" fmla="*/ 109 w 263"/>
                <a:gd name="T5" fmla="*/ 83 h 158"/>
                <a:gd name="T6" fmla="*/ 152 w 263"/>
                <a:gd name="T7" fmla="*/ 112 h 158"/>
                <a:gd name="T8" fmla="*/ 214 w 263"/>
                <a:gd name="T9" fmla="*/ 157 h 158"/>
                <a:gd name="T10" fmla="*/ 222 w 263"/>
                <a:gd name="T11" fmla="*/ 149 h 158"/>
                <a:gd name="T12" fmla="*/ 262 w 263"/>
                <a:gd name="T13" fmla="*/ 138 h 158"/>
                <a:gd name="T14" fmla="*/ 214 w 263"/>
                <a:gd name="T15" fmla="*/ 144 h 158"/>
                <a:gd name="T16" fmla="*/ 181 w 263"/>
                <a:gd name="T17" fmla="*/ 125 h 158"/>
                <a:gd name="T18" fmla="*/ 163 w 263"/>
                <a:gd name="T19" fmla="*/ 109 h 158"/>
                <a:gd name="T20" fmla="*/ 183 w 263"/>
                <a:gd name="T21" fmla="*/ 98 h 158"/>
                <a:gd name="T22" fmla="*/ 222 w 263"/>
                <a:gd name="T23" fmla="*/ 90 h 158"/>
                <a:gd name="T24" fmla="*/ 187 w 263"/>
                <a:gd name="T25" fmla="*/ 88 h 158"/>
                <a:gd name="T26" fmla="*/ 168 w 263"/>
                <a:gd name="T27" fmla="*/ 92 h 158"/>
                <a:gd name="T28" fmla="*/ 146 w 263"/>
                <a:gd name="T29" fmla="*/ 96 h 158"/>
                <a:gd name="T30" fmla="*/ 118 w 263"/>
                <a:gd name="T31" fmla="*/ 81 h 158"/>
                <a:gd name="T32" fmla="*/ 98 w 263"/>
                <a:gd name="T33" fmla="*/ 66 h 158"/>
                <a:gd name="T34" fmla="*/ 120 w 263"/>
                <a:gd name="T35" fmla="*/ 63 h 158"/>
                <a:gd name="T36" fmla="*/ 152 w 263"/>
                <a:gd name="T37" fmla="*/ 63 h 158"/>
                <a:gd name="T38" fmla="*/ 109 w 263"/>
                <a:gd name="T39" fmla="*/ 53 h 158"/>
                <a:gd name="T40" fmla="*/ 100 w 263"/>
                <a:gd name="T41" fmla="*/ 55 h 158"/>
                <a:gd name="T42" fmla="*/ 72 w 263"/>
                <a:gd name="T43" fmla="*/ 59 h 158"/>
                <a:gd name="T44" fmla="*/ 46 w 263"/>
                <a:gd name="T45" fmla="*/ 46 h 158"/>
                <a:gd name="T46" fmla="*/ 56 w 263"/>
                <a:gd name="T47" fmla="*/ 18 h 158"/>
                <a:gd name="T48" fmla="*/ 76 w 263"/>
                <a:gd name="T49" fmla="*/ 5 h 158"/>
                <a:gd name="T50" fmla="*/ 129 w 263"/>
                <a:gd name="T51" fmla="*/ 0 h 158"/>
                <a:gd name="T52" fmla="*/ 72 w 263"/>
                <a:gd name="T53" fmla="*/ 0 h 158"/>
                <a:gd name="T54" fmla="*/ 50 w 263"/>
                <a:gd name="T55" fmla="*/ 15 h 158"/>
                <a:gd name="T56" fmla="*/ 41 w 263"/>
                <a:gd name="T57" fmla="*/ 29 h 158"/>
                <a:gd name="T58" fmla="*/ 35 w 263"/>
                <a:gd name="T59" fmla="*/ 39 h 158"/>
                <a:gd name="T60" fmla="*/ 0 w 263"/>
                <a:gd name="T61" fmla="*/ 37 h 1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3"/>
                <a:gd name="T94" fmla="*/ 0 h 158"/>
                <a:gd name="T95" fmla="*/ 263 w 263"/>
                <a:gd name="T96" fmla="*/ 158 h 1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3" h="158">
                  <a:moveTo>
                    <a:pt x="0" y="37"/>
                  </a:moveTo>
                  <a:lnTo>
                    <a:pt x="46" y="53"/>
                  </a:lnTo>
                  <a:lnTo>
                    <a:pt x="109" y="83"/>
                  </a:lnTo>
                  <a:lnTo>
                    <a:pt x="152" y="112"/>
                  </a:lnTo>
                  <a:lnTo>
                    <a:pt x="214" y="157"/>
                  </a:lnTo>
                  <a:lnTo>
                    <a:pt x="222" y="149"/>
                  </a:lnTo>
                  <a:lnTo>
                    <a:pt x="262" y="138"/>
                  </a:lnTo>
                  <a:lnTo>
                    <a:pt x="214" y="144"/>
                  </a:lnTo>
                  <a:lnTo>
                    <a:pt x="181" y="125"/>
                  </a:lnTo>
                  <a:lnTo>
                    <a:pt x="163" y="109"/>
                  </a:lnTo>
                  <a:lnTo>
                    <a:pt x="183" y="98"/>
                  </a:lnTo>
                  <a:lnTo>
                    <a:pt x="222" y="90"/>
                  </a:lnTo>
                  <a:lnTo>
                    <a:pt x="187" y="88"/>
                  </a:lnTo>
                  <a:lnTo>
                    <a:pt x="168" y="92"/>
                  </a:lnTo>
                  <a:lnTo>
                    <a:pt x="146" y="96"/>
                  </a:lnTo>
                  <a:lnTo>
                    <a:pt x="118" y="81"/>
                  </a:lnTo>
                  <a:lnTo>
                    <a:pt x="98" y="66"/>
                  </a:lnTo>
                  <a:lnTo>
                    <a:pt x="120" y="63"/>
                  </a:lnTo>
                  <a:lnTo>
                    <a:pt x="152" y="63"/>
                  </a:lnTo>
                  <a:lnTo>
                    <a:pt x="109" y="53"/>
                  </a:lnTo>
                  <a:lnTo>
                    <a:pt x="100" y="55"/>
                  </a:lnTo>
                  <a:lnTo>
                    <a:pt x="72" y="59"/>
                  </a:lnTo>
                  <a:lnTo>
                    <a:pt x="46" y="46"/>
                  </a:lnTo>
                  <a:lnTo>
                    <a:pt x="56" y="18"/>
                  </a:lnTo>
                  <a:lnTo>
                    <a:pt x="76" y="5"/>
                  </a:lnTo>
                  <a:lnTo>
                    <a:pt x="129" y="0"/>
                  </a:lnTo>
                  <a:lnTo>
                    <a:pt x="72" y="0"/>
                  </a:lnTo>
                  <a:lnTo>
                    <a:pt x="50" y="15"/>
                  </a:lnTo>
                  <a:lnTo>
                    <a:pt x="41" y="29"/>
                  </a:lnTo>
                  <a:lnTo>
                    <a:pt x="35" y="39"/>
                  </a:lnTo>
                  <a:lnTo>
                    <a:pt x="0" y="37"/>
                  </a:lnTo>
                </a:path>
              </a:pathLst>
            </a:custGeom>
            <a:solidFill>
              <a:srgbClr val="004000"/>
            </a:solidFill>
            <a:ln w="9525" cap="rnd">
              <a:noFill/>
              <a:round/>
              <a:headEnd/>
              <a:tailEnd/>
            </a:ln>
          </p:spPr>
          <p:txBody>
            <a:bodyPr/>
            <a:lstStyle/>
            <a:p>
              <a:endParaRPr lang="lv-LV"/>
            </a:p>
          </p:txBody>
        </p:sp>
      </p:grpSp>
      <p:grpSp>
        <p:nvGrpSpPr>
          <p:cNvPr id="6" name="Group 29"/>
          <p:cNvGrpSpPr>
            <a:grpSpLocks/>
          </p:cNvGrpSpPr>
          <p:nvPr/>
        </p:nvGrpSpPr>
        <p:grpSpPr bwMode="auto">
          <a:xfrm>
            <a:off x="1169988" y="4737100"/>
            <a:ext cx="487362" cy="312738"/>
            <a:chOff x="737" y="2984"/>
            <a:chExt cx="307" cy="197"/>
          </a:xfrm>
        </p:grpSpPr>
        <p:sp>
          <p:nvSpPr>
            <p:cNvPr id="10294" name="Freeform 30"/>
            <p:cNvSpPr>
              <a:spLocks/>
            </p:cNvSpPr>
            <p:nvPr/>
          </p:nvSpPr>
          <p:spPr bwMode="auto">
            <a:xfrm>
              <a:off x="737" y="2984"/>
              <a:ext cx="307" cy="197"/>
            </a:xfrm>
            <a:custGeom>
              <a:avLst/>
              <a:gdLst>
                <a:gd name="T0" fmla="*/ 0 w 307"/>
                <a:gd name="T1" fmla="*/ 130 h 197"/>
                <a:gd name="T2" fmla="*/ 45 w 307"/>
                <a:gd name="T3" fmla="*/ 115 h 197"/>
                <a:gd name="T4" fmla="*/ 71 w 307"/>
                <a:gd name="T5" fmla="*/ 115 h 197"/>
                <a:gd name="T6" fmla="*/ 92 w 307"/>
                <a:gd name="T7" fmla="*/ 85 h 197"/>
                <a:gd name="T8" fmla="*/ 116 w 307"/>
                <a:gd name="T9" fmla="*/ 59 h 197"/>
                <a:gd name="T10" fmla="*/ 131 w 307"/>
                <a:gd name="T11" fmla="*/ 59 h 197"/>
                <a:gd name="T12" fmla="*/ 128 w 307"/>
                <a:gd name="T13" fmla="*/ 63 h 197"/>
                <a:gd name="T14" fmla="*/ 168 w 307"/>
                <a:gd name="T15" fmla="*/ 52 h 197"/>
                <a:gd name="T16" fmla="*/ 183 w 307"/>
                <a:gd name="T17" fmla="*/ 59 h 197"/>
                <a:gd name="T18" fmla="*/ 176 w 307"/>
                <a:gd name="T19" fmla="*/ 70 h 197"/>
                <a:gd name="T20" fmla="*/ 204 w 307"/>
                <a:gd name="T21" fmla="*/ 67 h 197"/>
                <a:gd name="T22" fmla="*/ 226 w 307"/>
                <a:gd name="T23" fmla="*/ 67 h 197"/>
                <a:gd name="T24" fmla="*/ 268 w 307"/>
                <a:gd name="T25" fmla="*/ 52 h 197"/>
                <a:gd name="T26" fmla="*/ 296 w 307"/>
                <a:gd name="T27" fmla="*/ 26 h 197"/>
                <a:gd name="T28" fmla="*/ 306 w 307"/>
                <a:gd name="T29" fmla="*/ 0 h 197"/>
                <a:gd name="T30" fmla="*/ 301 w 307"/>
                <a:gd name="T31" fmla="*/ 48 h 197"/>
                <a:gd name="T32" fmla="*/ 293 w 307"/>
                <a:gd name="T33" fmla="*/ 78 h 197"/>
                <a:gd name="T34" fmla="*/ 299 w 307"/>
                <a:gd name="T35" fmla="*/ 74 h 197"/>
                <a:gd name="T36" fmla="*/ 283 w 307"/>
                <a:gd name="T37" fmla="*/ 107 h 197"/>
                <a:gd name="T38" fmla="*/ 268 w 307"/>
                <a:gd name="T39" fmla="*/ 122 h 197"/>
                <a:gd name="T40" fmla="*/ 278 w 307"/>
                <a:gd name="T41" fmla="*/ 126 h 197"/>
                <a:gd name="T42" fmla="*/ 257 w 307"/>
                <a:gd name="T43" fmla="*/ 144 h 197"/>
                <a:gd name="T44" fmla="*/ 226 w 307"/>
                <a:gd name="T45" fmla="*/ 155 h 197"/>
                <a:gd name="T46" fmla="*/ 239 w 307"/>
                <a:gd name="T47" fmla="*/ 159 h 197"/>
                <a:gd name="T48" fmla="*/ 218 w 307"/>
                <a:gd name="T49" fmla="*/ 170 h 197"/>
                <a:gd name="T50" fmla="*/ 197 w 307"/>
                <a:gd name="T51" fmla="*/ 178 h 197"/>
                <a:gd name="T52" fmla="*/ 165 w 307"/>
                <a:gd name="T53" fmla="*/ 181 h 197"/>
                <a:gd name="T54" fmla="*/ 183 w 307"/>
                <a:gd name="T55" fmla="*/ 185 h 197"/>
                <a:gd name="T56" fmla="*/ 157 w 307"/>
                <a:gd name="T57" fmla="*/ 196 h 197"/>
                <a:gd name="T58" fmla="*/ 128 w 307"/>
                <a:gd name="T59" fmla="*/ 196 h 197"/>
                <a:gd name="T60" fmla="*/ 108 w 307"/>
                <a:gd name="T61" fmla="*/ 192 h 197"/>
                <a:gd name="T62" fmla="*/ 97 w 307"/>
                <a:gd name="T63" fmla="*/ 181 h 197"/>
                <a:gd name="T64" fmla="*/ 81 w 307"/>
                <a:gd name="T65" fmla="*/ 155 h 197"/>
                <a:gd name="T66" fmla="*/ 68 w 307"/>
                <a:gd name="T67" fmla="*/ 137 h 197"/>
                <a:gd name="T68" fmla="*/ 45 w 307"/>
                <a:gd name="T69" fmla="*/ 130 h 197"/>
                <a:gd name="T70" fmla="*/ 8 w 307"/>
                <a:gd name="T71" fmla="*/ 144 h 197"/>
                <a:gd name="T72" fmla="*/ 0 w 307"/>
                <a:gd name="T73" fmla="*/ 130 h 1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7"/>
                <a:gd name="T112" fmla="*/ 0 h 197"/>
                <a:gd name="T113" fmla="*/ 307 w 307"/>
                <a:gd name="T114" fmla="*/ 197 h 1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7" h="197">
                  <a:moveTo>
                    <a:pt x="0" y="130"/>
                  </a:moveTo>
                  <a:lnTo>
                    <a:pt x="45" y="115"/>
                  </a:lnTo>
                  <a:lnTo>
                    <a:pt x="71" y="115"/>
                  </a:lnTo>
                  <a:lnTo>
                    <a:pt x="92" y="85"/>
                  </a:lnTo>
                  <a:lnTo>
                    <a:pt x="116" y="59"/>
                  </a:lnTo>
                  <a:lnTo>
                    <a:pt x="131" y="59"/>
                  </a:lnTo>
                  <a:lnTo>
                    <a:pt x="128" y="63"/>
                  </a:lnTo>
                  <a:lnTo>
                    <a:pt x="168" y="52"/>
                  </a:lnTo>
                  <a:lnTo>
                    <a:pt x="183" y="59"/>
                  </a:lnTo>
                  <a:lnTo>
                    <a:pt x="176" y="70"/>
                  </a:lnTo>
                  <a:lnTo>
                    <a:pt x="204" y="67"/>
                  </a:lnTo>
                  <a:lnTo>
                    <a:pt x="226" y="67"/>
                  </a:lnTo>
                  <a:lnTo>
                    <a:pt x="268" y="52"/>
                  </a:lnTo>
                  <a:lnTo>
                    <a:pt x="296" y="26"/>
                  </a:lnTo>
                  <a:lnTo>
                    <a:pt x="306" y="0"/>
                  </a:lnTo>
                  <a:lnTo>
                    <a:pt x="301" y="48"/>
                  </a:lnTo>
                  <a:lnTo>
                    <a:pt x="293" y="78"/>
                  </a:lnTo>
                  <a:lnTo>
                    <a:pt x="299" y="74"/>
                  </a:lnTo>
                  <a:lnTo>
                    <a:pt x="283" y="107"/>
                  </a:lnTo>
                  <a:lnTo>
                    <a:pt x="268" y="122"/>
                  </a:lnTo>
                  <a:lnTo>
                    <a:pt x="278" y="126"/>
                  </a:lnTo>
                  <a:lnTo>
                    <a:pt x="257" y="144"/>
                  </a:lnTo>
                  <a:lnTo>
                    <a:pt x="226" y="155"/>
                  </a:lnTo>
                  <a:lnTo>
                    <a:pt x="239" y="159"/>
                  </a:lnTo>
                  <a:lnTo>
                    <a:pt x="218" y="170"/>
                  </a:lnTo>
                  <a:lnTo>
                    <a:pt x="197" y="178"/>
                  </a:lnTo>
                  <a:lnTo>
                    <a:pt x="165" y="181"/>
                  </a:lnTo>
                  <a:lnTo>
                    <a:pt x="183" y="185"/>
                  </a:lnTo>
                  <a:lnTo>
                    <a:pt x="157" y="196"/>
                  </a:lnTo>
                  <a:lnTo>
                    <a:pt x="128" y="196"/>
                  </a:lnTo>
                  <a:lnTo>
                    <a:pt x="108" y="192"/>
                  </a:lnTo>
                  <a:lnTo>
                    <a:pt x="97" y="181"/>
                  </a:lnTo>
                  <a:lnTo>
                    <a:pt x="81" y="155"/>
                  </a:lnTo>
                  <a:lnTo>
                    <a:pt x="68" y="137"/>
                  </a:lnTo>
                  <a:lnTo>
                    <a:pt x="45" y="130"/>
                  </a:lnTo>
                  <a:lnTo>
                    <a:pt x="8" y="144"/>
                  </a:lnTo>
                  <a:lnTo>
                    <a:pt x="0" y="130"/>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95" name="Freeform 31"/>
            <p:cNvSpPr>
              <a:spLocks/>
            </p:cNvSpPr>
            <p:nvPr/>
          </p:nvSpPr>
          <p:spPr bwMode="auto">
            <a:xfrm>
              <a:off x="821" y="3043"/>
              <a:ext cx="213" cy="127"/>
            </a:xfrm>
            <a:custGeom>
              <a:avLst/>
              <a:gdLst>
                <a:gd name="T0" fmla="*/ 0 w 213"/>
                <a:gd name="T1" fmla="*/ 69 h 127"/>
                <a:gd name="T2" fmla="*/ 12 w 213"/>
                <a:gd name="T3" fmla="*/ 98 h 127"/>
                <a:gd name="T4" fmla="*/ 35 w 213"/>
                <a:gd name="T5" fmla="*/ 119 h 127"/>
                <a:gd name="T6" fmla="*/ 62 w 213"/>
                <a:gd name="T7" fmla="*/ 126 h 127"/>
                <a:gd name="T8" fmla="*/ 59 w 213"/>
                <a:gd name="T9" fmla="*/ 115 h 127"/>
                <a:gd name="T10" fmla="*/ 97 w 213"/>
                <a:gd name="T11" fmla="*/ 113 h 127"/>
                <a:gd name="T12" fmla="*/ 138 w 213"/>
                <a:gd name="T13" fmla="*/ 106 h 127"/>
                <a:gd name="T14" fmla="*/ 121 w 213"/>
                <a:gd name="T15" fmla="*/ 91 h 127"/>
                <a:gd name="T16" fmla="*/ 140 w 213"/>
                <a:gd name="T17" fmla="*/ 78 h 127"/>
                <a:gd name="T18" fmla="*/ 173 w 213"/>
                <a:gd name="T19" fmla="*/ 69 h 127"/>
                <a:gd name="T20" fmla="*/ 145 w 213"/>
                <a:gd name="T21" fmla="*/ 59 h 127"/>
                <a:gd name="T22" fmla="*/ 188 w 213"/>
                <a:gd name="T23" fmla="*/ 50 h 127"/>
                <a:gd name="T24" fmla="*/ 203 w 213"/>
                <a:gd name="T25" fmla="*/ 26 h 127"/>
                <a:gd name="T26" fmla="*/ 212 w 213"/>
                <a:gd name="T27" fmla="*/ 0 h 127"/>
                <a:gd name="T28" fmla="*/ 166 w 213"/>
                <a:gd name="T29" fmla="*/ 35 h 127"/>
                <a:gd name="T30" fmla="*/ 118 w 213"/>
                <a:gd name="T31" fmla="*/ 48 h 127"/>
                <a:gd name="T32" fmla="*/ 66 w 213"/>
                <a:gd name="T33" fmla="*/ 61 h 127"/>
                <a:gd name="T34" fmla="*/ 0 w 213"/>
                <a:gd name="T35" fmla="*/ 69 h 1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3"/>
                <a:gd name="T55" fmla="*/ 0 h 127"/>
                <a:gd name="T56" fmla="*/ 213 w 213"/>
                <a:gd name="T57" fmla="*/ 127 h 1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3" h="127">
                  <a:moveTo>
                    <a:pt x="0" y="69"/>
                  </a:moveTo>
                  <a:lnTo>
                    <a:pt x="12" y="98"/>
                  </a:lnTo>
                  <a:lnTo>
                    <a:pt x="35" y="119"/>
                  </a:lnTo>
                  <a:lnTo>
                    <a:pt x="62" y="126"/>
                  </a:lnTo>
                  <a:lnTo>
                    <a:pt x="59" y="115"/>
                  </a:lnTo>
                  <a:lnTo>
                    <a:pt x="97" y="113"/>
                  </a:lnTo>
                  <a:lnTo>
                    <a:pt x="138" y="106"/>
                  </a:lnTo>
                  <a:lnTo>
                    <a:pt x="121" y="91"/>
                  </a:lnTo>
                  <a:lnTo>
                    <a:pt x="140" y="78"/>
                  </a:lnTo>
                  <a:lnTo>
                    <a:pt x="173" y="69"/>
                  </a:lnTo>
                  <a:lnTo>
                    <a:pt x="145" y="59"/>
                  </a:lnTo>
                  <a:lnTo>
                    <a:pt x="188" y="50"/>
                  </a:lnTo>
                  <a:lnTo>
                    <a:pt x="203" y="26"/>
                  </a:lnTo>
                  <a:lnTo>
                    <a:pt x="212" y="0"/>
                  </a:lnTo>
                  <a:lnTo>
                    <a:pt x="166" y="35"/>
                  </a:lnTo>
                  <a:lnTo>
                    <a:pt x="118" y="48"/>
                  </a:lnTo>
                  <a:lnTo>
                    <a:pt x="66" y="61"/>
                  </a:lnTo>
                  <a:lnTo>
                    <a:pt x="0" y="69"/>
                  </a:lnTo>
                </a:path>
              </a:pathLst>
            </a:custGeom>
            <a:solidFill>
              <a:srgbClr val="006000"/>
            </a:solidFill>
            <a:ln w="9525" cap="rnd">
              <a:noFill/>
              <a:round/>
              <a:headEnd/>
              <a:tailEnd/>
            </a:ln>
          </p:spPr>
          <p:txBody>
            <a:bodyPr/>
            <a:lstStyle/>
            <a:p>
              <a:endParaRPr lang="lv-LV"/>
            </a:p>
          </p:txBody>
        </p:sp>
      </p:grpSp>
      <p:grpSp>
        <p:nvGrpSpPr>
          <p:cNvPr id="7" name="Group 32"/>
          <p:cNvGrpSpPr>
            <a:grpSpLocks/>
          </p:cNvGrpSpPr>
          <p:nvPr/>
        </p:nvGrpSpPr>
        <p:grpSpPr bwMode="auto">
          <a:xfrm>
            <a:off x="88900" y="4910138"/>
            <a:ext cx="1027113" cy="571500"/>
            <a:chOff x="56" y="3093"/>
            <a:chExt cx="647" cy="360"/>
          </a:xfrm>
        </p:grpSpPr>
        <p:sp>
          <p:nvSpPr>
            <p:cNvPr id="10291" name="Freeform 33"/>
            <p:cNvSpPr>
              <a:spLocks/>
            </p:cNvSpPr>
            <p:nvPr/>
          </p:nvSpPr>
          <p:spPr bwMode="auto">
            <a:xfrm>
              <a:off x="56" y="3093"/>
              <a:ext cx="647" cy="360"/>
            </a:xfrm>
            <a:custGeom>
              <a:avLst/>
              <a:gdLst>
                <a:gd name="T0" fmla="*/ 646 w 647"/>
                <a:gd name="T1" fmla="*/ 326 h 360"/>
                <a:gd name="T2" fmla="*/ 628 w 647"/>
                <a:gd name="T3" fmla="*/ 285 h 360"/>
                <a:gd name="T4" fmla="*/ 609 w 647"/>
                <a:gd name="T5" fmla="*/ 252 h 360"/>
                <a:gd name="T6" fmla="*/ 609 w 647"/>
                <a:gd name="T7" fmla="*/ 215 h 360"/>
                <a:gd name="T8" fmla="*/ 609 w 647"/>
                <a:gd name="T9" fmla="*/ 181 h 360"/>
                <a:gd name="T10" fmla="*/ 613 w 647"/>
                <a:gd name="T11" fmla="*/ 141 h 360"/>
                <a:gd name="T12" fmla="*/ 598 w 647"/>
                <a:gd name="T13" fmla="*/ 78 h 360"/>
                <a:gd name="T14" fmla="*/ 576 w 647"/>
                <a:gd name="T15" fmla="*/ 52 h 360"/>
                <a:gd name="T16" fmla="*/ 535 w 647"/>
                <a:gd name="T17" fmla="*/ 26 h 360"/>
                <a:gd name="T18" fmla="*/ 532 w 647"/>
                <a:gd name="T19" fmla="*/ 37 h 360"/>
                <a:gd name="T20" fmla="*/ 513 w 647"/>
                <a:gd name="T21" fmla="*/ 19 h 360"/>
                <a:gd name="T22" fmla="*/ 476 w 647"/>
                <a:gd name="T23" fmla="*/ 4 h 360"/>
                <a:gd name="T24" fmla="*/ 454 w 647"/>
                <a:gd name="T25" fmla="*/ 0 h 360"/>
                <a:gd name="T26" fmla="*/ 458 w 647"/>
                <a:gd name="T27" fmla="*/ 15 h 360"/>
                <a:gd name="T28" fmla="*/ 421 w 647"/>
                <a:gd name="T29" fmla="*/ 4 h 360"/>
                <a:gd name="T30" fmla="*/ 380 w 647"/>
                <a:gd name="T31" fmla="*/ 0 h 360"/>
                <a:gd name="T32" fmla="*/ 351 w 647"/>
                <a:gd name="T33" fmla="*/ 4 h 360"/>
                <a:gd name="T34" fmla="*/ 365 w 647"/>
                <a:gd name="T35" fmla="*/ 11 h 360"/>
                <a:gd name="T36" fmla="*/ 299 w 647"/>
                <a:gd name="T37" fmla="*/ 11 h 360"/>
                <a:gd name="T38" fmla="*/ 203 w 647"/>
                <a:gd name="T39" fmla="*/ 26 h 360"/>
                <a:gd name="T40" fmla="*/ 170 w 647"/>
                <a:gd name="T41" fmla="*/ 48 h 360"/>
                <a:gd name="T42" fmla="*/ 170 w 647"/>
                <a:gd name="T43" fmla="*/ 52 h 360"/>
                <a:gd name="T44" fmla="*/ 140 w 647"/>
                <a:gd name="T45" fmla="*/ 48 h 360"/>
                <a:gd name="T46" fmla="*/ 137 w 647"/>
                <a:gd name="T47" fmla="*/ 59 h 360"/>
                <a:gd name="T48" fmla="*/ 85 w 647"/>
                <a:gd name="T49" fmla="*/ 74 h 360"/>
                <a:gd name="T50" fmla="*/ 55 w 647"/>
                <a:gd name="T51" fmla="*/ 74 h 360"/>
                <a:gd name="T52" fmla="*/ 15 w 647"/>
                <a:gd name="T53" fmla="*/ 56 h 360"/>
                <a:gd name="T54" fmla="*/ 0 w 647"/>
                <a:gd name="T55" fmla="*/ 59 h 360"/>
                <a:gd name="T56" fmla="*/ 22 w 647"/>
                <a:gd name="T57" fmla="*/ 67 h 360"/>
                <a:gd name="T58" fmla="*/ 41 w 647"/>
                <a:gd name="T59" fmla="*/ 85 h 360"/>
                <a:gd name="T60" fmla="*/ 59 w 647"/>
                <a:gd name="T61" fmla="*/ 107 h 360"/>
                <a:gd name="T62" fmla="*/ 118 w 647"/>
                <a:gd name="T63" fmla="*/ 122 h 360"/>
                <a:gd name="T64" fmla="*/ 144 w 647"/>
                <a:gd name="T65" fmla="*/ 148 h 360"/>
                <a:gd name="T66" fmla="*/ 162 w 647"/>
                <a:gd name="T67" fmla="*/ 170 h 360"/>
                <a:gd name="T68" fmla="*/ 185 w 647"/>
                <a:gd name="T69" fmla="*/ 181 h 360"/>
                <a:gd name="T70" fmla="*/ 255 w 647"/>
                <a:gd name="T71" fmla="*/ 181 h 360"/>
                <a:gd name="T72" fmla="*/ 317 w 647"/>
                <a:gd name="T73" fmla="*/ 174 h 360"/>
                <a:gd name="T74" fmla="*/ 347 w 647"/>
                <a:gd name="T75" fmla="*/ 185 h 360"/>
                <a:gd name="T76" fmla="*/ 358 w 647"/>
                <a:gd name="T77" fmla="*/ 215 h 360"/>
                <a:gd name="T78" fmla="*/ 377 w 647"/>
                <a:gd name="T79" fmla="*/ 259 h 360"/>
                <a:gd name="T80" fmla="*/ 406 w 647"/>
                <a:gd name="T81" fmla="*/ 281 h 360"/>
                <a:gd name="T82" fmla="*/ 484 w 647"/>
                <a:gd name="T83" fmla="*/ 289 h 360"/>
                <a:gd name="T84" fmla="*/ 509 w 647"/>
                <a:gd name="T85" fmla="*/ 281 h 360"/>
                <a:gd name="T86" fmla="*/ 572 w 647"/>
                <a:gd name="T87" fmla="*/ 274 h 360"/>
                <a:gd name="T88" fmla="*/ 598 w 647"/>
                <a:gd name="T89" fmla="*/ 274 h 360"/>
                <a:gd name="T90" fmla="*/ 624 w 647"/>
                <a:gd name="T91" fmla="*/ 311 h 360"/>
                <a:gd name="T92" fmla="*/ 646 w 647"/>
                <a:gd name="T93" fmla="*/ 359 h 360"/>
                <a:gd name="T94" fmla="*/ 646 w 647"/>
                <a:gd name="T95" fmla="*/ 326 h 3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360"/>
                <a:gd name="T146" fmla="*/ 647 w 647"/>
                <a:gd name="T147" fmla="*/ 360 h 3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360">
                  <a:moveTo>
                    <a:pt x="646" y="326"/>
                  </a:moveTo>
                  <a:lnTo>
                    <a:pt x="628" y="285"/>
                  </a:lnTo>
                  <a:lnTo>
                    <a:pt x="609" y="252"/>
                  </a:lnTo>
                  <a:lnTo>
                    <a:pt x="609" y="215"/>
                  </a:lnTo>
                  <a:lnTo>
                    <a:pt x="609" y="181"/>
                  </a:lnTo>
                  <a:lnTo>
                    <a:pt x="613" y="141"/>
                  </a:lnTo>
                  <a:lnTo>
                    <a:pt x="598" y="78"/>
                  </a:lnTo>
                  <a:lnTo>
                    <a:pt x="576" y="52"/>
                  </a:lnTo>
                  <a:lnTo>
                    <a:pt x="535" y="26"/>
                  </a:lnTo>
                  <a:lnTo>
                    <a:pt x="532" y="37"/>
                  </a:lnTo>
                  <a:lnTo>
                    <a:pt x="513" y="19"/>
                  </a:lnTo>
                  <a:lnTo>
                    <a:pt x="476" y="4"/>
                  </a:lnTo>
                  <a:lnTo>
                    <a:pt x="454" y="0"/>
                  </a:lnTo>
                  <a:lnTo>
                    <a:pt x="458" y="15"/>
                  </a:lnTo>
                  <a:lnTo>
                    <a:pt x="421" y="4"/>
                  </a:lnTo>
                  <a:lnTo>
                    <a:pt x="380" y="0"/>
                  </a:lnTo>
                  <a:lnTo>
                    <a:pt x="351" y="4"/>
                  </a:lnTo>
                  <a:lnTo>
                    <a:pt x="365" y="11"/>
                  </a:lnTo>
                  <a:lnTo>
                    <a:pt x="299" y="11"/>
                  </a:lnTo>
                  <a:lnTo>
                    <a:pt x="203" y="26"/>
                  </a:lnTo>
                  <a:lnTo>
                    <a:pt x="170" y="48"/>
                  </a:lnTo>
                  <a:lnTo>
                    <a:pt x="170" y="52"/>
                  </a:lnTo>
                  <a:lnTo>
                    <a:pt x="140" y="48"/>
                  </a:lnTo>
                  <a:lnTo>
                    <a:pt x="137" y="59"/>
                  </a:lnTo>
                  <a:lnTo>
                    <a:pt x="85" y="74"/>
                  </a:lnTo>
                  <a:lnTo>
                    <a:pt x="55" y="74"/>
                  </a:lnTo>
                  <a:lnTo>
                    <a:pt x="15" y="56"/>
                  </a:lnTo>
                  <a:lnTo>
                    <a:pt x="0" y="59"/>
                  </a:lnTo>
                  <a:lnTo>
                    <a:pt x="22" y="67"/>
                  </a:lnTo>
                  <a:lnTo>
                    <a:pt x="41" y="85"/>
                  </a:lnTo>
                  <a:lnTo>
                    <a:pt x="59" y="107"/>
                  </a:lnTo>
                  <a:lnTo>
                    <a:pt x="118" y="122"/>
                  </a:lnTo>
                  <a:lnTo>
                    <a:pt x="144" y="148"/>
                  </a:lnTo>
                  <a:lnTo>
                    <a:pt x="162" y="170"/>
                  </a:lnTo>
                  <a:lnTo>
                    <a:pt x="185" y="181"/>
                  </a:lnTo>
                  <a:lnTo>
                    <a:pt x="255" y="181"/>
                  </a:lnTo>
                  <a:lnTo>
                    <a:pt x="317" y="174"/>
                  </a:lnTo>
                  <a:lnTo>
                    <a:pt x="347" y="185"/>
                  </a:lnTo>
                  <a:lnTo>
                    <a:pt x="358" y="215"/>
                  </a:lnTo>
                  <a:lnTo>
                    <a:pt x="377" y="259"/>
                  </a:lnTo>
                  <a:lnTo>
                    <a:pt x="406" y="281"/>
                  </a:lnTo>
                  <a:lnTo>
                    <a:pt x="484" y="289"/>
                  </a:lnTo>
                  <a:lnTo>
                    <a:pt x="509" y="281"/>
                  </a:lnTo>
                  <a:lnTo>
                    <a:pt x="572" y="274"/>
                  </a:lnTo>
                  <a:lnTo>
                    <a:pt x="598" y="274"/>
                  </a:lnTo>
                  <a:lnTo>
                    <a:pt x="624" y="311"/>
                  </a:lnTo>
                  <a:lnTo>
                    <a:pt x="646" y="359"/>
                  </a:lnTo>
                  <a:lnTo>
                    <a:pt x="646" y="326"/>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92" name="Freeform 34"/>
            <p:cNvSpPr>
              <a:spLocks/>
            </p:cNvSpPr>
            <p:nvPr/>
          </p:nvSpPr>
          <p:spPr bwMode="auto">
            <a:xfrm>
              <a:off x="135" y="3192"/>
              <a:ext cx="516" cy="180"/>
            </a:xfrm>
            <a:custGeom>
              <a:avLst/>
              <a:gdLst>
                <a:gd name="T0" fmla="*/ 0 w 516"/>
                <a:gd name="T1" fmla="*/ 0 h 180"/>
                <a:gd name="T2" fmla="*/ 37 w 516"/>
                <a:gd name="T3" fmla="*/ 11 h 180"/>
                <a:gd name="T4" fmla="*/ 65 w 516"/>
                <a:gd name="T5" fmla="*/ 33 h 180"/>
                <a:gd name="T6" fmla="*/ 87 w 516"/>
                <a:gd name="T7" fmla="*/ 61 h 180"/>
                <a:gd name="T8" fmla="*/ 106 w 516"/>
                <a:gd name="T9" fmla="*/ 46 h 180"/>
                <a:gd name="T10" fmla="*/ 144 w 516"/>
                <a:gd name="T11" fmla="*/ 31 h 180"/>
                <a:gd name="T12" fmla="*/ 213 w 516"/>
                <a:gd name="T13" fmla="*/ 18 h 180"/>
                <a:gd name="T14" fmla="*/ 170 w 516"/>
                <a:gd name="T15" fmla="*/ 33 h 180"/>
                <a:gd name="T16" fmla="*/ 130 w 516"/>
                <a:gd name="T17" fmla="*/ 46 h 180"/>
                <a:gd name="T18" fmla="*/ 117 w 516"/>
                <a:gd name="T19" fmla="*/ 55 h 180"/>
                <a:gd name="T20" fmla="*/ 107 w 516"/>
                <a:gd name="T21" fmla="*/ 66 h 180"/>
                <a:gd name="T22" fmla="*/ 144 w 516"/>
                <a:gd name="T23" fmla="*/ 74 h 180"/>
                <a:gd name="T24" fmla="*/ 198 w 516"/>
                <a:gd name="T25" fmla="*/ 70 h 180"/>
                <a:gd name="T26" fmla="*/ 240 w 516"/>
                <a:gd name="T27" fmla="*/ 61 h 180"/>
                <a:gd name="T28" fmla="*/ 281 w 516"/>
                <a:gd name="T29" fmla="*/ 37 h 180"/>
                <a:gd name="T30" fmla="*/ 312 w 516"/>
                <a:gd name="T31" fmla="*/ 31 h 180"/>
                <a:gd name="T32" fmla="*/ 355 w 516"/>
                <a:gd name="T33" fmla="*/ 37 h 180"/>
                <a:gd name="T34" fmla="*/ 386 w 516"/>
                <a:gd name="T35" fmla="*/ 55 h 180"/>
                <a:gd name="T36" fmla="*/ 353 w 516"/>
                <a:gd name="T37" fmla="*/ 44 h 180"/>
                <a:gd name="T38" fmla="*/ 320 w 516"/>
                <a:gd name="T39" fmla="*/ 42 h 180"/>
                <a:gd name="T40" fmla="*/ 290 w 516"/>
                <a:gd name="T41" fmla="*/ 52 h 180"/>
                <a:gd name="T42" fmla="*/ 270 w 516"/>
                <a:gd name="T43" fmla="*/ 65 h 180"/>
                <a:gd name="T44" fmla="*/ 285 w 516"/>
                <a:gd name="T45" fmla="*/ 76 h 180"/>
                <a:gd name="T46" fmla="*/ 298 w 516"/>
                <a:gd name="T47" fmla="*/ 98 h 180"/>
                <a:gd name="T48" fmla="*/ 298 w 516"/>
                <a:gd name="T49" fmla="*/ 114 h 180"/>
                <a:gd name="T50" fmla="*/ 303 w 516"/>
                <a:gd name="T51" fmla="*/ 135 h 180"/>
                <a:gd name="T52" fmla="*/ 316 w 516"/>
                <a:gd name="T53" fmla="*/ 153 h 180"/>
                <a:gd name="T54" fmla="*/ 331 w 516"/>
                <a:gd name="T55" fmla="*/ 163 h 180"/>
                <a:gd name="T56" fmla="*/ 375 w 516"/>
                <a:gd name="T57" fmla="*/ 176 h 180"/>
                <a:gd name="T58" fmla="*/ 421 w 516"/>
                <a:gd name="T59" fmla="*/ 176 h 180"/>
                <a:gd name="T60" fmla="*/ 434 w 516"/>
                <a:gd name="T61" fmla="*/ 153 h 180"/>
                <a:gd name="T62" fmla="*/ 453 w 516"/>
                <a:gd name="T63" fmla="*/ 135 h 180"/>
                <a:gd name="T64" fmla="*/ 473 w 516"/>
                <a:gd name="T65" fmla="*/ 133 h 180"/>
                <a:gd name="T66" fmla="*/ 460 w 516"/>
                <a:gd name="T67" fmla="*/ 144 h 180"/>
                <a:gd name="T68" fmla="*/ 445 w 516"/>
                <a:gd name="T69" fmla="*/ 161 h 180"/>
                <a:gd name="T70" fmla="*/ 440 w 516"/>
                <a:gd name="T71" fmla="*/ 179 h 180"/>
                <a:gd name="T72" fmla="*/ 486 w 516"/>
                <a:gd name="T73" fmla="*/ 168 h 180"/>
                <a:gd name="T74" fmla="*/ 515 w 516"/>
                <a:gd name="T75" fmla="*/ 166 h 180"/>
                <a:gd name="T76" fmla="*/ 484 w 516"/>
                <a:gd name="T77" fmla="*/ 124 h 180"/>
                <a:gd name="T78" fmla="*/ 418 w 516"/>
                <a:gd name="T79" fmla="*/ 59 h 180"/>
                <a:gd name="T80" fmla="*/ 347 w 516"/>
                <a:gd name="T81" fmla="*/ 22 h 180"/>
                <a:gd name="T82" fmla="*/ 290 w 516"/>
                <a:gd name="T83" fmla="*/ 17 h 180"/>
                <a:gd name="T84" fmla="*/ 189 w 516"/>
                <a:gd name="T85" fmla="*/ 5 h 180"/>
                <a:gd name="T86" fmla="*/ 139 w 516"/>
                <a:gd name="T87" fmla="*/ 4 h 180"/>
                <a:gd name="T88" fmla="*/ 82 w 516"/>
                <a:gd name="T89" fmla="*/ 11 h 180"/>
                <a:gd name="T90" fmla="*/ 56 w 516"/>
                <a:gd name="T91" fmla="*/ 7 h 180"/>
                <a:gd name="T92" fmla="*/ 0 w 516"/>
                <a:gd name="T93" fmla="*/ 0 h 1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16"/>
                <a:gd name="T142" fmla="*/ 0 h 180"/>
                <a:gd name="T143" fmla="*/ 516 w 516"/>
                <a:gd name="T144" fmla="*/ 180 h 1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16" h="180">
                  <a:moveTo>
                    <a:pt x="0" y="0"/>
                  </a:moveTo>
                  <a:lnTo>
                    <a:pt x="37" y="11"/>
                  </a:lnTo>
                  <a:lnTo>
                    <a:pt x="65" y="33"/>
                  </a:lnTo>
                  <a:lnTo>
                    <a:pt x="87" y="61"/>
                  </a:lnTo>
                  <a:lnTo>
                    <a:pt x="106" y="46"/>
                  </a:lnTo>
                  <a:lnTo>
                    <a:pt x="144" y="31"/>
                  </a:lnTo>
                  <a:lnTo>
                    <a:pt x="213" y="18"/>
                  </a:lnTo>
                  <a:lnTo>
                    <a:pt x="170" y="33"/>
                  </a:lnTo>
                  <a:lnTo>
                    <a:pt x="130" y="46"/>
                  </a:lnTo>
                  <a:lnTo>
                    <a:pt x="117" y="55"/>
                  </a:lnTo>
                  <a:lnTo>
                    <a:pt x="107" y="66"/>
                  </a:lnTo>
                  <a:lnTo>
                    <a:pt x="144" y="74"/>
                  </a:lnTo>
                  <a:lnTo>
                    <a:pt x="198" y="70"/>
                  </a:lnTo>
                  <a:lnTo>
                    <a:pt x="240" y="61"/>
                  </a:lnTo>
                  <a:lnTo>
                    <a:pt x="281" y="37"/>
                  </a:lnTo>
                  <a:lnTo>
                    <a:pt x="312" y="31"/>
                  </a:lnTo>
                  <a:lnTo>
                    <a:pt x="355" y="37"/>
                  </a:lnTo>
                  <a:lnTo>
                    <a:pt x="386" y="55"/>
                  </a:lnTo>
                  <a:lnTo>
                    <a:pt x="353" y="44"/>
                  </a:lnTo>
                  <a:lnTo>
                    <a:pt x="320" y="42"/>
                  </a:lnTo>
                  <a:lnTo>
                    <a:pt x="290" y="52"/>
                  </a:lnTo>
                  <a:lnTo>
                    <a:pt x="270" y="65"/>
                  </a:lnTo>
                  <a:lnTo>
                    <a:pt x="285" y="76"/>
                  </a:lnTo>
                  <a:lnTo>
                    <a:pt x="298" y="98"/>
                  </a:lnTo>
                  <a:lnTo>
                    <a:pt x="298" y="114"/>
                  </a:lnTo>
                  <a:lnTo>
                    <a:pt x="303" y="135"/>
                  </a:lnTo>
                  <a:lnTo>
                    <a:pt x="316" y="153"/>
                  </a:lnTo>
                  <a:lnTo>
                    <a:pt x="331" y="163"/>
                  </a:lnTo>
                  <a:lnTo>
                    <a:pt x="375" y="176"/>
                  </a:lnTo>
                  <a:lnTo>
                    <a:pt x="421" y="176"/>
                  </a:lnTo>
                  <a:lnTo>
                    <a:pt x="434" y="153"/>
                  </a:lnTo>
                  <a:lnTo>
                    <a:pt x="453" y="135"/>
                  </a:lnTo>
                  <a:lnTo>
                    <a:pt x="473" y="133"/>
                  </a:lnTo>
                  <a:lnTo>
                    <a:pt x="460" y="144"/>
                  </a:lnTo>
                  <a:lnTo>
                    <a:pt x="445" y="161"/>
                  </a:lnTo>
                  <a:lnTo>
                    <a:pt x="440" y="179"/>
                  </a:lnTo>
                  <a:lnTo>
                    <a:pt x="486" y="168"/>
                  </a:lnTo>
                  <a:lnTo>
                    <a:pt x="515" y="166"/>
                  </a:lnTo>
                  <a:lnTo>
                    <a:pt x="484" y="124"/>
                  </a:lnTo>
                  <a:lnTo>
                    <a:pt x="418" y="59"/>
                  </a:lnTo>
                  <a:lnTo>
                    <a:pt x="347" y="22"/>
                  </a:lnTo>
                  <a:lnTo>
                    <a:pt x="290" y="17"/>
                  </a:lnTo>
                  <a:lnTo>
                    <a:pt x="189" y="5"/>
                  </a:lnTo>
                  <a:lnTo>
                    <a:pt x="139" y="4"/>
                  </a:lnTo>
                  <a:lnTo>
                    <a:pt x="82" y="11"/>
                  </a:lnTo>
                  <a:lnTo>
                    <a:pt x="56" y="7"/>
                  </a:lnTo>
                  <a:lnTo>
                    <a:pt x="0" y="0"/>
                  </a:lnTo>
                </a:path>
              </a:pathLst>
            </a:custGeom>
            <a:solidFill>
              <a:srgbClr val="006000"/>
            </a:solidFill>
            <a:ln w="9525" cap="rnd">
              <a:noFill/>
              <a:round/>
              <a:headEnd/>
              <a:tailEnd/>
            </a:ln>
          </p:spPr>
          <p:txBody>
            <a:bodyPr/>
            <a:lstStyle/>
            <a:p>
              <a:endParaRPr lang="lv-LV"/>
            </a:p>
          </p:txBody>
        </p:sp>
        <p:sp>
          <p:nvSpPr>
            <p:cNvPr id="10293" name="Freeform 35"/>
            <p:cNvSpPr>
              <a:spLocks/>
            </p:cNvSpPr>
            <p:nvPr/>
          </p:nvSpPr>
          <p:spPr bwMode="auto">
            <a:xfrm>
              <a:off x="102" y="3105"/>
              <a:ext cx="557" cy="239"/>
            </a:xfrm>
            <a:custGeom>
              <a:avLst/>
              <a:gdLst>
                <a:gd name="T0" fmla="*/ 100 w 557"/>
                <a:gd name="T1" fmla="*/ 52 h 239"/>
                <a:gd name="T2" fmla="*/ 140 w 557"/>
                <a:gd name="T3" fmla="*/ 55 h 239"/>
                <a:gd name="T4" fmla="*/ 146 w 557"/>
                <a:gd name="T5" fmla="*/ 39 h 239"/>
                <a:gd name="T6" fmla="*/ 159 w 557"/>
                <a:gd name="T7" fmla="*/ 30 h 239"/>
                <a:gd name="T8" fmla="*/ 196 w 557"/>
                <a:gd name="T9" fmla="*/ 30 h 239"/>
                <a:gd name="T10" fmla="*/ 223 w 557"/>
                <a:gd name="T11" fmla="*/ 44 h 239"/>
                <a:gd name="T12" fmla="*/ 247 w 557"/>
                <a:gd name="T13" fmla="*/ 61 h 239"/>
                <a:gd name="T14" fmla="*/ 236 w 557"/>
                <a:gd name="T15" fmla="*/ 35 h 239"/>
                <a:gd name="T16" fmla="*/ 222 w 557"/>
                <a:gd name="T17" fmla="*/ 20 h 239"/>
                <a:gd name="T18" fmla="*/ 262 w 557"/>
                <a:gd name="T19" fmla="*/ 17 h 239"/>
                <a:gd name="T20" fmla="*/ 290 w 557"/>
                <a:gd name="T21" fmla="*/ 17 h 239"/>
                <a:gd name="T22" fmla="*/ 314 w 557"/>
                <a:gd name="T23" fmla="*/ 17 h 239"/>
                <a:gd name="T24" fmla="*/ 331 w 557"/>
                <a:gd name="T25" fmla="*/ 22 h 239"/>
                <a:gd name="T26" fmla="*/ 355 w 557"/>
                <a:gd name="T27" fmla="*/ 52 h 239"/>
                <a:gd name="T28" fmla="*/ 342 w 557"/>
                <a:gd name="T29" fmla="*/ 17 h 239"/>
                <a:gd name="T30" fmla="*/ 329 w 557"/>
                <a:gd name="T31" fmla="*/ 0 h 239"/>
                <a:gd name="T32" fmla="*/ 367 w 557"/>
                <a:gd name="T33" fmla="*/ 7 h 239"/>
                <a:gd name="T34" fmla="*/ 395 w 557"/>
                <a:gd name="T35" fmla="*/ 13 h 239"/>
                <a:gd name="T36" fmla="*/ 414 w 557"/>
                <a:gd name="T37" fmla="*/ 26 h 239"/>
                <a:gd name="T38" fmla="*/ 427 w 557"/>
                <a:gd name="T39" fmla="*/ 57 h 239"/>
                <a:gd name="T40" fmla="*/ 425 w 557"/>
                <a:gd name="T41" fmla="*/ 37 h 239"/>
                <a:gd name="T42" fmla="*/ 421 w 557"/>
                <a:gd name="T43" fmla="*/ 9 h 239"/>
                <a:gd name="T44" fmla="*/ 421 w 557"/>
                <a:gd name="T45" fmla="*/ 2 h 239"/>
                <a:gd name="T46" fmla="*/ 449 w 557"/>
                <a:gd name="T47" fmla="*/ 11 h 239"/>
                <a:gd name="T48" fmla="*/ 465 w 557"/>
                <a:gd name="T49" fmla="*/ 22 h 239"/>
                <a:gd name="T50" fmla="*/ 473 w 557"/>
                <a:gd name="T51" fmla="*/ 35 h 239"/>
                <a:gd name="T52" fmla="*/ 482 w 557"/>
                <a:gd name="T53" fmla="*/ 63 h 239"/>
                <a:gd name="T54" fmla="*/ 487 w 557"/>
                <a:gd name="T55" fmla="*/ 50 h 239"/>
                <a:gd name="T56" fmla="*/ 489 w 557"/>
                <a:gd name="T57" fmla="*/ 31 h 239"/>
                <a:gd name="T58" fmla="*/ 515 w 557"/>
                <a:gd name="T59" fmla="*/ 48 h 239"/>
                <a:gd name="T60" fmla="*/ 547 w 557"/>
                <a:gd name="T61" fmla="*/ 89 h 239"/>
                <a:gd name="T62" fmla="*/ 554 w 557"/>
                <a:gd name="T63" fmla="*/ 120 h 239"/>
                <a:gd name="T64" fmla="*/ 556 w 557"/>
                <a:gd name="T65" fmla="*/ 172 h 239"/>
                <a:gd name="T66" fmla="*/ 552 w 557"/>
                <a:gd name="T67" fmla="*/ 227 h 239"/>
                <a:gd name="T68" fmla="*/ 554 w 557"/>
                <a:gd name="T69" fmla="*/ 238 h 239"/>
                <a:gd name="T70" fmla="*/ 515 w 557"/>
                <a:gd name="T71" fmla="*/ 192 h 239"/>
                <a:gd name="T72" fmla="*/ 486 w 557"/>
                <a:gd name="T73" fmla="*/ 159 h 239"/>
                <a:gd name="T74" fmla="*/ 449 w 557"/>
                <a:gd name="T75" fmla="*/ 133 h 239"/>
                <a:gd name="T76" fmla="*/ 412 w 557"/>
                <a:gd name="T77" fmla="*/ 113 h 239"/>
                <a:gd name="T78" fmla="*/ 367 w 557"/>
                <a:gd name="T79" fmla="*/ 98 h 239"/>
                <a:gd name="T80" fmla="*/ 314 w 557"/>
                <a:gd name="T81" fmla="*/ 94 h 239"/>
                <a:gd name="T82" fmla="*/ 242 w 557"/>
                <a:gd name="T83" fmla="*/ 87 h 239"/>
                <a:gd name="T84" fmla="*/ 155 w 557"/>
                <a:gd name="T85" fmla="*/ 85 h 239"/>
                <a:gd name="T86" fmla="*/ 116 w 557"/>
                <a:gd name="T87" fmla="*/ 87 h 239"/>
                <a:gd name="T88" fmla="*/ 55 w 557"/>
                <a:gd name="T89" fmla="*/ 85 h 239"/>
                <a:gd name="T90" fmla="*/ 26 w 557"/>
                <a:gd name="T91" fmla="*/ 79 h 239"/>
                <a:gd name="T92" fmla="*/ 0 w 557"/>
                <a:gd name="T93" fmla="*/ 72 h 239"/>
                <a:gd name="T94" fmla="*/ 31 w 557"/>
                <a:gd name="T95" fmla="*/ 72 h 239"/>
                <a:gd name="T96" fmla="*/ 74 w 557"/>
                <a:gd name="T97" fmla="*/ 68 h 239"/>
                <a:gd name="T98" fmla="*/ 100 w 557"/>
                <a:gd name="T99" fmla="*/ 52 h 2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57"/>
                <a:gd name="T151" fmla="*/ 0 h 239"/>
                <a:gd name="T152" fmla="*/ 557 w 557"/>
                <a:gd name="T153" fmla="*/ 239 h 23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57" h="239">
                  <a:moveTo>
                    <a:pt x="100" y="52"/>
                  </a:moveTo>
                  <a:lnTo>
                    <a:pt x="140" y="55"/>
                  </a:lnTo>
                  <a:lnTo>
                    <a:pt x="146" y="39"/>
                  </a:lnTo>
                  <a:lnTo>
                    <a:pt x="159" y="30"/>
                  </a:lnTo>
                  <a:lnTo>
                    <a:pt x="196" y="30"/>
                  </a:lnTo>
                  <a:lnTo>
                    <a:pt x="223" y="44"/>
                  </a:lnTo>
                  <a:lnTo>
                    <a:pt x="247" y="61"/>
                  </a:lnTo>
                  <a:lnTo>
                    <a:pt x="236" y="35"/>
                  </a:lnTo>
                  <a:lnTo>
                    <a:pt x="222" y="20"/>
                  </a:lnTo>
                  <a:lnTo>
                    <a:pt x="262" y="17"/>
                  </a:lnTo>
                  <a:lnTo>
                    <a:pt x="290" y="17"/>
                  </a:lnTo>
                  <a:lnTo>
                    <a:pt x="314" y="17"/>
                  </a:lnTo>
                  <a:lnTo>
                    <a:pt x="331" y="22"/>
                  </a:lnTo>
                  <a:lnTo>
                    <a:pt x="355" y="52"/>
                  </a:lnTo>
                  <a:lnTo>
                    <a:pt x="342" y="17"/>
                  </a:lnTo>
                  <a:lnTo>
                    <a:pt x="329" y="0"/>
                  </a:lnTo>
                  <a:lnTo>
                    <a:pt x="367" y="7"/>
                  </a:lnTo>
                  <a:lnTo>
                    <a:pt x="395" y="13"/>
                  </a:lnTo>
                  <a:lnTo>
                    <a:pt x="414" y="26"/>
                  </a:lnTo>
                  <a:lnTo>
                    <a:pt x="427" y="57"/>
                  </a:lnTo>
                  <a:lnTo>
                    <a:pt x="425" y="37"/>
                  </a:lnTo>
                  <a:lnTo>
                    <a:pt x="421" y="9"/>
                  </a:lnTo>
                  <a:lnTo>
                    <a:pt x="421" y="2"/>
                  </a:lnTo>
                  <a:lnTo>
                    <a:pt x="449" y="11"/>
                  </a:lnTo>
                  <a:lnTo>
                    <a:pt x="465" y="22"/>
                  </a:lnTo>
                  <a:lnTo>
                    <a:pt x="473" y="35"/>
                  </a:lnTo>
                  <a:lnTo>
                    <a:pt x="482" y="63"/>
                  </a:lnTo>
                  <a:lnTo>
                    <a:pt x="487" y="50"/>
                  </a:lnTo>
                  <a:lnTo>
                    <a:pt x="489" y="31"/>
                  </a:lnTo>
                  <a:lnTo>
                    <a:pt x="515" y="48"/>
                  </a:lnTo>
                  <a:lnTo>
                    <a:pt x="547" y="89"/>
                  </a:lnTo>
                  <a:lnTo>
                    <a:pt x="554" y="120"/>
                  </a:lnTo>
                  <a:lnTo>
                    <a:pt x="556" y="172"/>
                  </a:lnTo>
                  <a:lnTo>
                    <a:pt x="552" y="227"/>
                  </a:lnTo>
                  <a:lnTo>
                    <a:pt x="554" y="238"/>
                  </a:lnTo>
                  <a:lnTo>
                    <a:pt x="515" y="192"/>
                  </a:lnTo>
                  <a:lnTo>
                    <a:pt x="486" y="159"/>
                  </a:lnTo>
                  <a:lnTo>
                    <a:pt x="449" y="133"/>
                  </a:lnTo>
                  <a:lnTo>
                    <a:pt x="412" y="113"/>
                  </a:lnTo>
                  <a:lnTo>
                    <a:pt x="367" y="98"/>
                  </a:lnTo>
                  <a:lnTo>
                    <a:pt x="314" y="94"/>
                  </a:lnTo>
                  <a:lnTo>
                    <a:pt x="242" y="87"/>
                  </a:lnTo>
                  <a:lnTo>
                    <a:pt x="155" y="85"/>
                  </a:lnTo>
                  <a:lnTo>
                    <a:pt x="116" y="87"/>
                  </a:lnTo>
                  <a:lnTo>
                    <a:pt x="55" y="85"/>
                  </a:lnTo>
                  <a:lnTo>
                    <a:pt x="26" y="79"/>
                  </a:lnTo>
                  <a:lnTo>
                    <a:pt x="0" y="72"/>
                  </a:lnTo>
                  <a:lnTo>
                    <a:pt x="31" y="72"/>
                  </a:lnTo>
                  <a:lnTo>
                    <a:pt x="74" y="68"/>
                  </a:lnTo>
                  <a:lnTo>
                    <a:pt x="100" y="52"/>
                  </a:lnTo>
                </a:path>
              </a:pathLst>
            </a:custGeom>
            <a:solidFill>
              <a:srgbClr val="006000"/>
            </a:solidFill>
            <a:ln w="9525" cap="rnd">
              <a:noFill/>
              <a:round/>
              <a:headEnd/>
              <a:tailEnd/>
            </a:ln>
          </p:spPr>
          <p:txBody>
            <a:bodyPr/>
            <a:lstStyle/>
            <a:p>
              <a:endParaRPr lang="lv-LV"/>
            </a:p>
          </p:txBody>
        </p:sp>
      </p:grpSp>
      <p:sp>
        <p:nvSpPr>
          <p:cNvPr id="10247" name="Freeform 36"/>
          <p:cNvSpPr>
            <a:spLocks/>
          </p:cNvSpPr>
          <p:nvPr/>
        </p:nvSpPr>
        <p:spPr bwMode="auto">
          <a:xfrm>
            <a:off x="965200" y="4181475"/>
            <a:ext cx="250825" cy="1841500"/>
          </a:xfrm>
          <a:custGeom>
            <a:avLst/>
            <a:gdLst>
              <a:gd name="T0" fmla="*/ 0 w 158"/>
              <a:gd name="T1" fmla="*/ 36 h 1160"/>
              <a:gd name="T2" fmla="*/ 21 w 158"/>
              <a:gd name="T3" fmla="*/ 102 h 1160"/>
              <a:gd name="T4" fmla="*/ 49 w 158"/>
              <a:gd name="T5" fmla="*/ 141 h 1160"/>
              <a:gd name="T6" fmla="*/ 68 w 158"/>
              <a:gd name="T7" fmla="*/ 198 h 1160"/>
              <a:gd name="T8" fmla="*/ 83 w 158"/>
              <a:gd name="T9" fmla="*/ 261 h 1160"/>
              <a:gd name="T10" fmla="*/ 90 w 158"/>
              <a:gd name="T11" fmla="*/ 315 h 1160"/>
              <a:gd name="T12" fmla="*/ 108 w 158"/>
              <a:gd name="T13" fmla="*/ 437 h 1160"/>
              <a:gd name="T14" fmla="*/ 113 w 158"/>
              <a:gd name="T15" fmla="*/ 530 h 1160"/>
              <a:gd name="T16" fmla="*/ 112 w 158"/>
              <a:gd name="T17" fmla="*/ 622 h 1160"/>
              <a:gd name="T18" fmla="*/ 106 w 158"/>
              <a:gd name="T19" fmla="*/ 696 h 1160"/>
              <a:gd name="T20" fmla="*/ 108 w 158"/>
              <a:gd name="T21" fmla="*/ 822 h 1160"/>
              <a:gd name="T22" fmla="*/ 92 w 158"/>
              <a:gd name="T23" fmla="*/ 960 h 1160"/>
              <a:gd name="T24" fmla="*/ 90 w 158"/>
              <a:gd name="T25" fmla="*/ 1029 h 1160"/>
              <a:gd name="T26" fmla="*/ 80 w 158"/>
              <a:gd name="T27" fmla="*/ 1089 h 1160"/>
              <a:gd name="T28" fmla="*/ 81 w 158"/>
              <a:gd name="T29" fmla="*/ 1159 h 1160"/>
              <a:gd name="T30" fmla="*/ 117 w 158"/>
              <a:gd name="T31" fmla="*/ 1154 h 1160"/>
              <a:gd name="T32" fmla="*/ 133 w 158"/>
              <a:gd name="T33" fmla="*/ 1024 h 1160"/>
              <a:gd name="T34" fmla="*/ 140 w 158"/>
              <a:gd name="T35" fmla="*/ 954 h 1160"/>
              <a:gd name="T36" fmla="*/ 145 w 158"/>
              <a:gd name="T37" fmla="*/ 879 h 1160"/>
              <a:gd name="T38" fmla="*/ 149 w 158"/>
              <a:gd name="T39" fmla="*/ 820 h 1160"/>
              <a:gd name="T40" fmla="*/ 154 w 158"/>
              <a:gd name="T41" fmla="*/ 693 h 1160"/>
              <a:gd name="T42" fmla="*/ 157 w 158"/>
              <a:gd name="T43" fmla="*/ 577 h 1160"/>
              <a:gd name="T44" fmla="*/ 156 w 158"/>
              <a:gd name="T45" fmla="*/ 448 h 1160"/>
              <a:gd name="T46" fmla="*/ 141 w 158"/>
              <a:gd name="T47" fmla="*/ 301 h 1160"/>
              <a:gd name="T48" fmla="*/ 125 w 158"/>
              <a:gd name="T49" fmla="*/ 224 h 1160"/>
              <a:gd name="T50" fmla="*/ 119 w 158"/>
              <a:gd name="T51" fmla="*/ 196 h 1160"/>
              <a:gd name="T52" fmla="*/ 133 w 158"/>
              <a:gd name="T53" fmla="*/ 116 h 1160"/>
              <a:gd name="T54" fmla="*/ 154 w 158"/>
              <a:gd name="T55" fmla="*/ 0 h 1160"/>
              <a:gd name="T56" fmla="*/ 0 w 158"/>
              <a:gd name="T57" fmla="*/ 36 h 11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8"/>
              <a:gd name="T88" fmla="*/ 0 h 1160"/>
              <a:gd name="T89" fmla="*/ 158 w 158"/>
              <a:gd name="T90" fmla="*/ 1160 h 11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8" h="1160">
                <a:moveTo>
                  <a:pt x="0" y="36"/>
                </a:moveTo>
                <a:lnTo>
                  <a:pt x="21" y="102"/>
                </a:lnTo>
                <a:lnTo>
                  <a:pt x="49" y="141"/>
                </a:lnTo>
                <a:lnTo>
                  <a:pt x="68" y="198"/>
                </a:lnTo>
                <a:lnTo>
                  <a:pt x="83" y="261"/>
                </a:lnTo>
                <a:lnTo>
                  <a:pt x="90" y="315"/>
                </a:lnTo>
                <a:lnTo>
                  <a:pt x="108" y="437"/>
                </a:lnTo>
                <a:lnTo>
                  <a:pt x="113" y="530"/>
                </a:lnTo>
                <a:lnTo>
                  <a:pt x="112" y="622"/>
                </a:lnTo>
                <a:lnTo>
                  <a:pt x="106" y="696"/>
                </a:lnTo>
                <a:lnTo>
                  <a:pt x="108" y="822"/>
                </a:lnTo>
                <a:lnTo>
                  <a:pt x="92" y="960"/>
                </a:lnTo>
                <a:lnTo>
                  <a:pt x="90" y="1029"/>
                </a:lnTo>
                <a:lnTo>
                  <a:pt x="80" y="1089"/>
                </a:lnTo>
                <a:lnTo>
                  <a:pt x="81" y="1159"/>
                </a:lnTo>
                <a:lnTo>
                  <a:pt x="117" y="1154"/>
                </a:lnTo>
                <a:lnTo>
                  <a:pt x="133" y="1024"/>
                </a:lnTo>
                <a:lnTo>
                  <a:pt x="140" y="954"/>
                </a:lnTo>
                <a:lnTo>
                  <a:pt x="145" y="879"/>
                </a:lnTo>
                <a:lnTo>
                  <a:pt x="149" y="820"/>
                </a:lnTo>
                <a:lnTo>
                  <a:pt x="154" y="693"/>
                </a:lnTo>
                <a:lnTo>
                  <a:pt x="157" y="577"/>
                </a:lnTo>
                <a:lnTo>
                  <a:pt x="156" y="448"/>
                </a:lnTo>
                <a:lnTo>
                  <a:pt x="141" y="301"/>
                </a:lnTo>
                <a:lnTo>
                  <a:pt x="125" y="224"/>
                </a:lnTo>
                <a:lnTo>
                  <a:pt x="119" y="196"/>
                </a:lnTo>
                <a:lnTo>
                  <a:pt x="133" y="116"/>
                </a:lnTo>
                <a:lnTo>
                  <a:pt x="154" y="0"/>
                </a:lnTo>
                <a:lnTo>
                  <a:pt x="0" y="36"/>
                </a:lnTo>
              </a:path>
            </a:pathLst>
          </a:custGeom>
          <a:solidFill>
            <a:srgbClr val="004000"/>
          </a:solidFill>
          <a:ln w="12700" cap="rnd" cmpd="sng">
            <a:solidFill>
              <a:srgbClr val="000000"/>
            </a:solidFill>
            <a:prstDash val="solid"/>
            <a:round/>
            <a:headEnd/>
            <a:tailEnd/>
          </a:ln>
        </p:spPr>
        <p:txBody>
          <a:bodyPr/>
          <a:lstStyle/>
          <a:p>
            <a:endParaRPr lang="lv-LV"/>
          </a:p>
        </p:txBody>
      </p:sp>
      <p:grpSp>
        <p:nvGrpSpPr>
          <p:cNvPr id="8" name="Group 37"/>
          <p:cNvGrpSpPr>
            <a:grpSpLocks/>
          </p:cNvGrpSpPr>
          <p:nvPr/>
        </p:nvGrpSpPr>
        <p:grpSpPr bwMode="auto">
          <a:xfrm>
            <a:off x="1206500" y="4110038"/>
            <a:ext cx="711200" cy="381000"/>
            <a:chOff x="760" y="2589"/>
            <a:chExt cx="448" cy="240"/>
          </a:xfrm>
        </p:grpSpPr>
        <p:sp>
          <p:nvSpPr>
            <p:cNvPr id="10289" name="Freeform 38"/>
            <p:cNvSpPr>
              <a:spLocks/>
            </p:cNvSpPr>
            <p:nvPr/>
          </p:nvSpPr>
          <p:spPr bwMode="auto">
            <a:xfrm>
              <a:off x="760" y="2589"/>
              <a:ext cx="448" cy="240"/>
            </a:xfrm>
            <a:custGeom>
              <a:avLst/>
              <a:gdLst>
                <a:gd name="T0" fmla="*/ 0 w 448"/>
                <a:gd name="T1" fmla="*/ 74 h 240"/>
                <a:gd name="T2" fmla="*/ 39 w 448"/>
                <a:gd name="T3" fmla="*/ 106 h 240"/>
                <a:gd name="T4" fmla="*/ 94 w 448"/>
                <a:gd name="T5" fmla="*/ 139 h 240"/>
                <a:gd name="T6" fmla="*/ 131 w 448"/>
                <a:gd name="T7" fmla="*/ 148 h 240"/>
                <a:gd name="T8" fmla="*/ 170 w 448"/>
                <a:gd name="T9" fmla="*/ 152 h 240"/>
                <a:gd name="T10" fmla="*/ 201 w 448"/>
                <a:gd name="T11" fmla="*/ 165 h 240"/>
                <a:gd name="T12" fmla="*/ 214 w 448"/>
                <a:gd name="T13" fmla="*/ 183 h 240"/>
                <a:gd name="T14" fmla="*/ 240 w 448"/>
                <a:gd name="T15" fmla="*/ 200 h 240"/>
                <a:gd name="T16" fmla="*/ 281 w 448"/>
                <a:gd name="T17" fmla="*/ 207 h 240"/>
                <a:gd name="T18" fmla="*/ 327 w 448"/>
                <a:gd name="T19" fmla="*/ 204 h 240"/>
                <a:gd name="T20" fmla="*/ 358 w 448"/>
                <a:gd name="T21" fmla="*/ 200 h 240"/>
                <a:gd name="T22" fmla="*/ 384 w 448"/>
                <a:gd name="T23" fmla="*/ 202 h 240"/>
                <a:gd name="T24" fmla="*/ 419 w 448"/>
                <a:gd name="T25" fmla="*/ 211 h 240"/>
                <a:gd name="T26" fmla="*/ 432 w 448"/>
                <a:gd name="T27" fmla="*/ 222 h 240"/>
                <a:gd name="T28" fmla="*/ 447 w 448"/>
                <a:gd name="T29" fmla="*/ 239 h 240"/>
                <a:gd name="T30" fmla="*/ 436 w 448"/>
                <a:gd name="T31" fmla="*/ 215 h 240"/>
                <a:gd name="T32" fmla="*/ 412 w 448"/>
                <a:gd name="T33" fmla="*/ 194 h 240"/>
                <a:gd name="T34" fmla="*/ 393 w 448"/>
                <a:gd name="T35" fmla="*/ 187 h 240"/>
                <a:gd name="T36" fmla="*/ 349 w 448"/>
                <a:gd name="T37" fmla="*/ 189 h 240"/>
                <a:gd name="T38" fmla="*/ 321 w 448"/>
                <a:gd name="T39" fmla="*/ 191 h 240"/>
                <a:gd name="T40" fmla="*/ 288 w 448"/>
                <a:gd name="T41" fmla="*/ 192 h 240"/>
                <a:gd name="T42" fmla="*/ 275 w 448"/>
                <a:gd name="T43" fmla="*/ 187 h 240"/>
                <a:gd name="T44" fmla="*/ 251 w 448"/>
                <a:gd name="T45" fmla="*/ 165 h 240"/>
                <a:gd name="T46" fmla="*/ 240 w 448"/>
                <a:gd name="T47" fmla="*/ 146 h 240"/>
                <a:gd name="T48" fmla="*/ 231 w 448"/>
                <a:gd name="T49" fmla="*/ 130 h 240"/>
                <a:gd name="T50" fmla="*/ 210 w 448"/>
                <a:gd name="T51" fmla="*/ 111 h 240"/>
                <a:gd name="T52" fmla="*/ 186 w 448"/>
                <a:gd name="T53" fmla="*/ 98 h 240"/>
                <a:gd name="T54" fmla="*/ 161 w 448"/>
                <a:gd name="T55" fmla="*/ 96 h 240"/>
                <a:gd name="T56" fmla="*/ 140 w 448"/>
                <a:gd name="T57" fmla="*/ 83 h 240"/>
                <a:gd name="T58" fmla="*/ 137 w 448"/>
                <a:gd name="T59" fmla="*/ 65 h 240"/>
                <a:gd name="T60" fmla="*/ 127 w 448"/>
                <a:gd name="T61" fmla="*/ 41 h 240"/>
                <a:gd name="T62" fmla="*/ 118 w 448"/>
                <a:gd name="T63" fmla="*/ 22 h 240"/>
                <a:gd name="T64" fmla="*/ 87 w 448"/>
                <a:gd name="T65" fmla="*/ 0 h 240"/>
                <a:gd name="T66" fmla="*/ 0 w 448"/>
                <a:gd name="T67" fmla="*/ 74 h 2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8"/>
                <a:gd name="T103" fmla="*/ 0 h 240"/>
                <a:gd name="T104" fmla="*/ 448 w 448"/>
                <a:gd name="T105" fmla="*/ 240 h 2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8" h="240">
                  <a:moveTo>
                    <a:pt x="0" y="74"/>
                  </a:moveTo>
                  <a:lnTo>
                    <a:pt x="39" y="106"/>
                  </a:lnTo>
                  <a:lnTo>
                    <a:pt x="94" y="139"/>
                  </a:lnTo>
                  <a:lnTo>
                    <a:pt x="131" y="148"/>
                  </a:lnTo>
                  <a:lnTo>
                    <a:pt x="170" y="152"/>
                  </a:lnTo>
                  <a:lnTo>
                    <a:pt x="201" y="165"/>
                  </a:lnTo>
                  <a:lnTo>
                    <a:pt x="214" y="183"/>
                  </a:lnTo>
                  <a:lnTo>
                    <a:pt x="240" y="200"/>
                  </a:lnTo>
                  <a:lnTo>
                    <a:pt x="281" y="207"/>
                  </a:lnTo>
                  <a:lnTo>
                    <a:pt x="327" y="204"/>
                  </a:lnTo>
                  <a:lnTo>
                    <a:pt x="358" y="200"/>
                  </a:lnTo>
                  <a:lnTo>
                    <a:pt x="384" y="202"/>
                  </a:lnTo>
                  <a:lnTo>
                    <a:pt x="419" y="211"/>
                  </a:lnTo>
                  <a:lnTo>
                    <a:pt x="432" y="222"/>
                  </a:lnTo>
                  <a:lnTo>
                    <a:pt x="447" y="239"/>
                  </a:lnTo>
                  <a:lnTo>
                    <a:pt x="436" y="215"/>
                  </a:lnTo>
                  <a:lnTo>
                    <a:pt x="412" y="194"/>
                  </a:lnTo>
                  <a:lnTo>
                    <a:pt x="393" y="187"/>
                  </a:lnTo>
                  <a:lnTo>
                    <a:pt x="349" y="189"/>
                  </a:lnTo>
                  <a:lnTo>
                    <a:pt x="321" y="191"/>
                  </a:lnTo>
                  <a:lnTo>
                    <a:pt x="288" y="192"/>
                  </a:lnTo>
                  <a:lnTo>
                    <a:pt x="275" y="187"/>
                  </a:lnTo>
                  <a:lnTo>
                    <a:pt x="251" y="165"/>
                  </a:lnTo>
                  <a:lnTo>
                    <a:pt x="240" y="146"/>
                  </a:lnTo>
                  <a:lnTo>
                    <a:pt x="231" y="130"/>
                  </a:lnTo>
                  <a:lnTo>
                    <a:pt x="210" y="111"/>
                  </a:lnTo>
                  <a:lnTo>
                    <a:pt x="186" y="98"/>
                  </a:lnTo>
                  <a:lnTo>
                    <a:pt x="161" y="96"/>
                  </a:lnTo>
                  <a:lnTo>
                    <a:pt x="140" y="83"/>
                  </a:lnTo>
                  <a:lnTo>
                    <a:pt x="137" y="65"/>
                  </a:lnTo>
                  <a:lnTo>
                    <a:pt x="127" y="41"/>
                  </a:lnTo>
                  <a:lnTo>
                    <a:pt x="118" y="22"/>
                  </a:lnTo>
                  <a:lnTo>
                    <a:pt x="87" y="0"/>
                  </a:lnTo>
                  <a:lnTo>
                    <a:pt x="0" y="74"/>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90" name="Freeform 39"/>
            <p:cNvSpPr>
              <a:spLocks/>
            </p:cNvSpPr>
            <p:nvPr/>
          </p:nvSpPr>
          <p:spPr bwMode="auto">
            <a:xfrm>
              <a:off x="900" y="2697"/>
              <a:ext cx="134" cy="90"/>
            </a:xfrm>
            <a:custGeom>
              <a:avLst/>
              <a:gdLst>
                <a:gd name="T0" fmla="*/ 0 w 134"/>
                <a:gd name="T1" fmla="*/ 30 h 90"/>
                <a:gd name="T2" fmla="*/ 26 w 134"/>
                <a:gd name="T3" fmla="*/ 30 h 90"/>
                <a:gd name="T4" fmla="*/ 50 w 134"/>
                <a:gd name="T5" fmla="*/ 39 h 90"/>
                <a:gd name="T6" fmla="*/ 74 w 134"/>
                <a:gd name="T7" fmla="*/ 52 h 90"/>
                <a:gd name="T8" fmla="*/ 87 w 134"/>
                <a:gd name="T9" fmla="*/ 72 h 90"/>
                <a:gd name="T10" fmla="*/ 105 w 134"/>
                <a:gd name="T11" fmla="*/ 81 h 90"/>
                <a:gd name="T12" fmla="*/ 133 w 134"/>
                <a:gd name="T13" fmla="*/ 89 h 90"/>
                <a:gd name="T14" fmla="*/ 102 w 134"/>
                <a:gd name="T15" fmla="*/ 63 h 90"/>
                <a:gd name="T16" fmla="*/ 80 w 134"/>
                <a:gd name="T17" fmla="*/ 30 h 90"/>
                <a:gd name="T18" fmla="*/ 67 w 134"/>
                <a:gd name="T19" fmla="*/ 17 h 90"/>
                <a:gd name="T20" fmla="*/ 39 w 134"/>
                <a:gd name="T21" fmla="*/ 2 h 90"/>
                <a:gd name="T22" fmla="*/ 22 w 134"/>
                <a:gd name="T23" fmla="*/ 0 h 90"/>
                <a:gd name="T24" fmla="*/ 0 w 134"/>
                <a:gd name="T25" fmla="*/ 30 h 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
                <a:gd name="T40" fmla="*/ 0 h 90"/>
                <a:gd name="T41" fmla="*/ 134 w 134"/>
                <a:gd name="T42" fmla="*/ 90 h 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 h="90">
                  <a:moveTo>
                    <a:pt x="0" y="30"/>
                  </a:moveTo>
                  <a:lnTo>
                    <a:pt x="26" y="30"/>
                  </a:lnTo>
                  <a:lnTo>
                    <a:pt x="50" y="39"/>
                  </a:lnTo>
                  <a:lnTo>
                    <a:pt x="74" y="52"/>
                  </a:lnTo>
                  <a:lnTo>
                    <a:pt x="87" y="72"/>
                  </a:lnTo>
                  <a:lnTo>
                    <a:pt x="105" y="81"/>
                  </a:lnTo>
                  <a:lnTo>
                    <a:pt x="133" y="89"/>
                  </a:lnTo>
                  <a:lnTo>
                    <a:pt x="102" y="63"/>
                  </a:lnTo>
                  <a:lnTo>
                    <a:pt x="80" y="30"/>
                  </a:lnTo>
                  <a:lnTo>
                    <a:pt x="67" y="17"/>
                  </a:lnTo>
                  <a:lnTo>
                    <a:pt x="39" y="2"/>
                  </a:lnTo>
                  <a:lnTo>
                    <a:pt x="22" y="0"/>
                  </a:lnTo>
                  <a:lnTo>
                    <a:pt x="0" y="30"/>
                  </a:lnTo>
                </a:path>
              </a:pathLst>
            </a:custGeom>
            <a:solidFill>
              <a:srgbClr val="006000"/>
            </a:solidFill>
            <a:ln w="9525" cap="rnd">
              <a:noFill/>
              <a:round/>
              <a:headEnd/>
              <a:tailEnd/>
            </a:ln>
          </p:spPr>
          <p:txBody>
            <a:bodyPr/>
            <a:lstStyle/>
            <a:p>
              <a:endParaRPr lang="lv-LV"/>
            </a:p>
          </p:txBody>
        </p:sp>
      </p:grpSp>
      <p:grpSp>
        <p:nvGrpSpPr>
          <p:cNvPr id="9" name="Group 40"/>
          <p:cNvGrpSpPr>
            <a:grpSpLocks/>
          </p:cNvGrpSpPr>
          <p:nvPr/>
        </p:nvGrpSpPr>
        <p:grpSpPr bwMode="auto">
          <a:xfrm>
            <a:off x="814388" y="4162425"/>
            <a:ext cx="349250" cy="522288"/>
            <a:chOff x="513" y="2622"/>
            <a:chExt cx="220" cy="329"/>
          </a:xfrm>
        </p:grpSpPr>
        <p:sp>
          <p:nvSpPr>
            <p:cNvPr id="10287" name="Freeform 41"/>
            <p:cNvSpPr>
              <a:spLocks/>
            </p:cNvSpPr>
            <p:nvPr/>
          </p:nvSpPr>
          <p:spPr bwMode="auto">
            <a:xfrm>
              <a:off x="513" y="2622"/>
              <a:ext cx="220" cy="329"/>
            </a:xfrm>
            <a:custGeom>
              <a:avLst/>
              <a:gdLst>
                <a:gd name="T0" fmla="*/ 101 w 220"/>
                <a:gd name="T1" fmla="*/ 0 h 329"/>
                <a:gd name="T2" fmla="*/ 66 w 220"/>
                <a:gd name="T3" fmla="*/ 19 h 329"/>
                <a:gd name="T4" fmla="*/ 31 w 220"/>
                <a:gd name="T5" fmla="*/ 47 h 329"/>
                <a:gd name="T6" fmla="*/ 5 w 220"/>
                <a:gd name="T7" fmla="*/ 87 h 329"/>
                <a:gd name="T8" fmla="*/ 0 w 220"/>
                <a:gd name="T9" fmla="*/ 124 h 329"/>
                <a:gd name="T10" fmla="*/ 1 w 220"/>
                <a:gd name="T11" fmla="*/ 154 h 329"/>
                <a:gd name="T12" fmla="*/ 5 w 220"/>
                <a:gd name="T13" fmla="*/ 165 h 329"/>
                <a:gd name="T14" fmla="*/ 20 w 220"/>
                <a:gd name="T15" fmla="*/ 193 h 329"/>
                <a:gd name="T16" fmla="*/ 29 w 220"/>
                <a:gd name="T17" fmla="*/ 209 h 329"/>
                <a:gd name="T18" fmla="*/ 35 w 220"/>
                <a:gd name="T19" fmla="*/ 237 h 329"/>
                <a:gd name="T20" fmla="*/ 31 w 220"/>
                <a:gd name="T21" fmla="*/ 269 h 329"/>
                <a:gd name="T22" fmla="*/ 14 w 220"/>
                <a:gd name="T23" fmla="*/ 307 h 329"/>
                <a:gd name="T24" fmla="*/ 0 w 220"/>
                <a:gd name="T25" fmla="*/ 328 h 329"/>
                <a:gd name="T26" fmla="*/ 24 w 220"/>
                <a:gd name="T27" fmla="*/ 311 h 329"/>
                <a:gd name="T28" fmla="*/ 42 w 220"/>
                <a:gd name="T29" fmla="*/ 283 h 329"/>
                <a:gd name="T30" fmla="*/ 49 w 220"/>
                <a:gd name="T31" fmla="*/ 237 h 329"/>
                <a:gd name="T32" fmla="*/ 44 w 220"/>
                <a:gd name="T33" fmla="*/ 213 h 329"/>
                <a:gd name="T34" fmla="*/ 35 w 220"/>
                <a:gd name="T35" fmla="*/ 154 h 329"/>
                <a:gd name="T36" fmla="*/ 51 w 220"/>
                <a:gd name="T37" fmla="*/ 119 h 329"/>
                <a:gd name="T38" fmla="*/ 81 w 220"/>
                <a:gd name="T39" fmla="*/ 91 h 329"/>
                <a:gd name="T40" fmla="*/ 121 w 220"/>
                <a:gd name="T41" fmla="*/ 73 h 329"/>
                <a:gd name="T42" fmla="*/ 169 w 220"/>
                <a:gd name="T43" fmla="*/ 56 h 329"/>
                <a:gd name="T44" fmla="*/ 219 w 220"/>
                <a:gd name="T45" fmla="*/ 34 h 329"/>
                <a:gd name="T46" fmla="*/ 101 w 220"/>
                <a:gd name="T47" fmla="*/ 0 h 3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0"/>
                <a:gd name="T73" fmla="*/ 0 h 329"/>
                <a:gd name="T74" fmla="*/ 220 w 220"/>
                <a:gd name="T75" fmla="*/ 329 h 3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0" h="329">
                  <a:moveTo>
                    <a:pt x="101" y="0"/>
                  </a:moveTo>
                  <a:lnTo>
                    <a:pt x="66" y="19"/>
                  </a:lnTo>
                  <a:lnTo>
                    <a:pt x="31" y="47"/>
                  </a:lnTo>
                  <a:lnTo>
                    <a:pt x="5" y="87"/>
                  </a:lnTo>
                  <a:lnTo>
                    <a:pt x="0" y="124"/>
                  </a:lnTo>
                  <a:lnTo>
                    <a:pt x="1" y="154"/>
                  </a:lnTo>
                  <a:lnTo>
                    <a:pt x="5" y="165"/>
                  </a:lnTo>
                  <a:lnTo>
                    <a:pt x="20" y="193"/>
                  </a:lnTo>
                  <a:lnTo>
                    <a:pt x="29" y="209"/>
                  </a:lnTo>
                  <a:lnTo>
                    <a:pt x="35" y="237"/>
                  </a:lnTo>
                  <a:lnTo>
                    <a:pt x="31" y="269"/>
                  </a:lnTo>
                  <a:lnTo>
                    <a:pt x="14" y="307"/>
                  </a:lnTo>
                  <a:lnTo>
                    <a:pt x="0" y="328"/>
                  </a:lnTo>
                  <a:lnTo>
                    <a:pt x="24" y="311"/>
                  </a:lnTo>
                  <a:lnTo>
                    <a:pt x="42" y="283"/>
                  </a:lnTo>
                  <a:lnTo>
                    <a:pt x="49" y="237"/>
                  </a:lnTo>
                  <a:lnTo>
                    <a:pt x="44" y="213"/>
                  </a:lnTo>
                  <a:lnTo>
                    <a:pt x="35" y="154"/>
                  </a:lnTo>
                  <a:lnTo>
                    <a:pt x="51" y="119"/>
                  </a:lnTo>
                  <a:lnTo>
                    <a:pt x="81" y="91"/>
                  </a:lnTo>
                  <a:lnTo>
                    <a:pt x="121" y="73"/>
                  </a:lnTo>
                  <a:lnTo>
                    <a:pt x="169" y="56"/>
                  </a:lnTo>
                  <a:lnTo>
                    <a:pt x="219" y="34"/>
                  </a:lnTo>
                  <a:lnTo>
                    <a:pt x="101" y="0"/>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88" name="Freeform 42"/>
            <p:cNvSpPr>
              <a:spLocks/>
            </p:cNvSpPr>
            <p:nvPr/>
          </p:nvSpPr>
          <p:spPr bwMode="auto">
            <a:xfrm>
              <a:off x="524" y="2684"/>
              <a:ext cx="62" cy="149"/>
            </a:xfrm>
            <a:custGeom>
              <a:avLst/>
              <a:gdLst>
                <a:gd name="T0" fmla="*/ 24 w 62"/>
                <a:gd name="T1" fmla="*/ 0 h 149"/>
                <a:gd name="T2" fmla="*/ 3 w 62"/>
                <a:gd name="T3" fmla="*/ 33 h 149"/>
                <a:gd name="T4" fmla="*/ 0 w 62"/>
                <a:gd name="T5" fmla="*/ 52 h 149"/>
                <a:gd name="T6" fmla="*/ 0 w 62"/>
                <a:gd name="T7" fmla="*/ 80 h 149"/>
                <a:gd name="T8" fmla="*/ 1 w 62"/>
                <a:gd name="T9" fmla="*/ 98 h 149"/>
                <a:gd name="T10" fmla="*/ 13 w 62"/>
                <a:gd name="T11" fmla="*/ 124 h 149"/>
                <a:gd name="T12" fmla="*/ 20 w 62"/>
                <a:gd name="T13" fmla="*/ 148 h 149"/>
                <a:gd name="T14" fmla="*/ 18 w 62"/>
                <a:gd name="T15" fmla="*/ 117 h 149"/>
                <a:gd name="T16" fmla="*/ 16 w 62"/>
                <a:gd name="T17" fmla="*/ 94 h 149"/>
                <a:gd name="T18" fmla="*/ 24 w 62"/>
                <a:gd name="T19" fmla="*/ 67 h 149"/>
                <a:gd name="T20" fmla="*/ 40 w 62"/>
                <a:gd name="T21" fmla="*/ 41 h 149"/>
                <a:gd name="T22" fmla="*/ 61 w 62"/>
                <a:gd name="T23" fmla="*/ 20 h 149"/>
                <a:gd name="T24" fmla="*/ 24 w 62"/>
                <a:gd name="T25" fmla="*/ 0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149"/>
                <a:gd name="T41" fmla="*/ 62 w 62"/>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149">
                  <a:moveTo>
                    <a:pt x="24" y="0"/>
                  </a:moveTo>
                  <a:lnTo>
                    <a:pt x="3" y="33"/>
                  </a:lnTo>
                  <a:lnTo>
                    <a:pt x="0" y="52"/>
                  </a:lnTo>
                  <a:lnTo>
                    <a:pt x="0" y="80"/>
                  </a:lnTo>
                  <a:lnTo>
                    <a:pt x="1" y="98"/>
                  </a:lnTo>
                  <a:lnTo>
                    <a:pt x="13" y="124"/>
                  </a:lnTo>
                  <a:lnTo>
                    <a:pt x="20" y="148"/>
                  </a:lnTo>
                  <a:lnTo>
                    <a:pt x="18" y="117"/>
                  </a:lnTo>
                  <a:lnTo>
                    <a:pt x="16" y="94"/>
                  </a:lnTo>
                  <a:lnTo>
                    <a:pt x="24" y="67"/>
                  </a:lnTo>
                  <a:lnTo>
                    <a:pt x="40" y="41"/>
                  </a:lnTo>
                  <a:lnTo>
                    <a:pt x="61" y="20"/>
                  </a:lnTo>
                  <a:lnTo>
                    <a:pt x="24" y="0"/>
                  </a:lnTo>
                </a:path>
              </a:pathLst>
            </a:custGeom>
            <a:solidFill>
              <a:srgbClr val="006000"/>
            </a:solidFill>
            <a:ln w="9525" cap="rnd">
              <a:noFill/>
              <a:round/>
              <a:headEnd/>
              <a:tailEnd/>
            </a:ln>
          </p:spPr>
          <p:txBody>
            <a:bodyPr/>
            <a:lstStyle/>
            <a:p>
              <a:endParaRPr lang="lv-LV"/>
            </a:p>
          </p:txBody>
        </p:sp>
      </p:grpSp>
      <p:grpSp>
        <p:nvGrpSpPr>
          <p:cNvPr id="10" name="Group 43"/>
          <p:cNvGrpSpPr>
            <a:grpSpLocks/>
          </p:cNvGrpSpPr>
          <p:nvPr/>
        </p:nvGrpSpPr>
        <p:grpSpPr bwMode="auto">
          <a:xfrm>
            <a:off x="1065213" y="4162425"/>
            <a:ext cx="385762" cy="619125"/>
            <a:chOff x="671" y="2622"/>
            <a:chExt cx="243" cy="390"/>
          </a:xfrm>
        </p:grpSpPr>
        <p:sp>
          <p:nvSpPr>
            <p:cNvPr id="10285" name="Freeform 44"/>
            <p:cNvSpPr>
              <a:spLocks/>
            </p:cNvSpPr>
            <p:nvPr/>
          </p:nvSpPr>
          <p:spPr bwMode="auto">
            <a:xfrm>
              <a:off x="671" y="2622"/>
              <a:ext cx="243" cy="390"/>
            </a:xfrm>
            <a:custGeom>
              <a:avLst/>
              <a:gdLst>
                <a:gd name="T0" fmla="*/ 0 w 243"/>
                <a:gd name="T1" fmla="*/ 30 h 390"/>
                <a:gd name="T2" fmla="*/ 11 w 243"/>
                <a:gd name="T3" fmla="*/ 69 h 390"/>
                <a:gd name="T4" fmla="*/ 21 w 243"/>
                <a:gd name="T5" fmla="*/ 100 h 390"/>
                <a:gd name="T6" fmla="*/ 41 w 243"/>
                <a:gd name="T7" fmla="*/ 130 h 390"/>
                <a:gd name="T8" fmla="*/ 67 w 243"/>
                <a:gd name="T9" fmla="*/ 159 h 390"/>
                <a:gd name="T10" fmla="*/ 91 w 243"/>
                <a:gd name="T11" fmla="*/ 183 h 390"/>
                <a:gd name="T12" fmla="*/ 117 w 243"/>
                <a:gd name="T13" fmla="*/ 204 h 390"/>
                <a:gd name="T14" fmla="*/ 148 w 243"/>
                <a:gd name="T15" fmla="*/ 219 h 390"/>
                <a:gd name="T16" fmla="*/ 179 w 243"/>
                <a:gd name="T17" fmla="*/ 230 h 390"/>
                <a:gd name="T18" fmla="*/ 196 w 243"/>
                <a:gd name="T19" fmla="*/ 244 h 390"/>
                <a:gd name="T20" fmla="*/ 214 w 243"/>
                <a:gd name="T21" fmla="*/ 272 h 390"/>
                <a:gd name="T22" fmla="*/ 226 w 243"/>
                <a:gd name="T23" fmla="*/ 309 h 390"/>
                <a:gd name="T24" fmla="*/ 226 w 243"/>
                <a:gd name="T25" fmla="*/ 335 h 390"/>
                <a:gd name="T26" fmla="*/ 214 w 243"/>
                <a:gd name="T27" fmla="*/ 372 h 390"/>
                <a:gd name="T28" fmla="*/ 202 w 243"/>
                <a:gd name="T29" fmla="*/ 389 h 390"/>
                <a:gd name="T30" fmla="*/ 220 w 243"/>
                <a:gd name="T31" fmla="*/ 374 h 390"/>
                <a:gd name="T32" fmla="*/ 229 w 243"/>
                <a:gd name="T33" fmla="*/ 355 h 390"/>
                <a:gd name="T34" fmla="*/ 242 w 243"/>
                <a:gd name="T35" fmla="*/ 318 h 390"/>
                <a:gd name="T36" fmla="*/ 242 w 243"/>
                <a:gd name="T37" fmla="*/ 276 h 390"/>
                <a:gd name="T38" fmla="*/ 238 w 243"/>
                <a:gd name="T39" fmla="*/ 241 h 390"/>
                <a:gd name="T40" fmla="*/ 231 w 243"/>
                <a:gd name="T41" fmla="*/ 208 h 390"/>
                <a:gd name="T42" fmla="*/ 227 w 243"/>
                <a:gd name="T43" fmla="*/ 178 h 390"/>
                <a:gd name="T44" fmla="*/ 214 w 243"/>
                <a:gd name="T45" fmla="*/ 148 h 390"/>
                <a:gd name="T46" fmla="*/ 192 w 243"/>
                <a:gd name="T47" fmla="*/ 126 h 390"/>
                <a:gd name="T48" fmla="*/ 174 w 243"/>
                <a:gd name="T49" fmla="*/ 106 h 390"/>
                <a:gd name="T50" fmla="*/ 154 w 243"/>
                <a:gd name="T51" fmla="*/ 85 h 390"/>
                <a:gd name="T52" fmla="*/ 137 w 243"/>
                <a:gd name="T53" fmla="*/ 49 h 390"/>
                <a:gd name="T54" fmla="*/ 117 w 243"/>
                <a:gd name="T55" fmla="*/ 0 h 390"/>
                <a:gd name="T56" fmla="*/ 21 w 243"/>
                <a:gd name="T57" fmla="*/ 26 h 390"/>
                <a:gd name="T58" fmla="*/ 0 w 243"/>
                <a:gd name="T59" fmla="*/ 30 h 3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3"/>
                <a:gd name="T91" fmla="*/ 0 h 390"/>
                <a:gd name="T92" fmla="*/ 243 w 243"/>
                <a:gd name="T93" fmla="*/ 390 h 39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3" h="390">
                  <a:moveTo>
                    <a:pt x="0" y="30"/>
                  </a:moveTo>
                  <a:lnTo>
                    <a:pt x="11" y="69"/>
                  </a:lnTo>
                  <a:lnTo>
                    <a:pt x="21" y="100"/>
                  </a:lnTo>
                  <a:lnTo>
                    <a:pt x="41" y="130"/>
                  </a:lnTo>
                  <a:lnTo>
                    <a:pt x="67" y="159"/>
                  </a:lnTo>
                  <a:lnTo>
                    <a:pt x="91" y="183"/>
                  </a:lnTo>
                  <a:lnTo>
                    <a:pt x="117" y="204"/>
                  </a:lnTo>
                  <a:lnTo>
                    <a:pt x="148" y="219"/>
                  </a:lnTo>
                  <a:lnTo>
                    <a:pt x="179" y="230"/>
                  </a:lnTo>
                  <a:lnTo>
                    <a:pt x="196" y="244"/>
                  </a:lnTo>
                  <a:lnTo>
                    <a:pt x="214" y="272"/>
                  </a:lnTo>
                  <a:lnTo>
                    <a:pt x="226" y="309"/>
                  </a:lnTo>
                  <a:lnTo>
                    <a:pt x="226" y="335"/>
                  </a:lnTo>
                  <a:lnTo>
                    <a:pt x="214" y="372"/>
                  </a:lnTo>
                  <a:lnTo>
                    <a:pt x="202" y="389"/>
                  </a:lnTo>
                  <a:lnTo>
                    <a:pt x="220" y="374"/>
                  </a:lnTo>
                  <a:lnTo>
                    <a:pt x="229" y="355"/>
                  </a:lnTo>
                  <a:lnTo>
                    <a:pt x="242" y="318"/>
                  </a:lnTo>
                  <a:lnTo>
                    <a:pt x="242" y="276"/>
                  </a:lnTo>
                  <a:lnTo>
                    <a:pt x="238" y="241"/>
                  </a:lnTo>
                  <a:lnTo>
                    <a:pt x="231" y="208"/>
                  </a:lnTo>
                  <a:lnTo>
                    <a:pt x="227" y="178"/>
                  </a:lnTo>
                  <a:lnTo>
                    <a:pt x="214" y="148"/>
                  </a:lnTo>
                  <a:lnTo>
                    <a:pt x="192" y="126"/>
                  </a:lnTo>
                  <a:lnTo>
                    <a:pt x="174" y="106"/>
                  </a:lnTo>
                  <a:lnTo>
                    <a:pt x="154" y="85"/>
                  </a:lnTo>
                  <a:lnTo>
                    <a:pt x="137" y="49"/>
                  </a:lnTo>
                  <a:lnTo>
                    <a:pt x="117" y="0"/>
                  </a:lnTo>
                  <a:lnTo>
                    <a:pt x="21" y="26"/>
                  </a:lnTo>
                  <a:lnTo>
                    <a:pt x="0" y="30"/>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86" name="Freeform 45"/>
            <p:cNvSpPr>
              <a:spLocks/>
            </p:cNvSpPr>
            <p:nvPr/>
          </p:nvSpPr>
          <p:spPr bwMode="auto">
            <a:xfrm>
              <a:off x="810" y="2751"/>
              <a:ext cx="95" cy="184"/>
            </a:xfrm>
            <a:custGeom>
              <a:avLst/>
              <a:gdLst>
                <a:gd name="T0" fmla="*/ 24 w 95"/>
                <a:gd name="T1" fmla="*/ 0 h 184"/>
                <a:gd name="T2" fmla="*/ 20 w 95"/>
                <a:gd name="T3" fmla="*/ 24 h 184"/>
                <a:gd name="T4" fmla="*/ 20 w 95"/>
                <a:gd name="T5" fmla="*/ 37 h 184"/>
                <a:gd name="T6" fmla="*/ 7 w 95"/>
                <a:gd name="T7" fmla="*/ 44 h 184"/>
                <a:gd name="T8" fmla="*/ 0 w 95"/>
                <a:gd name="T9" fmla="*/ 74 h 184"/>
                <a:gd name="T10" fmla="*/ 22 w 95"/>
                <a:gd name="T11" fmla="*/ 81 h 184"/>
                <a:gd name="T12" fmla="*/ 61 w 95"/>
                <a:gd name="T13" fmla="*/ 94 h 184"/>
                <a:gd name="T14" fmla="*/ 74 w 95"/>
                <a:gd name="T15" fmla="*/ 114 h 184"/>
                <a:gd name="T16" fmla="*/ 90 w 95"/>
                <a:gd name="T17" fmla="*/ 164 h 184"/>
                <a:gd name="T18" fmla="*/ 94 w 95"/>
                <a:gd name="T19" fmla="*/ 183 h 184"/>
                <a:gd name="T20" fmla="*/ 94 w 95"/>
                <a:gd name="T21" fmla="*/ 144 h 184"/>
                <a:gd name="T22" fmla="*/ 83 w 95"/>
                <a:gd name="T23" fmla="*/ 92 h 184"/>
                <a:gd name="T24" fmla="*/ 83 w 95"/>
                <a:gd name="T25" fmla="*/ 62 h 184"/>
                <a:gd name="T26" fmla="*/ 74 w 95"/>
                <a:gd name="T27" fmla="*/ 29 h 184"/>
                <a:gd name="T28" fmla="*/ 44 w 95"/>
                <a:gd name="T29" fmla="*/ 11 h 184"/>
                <a:gd name="T30" fmla="*/ 24 w 95"/>
                <a:gd name="T31" fmla="*/ 0 h 1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5"/>
                <a:gd name="T49" fmla="*/ 0 h 184"/>
                <a:gd name="T50" fmla="*/ 95 w 95"/>
                <a:gd name="T51" fmla="*/ 184 h 1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5" h="184">
                  <a:moveTo>
                    <a:pt x="24" y="0"/>
                  </a:moveTo>
                  <a:lnTo>
                    <a:pt x="20" y="24"/>
                  </a:lnTo>
                  <a:lnTo>
                    <a:pt x="20" y="37"/>
                  </a:lnTo>
                  <a:lnTo>
                    <a:pt x="7" y="44"/>
                  </a:lnTo>
                  <a:lnTo>
                    <a:pt x="0" y="74"/>
                  </a:lnTo>
                  <a:lnTo>
                    <a:pt x="22" y="81"/>
                  </a:lnTo>
                  <a:lnTo>
                    <a:pt x="61" y="94"/>
                  </a:lnTo>
                  <a:lnTo>
                    <a:pt x="74" y="114"/>
                  </a:lnTo>
                  <a:lnTo>
                    <a:pt x="90" y="164"/>
                  </a:lnTo>
                  <a:lnTo>
                    <a:pt x="94" y="183"/>
                  </a:lnTo>
                  <a:lnTo>
                    <a:pt x="94" y="144"/>
                  </a:lnTo>
                  <a:lnTo>
                    <a:pt x="83" y="92"/>
                  </a:lnTo>
                  <a:lnTo>
                    <a:pt x="83" y="62"/>
                  </a:lnTo>
                  <a:lnTo>
                    <a:pt x="74" y="29"/>
                  </a:lnTo>
                  <a:lnTo>
                    <a:pt x="44" y="11"/>
                  </a:lnTo>
                  <a:lnTo>
                    <a:pt x="24" y="0"/>
                  </a:lnTo>
                </a:path>
              </a:pathLst>
            </a:custGeom>
            <a:solidFill>
              <a:srgbClr val="006000"/>
            </a:solidFill>
            <a:ln w="9525" cap="rnd">
              <a:noFill/>
              <a:round/>
              <a:headEnd/>
              <a:tailEnd/>
            </a:ln>
          </p:spPr>
          <p:txBody>
            <a:bodyPr/>
            <a:lstStyle/>
            <a:p>
              <a:endParaRPr lang="lv-LV"/>
            </a:p>
          </p:txBody>
        </p:sp>
      </p:grpSp>
      <p:grpSp>
        <p:nvGrpSpPr>
          <p:cNvPr id="11" name="Group 46"/>
          <p:cNvGrpSpPr>
            <a:grpSpLocks/>
          </p:cNvGrpSpPr>
          <p:nvPr/>
        </p:nvGrpSpPr>
        <p:grpSpPr bwMode="auto">
          <a:xfrm>
            <a:off x="452438" y="3214688"/>
            <a:ext cx="1476375" cy="1089025"/>
            <a:chOff x="285" y="2025"/>
            <a:chExt cx="930" cy="686"/>
          </a:xfrm>
        </p:grpSpPr>
        <p:sp>
          <p:nvSpPr>
            <p:cNvPr id="10261" name="Freeform 47"/>
            <p:cNvSpPr>
              <a:spLocks/>
            </p:cNvSpPr>
            <p:nvPr/>
          </p:nvSpPr>
          <p:spPr bwMode="auto">
            <a:xfrm>
              <a:off x="809" y="2222"/>
              <a:ext cx="350" cy="407"/>
            </a:xfrm>
            <a:custGeom>
              <a:avLst/>
              <a:gdLst>
                <a:gd name="T0" fmla="*/ 115 w 350"/>
                <a:gd name="T1" fmla="*/ 16 h 407"/>
                <a:gd name="T2" fmla="*/ 194 w 350"/>
                <a:gd name="T3" fmla="*/ 0 h 407"/>
                <a:gd name="T4" fmla="*/ 279 w 350"/>
                <a:gd name="T5" fmla="*/ 14 h 407"/>
                <a:gd name="T6" fmla="*/ 345 w 350"/>
                <a:gd name="T7" fmla="*/ 73 h 407"/>
                <a:gd name="T8" fmla="*/ 349 w 350"/>
                <a:gd name="T9" fmla="*/ 134 h 407"/>
                <a:gd name="T10" fmla="*/ 323 w 350"/>
                <a:gd name="T11" fmla="*/ 223 h 407"/>
                <a:gd name="T12" fmla="*/ 242 w 350"/>
                <a:gd name="T13" fmla="*/ 327 h 407"/>
                <a:gd name="T14" fmla="*/ 185 w 350"/>
                <a:gd name="T15" fmla="*/ 393 h 407"/>
                <a:gd name="T16" fmla="*/ 91 w 350"/>
                <a:gd name="T17" fmla="*/ 406 h 407"/>
                <a:gd name="T18" fmla="*/ 0 w 350"/>
                <a:gd name="T19" fmla="*/ 336 h 407"/>
                <a:gd name="T20" fmla="*/ 115 w 350"/>
                <a:gd name="T21" fmla="*/ 16 h 4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0"/>
                <a:gd name="T34" fmla="*/ 0 h 407"/>
                <a:gd name="T35" fmla="*/ 350 w 350"/>
                <a:gd name="T36" fmla="*/ 407 h 4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0" h="407">
                  <a:moveTo>
                    <a:pt x="115" y="16"/>
                  </a:moveTo>
                  <a:lnTo>
                    <a:pt x="194" y="0"/>
                  </a:lnTo>
                  <a:lnTo>
                    <a:pt x="279" y="14"/>
                  </a:lnTo>
                  <a:lnTo>
                    <a:pt x="345" y="73"/>
                  </a:lnTo>
                  <a:lnTo>
                    <a:pt x="349" y="134"/>
                  </a:lnTo>
                  <a:lnTo>
                    <a:pt x="323" y="223"/>
                  </a:lnTo>
                  <a:lnTo>
                    <a:pt x="242" y="327"/>
                  </a:lnTo>
                  <a:lnTo>
                    <a:pt x="185" y="393"/>
                  </a:lnTo>
                  <a:lnTo>
                    <a:pt x="91" y="406"/>
                  </a:lnTo>
                  <a:lnTo>
                    <a:pt x="0" y="336"/>
                  </a:lnTo>
                  <a:lnTo>
                    <a:pt x="115" y="16"/>
                  </a:lnTo>
                </a:path>
              </a:pathLst>
            </a:custGeom>
            <a:solidFill>
              <a:srgbClr val="FF0000"/>
            </a:solidFill>
            <a:ln w="12700" cap="rnd" cmpd="sng">
              <a:solidFill>
                <a:srgbClr val="000000"/>
              </a:solidFill>
              <a:prstDash val="solid"/>
              <a:round/>
              <a:headEnd/>
              <a:tailEnd/>
            </a:ln>
          </p:spPr>
          <p:txBody>
            <a:bodyPr/>
            <a:lstStyle/>
            <a:p>
              <a:endParaRPr lang="lv-LV"/>
            </a:p>
          </p:txBody>
        </p:sp>
        <p:sp>
          <p:nvSpPr>
            <p:cNvPr id="10262" name="Freeform 48"/>
            <p:cNvSpPr>
              <a:spLocks/>
            </p:cNvSpPr>
            <p:nvPr/>
          </p:nvSpPr>
          <p:spPr bwMode="auto">
            <a:xfrm>
              <a:off x="809" y="2254"/>
              <a:ext cx="297" cy="360"/>
            </a:xfrm>
            <a:custGeom>
              <a:avLst/>
              <a:gdLst>
                <a:gd name="T0" fmla="*/ 128 w 297"/>
                <a:gd name="T1" fmla="*/ 43 h 360"/>
                <a:gd name="T2" fmla="*/ 141 w 297"/>
                <a:gd name="T3" fmla="*/ 9 h 360"/>
                <a:gd name="T4" fmla="*/ 181 w 297"/>
                <a:gd name="T5" fmla="*/ 0 h 360"/>
                <a:gd name="T6" fmla="*/ 200 w 297"/>
                <a:gd name="T7" fmla="*/ 2 h 360"/>
                <a:gd name="T8" fmla="*/ 177 w 297"/>
                <a:gd name="T9" fmla="*/ 11 h 360"/>
                <a:gd name="T10" fmla="*/ 168 w 297"/>
                <a:gd name="T11" fmla="*/ 26 h 360"/>
                <a:gd name="T12" fmla="*/ 183 w 297"/>
                <a:gd name="T13" fmla="*/ 26 h 360"/>
                <a:gd name="T14" fmla="*/ 209 w 297"/>
                <a:gd name="T15" fmla="*/ 26 h 360"/>
                <a:gd name="T16" fmla="*/ 253 w 297"/>
                <a:gd name="T17" fmla="*/ 26 h 360"/>
                <a:gd name="T18" fmla="*/ 213 w 297"/>
                <a:gd name="T19" fmla="*/ 41 h 360"/>
                <a:gd name="T20" fmla="*/ 200 w 297"/>
                <a:gd name="T21" fmla="*/ 52 h 360"/>
                <a:gd name="T22" fmla="*/ 189 w 297"/>
                <a:gd name="T23" fmla="*/ 65 h 360"/>
                <a:gd name="T24" fmla="*/ 176 w 297"/>
                <a:gd name="T25" fmla="*/ 96 h 360"/>
                <a:gd name="T26" fmla="*/ 211 w 297"/>
                <a:gd name="T27" fmla="*/ 74 h 360"/>
                <a:gd name="T28" fmla="*/ 224 w 297"/>
                <a:gd name="T29" fmla="*/ 65 h 360"/>
                <a:gd name="T30" fmla="*/ 264 w 297"/>
                <a:gd name="T31" fmla="*/ 57 h 360"/>
                <a:gd name="T32" fmla="*/ 296 w 297"/>
                <a:gd name="T33" fmla="*/ 59 h 360"/>
                <a:gd name="T34" fmla="*/ 270 w 297"/>
                <a:gd name="T35" fmla="*/ 70 h 360"/>
                <a:gd name="T36" fmla="*/ 222 w 297"/>
                <a:gd name="T37" fmla="*/ 102 h 360"/>
                <a:gd name="T38" fmla="*/ 189 w 297"/>
                <a:gd name="T39" fmla="*/ 137 h 360"/>
                <a:gd name="T40" fmla="*/ 176 w 297"/>
                <a:gd name="T41" fmla="*/ 167 h 360"/>
                <a:gd name="T42" fmla="*/ 192 w 297"/>
                <a:gd name="T43" fmla="*/ 154 h 360"/>
                <a:gd name="T44" fmla="*/ 220 w 297"/>
                <a:gd name="T45" fmla="*/ 144 h 360"/>
                <a:gd name="T46" fmla="*/ 253 w 297"/>
                <a:gd name="T47" fmla="*/ 143 h 360"/>
                <a:gd name="T48" fmla="*/ 231 w 297"/>
                <a:gd name="T49" fmla="*/ 154 h 360"/>
                <a:gd name="T50" fmla="*/ 200 w 297"/>
                <a:gd name="T51" fmla="*/ 183 h 360"/>
                <a:gd name="T52" fmla="*/ 170 w 297"/>
                <a:gd name="T53" fmla="*/ 218 h 360"/>
                <a:gd name="T54" fmla="*/ 189 w 297"/>
                <a:gd name="T55" fmla="*/ 215 h 360"/>
                <a:gd name="T56" fmla="*/ 214 w 297"/>
                <a:gd name="T57" fmla="*/ 216 h 360"/>
                <a:gd name="T58" fmla="*/ 233 w 297"/>
                <a:gd name="T59" fmla="*/ 233 h 360"/>
                <a:gd name="T60" fmla="*/ 200 w 297"/>
                <a:gd name="T61" fmla="*/ 231 h 360"/>
                <a:gd name="T62" fmla="*/ 170 w 297"/>
                <a:gd name="T63" fmla="*/ 241 h 360"/>
                <a:gd name="T64" fmla="*/ 142 w 297"/>
                <a:gd name="T65" fmla="*/ 263 h 360"/>
                <a:gd name="T66" fmla="*/ 190 w 297"/>
                <a:gd name="T67" fmla="*/ 253 h 360"/>
                <a:gd name="T68" fmla="*/ 201 w 297"/>
                <a:gd name="T69" fmla="*/ 257 h 360"/>
                <a:gd name="T70" fmla="*/ 237 w 297"/>
                <a:gd name="T71" fmla="*/ 272 h 360"/>
                <a:gd name="T72" fmla="*/ 205 w 297"/>
                <a:gd name="T73" fmla="*/ 272 h 360"/>
                <a:gd name="T74" fmla="*/ 163 w 297"/>
                <a:gd name="T75" fmla="*/ 281 h 360"/>
                <a:gd name="T76" fmla="*/ 142 w 297"/>
                <a:gd name="T77" fmla="*/ 296 h 360"/>
                <a:gd name="T78" fmla="*/ 176 w 297"/>
                <a:gd name="T79" fmla="*/ 296 h 360"/>
                <a:gd name="T80" fmla="*/ 196 w 297"/>
                <a:gd name="T81" fmla="*/ 309 h 360"/>
                <a:gd name="T82" fmla="*/ 165 w 297"/>
                <a:gd name="T83" fmla="*/ 314 h 360"/>
                <a:gd name="T84" fmla="*/ 126 w 297"/>
                <a:gd name="T85" fmla="*/ 327 h 360"/>
                <a:gd name="T86" fmla="*/ 80 w 297"/>
                <a:gd name="T87" fmla="*/ 359 h 360"/>
                <a:gd name="T88" fmla="*/ 0 w 297"/>
                <a:gd name="T89" fmla="*/ 316 h 360"/>
                <a:gd name="T90" fmla="*/ 128 w 297"/>
                <a:gd name="T91" fmla="*/ 43 h 3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97"/>
                <a:gd name="T139" fmla="*/ 0 h 360"/>
                <a:gd name="T140" fmla="*/ 297 w 297"/>
                <a:gd name="T141" fmla="*/ 360 h 3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97" h="360">
                  <a:moveTo>
                    <a:pt x="128" y="43"/>
                  </a:moveTo>
                  <a:lnTo>
                    <a:pt x="141" y="9"/>
                  </a:lnTo>
                  <a:lnTo>
                    <a:pt x="181" y="0"/>
                  </a:lnTo>
                  <a:lnTo>
                    <a:pt x="200" y="2"/>
                  </a:lnTo>
                  <a:lnTo>
                    <a:pt x="177" y="11"/>
                  </a:lnTo>
                  <a:lnTo>
                    <a:pt x="168" y="26"/>
                  </a:lnTo>
                  <a:lnTo>
                    <a:pt x="183" y="26"/>
                  </a:lnTo>
                  <a:lnTo>
                    <a:pt x="209" y="26"/>
                  </a:lnTo>
                  <a:lnTo>
                    <a:pt x="253" y="26"/>
                  </a:lnTo>
                  <a:lnTo>
                    <a:pt x="213" y="41"/>
                  </a:lnTo>
                  <a:lnTo>
                    <a:pt x="200" y="52"/>
                  </a:lnTo>
                  <a:lnTo>
                    <a:pt x="189" y="65"/>
                  </a:lnTo>
                  <a:lnTo>
                    <a:pt x="176" y="96"/>
                  </a:lnTo>
                  <a:lnTo>
                    <a:pt x="211" y="74"/>
                  </a:lnTo>
                  <a:lnTo>
                    <a:pt x="224" y="65"/>
                  </a:lnTo>
                  <a:lnTo>
                    <a:pt x="264" y="57"/>
                  </a:lnTo>
                  <a:lnTo>
                    <a:pt x="296" y="59"/>
                  </a:lnTo>
                  <a:lnTo>
                    <a:pt x="270" y="70"/>
                  </a:lnTo>
                  <a:lnTo>
                    <a:pt x="222" y="102"/>
                  </a:lnTo>
                  <a:lnTo>
                    <a:pt x="189" y="137"/>
                  </a:lnTo>
                  <a:lnTo>
                    <a:pt x="176" y="167"/>
                  </a:lnTo>
                  <a:lnTo>
                    <a:pt x="192" y="154"/>
                  </a:lnTo>
                  <a:lnTo>
                    <a:pt x="220" y="144"/>
                  </a:lnTo>
                  <a:lnTo>
                    <a:pt x="253" y="143"/>
                  </a:lnTo>
                  <a:lnTo>
                    <a:pt x="231" y="154"/>
                  </a:lnTo>
                  <a:lnTo>
                    <a:pt x="200" y="183"/>
                  </a:lnTo>
                  <a:lnTo>
                    <a:pt x="170" y="218"/>
                  </a:lnTo>
                  <a:lnTo>
                    <a:pt x="189" y="215"/>
                  </a:lnTo>
                  <a:lnTo>
                    <a:pt x="214" y="216"/>
                  </a:lnTo>
                  <a:lnTo>
                    <a:pt x="233" y="233"/>
                  </a:lnTo>
                  <a:lnTo>
                    <a:pt x="200" y="231"/>
                  </a:lnTo>
                  <a:lnTo>
                    <a:pt x="170" y="241"/>
                  </a:lnTo>
                  <a:lnTo>
                    <a:pt x="142" y="263"/>
                  </a:lnTo>
                  <a:lnTo>
                    <a:pt x="190" y="253"/>
                  </a:lnTo>
                  <a:lnTo>
                    <a:pt x="201" y="257"/>
                  </a:lnTo>
                  <a:lnTo>
                    <a:pt x="237" y="272"/>
                  </a:lnTo>
                  <a:lnTo>
                    <a:pt x="205" y="272"/>
                  </a:lnTo>
                  <a:lnTo>
                    <a:pt x="163" y="281"/>
                  </a:lnTo>
                  <a:lnTo>
                    <a:pt x="142" y="296"/>
                  </a:lnTo>
                  <a:lnTo>
                    <a:pt x="176" y="296"/>
                  </a:lnTo>
                  <a:lnTo>
                    <a:pt x="196" y="309"/>
                  </a:lnTo>
                  <a:lnTo>
                    <a:pt x="165" y="314"/>
                  </a:lnTo>
                  <a:lnTo>
                    <a:pt x="126" y="327"/>
                  </a:lnTo>
                  <a:lnTo>
                    <a:pt x="80" y="359"/>
                  </a:lnTo>
                  <a:lnTo>
                    <a:pt x="0" y="316"/>
                  </a:lnTo>
                  <a:lnTo>
                    <a:pt x="128" y="43"/>
                  </a:lnTo>
                </a:path>
              </a:pathLst>
            </a:custGeom>
            <a:solidFill>
              <a:srgbClr val="600000"/>
            </a:solidFill>
            <a:ln w="9525" cap="rnd">
              <a:noFill/>
              <a:round/>
              <a:headEnd/>
              <a:tailEnd/>
            </a:ln>
          </p:spPr>
          <p:txBody>
            <a:bodyPr/>
            <a:lstStyle/>
            <a:p>
              <a:endParaRPr lang="lv-LV"/>
            </a:p>
          </p:txBody>
        </p:sp>
        <p:sp>
          <p:nvSpPr>
            <p:cNvPr id="10263" name="Freeform 49"/>
            <p:cNvSpPr>
              <a:spLocks/>
            </p:cNvSpPr>
            <p:nvPr/>
          </p:nvSpPr>
          <p:spPr bwMode="auto">
            <a:xfrm>
              <a:off x="914" y="2209"/>
              <a:ext cx="301" cy="465"/>
            </a:xfrm>
            <a:custGeom>
              <a:avLst/>
              <a:gdLst>
                <a:gd name="T0" fmla="*/ 12 w 301"/>
                <a:gd name="T1" fmla="*/ 438 h 465"/>
                <a:gd name="T2" fmla="*/ 34 w 301"/>
                <a:gd name="T3" fmla="*/ 414 h 465"/>
                <a:gd name="T4" fmla="*/ 56 w 301"/>
                <a:gd name="T5" fmla="*/ 400 h 465"/>
                <a:gd name="T6" fmla="*/ 82 w 301"/>
                <a:gd name="T7" fmla="*/ 381 h 465"/>
                <a:gd name="T8" fmla="*/ 119 w 301"/>
                <a:gd name="T9" fmla="*/ 355 h 465"/>
                <a:gd name="T10" fmla="*/ 137 w 301"/>
                <a:gd name="T11" fmla="*/ 311 h 465"/>
                <a:gd name="T12" fmla="*/ 148 w 301"/>
                <a:gd name="T13" fmla="*/ 277 h 465"/>
                <a:gd name="T14" fmla="*/ 159 w 301"/>
                <a:gd name="T15" fmla="*/ 252 h 465"/>
                <a:gd name="T16" fmla="*/ 170 w 301"/>
                <a:gd name="T17" fmla="*/ 222 h 465"/>
                <a:gd name="T18" fmla="*/ 180 w 301"/>
                <a:gd name="T19" fmla="*/ 197 h 465"/>
                <a:gd name="T20" fmla="*/ 196 w 301"/>
                <a:gd name="T21" fmla="*/ 181 h 465"/>
                <a:gd name="T22" fmla="*/ 218 w 301"/>
                <a:gd name="T23" fmla="*/ 163 h 465"/>
                <a:gd name="T24" fmla="*/ 222 w 301"/>
                <a:gd name="T25" fmla="*/ 133 h 465"/>
                <a:gd name="T26" fmla="*/ 213 w 301"/>
                <a:gd name="T27" fmla="*/ 90 h 465"/>
                <a:gd name="T28" fmla="*/ 196 w 301"/>
                <a:gd name="T29" fmla="*/ 68 h 465"/>
                <a:gd name="T30" fmla="*/ 167 w 301"/>
                <a:gd name="T31" fmla="*/ 49 h 465"/>
                <a:gd name="T32" fmla="*/ 130 w 301"/>
                <a:gd name="T33" fmla="*/ 33 h 465"/>
                <a:gd name="T34" fmla="*/ 84 w 301"/>
                <a:gd name="T35" fmla="*/ 27 h 465"/>
                <a:gd name="T36" fmla="*/ 28 w 301"/>
                <a:gd name="T37" fmla="*/ 35 h 465"/>
                <a:gd name="T38" fmla="*/ 24 w 301"/>
                <a:gd name="T39" fmla="*/ 20 h 465"/>
                <a:gd name="T40" fmla="*/ 8 w 301"/>
                <a:gd name="T41" fmla="*/ 11 h 465"/>
                <a:gd name="T42" fmla="*/ 67 w 301"/>
                <a:gd name="T43" fmla="*/ 3 h 465"/>
                <a:gd name="T44" fmla="*/ 104 w 301"/>
                <a:gd name="T45" fmla="*/ 0 h 465"/>
                <a:gd name="T46" fmla="*/ 146 w 301"/>
                <a:gd name="T47" fmla="*/ 0 h 465"/>
                <a:gd name="T48" fmla="*/ 172 w 301"/>
                <a:gd name="T49" fmla="*/ 0 h 465"/>
                <a:gd name="T50" fmla="*/ 196 w 301"/>
                <a:gd name="T51" fmla="*/ 19 h 465"/>
                <a:gd name="T52" fmla="*/ 233 w 301"/>
                <a:gd name="T53" fmla="*/ 30 h 465"/>
                <a:gd name="T54" fmla="*/ 244 w 301"/>
                <a:gd name="T55" fmla="*/ 41 h 465"/>
                <a:gd name="T56" fmla="*/ 274 w 301"/>
                <a:gd name="T57" fmla="*/ 56 h 465"/>
                <a:gd name="T58" fmla="*/ 296 w 301"/>
                <a:gd name="T59" fmla="*/ 59 h 465"/>
                <a:gd name="T60" fmla="*/ 300 w 301"/>
                <a:gd name="T61" fmla="*/ 70 h 465"/>
                <a:gd name="T62" fmla="*/ 292 w 301"/>
                <a:gd name="T63" fmla="*/ 93 h 465"/>
                <a:gd name="T64" fmla="*/ 274 w 301"/>
                <a:gd name="T65" fmla="*/ 100 h 465"/>
                <a:gd name="T66" fmla="*/ 259 w 301"/>
                <a:gd name="T67" fmla="*/ 104 h 465"/>
                <a:gd name="T68" fmla="*/ 277 w 301"/>
                <a:gd name="T69" fmla="*/ 119 h 465"/>
                <a:gd name="T70" fmla="*/ 285 w 301"/>
                <a:gd name="T71" fmla="*/ 137 h 465"/>
                <a:gd name="T72" fmla="*/ 288 w 301"/>
                <a:gd name="T73" fmla="*/ 159 h 465"/>
                <a:gd name="T74" fmla="*/ 288 w 301"/>
                <a:gd name="T75" fmla="*/ 185 h 465"/>
                <a:gd name="T76" fmla="*/ 281 w 301"/>
                <a:gd name="T77" fmla="*/ 207 h 465"/>
                <a:gd name="T78" fmla="*/ 266 w 301"/>
                <a:gd name="T79" fmla="*/ 185 h 465"/>
                <a:gd name="T80" fmla="*/ 255 w 301"/>
                <a:gd name="T81" fmla="*/ 189 h 465"/>
                <a:gd name="T82" fmla="*/ 259 w 301"/>
                <a:gd name="T83" fmla="*/ 207 h 465"/>
                <a:gd name="T84" fmla="*/ 266 w 301"/>
                <a:gd name="T85" fmla="*/ 222 h 465"/>
                <a:gd name="T86" fmla="*/ 259 w 301"/>
                <a:gd name="T87" fmla="*/ 248 h 465"/>
                <a:gd name="T88" fmla="*/ 248 w 301"/>
                <a:gd name="T89" fmla="*/ 270 h 465"/>
                <a:gd name="T90" fmla="*/ 226 w 301"/>
                <a:gd name="T91" fmla="*/ 307 h 465"/>
                <a:gd name="T92" fmla="*/ 215 w 301"/>
                <a:gd name="T93" fmla="*/ 329 h 465"/>
                <a:gd name="T94" fmla="*/ 192 w 301"/>
                <a:gd name="T95" fmla="*/ 344 h 465"/>
                <a:gd name="T96" fmla="*/ 167 w 301"/>
                <a:gd name="T97" fmla="*/ 329 h 465"/>
                <a:gd name="T98" fmla="*/ 192 w 301"/>
                <a:gd name="T99" fmla="*/ 355 h 465"/>
                <a:gd name="T100" fmla="*/ 200 w 301"/>
                <a:gd name="T101" fmla="*/ 381 h 465"/>
                <a:gd name="T102" fmla="*/ 178 w 301"/>
                <a:gd name="T103" fmla="*/ 407 h 465"/>
                <a:gd name="T104" fmla="*/ 152 w 301"/>
                <a:gd name="T105" fmla="*/ 418 h 465"/>
                <a:gd name="T106" fmla="*/ 128 w 301"/>
                <a:gd name="T107" fmla="*/ 416 h 465"/>
                <a:gd name="T108" fmla="*/ 104 w 301"/>
                <a:gd name="T109" fmla="*/ 418 h 465"/>
                <a:gd name="T110" fmla="*/ 82 w 301"/>
                <a:gd name="T111" fmla="*/ 433 h 465"/>
                <a:gd name="T112" fmla="*/ 50 w 301"/>
                <a:gd name="T113" fmla="*/ 436 h 465"/>
                <a:gd name="T114" fmla="*/ 28 w 301"/>
                <a:gd name="T115" fmla="*/ 447 h 465"/>
                <a:gd name="T116" fmla="*/ 15 w 301"/>
                <a:gd name="T117" fmla="*/ 460 h 465"/>
                <a:gd name="T118" fmla="*/ 0 w 301"/>
                <a:gd name="T119" fmla="*/ 464 h 465"/>
                <a:gd name="T120" fmla="*/ 12 w 301"/>
                <a:gd name="T121" fmla="*/ 438 h 4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1"/>
                <a:gd name="T184" fmla="*/ 0 h 465"/>
                <a:gd name="T185" fmla="*/ 301 w 301"/>
                <a:gd name="T186" fmla="*/ 465 h 46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1" h="465">
                  <a:moveTo>
                    <a:pt x="12" y="438"/>
                  </a:moveTo>
                  <a:lnTo>
                    <a:pt x="34" y="414"/>
                  </a:lnTo>
                  <a:lnTo>
                    <a:pt x="56" y="400"/>
                  </a:lnTo>
                  <a:lnTo>
                    <a:pt x="82" y="381"/>
                  </a:lnTo>
                  <a:lnTo>
                    <a:pt x="119" y="355"/>
                  </a:lnTo>
                  <a:lnTo>
                    <a:pt x="137" y="311"/>
                  </a:lnTo>
                  <a:lnTo>
                    <a:pt x="148" y="277"/>
                  </a:lnTo>
                  <a:lnTo>
                    <a:pt x="159" y="252"/>
                  </a:lnTo>
                  <a:lnTo>
                    <a:pt x="170" y="222"/>
                  </a:lnTo>
                  <a:lnTo>
                    <a:pt x="180" y="197"/>
                  </a:lnTo>
                  <a:lnTo>
                    <a:pt x="196" y="181"/>
                  </a:lnTo>
                  <a:lnTo>
                    <a:pt x="218" y="163"/>
                  </a:lnTo>
                  <a:lnTo>
                    <a:pt x="222" y="133"/>
                  </a:lnTo>
                  <a:lnTo>
                    <a:pt x="213" y="90"/>
                  </a:lnTo>
                  <a:lnTo>
                    <a:pt x="196" y="68"/>
                  </a:lnTo>
                  <a:lnTo>
                    <a:pt x="167" y="49"/>
                  </a:lnTo>
                  <a:lnTo>
                    <a:pt x="130" y="33"/>
                  </a:lnTo>
                  <a:lnTo>
                    <a:pt x="84" y="27"/>
                  </a:lnTo>
                  <a:lnTo>
                    <a:pt x="28" y="35"/>
                  </a:lnTo>
                  <a:lnTo>
                    <a:pt x="24" y="20"/>
                  </a:lnTo>
                  <a:lnTo>
                    <a:pt x="8" y="11"/>
                  </a:lnTo>
                  <a:lnTo>
                    <a:pt x="67" y="3"/>
                  </a:lnTo>
                  <a:lnTo>
                    <a:pt x="104" y="0"/>
                  </a:lnTo>
                  <a:lnTo>
                    <a:pt x="146" y="0"/>
                  </a:lnTo>
                  <a:lnTo>
                    <a:pt x="172" y="0"/>
                  </a:lnTo>
                  <a:lnTo>
                    <a:pt x="196" y="19"/>
                  </a:lnTo>
                  <a:lnTo>
                    <a:pt x="233" y="30"/>
                  </a:lnTo>
                  <a:lnTo>
                    <a:pt x="244" y="41"/>
                  </a:lnTo>
                  <a:lnTo>
                    <a:pt x="274" y="56"/>
                  </a:lnTo>
                  <a:lnTo>
                    <a:pt x="296" y="59"/>
                  </a:lnTo>
                  <a:lnTo>
                    <a:pt x="300" y="70"/>
                  </a:lnTo>
                  <a:lnTo>
                    <a:pt x="292" y="93"/>
                  </a:lnTo>
                  <a:lnTo>
                    <a:pt x="274" y="100"/>
                  </a:lnTo>
                  <a:lnTo>
                    <a:pt x="259" y="104"/>
                  </a:lnTo>
                  <a:lnTo>
                    <a:pt x="277" y="119"/>
                  </a:lnTo>
                  <a:lnTo>
                    <a:pt x="285" y="137"/>
                  </a:lnTo>
                  <a:lnTo>
                    <a:pt x="288" y="159"/>
                  </a:lnTo>
                  <a:lnTo>
                    <a:pt x="288" y="185"/>
                  </a:lnTo>
                  <a:lnTo>
                    <a:pt x="281" y="207"/>
                  </a:lnTo>
                  <a:lnTo>
                    <a:pt x="266" y="185"/>
                  </a:lnTo>
                  <a:lnTo>
                    <a:pt x="255" y="189"/>
                  </a:lnTo>
                  <a:lnTo>
                    <a:pt x="259" y="207"/>
                  </a:lnTo>
                  <a:lnTo>
                    <a:pt x="266" y="222"/>
                  </a:lnTo>
                  <a:lnTo>
                    <a:pt x="259" y="248"/>
                  </a:lnTo>
                  <a:lnTo>
                    <a:pt x="248" y="270"/>
                  </a:lnTo>
                  <a:lnTo>
                    <a:pt x="226" y="307"/>
                  </a:lnTo>
                  <a:lnTo>
                    <a:pt x="215" y="329"/>
                  </a:lnTo>
                  <a:lnTo>
                    <a:pt x="192" y="344"/>
                  </a:lnTo>
                  <a:lnTo>
                    <a:pt x="167" y="329"/>
                  </a:lnTo>
                  <a:lnTo>
                    <a:pt x="192" y="355"/>
                  </a:lnTo>
                  <a:lnTo>
                    <a:pt x="200" y="381"/>
                  </a:lnTo>
                  <a:lnTo>
                    <a:pt x="178" y="407"/>
                  </a:lnTo>
                  <a:lnTo>
                    <a:pt x="152" y="418"/>
                  </a:lnTo>
                  <a:lnTo>
                    <a:pt x="128" y="416"/>
                  </a:lnTo>
                  <a:lnTo>
                    <a:pt x="104" y="418"/>
                  </a:lnTo>
                  <a:lnTo>
                    <a:pt x="82" y="433"/>
                  </a:lnTo>
                  <a:lnTo>
                    <a:pt x="50" y="436"/>
                  </a:lnTo>
                  <a:lnTo>
                    <a:pt x="28" y="447"/>
                  </a:lnTo>
                  <a:lnTo>
                    <a:pt x="15" y="460"/>
                  </a:lnTo>
                  <a:lnTo>
                    <a:pt x="0" y="464"/>
                  </a:lnTo>
                  <a:lnTo>
                    <a:pt x="12" y="438"/>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64" name="Freeform 50"/>
            <p:cNvSpPr>
              <a:spLocks/>
            </p:cNvSpPr>
            <p:nvPr/>
          </p:nvSpPr>
          <p:spPr bwMode="auto">
            <a:xfrm>
              <a:off x="628" y="2038"/>
              <a:ext cx="332" cy="258"/>
            </a:xfrm>
            <a:custGeom>
              <a:avLst/>
              <a:gdLst>
                <a:gd name="T0" fmla="*/ 316 w 332"/>
                <a:gd name="T1" fmla="*/ 257 h 258"/>
                <a:gd name="T2" fmla="*/ 331 w 332"/>
                <a:gd name="T3" fmla="*/ 187 h 258"/>
                <a:gd name="T4" fmla="*/ 323 w 332"/>
                <a:gd name="T5" fmla="*/ 127 h 258"/>
                <a:gd name="T6" fmla="*/ 301 w 332"/>
                <a:gd name="T7" fmla="*/ 83 h 258"/>
                <a:gd name="T8" fmla="*/ 279 w 332"/>
                <a:gd name="T9" fmla="*/ 55 h 258"/>
                <a:gd name="T10" fmla="*/ 237 w 332"/>
                <a:gd name="T11" fmla="*/ 37 h 258"/>
                <a:gd name="T12" fmla="*/ 189 w 332"/>
                <a:gd name="T13" fmla="*/ 39 h 258"/>
                <a:gd name="T14" fmla="*/ 144 w 332"/>
                <a:gd name="T15" fmla="*/ 9 h 258"/>
                <a:gd name="T16" fmla="*/ 130 w 332"/>
                <a:gd name="T17" fmla="*/ 0 h 258"/>
                <a:gd name="T18" fmla="*/ 109 w 332"/>
                <a:gd name="T19" fmla="*/ 0 h 258"/>
                <a:gd name="T20" fmla="*/ 63 w 332"/>
                <a:gd name="T21" fmla="*/ 0 h 258"/>
                <a:gd name="T22" fmla="*/ 50 w 332"/>
                <a:gd name="T23" fmla="*/ 11 h 258"/>
                <a:gd name="T24" fmla="*/ 37 w 332"/>
                <a:gd name="T25" fmla="*/ 28 h 258"/>
                <a:gd name="T26" fmla="*/ 34 w 332"/>
                <a:gd name="T27" fmla="*/ 53 h 258"/>
                <a:gd name="T28" fmla="*/ 35 w 332"/>
                <a:gd name="T29" fmla="*/ 79 h 258"/>
                <a:gd name="T30" fmla="*/ 34 w 332"/>
                <a:gd name="T31" fmla="*/ 94 h 258"/>
                <a:gd name="T32" fmla="*/ 0 w 332"/>
                <a:gd name="T33" fmla="*/ 133 h 258"/>
                <a:gd name="T34" fmla="*/ 316 w 332"/>
                <a:gd name="T35" fmla="*/ 257 h 2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2"/>
                <a:gd name="T55" fmla="*/ 0 h 258"/>
                <a:gd name="T56" fmla="*/ 332 w 332"/>
                <a:gd name="T57" fmla="*/ 258 h 2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2" h="258">
                  <a:moveTo>
                    <a:pt x="316" y="257"/>
                  </a:moveTo>
                  <a:lnTo>
                    <a:pt x="331" y="187"/>
                  </a:lnTo>
                  <a:lnTo>
                    <a:pt x="323" y="127"/>
                  </a:lnTo>
                  <a:lnTo>
                    <a:pt x="301" y="83"/>
                  </a:lnTo>
                  <a:lnTo>
                    <a:pt x="279" y="55"/>
                  </a:lnTo>
                  <a:lnTo>
                    <a:pt x="237" y="37"/>
                  </a:lnTo>
                  <a:lnTo>
                    <a:pt x="189" y="39"/>
                  </a:lnTo>
                  <a:lnTo>
                    <a:pt x="144" y="9"/>
                  </a:lnTo>
                  <a:lnTo>
                    <a:pt x="130" y="0"/>
                  </a:lnTo>
                  <a:lnTo>
                    <a:pt x="109" y="0"/>
                  </a:lnTo>
                  <a:lnTo>
                    <a:pt x="63" y="0"/>
                  </a:lnTo>
                  <a:lnTo>
                    <a:pt x="50" y="11"/>
                  </a:lnTo>
                  <a:lnTo>
                    <a:pt x="37" y="28"/>
                  </a:lnTo>
                  <a:lnTo>
                    <a:pt x="34" y="53"/>
                  </a:lnTo>
                  <a:lnTo>
                    <a:pt x="35" y="79"/>
                  </a:lnTo>
                  <a:lnTo>
                    <a:pt x="34" y="94"/>
                  </a:lnTo>
                  <a:lnTo>
                    <a:pt x="0" y="133"/>
                  </a:lnTo>
                  <a:lnTo>
                    <a:pt x="316" y="257"/>
                  </a:lnTo>
                </a:path>
              </a:pathLst>
            </a:custGeom>
            <a:solidFill>
              <a:srgbClr val="E00000"/>
            </a:solidFill>
            <a:ln w="12700" cap="rnd" cmpd="sng">
              <a:solidFill>
                <a:srgbClr val="000000"/>
              </a:solidFill>
              <a:prstDash val="solid"/>
              <a:round/>
              <a:headEnd/>
              <a:tailEnd/>
            </a:ln>
          </p:spPr>
          <p:txBody>
            <a:bodyPr/>
            <a:lstStyle/>
            <a:p>
              <a:endParaRPr lang="lv-LV"/>
            </a:p>
          </p:txBody>
        </p:sp>
        <p:sp>
          <p:nvSpPr>
            <p:cNvPr id="10265" name="Freeform 51"/>
            <p:cNvSpPr>
              <a:spLocks/>
            </p:cNvSpPr>
            <p:nvPr/>
          </p:nvSpPr>
          <p:spPr bwMode="auto">
            <a:xfrm>
              <a:off x="663" y="2114"/>
              <a:ext cx="273" cy="193"/>
            </a:xfrm>
            <a:custGeom>
              <a:avLst/>
              <a:gdLst>
                <a:gd name="T0" fmla="*/ 0 w 273"/>
                <a:gd name="T1" fmla="*/ 75 h 193"/>
                <a:gd name="T2" fmla="*/ 15 w 273"/>
                <a:gd name="T3" fmla="*/ 37 h 193"/>
                <a:gd name="T4" fmla="*/ 35 w 273"/>
                <a:gd name="T5" fmla="*/ 50 h 193"/>
                <a:gd name="T6" fmla="*/ 34 w 273"/>
                <a:gd name="T7" fmla="*/ 20 h 193"/>
                <a:gd name="T8" fmla="*/ 34 w 273"/>
                <a:gd name="T9" fmla="*/ 9 h 193"/>
                <a:gd name="T10" fmla="*/ 48 w 273"/>
                <a:gd name="T11" fmla="*/ 24 h 193"/>
                <a:gd name="T12" fmla="*/ 61 w 273"/>
                <a:gd name="T13" fmla="*/ 55 h 193"/>
                <a:gd name="T14" fmla="*/ 63 w 273"/>
                <a:gd name="T15" fmla="*/ 20 h 193"/>
                <a:gd name="T16" fmla="*/ 56 w 273"/>
                <a:gd name="T17" fmla="*/ 2 h 193"/>
                <a:gd name="T18" fmla="*/ 89 w 273"/>
                <a:gd name="T19" fmla="*/ 37 h 193"/>
                <a:gd name="T20" fmla="*/ 100 w 273"/>
                <a:gd name="T21" fmla="*/ 5 h 193"/>
                <a:gd name="T22" fmla="*/ 117 w 273"/>
                <a:gd name="T23" fmla="*/ 27 h 193"/>
                <a:gd name="T24" fmla="*/ 144 w 273"/>
                <a:gd name="T25" fmla="*/ 9 h 193"/>
                <a:gd name="T26" fmla="*/ 154 w 273"/>
                <a:gd name="T27" fmla="*/ 26 h 193"/>
                <a:gd name="T28" fmla="*/ 174 w 273"/>
                <a:gd name="T29" fmla="*/ 13 h 193"/>
                <a:gd name="T30" fmla="*/ 179 w 273"/>
                <a:gd name="T31" fmla="*/ 0 h 193"/>
                <a:gd name="T32" fmla="*/ 187 w 273"/>
                <a:gd name="T33" fmla="*/ 26 h 193"/>
                <a:gd name="T34" fmla="*/ 189 w 273"/>
                <a:gd name="T35" fmla="*/ 55 h 193"/>
                <a:gd name="T36" fmla="*/ 209 w 273"/>
                <a:gd name="T37" fmla="*/ 37 h 193"/>
                <a:gd name="T38" fmla="*/ 215 w 273"/>
                <a:gd name="T39" fmla="*/ 20 h 193"/>
                <a:gd name="T40" fmla="*/ 216 w 273"/>
                <a:gd name="T41" fmla="*/ 59 h 193"/>
                <a:gd name="T42" fmla="*/ 218 w 273"/>
                <a:gd name="T43" fmla="*/ 68 h 193"/>
                <a:gd name="T44" fmla="*/ 231 w 273"/>
                <a:gd name="T45" fmla="*/ 51 h 193"/>
                <a:gd name="T46" fmla="*/ 240 w 273"/>
                <a:gd name="T47" fmla="*/ 72 h 193"/>
                <a:gd name="T48" fmla="*/ 246 w 273"/>
                <a:gd name="T49" fmla="*/ 83 h 193"/>
                <a:gd name="T50" fmla="*/ 255 w 273"/>
                <a:gd name="T51" fmla="*/ 77 h 193"/>
                <a:gd name="T52" fmla="*/ 264 w 273"/>
                <a:gd name="T53" fmla="*/ 87 h 193"/>
                <a:gd name="T54" fmla="*/ 272 w 273"/>
                <a:gd name="T55" fmla="*/ 112 h 193"/>
                <a:gd name="T56" fmla="*/ 209 w 273"/>
                <a:gd name="T57" fmla="*/ 192 h 193"/>
                <a:gd name="T58" fmla="*/ 8 w 273"/>
                <a:gd name="T59" fmla="*/ 133 h 193"/>
                <a:gd name="T60" fmla="*/ 0 w 273"/>
                <a:gd name="T61" fmla="*/ 75 h 1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3"/>
                <a:gd name="T94" fmla="*/ 0 h 193"/>
                <a:gd name="T95" fmla="*/ 273 w 273"/>
                <a:gd name="T96" fmla="*/ 193 h 19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3" h="193">
                  <a:moveTo>
                    <a:pt x="0" y="75"/>
                  </a:moveTo>
                  <a:lnTo>
                    <a:pt x="15" y="37"/>
                  </a:lnTo>
                  <a:lnTo>
                    <a:pt x="35" y="50"/>
                  </a:lnTo>
                  <a:lnTo>
                    <a:pt x="34" y="20"/>
                  </a:lnTo>
                  <a:lnTo>
                    <a:pt x="34" y="9"/>
                  </a:lnTo>
                  <a:lnTo>
                    <a:pt x="48" y="24"/>
                  </a:lnTo>
                  <a:lnTo>
                    <a:pt x="61" y="55"/>
                  </a:lnTo>
                  <a:lnTo>
                    <a:pt x="63" y="20"/>
                  </a:lnTo>
                  <a:lnTo>
                    <a:pt x="56" y="2"/>
                  </a:lnTo>
                  <a:lnTo>
                    <a:pt x="89" y="37"/>
                  </a:lnTo>
                  <a:lnTo>
                    <a:pt x="100" y="5"/>
                  </a:lnTo>
                  <a:lnTo>
                    <a:pt x="117" y="27"/>
                  </a:lnTo>
                  <a:lnTo>
                    <a:pt x="144" y="9"/>
                  </a:lnTo>
                  <a:lnTo>
                    <a:pt x="154" y="26"/>
                  </a:lnTo>
                  <a:lnTo>
                    <a:pt x="174" y="13"/>
                  </a:lnTo>
                  <a:lnTo>
                    <a:pt x="179" y="0"/>
                  </a:lnTo>
                  <a:lnTo>
                    <a:pt x="187" y="26"/>
                  </a:lnTo>
                  <a:lnTo>
                    <a:pt x="189" y="55"/>
                  </a:lnTo>
                  <a:lnTo>
                    <a:pt x="209" y="37"/>
                  </a:lnTo>
                  <a:lnTo>
                    <a:pt x="215" y="20"/>
                  </a:lnTo>
                  <a:lnTo>
                    <a:pt x="216" y="59"/>
                  </a:lnTo>
                  <a:lnTo>
                    <a:pt x="218" y="68"/>
                  </a:lnTo>
                  <a:lnTo>
                    <a:pt x="231" y="51"/>
                  </a:lnTo>
                  <a:lnTo>
                    <a:pt x="240" y="72"/>
                  </a:lnTo>
                  <a:lnTo>
                    <a:pt x="246" y="83"/>
                  </a:lnTo>
                  <a:lnTo>
                    <a:pt x="255" y="77"/>
                  </a:lnTo>
                  <a:lnTo>
                    <a:pt x="264" y="87"/>
                  </a:lnTo>
                  <a:lnTo>
                    <a:pt x="272" y="112"/>
                  </a:lnTo>
                  <a:lnTo>
                    <a:pt x="209" y="192"/>
                  </a:lnTo>
                  <a:lnTo>
                    <a:pt x="8" y="133"/>
                  </a:lnTo>
                  <a:lnTo>
                    <a:pt x="0" y="75"/>
                  </a:lnTo>
                </a:path>
              </a:pathLst>
            </a:custGeom>
            <a:solidFill>
              <a:srgbClr val="600000"/>
            </a:solidFill>
            <a:ln w="9525" cap="rnd">
              <a:noFill/>
              <a:round/>
              <a:headEnd/>
              <a:tailEnd/>
            </a:ln>
          </p:spPr>
          <p:txBody>
            <a:bodyPr/>
            <a:lstStyle/>
            <a:p>
              <a:endParaRPr lang="lv-LV"/>
            </a:p>
          </p:txBody>
        </p:sp>
        <p:sp>
          <p:nvSpPr>
            <p:cNvPr id="10266" name="Freeform 52"/>
            <p:cNvSpPr>
              <a:spLocks/>
            </p:cNvSpPr>
            <p:nvPr/>
          </p:nvSpPr>
          <p:spPr bwMode="auto">
            <a:xfrm>
              <a:off x="294" y="2124"/>
              <a:ext cx="422" cy="471"/>
            </a:xfrm>
            <a:custGeom>
              <a:avLst/>
              <a:gdLst>
                <a:gd name="T0" fmla="*/ 107 w 422"/>
                <a:gd name="T1" fmla="*/ 385 h 471"/>
                <a:gd name="T2" fmla="*/ 85 w 422"/>
                <a:gd name="T3" fmla="*/ 344 h 471"/>
                <a:gd name="T4" fmla="*/ 63 w 422"/>
                <a:gd name="T5" fmla="*/ 318 h 471"/>
                <a:gd name="T6" fmla="*/ 37 w 422"/>
                <a:gd name="T7" fmla="*/ 285 h 471"/>
                <a:gd name="T8" fmla="*/ 30 w 422"/>
                <a:gd name="T9" fmla="*/ 255 h 471"/>
                <a:gd name="T10" fmla="*/ 33 w 422"/>
                <a:gd name="T11" fmla="*/ 226 h 471"/>
                <a:gd name="T12" fmla="*/ 8 w 422"/>
                <a:gd name="T13" fmla="*/ 181 h 471"/>
                <a:gd name="T14" fmla="*/ 0 w 422"/>
                <a:gd name="T15" fmla="*/ 137 h 471"/>
                <a:gd name="T16" fmla="*/ 11 w 422"/>
                <a:gd name="T17" fmla="*/ 111 h 471"/>
                <a:gd name="T18" fmla="*/ 59 w 422"/>
                <a:gd name="T19" fmla="*/ 89 h 471"/>
                <a:gd name="T20" fmla="*/ 81 w 422"/>
                <a:gd name="T21" fmla="*/ 30 h 471"/>
                <a:gd name="T22" fmla="*/ 115 w 422"/>
                <a:gd name="T23" fmla="*/ 8 h 471"/>
                <a:gd name="T24" fmla="*/ 148 w 422"/>
                <a:gd name="T25" fmla="*/ 4 h 471"/>
                <a:gd name="T26" fmla="*/ 192 w 422"/>
                <a:gd name="T27" fmla="*/ 0 h 471"/>
                <a:gd name="T28" fmla="*/ 270 w 422"/>
                <a:gd name="T29" fmla="*/ 15 h 471"/>
                <a:gd name="T30" fmla="*/ 262 w 422"/>
                <a:gd name="T31" fmla="*/ 244 h 471"/>
                <a:gd name="T32" fmla="*/ 421 w 422"/>
                <a:gd name="T33" fmla="*/ 418 h 471"/>
                <a:gd name="T34" fmla="*/ 392 w 422"/>
                <a:gd name="T35" fmla="*/ 470 h 471"/>
                <a:gd name="T36" fmla="*/ 244 w 422"/>
                <a:gd name="T37" fmla="*/ 470 h 471"/>
                <a:gd name="T38" fmla="*/ 107 w 422"/>
                <a:gd name="T39" fmla="*/ 385 h 4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2"/>
                <a:gd name="T61" fmla="*/ 0 h 471"/>
                <a:gd name="T62" fmla="*/ 422 w 422"/>
                <a:gd name="T63" fmla="*/ 471 h 4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2" h="471">
                  <a:moveTo>
                    <a:pt x="107" y="385"/>
                  </a:moveTo>
                  <a:lnTo>
                    <a:pt x="85" y="344"/>
                  </a:lnTo>
                  <a:lnTo>
                    <a:pt x="63" y="318"/>
                  </a:lnTo>
                  <a:lnTo>
                    <a:pt x="37" y="285"/>
                  </a:lnTo>
                  <a:lnTo>
                    <a:pt x="30" y="255"/>
                  </a:lnTo>
                  <a:lnTo>
                    <a:pt x="33" y="226"/>
                  </a:lnTo>
                  <a:lnTo>
                    <a:pt x="8" y="181"/>
                  </a:lnTo>
                  <a:lnTo>
                    <a:pt x="0" y="137"/>
                  </a:lnTo>
                  <a:lnTo>
                    <a:pt x="11" y="111"/>
                  </a:lnTo>
                  <a:lnTo>
                    <a:pt x="59" y="89"/>
                  </a:lnTo>
                  <a:lnTo>
                    <a:pt x="81" y="30"/>
                  </a:lnTo>
                  <a:lnTo>
                    <a:pt x="115" y="8"/>
                  </a:lnTo>
                  <a:lnTo>
                    <a:pt x="148" y="4"/>
                  </a:lnTo>
                  <a:lnTo>
                    <a:pt x="192" y="0"/>
                  </a:lnTo>
                  <a:lnTo>
                    <a:pt x="270" y="15"/>
                  </a:lnTo>
                  <a:lnTo>
                    <a:pt x="262" y="244"/>
                  </a:lnTo>
                  <a:lnTo>
                    <a:pt x="421" y="418"/>
                  </a:lnTo>
                  <a:lnTo>
                    <a:pt x="392" y="470"/>
                  </a:lnTo>
                  <a:lnTo>
                    <a:pt x="244" y="470"/>
                  </a:lnTo>
                  <a:lnTo>
                    <a:pt x="107" y="385"/>
                  </a:lnTo>
                </a:path>
              </a:pathLst>
            </a:custGeom>
            <a:solidFill>
              <a:srgbClr val="E00000"/>
            </a:solidFill>
            <a:ln w="12700" cap="rnd" cmpd="sng">
              <a:solidFill>
                <a:srgbClr val="000000"/>
              </a:solidFill>
              <a:prstDash val="solid"/>
              <a:round/>
              <a:headEnd/>
              <a:tailEnd/>
            </a:ln>
          </p:spPr>
          <p:txBody>
            <a:bodyPr/>
            <a:lstStyle/>
            <a:p>
              <a:endParaRPr lang="lv-LV"/>
            </a:p>
          </p:txBody>
        </p:sp>
        <p:sp>
          <p:nvSpPr>
            <p:cNvPr id="10267" name="Freeform 53"/>
            <p:cNvSpPr>
              <a:spLocks/>
            </p:cNvSpPr>
            <p:nvPr/>
          </p:nvSpPr>
          <p:spPr bwMode="auto">
            <a:xfrm>
              <a:off x="285" y="2117"/>
              <a:ext cx="348" cy="497"/>
            </a:xfrm>
            <a:custGeom>
              <a:avLst/>
              <a:gdLst>
                <a:gd name="T0" fmla="*/ 190 w 348"/>
                <a:gd name="T1" fmla="*/ 19 h 497"/>
                <a:gd name="T2" fmla="*/ 144 w 348"/>
                <a:gd name="T3" fmla="*/ 24 h 497"/>
                <a:gd name="T4" fmla="*/ 127 w 348"/>
                <a:gd name="T5" fmla="*/ 37 h 497"/>
                <a:gd name="T6" fmla="*/ 122 w 348"/>
                <a:gd name="T7" fmla="*/ 54 h 497"/>
                <a:gd name="T8" fmla="*/ 120 w 348"/>
                <a:gd name="T9" fmla="*/ 84 h 497"/>
                <a:gd name="T10" fmla="*/ 114 w 348"/>
                <a:gd name="T11" fmla="*/ 102 h 497"/>
                <a:gd name="T12" fmla="*/ 101 w 348"/>
                <a:gd name="T13" fmla="*/ 111 h 497"/>
                <a:gd name="T14" fmla="*/ 77 w 348"/>
                <a:gd name="T15" fmla="*/ 126 h 497"/>
                <a:gd name="T16" fmla="*/ 65 w 348"/>
                <a:gd name="T17" fmla="*/ 133 h 497"/>
                <a:gd name="T18" fmla="*/ 59 w 348"/>
                <a:gd name="T19" fmla="*/ 150 h 497"/>
                <a:gd name="T20" fmla="*/ 61 w 348"/>
                <a:gd name="T21" fmla="*/ 161 h 497"/>
                <a:gd name="T22" fmla="*/ 70 w 348"/>
                <a:gd name="T23" fmla="*/ 170 h 497"/>
                <a:gd name="T24" fmla="*/ 83 w 348"/>
                <a:gd name="T25" fmla="*/ 191 h 497"/>
                <a:gd name="T26" fmla="*/ 90 w 348"/>
                <a:gd name="T27" fmla="*/ 226 h 497"/>
                <a:gd name="T28" fmla="*/ 83 w 348"/>
                <a:gd name="T29" fmla="*/ 248 h 497"/>
                <a:gd name="T30" fmla="*/ 83 w 348"/>
                <a:gd name="T31" fmla="*/ 272 h 497"/>
                <a:gd name="T32" fmla="*/ 89 w 348"/>
                <a:gd name="T33" fmla="*/ 292 h 497"/>
                <a:gd name="T34" fmla="*/ 101 w 348"/>
                <a:gd name="T35" fmla="*/ 315 h 497"/>
                <a:gd name="T36" fmla="*/ 118 w 348"/>
                <a:gd name="T37" fmla="*/ 348 h 497"/>
                <a:gd name="T38" fmla="*/ 148 w 348"/>
                <a:gd name="T39" fmla="*/ 363 h 497"/>
                <a:gd name="T40" fmla="*/ 172 w 348"/>
                <a:gd name="T41" fmla="*/ 368 h 497"/>
                <a:gd name="T42" fmla="*/ 196 w 348"/>
                <a:gd name="T43" fmla="*/ 379 h 497"/>
                <a:gd name="T44" fmla="*/ 214 w 348"/>
                <a:gd name="T45" fmla="*/ 390 h 497"/>
                <a:gd name="T46" fmla="*/ 227 w 348"/>
                <a:gd name="T47" fmla="*/ 407 h 497"/>
                <a:gd name="T48" fmla="*/ 255 w 348"/>
                <a:gd name="T49" fmla="*/ 409 h 497"/>
                <a:gd name="T50" fmla="*/ 275 w 348"/>
                <a:gd name="T51" fmla="*/ 414 h 497"/>
                <a:gd name="T52" fmla="*/ 305 w 348"/>
                <a:gd name="T53" fmla="*/ 424 h 497"/>
                <a:gd name="T54" fmla="*/ 325 w 348"/>
                <a:gd name="T55" fmla="*/ 442 h 497"/>
                <a:gd name="T56" fmla="*/ 347 w 348"/>
                <a:gd name="T57" fmla="*/ 459 h 497"/>
                <a:gd name="T58" fmla="*/ 345 w 348"/>
                <a:gd name="T59" fmla="*/ 496 h 497"/>
                <a:gd name="T60" fmla="*/ 114 w 348"/>
                <a:gd name="T61" fmla="*/ 402 h 497"/>
                <a:gd name="T62" fmla="*/ 94 w 348"/>
                <a:gd name="T63" fmla="*/ 365 h 497"/>
                <a:gd name="T64" fmla="*/ 74 w 348"/>
                <a:gd name="T65" fmla="*/ 342 h 497"/>
                <a:gd name="T66" fmla="*/ 53 w 348"/>
                <a:gd name="T67" fmla="*/ 322 h 497"/>
                <a:gd name="T68" fmla="*/ 42 w 348"/>
                <a:gd name="T69" fmla="*/ 307 h 497"/>
                <a:gd name="T70" fmla="*/ 33 w 348"/>
                <a:gd name="T71" fmla="*/ 280 h 497"/>
                <a:gd name="T72" fmla="*/ 29 w 348"/>
                <a:gd name="T73" fmla="*/ 254 h 497"/>
                <a:gd name="T74" fmla="*/ 31 w 348"/>
                <a:gd name="T75" fmla="*/ 235 h 497"/>
                <a:gd name="T76" fmla="*/ 18 w 348"/>
                <a:gd name="T77" fmla="*/ 215 h 497"/>
                <a:gd name="T78" fmla="*/ 9 w 348"/>
                <a:gd name="T79" fmla="*/ 198 h 497"/>
                <a:gd name="T80" fmla="*/ 2 w 348"/>
                <a:gd name="T81" fmla="*/ 178 h 497"/>
                <a:gd name="T82" fmla="*/ 0 w 348"/>
                <a:gd name="T83" fmla="*/ 158 h 497"/>
                <a:gd name="T84" fmla="*/ 2 w 348"/>
                <a:gd name="T85" fmla="*/ 124 h 497"/>
                <a:gd name="T86" fmla="*/ 11 w 348"/>
                <a:gd name="T87" fmla="*/ 108 h 497"/>
                <a:gd name="T88" fmla="*/ 29 w 348"/>
                <a:gd name="T89" fmla="*/ 100 h 497"/>
                <a:gd name="T90" fmla="*/ 44 w 348"/>
                <a:gd name="T91" fmla="*/ 93 h 497"/>
                <a:gd name="T92" fmla="*/ 63 w 348"/>
                <a:gd name="T93" fmla="*/ 85 h 497"/>
                <a:gd name="T94" fmla="*/ 65 w 348"/>
                <a:gd name="T95" fmla="*/ 67 h 497"/>
                <a:gd name="T96" fmla="*/ 68 w 348"/>
                <a:gd name="T97" fmla="*/ 47 h 497"/>
                <a:gd name="T98" fmla="*/ 77 w 348"/>
                <a:gd name="T99" fmla="*/ 34 h 497"/>
                <a:gd name="T100" fmla="*/ 94 w 348"/>
                <a:gd name="T101" fmla="*/ 23 h 497"/>
                <a:gd name="T102" fmla="*/ 109 w 348"/>
                <a:gd name="T103" fmla="*/ 11 h 497"/>
                <a:gd name="T104" fmla="*/ 137 w 348"/>
                <a:gd name="T105" fmla="*/ 4 h 497"/>
                <a:gd name="T106" fmla="*/ 168 w 348"/>
                <a:gd name="T107" fmla="*/ 2 h 497"/>
                <a:gd name="T108" fmla="*/ 210 w 348"/>
                <a:gd name="T109" fmla="*/ 0 h 497"/>
                <a:gd name="T110" fmla="*/ 258 w 348"/>
                <a:gd name="T111" fmla="*/ 4 h 497"/>
                <a:gd name="T112" fmla="*/ 190 w 348"/>
                <a:gd name="T113" fmla="*/ 19 h 4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8"/>
                <a:gd name="T172" fmla="*/ 0 h 497"/>
                <a:gd name="T173" fmla="*/ 348 w 348"/>
                <a:gd name="T174" fmla="*/ 497 h 4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8" h="497">
                  <a:moveTo>
                    <a:pt x="190" y="19"/>
                  </a:moveTo>
                  <a:lnTo>
                    <a:pt x="144" y="24"/>
                  </a:lnTo>
                  <a:lnTo>
                    <a:pt x="127" y="37"/>
                  </a:lnTo>
                  <a:lnTo>
                    <a:pt x="122" y="54"/>
                  </a:lnTo>
                  <a:lnTo>
                    <a:pt x="120" y="84"/>
                  </a:lnTo>
                  <a:lnTo>
                    <a:pt x="114" y="102"/>
                  </a:lnTo>
                  <a:lnTo>
                    <a:pt x="101" y="111"/>
                  </a:lnTo>
                  <a:lnTo>
                    <a:pt x="77" y="126"/>
                  </a:lnTo>
                  <a:lnTo>
                    <a:pt x="65" y="133"/>
                  </a:lnTo>
                  <a:lnTo>
                    <a:pt x="59" y="150"/>
                  </a:lnTo>
                  <a:lnTo>
                    <a:pt x="61" y="161"/>
                  </a:lnTo>
                  <a:lnTo>
                    <a:pt x="70" y="170"/>
                  </a:lnTo>
                  <a:lnTo>
                    <a:pt x="83" y="191"/>
                  </a:lnTo>
                  <a:lnTo>
                    <a:pt x="90" y="226"/>
                  </a:lnTo>
                  <a:lnTo>
                    <a:pt x="83" y="248"/>
                  </a:lnTo>
                  <a:lnTo>
                    <a:pt x="83" y="272"/>
                  </a:lnTo>
                  <a:lnTo>
                    <a:pt x="89" y="292"/>
                  </a:lnTo>
                  <a:lnTo>
                    <a:pt x="101" y="315"/>
                  </a:lnTo>
                  <a:lnTo>
                    <a:pt x="118" y="348"/>
                  </a:lnTo>
                  <a:lnTo>
                    <a:pt x="148" y="363"/>
                  </a:lnTo>
                  <a:lnTo>
                    <a:pt x="172" y="368"/>
                  </a:lnTo>
                  <a:lnTo>
                    <a:pt x="196" y="379"/>
                  </a:lnTo>
                  <a:lnTo>
                    <a:pt x="214" y="390"/>
                  </a:lnTo>
                  <a:lnTo>
                    <a:pt x="227" y="407"/>
                  </a:lnTo>
                  <a:lnTo>
                    <a:pt x="255" y="409"/>
                  </a:lnTo>
                  <a:lnTo>
                    <a:pt x="275" y="414"/>
                  </a:lnTo>
                  <a:lnTo>
                    <a:pt x="305" y="424"/>
                  </a:lnTo>
                  <a:lnTo>
                    <a:pt x="325" y="442"/>
                  </a:lnTo>
                  <a:lnTo>
                    <a:pt x="347" y="459"/>
                  </a:lnTo>
                  <a:lnTo>
                    <a:pt x="345" y="496"/>
                  </a:lnTo>
                  <a:lnTo>
                    <a:pt x="114" y="402"/>
                  </a:lnTo>
                  <a:lnTo>
                    <a:pt x="94" y="365"/>
                  </a:lnTo>
                  <a:lnTo>
                    <a:pt x="74" y="342"/>
                  </a:lnTo>
                  <a:lnTo>
                    <a:pt x="53" y="322"/>
                  </a:lnTo>
                  <a:lnTo>
                    <a:pt x="42" y="307"/>
                  </a:lnTo>
                  <a:lnTo>
                    <a:pt x="33" y="280"/>
                  </a:lnTo>
                  <a:lnTo>
                    <a:pt x="29" y="254"/>
                  </a:lnTo>
                  <a:lnTo>
                    <a:pt x="31" y="235"/>
                  </a:lnTo>
                  <a:lnTo>
                    <a:pt x="18" y="215"/>
                  </a:lnTo>
                  <a:lnTo>
                    <a:pt x="9" y="198"/>
                  </a:lnTo>
                  <a:lnTo>
                    <a:pt x="2" y="178"/>
                  </a:lnTo>
                  <a:lnTo>
                    <a:pt x="0" y="158"/>
                  </a:lnTo>
                  <a:lnTo>
                    <a:pt x="2" y="124"/>
                  </a:lnTo>
                  <a:lnTo>
                    <a:pt x="11" y="108"/>
                  </a:lnTo>
                  <a:lnTo>
                    <a:pt x="29" y="100"/>
                  </a:lnTo>
                  <a:lnTo>
                    <a:pt x="44" y="93"/>
                  </a:lnTo>
                  <a:lnTo>
                    <a:pt x="63" y="85"/>
                  </a:lnTo>
                  <a:lnTo>
                    <a:pt x="65" y="67"/>
                  </a:lnTo>
                  <a:lnTo>
                    <a:pt x="68" y="47"/>
                  </a:lnTo>
                  <a:lnTo>
                    <a:pt x="77" y="34"/>
                  </a:lnTo>
                  <a:lnTo>
                    <a:pt x="94" y="23"/>
                  </a:lnTo>
                  <a:lnTo>
                    <a:pt x="109" y="11"/>
                  </a:lnTo>
                  <a:lnTo>
                    <a:pt x="137" y="4"/>
                  </a:lnTo>
                  <a:lnTo>
                    <a:pt x="168" y="2"/>
                  </a:lnTo>
                  <a:lnTo>
                    <a:pt x="210" y="0"/>
                  </a:lnTo>
                  <a:lnTo>
                    <a:pt x="258" y="4"/>
                  </a:lnTo>
                  <a:lnTo>
                    <a:pt x="190" y="19"/>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68" name="Freeform 54"/>
            <p:cNvSpPr>
              <a:spLocks/>
            </p:cNvSpPr>
            <p:nvPr/>
          </p:nvSpPr>
          <p:spPr bwMode="auto">
            <a:xfrm>
              <a:off x="423" y="2127"/>
              <a:ext cx="393" cy="453"/>
            </a:xfrm>
            <a:custGeom>
              <a:avLst/>
              <a:gdLst>
                <a:gd name="T0" fmla="*/ 248 w 393"/>
                <a:gd name="T1" fmla="*/ 452 h 453"/>
                <a:gd name="T2" fmla="*/ 196 w 393"/>
                <a:gd name="T3" fmla="*/ 422 h 453"/>
                <a:gd name="T4" fmla="*/ 181 w 393"/>
                <a:gd name="T5" fmla="*/ 396 h 453"/>
                <a:gd name="T6" fmla="*/ 163 w 393"/>
                <a:gd name="T7" fmla="*/ 385 h 453"/>
                <a:gd name="T8" fmla="*/ 130 w 393"/>
                <a:gd name="T9" fmla="*/ 382 h 453"/>
                <a:gd name="T10" fmla="*/ 93 w 393"/>
                <a:gd name="T11" fmla="*/ 356 h 453"/>
                <a:gd name="T12" fmla="*/ 72 w 393"/>
                <a:gd name="T13" fmla="*/ 339 h 453"/>
                <a:gd name="T14" fmla="*/ 59 w 393"/>
                <a:gd name="T15" fmla="*/ 319 h 453"/>
                <a:gd name="T16" fmla="*/ 56 w 393"/>
                <a:gd name="T17" fmla="*/ 289 h 453"/>
                <a:gd name="T18" fmla="*/ 59 w 393"/>
                <a:gd name="T19" fmla="*/ 271 h 453"/>
                <a:gd name="T20" fmla="*/ 34 w 393"/>
                <a:gd name="T21" fmla="*/ 252 h 453"/>
                <a:gd name="T22" fmla="*/ 8 w 393"/>
                <a:gd name="T23" fmla="*/ 212 h 453"/>
                <a:gd name="T24" fmla="*/ 0 w 393"/>
                <a:gd name="T25" fmla="*/ 178 h 453"/>
                <a:gd name="T26" fmla="*/ 6 w 393"/>
                <a:gd name="T27" fmla="*/ 150 h 453"/>
                <a:gd name="T28" fmla="*/ 15 w 393"/>
                <a:gd name="T29" fmla="*/ 123 h 453"/>
                <a:gd name="T30" fmla="*/ 45 w 393"/>
                <a:gd name="T31" fmla="*/ 97 h 453"/>
                <a:gd name="T32" fmla="*/ 41 w 393"/>
                <a:gd name="T33" fmla="*/ 65 h 453"/>
                <a:gd name="T34" fmla="*/ 45 w 393"/>
                <a:gd name="T35" fmla="*/ 45 h 453"/>
                <a:gd name="T36" fmla="*/ 63 w 393"/>
                <a:gd name="T37" fmla="*/ 16 h 453"/>
                <a:gd name="T38" fmla="*/ 91 w 393"/>
                <a:gd name="T39" fmla="*/ 6 h 453"/>
                <a:gd name="T40" fmla="*/ 130 w 393"/>
                <a:gd name="T41" fmla="*/ 1 h 453"/>
                <a:gd name="T42" fmla="*/ 161 w 393"/>
                <a:gd name="T43" fmla="*/ 0 h 453"/>
                <a:gd name="T44" fmla="*/ 200 w 393"/>
                <a:gd name="T45" fmla="*/ 12 h 453"/>
                <a:gd name="T46" fmla="*/ 222 w 393"/>
                <a:gd name="T47" fmla="*/ 19 h 453"/>
                <a:gd name="T48" fmla="*/ 270 w 393"/>
                <a:gd name="T49" fmla="*/ 60 h 453"/>
                <a:gd name="T50" fmla="*/ 285 w 393"/>
                <a:gd name="T51" fmla="*/ 93 h 453"/>
                <a:gd name="T52" fmla="*/ 185 w 393"/>
                <a:gd name="T53" fmla="*/ 108 h 453"/>
                <a:gd name="T54" fmla="*/ 181 w 393"/>
                <a:gd name="T55" fmla="*/ 130 h 453"/>
                <a:gd name="T56" fmla="*/ 222 w 393"/>
                <a:gd name="T57" fmla="*/ 278 h 453"/>
                <a:gd name="T58" fmla="*/ 314 w 393"/>
                <a:gd name="T59" fmla="*/ 308 h 453"/>
                <a:gd name="T60" fmla="*/ 392 w 393"/>
                <a:gd name="T61" fmla="*/ 345 h 453"/>
                <a:gd name="T62" fmla="*/ 248 w 393"/>
                <a:gd name="T63" fmla="*/ 452 h 4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3"/>
                <a:gd name="T97" fmla="*/ 0 h 453"/>
                <a:gd name="T98" fmla="*/ 393 w 393"/>
                <a:gd name="T99" fmla="*/ 453 h 4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3" h="453">
                  <a:moveTo>
                    <a:pt x="248" y="452"/>
                  </a:moveTo>
                  <a:lnTo>
                    <a:pt x="196" y="422"/>
                  </a:lnTo>
                  <a:lnTo>
                    <a:pt x="181" y="396"/>
                  </a:lnTo>
                  <a:lnTo>
                    <a:pt x="163" y="385"/>
                  </a:lnTo>
                  <a:lnTo>
                    <a:pt x="130" y="382"/>
                  </a:lnTo>
                  <a:lnTo>
                    <a:pt x="93" y="356"/>
                  </a:lnTo>
                  <a:lnTo>
                    <a:pt x="72" y="339"/>
                  </a:lnTo>
                  <a:lnTo>
                    <a:pt x="59" y="319"/>
                  </a:lnTo>
                  <a:lnTo>
                    <a:pt x="56" y="289"/>
                  </a:lnTo>
                  <a:lnTo>
                    <a:pt x="59" y="271"/>
                  </a:lnTo>
                  <a:lnTo>
                    <a:pt x="34" y="252"/>
                  </a:lnTo>
                  <a:lnTo>
                    <a:pt x="8" y="212"/>
                  </a:lnTo>
                  <a:lnTo>
                    <a:pt x="0" y="178"/>
                  </a:lnTo>
                  <a:lnTo>
                    <a:pt x="6" y="150"/>
                  </a:lnTo>
                  <a:lnTo>
                    <a:pt x="15" y="123"/>
                  </a:lnTo>
                  <a:lnTo>
                    <a:pt x="45" y="97"/>
                  </a:lnTo>
                  <a:lnTo>
                    <a:pt x="41" y="65"/>
                  </a:lnTo>
                  <a:lnTo>
                    <a:pt x="45" y="45"/>
                  </a:lnTo>
                  <a:lnTo>
                    <a:pt x="63" y="16"/>
                  </a:lnTo>
                  <a:lnTo>
                    <a:pt x="91" y="6"/>
                  </a:lnTo>
                  <a:lnTo>
                    <a:pt x="130" y="1"/>
                  </a:lnTo>
                  <a:lnTo>
                    <a:pt x="161" y="0"/>
                  </a:lnTo>
                  <a:lnTo>
                    <a:pt x="200" y="12"/>
                  </a:lnTo>
                  <a:lnTo>
                    <a:pt x="222" y="19"/>
                  </a:lnTo>
                  <a:lnTo>
                    <a:pt x="270" y="60"/>
                  </a:lnTo>
                  <a:lnTo>
                    <a:pt x="285" y="93"/>
                  </a:lnTo>
                  <a:lnTo>
                    <a:pt x="185" y="108"/>
                  </a:lnTo>
                  <a:lnTo>
                    <a:pt x="181" y="130"/>
                  </a:lnTo>
                  <a:lnTo>
                    <a:pt x="222" y="278"/>
                  </a:lnTo>
                  <a:lnTo>
                    <a:pt x="314" y="308"/>
                  </a:lnTo>
                  <a:lnTo>
                    <a:pt x="392" y="345"/>
                  </a:lnTo>
                  <a:lnTo>
                    <a:pt x="248" y="452"/>
                  </a:lnTo>
                </a:path>
              </a:pathLst>
            </a:custGeom>
            <a:solidFill>
              <a:srgbClr val="FF0000"/>
            </a:solidFill>
            <a:ln w="12700" cap="rnd" cmpd="sng">
              <a:solidFill>
                <a:srgbClr val="000000"/>
              </a:solidFill>
              <a:prstDash val="solid"/>
              <a:round/>
              <a:headEnd/>
              <a:tailEnd/>
            </a:ln>
          </p:spPr>
          <p:txBody>
            <a:bodyPr/>
            <a:lstStyle/>
            <a:p>
              <a:endParaRPr lang="lv-LV"/>
            </a:p>
          </p:txBody>
        </p:sp>
        <p:sp>
          <p:nvSpPr>
            <p:cNvPr id="10269" name="Freeform 55"/>
            <p:cNvSpPr>
              <a:spLocks/>
            </p:cNvSpPr>
            <p:nvPr/>
          </p:nvSpPr>
          <p:spPr bwMode="auto">
            <a:xfrm>
              <a:off x="418" y="2123"/>
              <a:ext cx="167" cy="289"/>
            </a:xfrm>
            <a:custGeom>
              <a:avLst/>
              <a:gdLst>
                <a:gd name="T0" fmla="*/ 59 w 167"/>
                <a:gd name="T1" fmla="*/ 251 h 289"/>
                <a:gd name="T2" fmla="*/ 46 w 167"/>
                <a:gd name="T3" fmla="*/ 233 h 289"/>
                <a:gd name="T4" fmla="*/ 33 w 167"/>
                <a:gd name="T5" fmla="*/ 211 h 289"/>
                <a:gd name="T6" fmla="*/ 28 w 167"/>
                <a:gd name="T7" fmla="*/ 187 h 289"/>
                <a:gd name="T8" fmla="*/ 31 w 167"/>
                <a:gd name="T9" fmla="*/ 164 h 289"/>
                <a:gd name="T10" fmla="*/ 44 w 167"/>
                <a:gd name="T11" fmla="*/ 146 h 289"/>
                <a:gd name="T12" fmla="*/ 74 w 167"/>
                <a:gd name="T13" fmla="*/ 135 h 289"/>
                <a:gd name="T14" fmla="*/ 90 w 167"/>
                <a:gd name="T15" fmla="*/ 122 h 289"/>
                <a:gd name="T16" fmla="*/ 94 w 167"/>
                <a:gd name="T17" fmla="*/ 96 h 289"/>
                <a:gd name="T18" fmla="*/ 83 w 167"/>
                <a:gd name="T19" fmla="*/ 76 h 289"/>
                <a:gd name="T20" fmla="*/ 76 w 167"/>
                <a:gd name="T21" fmla="*/ 63 h 289"/>
                <a:gd name="T22" fmla="*/ 74 w 167"/>
                <a:gd name="T23" fmla="*/ 33 h 289"/>
                <a:gd name="T24" fmla="*/ 85 w 167"/>
                <a:gd name="T25" fmla="*/ 22 h 289"/>
                <a:gd name="T26" fmla="*/ 103 w 167"/>
                <a:gd name="T27" fmla="*/ 18 h 289"/>
                <a:gd name="T28" fmla="*/ 124 w 167"/>
                <a:gd name="T29" fmla="*/ 11 h 289"/>
                <a:gd name="T30" fmla="*/ 138 w 167"/>
                <a:gd name="T31" fmla="*/ 9 h 289"/>
                <a:gd name="T32" fmla="*/ 166 w 167"/>
                <a:gd name="T33" fmla="*/ 7 h 289"/>
                <a:gd name="T34" fmla="*/ 140 w 167"/>
                <a:gd name="T35" fmla="*/ 0 h 289"/>
                <a:gd name="T36" fmla="*/ 114 w 167"/>
                <a:gd name="T37" fmla="*/ 0 h 289"/>
                <a:gd name="T38" fmla="*/ 94 w 167"/>
                <a:gd name="T39" fmla="*/ 0 h 289"/>
                <a:gd name="T40" fmla="*/ 70 w 167"/>
                <a:gd name="T41" fmla="*/ 7 h 289"/>
                <a:gd name="T42" fmla="*/ 52 w 167"/>
                <a:gd name="T43" fmla="*/ 22 h 289"/>
                <a:gd name="T44" fmla="*/ 46 w 167"/>
                <a:gd name="T45" fmla="*/ 39 h 289"/>
                <a:gd name="T46" fmla="*/ 39 w 167"/>
                <a:gd name="T47" fmla="*/ 63 h 289"/>
                <a:gd name="T48" fmla="*/ 39 w 167"/>
                <a:gd name="T49" fmla="*/ 81 h 289"/>
                <a:gd name="T50" fmla="*/ 44 w 167"/>
                <a:gd name="T51" fmla="*/ 98 h 289"/>
                <a:gd name="T52" fmla="*/ 26 w 167"/>
                <a:gd name="T53" fmla="*/ 105 h 289"/>
                <a:gd name="T54" fmla="*/ 16 w 167"/>
                <a:gd name="T55" fmla="*/ 115 h 289"/>
                <a:gd name="T56" fmla="*/ 5 w 167"/>
                <a:gd name="T57" fmla="*/ 131 h 289"/>
                <a:gd name="T58" fmla="*/ 0 w 167"/>
                <a:gd name="T59" fmla="*/ 155 h 289"/>
                <a:gd name="T60" fmla="*/ 0 w 167"/>
                <a:gd name="T61" fmla="*/ 187 h 289"/>
                <a:gd name="T62" fmla="*/ 9 w 167"/>
                <a:gd name="T63" fmla="*/ 220 h 289"/>
                <a:gd name="T64" fmla="*/ 24 w 167"/>
                <a:gd name="T65" fmla="*/ 257 h 289"/>
                <a:gd name="T66" fmla="*/ 35 w 167"/>
                <a:gd name="T67" fmla="*/ 268 h 289"/>
                <a:gd name="T68" fmla="*/ 48 w 167"/>
                <a:gd name="T69" fmla="*/ 275 h 289"/>
                <a:gd name="T70" fmla="*/ 64 w 167"/>
                <a:gd name="T71" fmla="*/ 288 h 289"/>
                <a:gd name="T72" fmla="*/ 68 w 167"/>
                <a:gd name="T73" fmla="*/ 272 h 289"/>
                <a:gd name="T74" fmla="*/ 59 w 167"/>
                <a:gd name="T75" fmla="*/ 251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7"/>
                <a:gd name="T115" fmla="*/ 0 h 289"/>
                <a:gd name="T116" fmla="*/ 167 w 167"/>
                <a:gd name="T117" fmla="*/ 289 h 2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7" h="289">
                  <a:moveTo>
                    <a:pt x="59" y="251"/>
                  </a:moveTo>
                  <a:lnTo>
                    <a:pt x="46" y="233"/>
                  </a:lnTo>
                  <a:lnTo>
                    <a:pt x="33" y="211"/>
                  </a:lnTo>
                  <a:lnTo>
                    <a:pt x="28" y="187"/>
                  </a:lnTo>
                  <a:lnTo>
                    <a:pt x="31" y="164"/>
                  </a:lnTo>
                  <a:lnTo>
                    <a:pt x="44" y="146"/>
                  </a:lnTo>
                  <a:lnTo>
                    <a:pt x="74" y="135"/>
                  </a:lnTo>
                  <a:lnTo>
                    <a:pt x="90" y="122"/>
                  </a:lnTo>
                  <a:lnTo>
                    <a:pt x="94" y="96"/>
                  </a:lnTo>
                  <a:lnTo>
                    <a:pt x="83" y="76"/>
                  </a:lnTo>
                  <a:lnTo>
                    <a:pt x="76" y="63"/>
                  </a:lnTo>
                  <a:lnTo>
                    <a:pt x="74" y="33"/>
                  </a:lnTo>
                  <a:lnTo>
                    <a:pt x="85" y="22"/>
                  </a:lnTo>
                  <a:lnTo>
                    <a:pt x="103" y="18"/>
                  </a:lnTo>
                  <a:lnTo>
                    <a:pt x="124" y="11"/>
                  </a:lnTo>
                  <a:lnTo>
                    <a:pt x="138" y="9"/>
                  </a:lnTo>
                  <a:lnTo>
                    <a:pt x="166" y="7"/>
                  </a:lnTo>
                  <a:lnTo>
                    <a:pt x="140" y="0"/>
                  </a:lnTo>
                  <a:lnTo>
                    <a:pt x="114" y="0"/>
                  </a:lnTo>
                  <a:lnTo>
                    <a:pt x="94" y="0"/>
                  </a:lnTo>
                  <a:lnTo>
                    <a:pt x="70" y="7"/>
                  </a:lnTo>
                  <a:lnTo>
                    <a:pt x="52" y="22"/>
                  </a:lnTo>
                  <a:lnTo>
                    <a:pt x="46" y="39"/>
                  </a:lnTo>
                  <a:lnTo>
                    <a:pt x="39" y="63"/>
                  </a:lnTo>
                  <a:lnTo>
                    <a:pt x="39" y="81"/>
                  </a:lnTo>
                  <a:lnTo>
                    <a:pt x="44" y="98"/>
                  </a:lnTo>
                  <a:lnTo>
                    <a:pt x="26" y="105"/>
                  </a:lnTo>
                  <a:lnTo>
                    <a:pt x="16" y="115"/>
                  </a:lnTo>
                  <a:lnTo>
                    <a:pt x="5" y="131"/>
                  </a:lnTo>
                  <a:lnTo>
                    <a:pt x="0" y="155"/>
                  </a:lnTo>
                  <a:lnTo>
                    <a:pt x="0" y="187"/>
                  </a:lnTo>
                  <a:lnTo>
                    <a:pt x="9" y="220"/>
                  </a:lnTo>
                  <a:lnTo>
                    <a:pt x="24" y="257"/>
                  </a:lnTo>
                  <a:lnTo>
                    <a:pt x="35" y="268"/>
                  </a:lnTo>
                  <a:lnTo>
                    <a:pt x="48" y="275"/>
                  </a:lnTo>
                  <a:lnTo>
                    <a:pt x="64" y="288"/>
                  </a:lnTo>
                  <a:lnTo>
                    <a:pt x="68" y="272"/>
                  </a:lnTo>
                  <a:lnTo>
                    <a:pt x="59" y="251"/>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70" name="Freeform 56"/>
            <p:cNvSpPr>
              <a:spLocks/>
            </p:cNvSpPr>
            <p:nvPr/>
          </p:nvSpPr>
          <p:spPr bwMode="auto">
            <a:xfrm>
              <a:off x="519" y="2184"/>
              <a:ext cx="199" cy="361"/>
            </a:xfrm>
            <a:custGeom>
              <a:avLst/>
              <a:gdLst>
                <a:gd name="T0" fmla="*/ 161 w 199"/>
                <a:gd name="T1" fmla="*/ 360 h 361"/>
                <a:gd name="T2" fmla="*/ 144 w 199"/>
                <a:gd name="T3" fmla="*/ 353 h 361"/>
                <a:gd name="T4" fmla="*/ 124 w 199"/>
                <a:gd name="T5" fmla="*/ 349 h 361"/>
                <a:gd name="T6" fmla="*/ 113 w 199"/>
                <a:gd name="T7" fmla="*/ 349 h 361"/>
                <a:gd name="T8" fmla="*/ 135 w 199"/>
                <a:gd name="T9" fmla="*/ 340 h 361"/>
                <a:gd name="T10" fmla="*/ 115 w 199"/>
                <a:gd name="T11" fmla="*/ 331 h 361"/>
                <a:gd name="T12" fmla="*/ 95 w 199"/>
                <a:gd name="T13" fmla="*/ 323 h 361"/>
                <a:gd name="T14" fmla="*/ 71 w 199"/>
                <a:gd name="T15" fmla="*/ 320 h 361"/>
                <a:gd name="T16" fmla="*/ 95 w 199"/>
                <a:gd name="T17" fmla="*/ 316 h 361"/>
                <a:gd name="T18" fmla="*/ 120 w 199"/>
                <a:gd name="T19" fmla="*/ 316 h 361"/>
                <a:gd name="T20" fmla="*/ 85 w 199"/>
                <a:gd name="T21" fmla="*/ 296 h 361"/>
                <a:gd name="T22" fmla="*/ 58 w 199"/>
                <a:gd name="T23" fmla="*/ 286 h 361"/>
                <a:gd name="T24" fmla="*/ 41 w 199"/>
                <a:gd name="T25" fmla="*/ 285 h 361"/>
                <a:gd name="T26" fmla="*/ 69 w 199"/>
                <a:gd name="T27" fmla="*/ 279 h 361"/>
                <a:gd name="T28" fmla="*/ 98 w 199"/>
                <a:gd name="T29" fmla="*/ 281 h 361"/>
                <a:gd name="T30" fmla="*/ 113 w 199"/>
                <a:gd name="T31" fmla="*/ 283 h 361"/>
                <a:gd name="T32" fmla="*/ 87 w 199"/>
                <a:gd name="T33" fmla="*/ 266 h 361"/>
                <a:gd name="T34" fmla="*/ 58 w 199"/>
                <a:gd name="T35" fmla="*/ 259 h 361"/>
                <a:gd name="T36" fmla="*/ 23 w 199"/>
                <a:gd name="T37" fmla="*/ 250 h 361"/>
                <a:gd name="T38" fmla="*/ 67 w 199"/>
                <a:gd name="T39" fmla="*/ 248 h 361"/>
                <a:gd name="T40" fmla="*/ 93 w 199"/>
                <a:gd name="T41" fmla="*/ 250 h 361"/>
                <a:gd name="T42" fmla="*/ 67 w 199"/>
                <a:gd name="T43" fmla="*/ 225 h 361"/>
                <a:gd name="T44" fmla="*/ 21 w 199"/>
                <a:gd name="T45" fmla="*/ 209 h 361"/>
                <a:gd name="T46" fmla="*/ 0 w 199"/>
                <a:gd name="T47" fmla="*/ 203 h 361"/>
                <a:gd name="T48" fmla="*/ 67 w 199"/>
                <a:gd name="T49" fmla="*/ 207 h 361"/>
                <a:gd name="T50" fmla="*/ 78 w 199"/>
                <a:gd name="T51" fmla="*/ 209 h 361"/>
                <a:gd name="T52" fmla="*/ 63 w 199"/>
                <a:gd name="T53" fmla="*/ 196 h 361"/>
                <a:gd name="T54" fmla="*/ 37 w 199"/>
                <a:gd name="T55" fmla="*/ 176 h 361"/>
                <a:gd name="T56" fmla="*/ 69 w 199"/>
                <a:gd name="T57" fmla="*/ 166 h 361"/>
                <a:gd name="T58" fmla="*/ 58 w 199"/>
                <a:gd name="T59" fmla="*/ 153 h 361"/>
                <a:gd name="T60" fmla="*/ 32 w 199"/>
                <a:gd name="T61" fmla="*/ 139 h 361"/>
                <a:gd name="T62" fmla="*/ 45 w 199"/>
                <a:gd name="T63" fmla="*/ 129 h 361"/>
                <a:gd name="T64" fmla="*/ 28 w 199"/>
                <a:gd name="T65" fmla="*/ 118 h 361"/>
                <a:gd name="T66" fmla="*/ 6 w 199"/>
                <a:gd name="T67" fmla="*/ 113 h 361"/>
                <a:gd name="T68" fmla="*/ 30 w 199"/>
                <a:gd name="T69" fmla="*/ 107 h 361"/>
                <a:gd name="T70" fmla="*/ 13 w 199"/>
                <a:gd name="T71" fmla="*/ 92 h 361"/>
                <a:gd name="T72" fmla="*/ 0 w 199"/>
                <a:gd name="T73" fmla="*/ 91 h 361"/>
                <a:gd name="T74" fmla="*/ 21 w 199"/>
                <a:gd name="T75" fmla="*/ 87 h 361"/>
                <a:gd name="T76" fmla="*/ 37 w 199"/>
                <a:gd name="T77" fmla="*/ 89 h 361"/>
                <a:gd name="T78" fmla="*/ 15 w 199"/>
                <a:gd name="T79" fmla="*/ 65 h 361"/>
                <a:gd name="T80" fmla="*/ 8 w 199"/>
                <a:gd name="T81" fmla="*/ 46 h 361"/>
                <a:gd name="T82" fmla="*/ 24 w 199"/>
                <a:gd name="T83" fmla="*/ 59 h 361"/>
                <a:gd name="T84" fmla="*/ 43 w 199"/>
                <a:gd name="T85" fmla="*/ 61 h 361"/>
                <a:gd name="T86" fmla="*/ 35 w 199"/>
                <a:gd name="T87" fmla="*/ 26 h 361"/>
                <a:gd name="T88" fmla="*/ 34 w 199"/>
                <a:gd name="T89" fmla="*/ 0 h 361"/>
                <a:gd name="T90" fmla="*/ 39 w 199"/>
                <a:gd name="T91" fmla="*/ 17 h 361"/>
                <a:gd name="T92" fmla="*/ 58 w 199"/>
                <a:gd name="T93" fmla="*/ 35 h 361"/>
                <a:gd name="T94" fmla="*/ 56 w 199"/>
                <a:gd name="T95" fmla="*/ 15 h 361"/>
                <a:gd name="T96" fmla="*/ 58 w 199"/>
                <a:gd name="T97" fmla="*/ 4 h 361"/>
                <a:gd name="T98" fmla="*/ 69 w 199"/>
                <a:gd name="T99" fmla="*/ 20 h 361"/>
                <a:gd name="T100" fmla="*/ 83 w 199"/>
                <a:gd name="T101" fmla="*/ 31 h 361"/>
                <a:gd name="T102" fmla="*/ 98 w 199"/>
                <a:gd name="T103" fmla="*/ 5 h 361"/>
                <a:gd name="T104" fmla="*/ 106 w 199"/>
                <a:gd name="T105" fmla="*/ 24 h 361"/>
                <a:gd name="T106" fmla="*/ 119 w 199"/>
                <a:gd name="T107" fmla="*/ 39 h 361"/>
                <a:gd name="T108" fmla="*/ 126 w 199"/>
                <a:gd name="T109" fmla="*/ 15 h 361"/>
                <a:gd name="T110" fmla="*/ 135 w 199"/>
                <a:gd name="T111" fmla="*/ 50 h 361"/>
                <a:gd name="T112" fmla="*/ 198 w 199"/>
                <a:gd name="T113" fmla="*/ 314 h 361"/>
                <a:gd name="T114" fmla="*/ 161 w 199"/>
                <a:gd name="T115" fmla="*/ 360 h 36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9"/>
                <a:gd name="T175" fmla="*/ 0 h 361"/>
                <a:gd name="T176" fmla="*/ 199 w 199"/>
                <a:gd name="T177" fmla="*/ 361 h 36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9" h="361">
                  <a:moveTo>
                    <a:pt x="161" y="360"/>
                  </a:moveTo>
                  <a:lnTo>
                    <a:pt x="144" y="353"/>
                  </a:lnTo>
                  <a:lnTo>
                    <a:pt x="124" y="349"/>
                  </a:lnTo>
                  <a:lnTo>
                    <a:pt x="113" y="349"/>
                  </a:lnTo>
                  <a:lnTo>
                    <a:pt x="135" y="340"/>
                  </a:lnTo>
                  <a:lnTo>
                    <a:pt x="115" y="331"/>
                  </a:lnTo>
                  <a:lnTo>
                    <a:pt x="95" y="323"/>
                  </a:lnTo>
                  <a:lnTo>
                    <a:pt x="71" y="320"/>
                  </a:lnTo>
                  <a:lnTo>
                    <a:pt x="95" y="316"/>
                  </a:lnTo>
                  <a:lnTo>
                    <a:pt x="120" y="316"/>
                  </a:lnTo>
                  <a:lnTo>
                    <a:pt x="85" y="296"/>
                  </a:lnTo>
                  <a:lnTo>
                    <a:pt x="58" y="286"/>
                  </a:lnTo>
                  <a:lnTo>
                    <a:pt x="41" y="285"/>
                  </a:lnTo>
                  <a:lnTo>
                    <a:pt x="69" y="279"/>
                  </a:lnTo>
                  <a:lnTo>
                    <a:pt x="98" y="281"/>
                  </a:lnTo>
                  <a:lnTo>
                    <a:pt x="113" y="283"/>
                  </a:lnTo>
                  <a:lnTo>
                    <a:pt x="87" y="266"/>
                  </a:lnTo>
                  <a:lnTo>
                    <a:pt x="58" y="259"/>
                  </a:lnTo>
                  <a:lnTo>
                    <a:pt x="23" y="250"/>
                  </a:lnTo>
                  <a:lnTo>
                    <a:pt x="67" y="248"/>
                  </a:lnTo>
                  <a:lnTo>
                    <a:pt x="93" y="250"/>
                  </a:lnTo>
                  <a:lnTo>
                    <a:pt x="67" y="225"/>
                  </a:lnTo>
                  <a:lnTo>
                    <a:pt x="21" y="209"/>
                  </a:lnTo>
                  <a:lnTo>
                    <a:pt x="0" y="203"/>
                  </a:lnTo>
                  <a:lnTo>
                    <a:pt x="67" y="207"/>
                  </a:lnTo>
                  <a:lnTo>
                    <a:pt x="78" y="209"/>
                  </a:lnTo>
                  <a:lnTo>
                    <a:pt x="63" y="196"/>
                  </a:lnTo>
                  <a:lnTo>
                    <a:pt x="37" y="176"/>
                  </a:lnTo>
                  <a:lnTo>
                    <a:pt x="69" y="166"/>
                  </a:lnTo>
                  <a:lnTo>
                    <a:pt x="58" y="153"/>
                  </a:lnTo>
                  <a:lnTo>
                    <a:pt x="32" y="139"/>
                  </a:lnTo>
                  <a:lnTo>
                    <a:pt x="45" y="129"/>
                  </a:lnTo>
                  <a:lnTo>
                    <a:pt x="28" y="118"/>
                  </a:lnTo>
                  <a:lnTo>
                    <a:pt x="6" y="113"/>
                  </a:lnTo>
                  <a:lnTo>
                    <a:pt x="30" y="107"/>
                  </a:lnTo>
                  <a:lnTo>
                    <a:pt x="13" y="92"/>
                  </a:lnTo>
                  <a:lnTo>
                    <a:pt x="0" y="91"/>
                  </a:lnTo>
                  <a:lnTo>
                    <a:pt x="21" y="87"/>
                  </a:lnTo>
                  <a:lnTo>
                    <a:pt x="37" y="89"/>
                  </a:lnTo>
                  <a:lnTo>
                    <a:pt x="15" y="65"/>
                  </a:lnTo>
                  <a:lnTo>
                    <a:pt x="8" y="46"/>
                  </a:lnTo>
                  <a:lnTo>
                    <a:pt x="24" y="59"/>
                  </a:lnTo>
                  <a:lnTo>
                    <a:pt x="43" y="61"/>
                  </a:lnTo>
                  <a:lnTo>
                    <a:pt x="35" y="26"/>
                  </a:lnTo>
                  <a:lnTo>
                    <a:pt x="34" y="0"/>
                  </a:lnTo>
                  <a:lnTo>
                    <a:pt x="39" y="17"/>
                  </a:lnTo>
                  <a:lnTo>
                    <a:pt x="58" y="35"/>
                  </a:lnTo>
                  <a:lnTo>
                    <a:pt x="56" y="15"/>
                  </a:lnTo>
                  <a:lnTo>
                    <a:pt x="58" y="4"/>
                  </a:lnTo>
                  <a:lnTo>
                    <a:pt x="69" y="20"/>
                  </a:lnTo>
                  <a:lnTo>
                    <a:pt x="83" y="31"/>
                  </a:lnTo>
                  <a:lnTo>
                    <a:pt x="98" y="5"/>
                  </a:lnTo>
                  <a:lnTo>
                    <a:pt x="106" y="24"/>
                  </a:lnTo>
                  <a:lnTo>
                    <a:pt x="119" y="39"/>
                  </a:lnTo>
                  <a:lnTo>
                    <a:pt x="126" y="15"/>
                  </a:lnTo>
                  <a:lnTo>
                    <a:pt x="135" y="50"/>
                  </a:lnTo>
                  <a:lnTo>
                    <a:pt x="198" y="314"/>
                  </a:lnTo>
                  <a:lnTo>
                    <a:pt x="161" y="360"/>
                  </a:lnTo>
                </a:path>
              </a:pathLst>
            </a:custGeom>
            <a:solidFill>
              <a:srgbClr val="600000"/>
            </a:solidFill>
            <a:ln w="9525" cap="rnd">
              <a:noFill/>
              <a:round/>
              <a:headEnd/>
              <a:tailEnd/>
            </a:ln>
          </p:spPr>
          <p:txBody>
            <a:bodyPr/>
            <a:lstStyle/>
            <a:p>
              <a:endParaRPr lang="lv-LV"/>
            </a:p>
          </p:txBody>
        </p:sp>
        <p:sp>
          <p:nvSpPr>
            <p:cNvPr id="10271" name="Freeform 57"/>
            <p:cNvSpPr>
              <a:spLocks/>
            </p:cNvSpPr>
            <p:nvPr/>
          </p:nvSpPr>
          <p:spPr bwMode="auto">
            <a:xfrm>
              <a:off x="608" y="2186"/>
              <a:ext cx="309" cy="212"/>
            </a:xfrm>
            <a:custGeom>
              <a:avLst/>
              <a:gdLst>
                <a:gd name="T0" fmla="*/ 35 w 309"/>
                <a:gd name="T1" fmla="*/ 45 h 212"/>
                <a:gd name="T2" fmla="*/ 2 w 309"/>
                <a:gd name="T3" fmla="*/ 45 h 212"/>
                <a:gd name="T4" fmla="*/ 0 w 309"/>
                <a:gd name="T5" fmla="*/ 108 h 212"/>
                <a:gd name="T6" fmla="*/ 17 w 309"/>
                <a:gd name="T7" fmla="*/ 191 h 212"/>
                <a:gd name="T8" fmla="*/ 155 w 309"/>
                <a:gd name="T9" fmla="*/ 211 h 212"/>
                <a:gd name="T10" fmla="*/ 294 w 309"/>
                <a:gd name="T11" fmla="*/ 189 h 212"/>
                <a:gd name="T12" fmla="*/ 305 w 309"/>
                <a:gd name="T13" fmla="*/ 106 h 212"/>
                <a:gd name="T14" fmla="*/ 308 w 309"/>
                <a:gd name="T15" fmla="*/ 61 h 212"/>
                <a:gd name="T16" fmla="*/ 295 w 309"/>
                <a:gd name="T17" fmla="*/ 28 h 212"/>
                <a:gd name="T18" fmla="*/ 222 w 309"/>
                <a:gd name="T19" fmla="*/ 0 h 212"/>
                <a:gd name="T20" fmla="*/ 153 w 309"/>
                <a:gd name="T21" fmla="*/ 0 h 212"/>
                <a:gd name="T22" fmla="*/ 109 w 309"/>
                <a:gd name="T23" fmla="*/ 21 h 212"/>
                <a:gd name="T24" fmla="*/ 66 w 309"/>
                <a:gd name="T25" fmla="*/ 45 h 212"/>
                <a:gd name="T26" fmla="*/ 35 w 309"/>
                <a:gd name="T27" fmla="*/ 45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212"/>
                <a:gd name="T44" fmla="*/ 309 w 309"/>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212">
                  <a:moveTo>
                    <a:pt x="35" y="45"/>
                  </a:moveTo>
                  <a:lnTo>
                    <a:pt x="2" y="45"/>
                  </a:lnTo>
                  <a:lnTo>
                    <a:pt x="0" y="108"/>
                  </a:lnTo>
                  <a:lnTo>
                    <a:pt x="17" y="191"/>
                  </a:lnTo>
                  <a:lnTo>
                    <a:pt x="155" y="211"/>
                  </a:lnTo>
                  <a:lnTo>
                    <a:pt x="294" y="189"/>
                  </a:lnTo>
                  <a:lnTo>
                    <a:pt x="305" y="106"/>
                  </a:lnTo>
                  <a:lnTo>
                    <a:pt x="308" y="61"/>
                  </a:lnTo>
                  <a:lnTo>
                    <a:pt x="295" y="28"/>
                  </a:lnTo>
                  <a:lnTo>
                    <a:pt x="222" y="0"/>
                  </a:lnTo>
                  <a:lnTo>
                    <a:pt x="153" y="0"/>
                  </a:lnTo>
                  <a:lnTo>
                    <a:pt x="109" y="21"/>
                  </a:lnTo>
                  <a:lnTo>
                    <a:pt x="66" y="45"/>
                  </a:lnTo>
                  <a:lnTo>
                    <a:pt x="35" y="45"/>
                  </a:lnTo>
                </a:path>
              </a:pathLst>
            </a:custGeom>
            <a:solidFill>
              <a:srgbClr val="400000"/>
            </a:solidFill>
            <a:ln w="12700" cap="rnd" cmpd="sng">
              <a:solidFill>
                <a:srgbClr val="000000"/>
              </a:solidFill>
              <a:prstDash val="solid"/>
              <a:round/>
              <a:headEnd/>
              <a:tailEnd/>
            </a:ln>
          </p:spPr>
          <p:txBody>
            <a:bodyPr/>
            <a:lstStyle/>
            <a:p>
              <a:endParaRPr lang="lv-LV"/>
            </a:p>
          </p:txBody>
        </p:sp>
        <p:sp>
          <p:nvSpPr>
            <p:cNvPr id="10272" name="Freeform 58"/>
            <p:cNvSpPr>
              <a:spLocks/>
            </p:cNvSpPr>
            <p:nvPr/>
          </p:nvSpPr>
          <p:spPr bwMode="auto">
            <a:xfrm>
              <a:off x="638" y="2331"/>
              <a:ext cx="281" cy="130"/>
            </a:xfrm>
            <a:custGeom>
              <a:avLst/>
              <a:gdLst>
                <a:gd name="T0" fmla="*/ 35 w 281"/>
                <a:gd name="T1" fmla="*/ 9 h 130"/>
                <a:gd name="T2" fmla="*/ 0 w 281"/>
                <a:gd name="T3" fmla="*/ 33 h 130"/>
                <a:gd name="T4" fmla="*/ 144 w 281"/>
                <a:gd name="T5" fmla="*/ 129 h 130"/>
                <a:gd name="T6" fmla="*/ 180 w 281"/>
                <a:gd name="T7" fmla="*/ 74 h 130"/>
                <a:gd name="T8" fmla="*/ 245 w 281"/>
                <a:gd name="T9" fmla="*/ 51 h 130"/>
                <a:gd name="T10" fmla="*/ 280 w 281"/>
                <a:gd name="T11" fmla="*/ 9 h 130"/>
                <a:gd name="T12" fmla="*/ 247 w 281"/>
                <a:gd name="T13" fmla="*/ 0 h 130"/>
                <a:gd name="T14" fmla="*/ 173 w 281"/>
                <a:gd name="T15" fmla="*/ 13 h 130"/>
                <a:gd name="T16" fmla="*/ 131 w 281"/>
                <a:gd name="T17" fmla="*/ 14 h 130"/>
                <a:gd name="T18" fmla="*/ 97 w 281"/>
                <a:gd name="T19" fmla="*/ 5 h 130"/>
                <a:gd name="T20" fmla="*/ 35 w 281"/>
                <a:gd name="T21" fmla="*/ 9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1"/>
                <a:gd name="T34" fmla="*/ 0 h 130"/>
                <a:gd name="T35" fmla="*/ 281 w 281"/>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1" h="130">
                  <a:moveTo>
                    <a:pt x="35" y="9"/>
                  </a:moveTo>
                  <a:lnTo>
                    <a:pt x="0" y="33"/>
                  </a:lnTo>
                  <a:lnTo>
                    <a:pt x="144" y="129"/>
                  </a:lnTo>
                  <a:lnTo>
                    <a:pt x="180" y="74"/>
                  </a:lnTo>
                  <a:lnTo>
                    <a:pt x="245" y="51"/>
                  </a:lnTo>
                  <a:lnTo>
                    <a:pt x="280" y="9"/>
                  </a:lnTo>
                  <a:lnTo>
                    <a:pt x="247" y="0"/>
                  </a:lnTo>
                  <a:lnTo>
                    <a:pt x="173" y="13"/>
                  </a:lnTo>
                  <a:lnTo>
                    <a:pt x="131" y="14"/>
                  </a:lnTo>
                  <a:lnTo>
                    <a:pt x="97" y="5"/>
                  </a:lnTo>
                  <a:lnTo>
                    <a:pt x="35" y="9"/>
                  </a:lnTo>
                </a:path>
              </a:pathLst>
            </a:custGeom>
            <a:solidFill>
              <a:srgbClr val="600000"/>
            </a:solidFill>
            <a:ln w="12700" cap="rnd" cmpd="sng">
              <a:solidFill>
                <a:srgbClr val="000000"/>
              </a:solidFill>
              <a:prstDash val="solid"/>
              <a:round/>
              <a:headEnd/>
              <a:tailEnd/>
            </a:ln>
          </p:spPr>
          <p:txBody>
            <a:bodyPr/>
            <a:lstStyle/>
            <a:p>
              <a:endParaRPr lang="lv-LV"/>
            </a:p>
          </p:txBody>
        </p:sp>
        <p:sp>
          <p:nvSpPr>
            <p:cNvPr id="10273" name="Freeform 59"/>
            <p:cNvSpPr>
              <a:spLocks/>
            </p:cNvSpPr>
            <p:nvPr/>
          </p:nvSpPr>
          <p:spPr bwMode="auto">
            <a:xfrm>
              <a:off x="508" y="2583"/>
              <a:ext cx="444" cy="128"/>
            </a:xfrm>
            <a:custGeom>
              <a:avLst/>
              <a:gdLst>
                <a:gd name="T0" fmla="*/ 0 w 444"/>
                <a:gd name="T1" fmla="*/ 12 h 128"/>
                <a:gd name="T2" fmla="*/ 59 w 444"/>
                <a:gd name="T3" fmla="*/ 56 h 128"/>
                <a:gd name="T4" fmla="*/ 100 w 444"/>
                <a:gd name="T5" fmla="*/ 86 h 128"/>
                <a:gd name="T6" fmla="*/ 137 w 444"/>
                <a:gd name="T7" fmla="*/ 108 h 128"/>
                <a:gd name="T8" fmla="*/ 166 w 444"/>
                <a:gd name="T9" fmla="*/ 119 h 128"/>
                <a:gd name="T10" fmla="*/ 214 w 444"/>
                <a:gd name="T11" fmla="*/ 127 h 128"/>
                <a:gd name="T12" fmla="*/ 255 w 444"/>
                <a:gd name="T13" fmla="*/ 127 h 128"/>
                <a:gd name="T14" fmla="*/ 296 w 444"/>
                <a:gd name="T15" fmla="*/ 119 h 128"/>
                <a:gd name="T16" fmla="*/ 325 w 444"/>
                <a:gd name="T17" fmla="*/ 112 h 128"/>
                <a:gd name="T18" fmla="*/ 358 w 444"/>
                <a:gd name="T19" fmla="*/ 93 h 128"/>
                <a:gd name="T20" fmla="*/ 395 w 444"/>
                <a:gd name="T21" fmla="*/ 77 h 128"/>
                <a:gd name="T22" fmla="*/ 427 w 444"/>
                <a:gd name="T23" fmla="*/ 52 h 128"/>
                <a:gd name="T24" fmla="*/ 443 w 444"/>
                <a:gd name="T25" fmla="*/ 37 h 128"/>
                <a:gd name="T26" fmla="*/ 329 w 444"/>
                <a:gd name="T27" fmla="*/ 0 h 128"/>
                <a:gd name="T28" fmla="*/ 196 w 444"/>
                <a:gd name="T29" fmla="*/ 3 h 128"/>
                <a:gd name="T30" fmla="*/ 0 w 444"/>
                <a:gd name="T31" fmla="*/ 12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4"/>
                <a:gd name="T49" fmla="*/ 0 h 128"/>
                <a:gd name="T50" fmla="*/ 444 w 444"/>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4" h="128">
                  <a:moveTo>
                    <a:pt x="0" y="12"/>
                  </a:moveTo>
                  <a:lnTo>
                    <a:pt x="59" y="56"/>
                  </a:lnTo>
                  <a:lnTo>
                    <a:pt x="100" y="86"/>
                  </a:lnTo>
                  <a:lnTo>
                    <a:pt x="137" y="108"/>
                  </a:lnTo>
                  <a:lnTo>
                    <a:pt x="166" y="119"/>
                  </a:lnTo>
                  <a:lnTo>
                    <a:pt x="214" y="127"/>
                  </a:lnTo>
                  <a:lnTo>
                    <a:pt x="255" y="127"/>
                  </a:lnTo>
                  <a:lnTo>
                    <a:pt x="296" y="119"/>
                  </a:lnTo>
                  <a:lnTo>
                    <a:pt x="325" y="112"/>
                  </a:lnTo>
                  <a:lnTo>
                    <a:pt x="358" y="93"/>
                  </a:lnTo>
                  <a:lnTo>
                    <a:pt x="395" y="77"/>
                  </a:lnTo>
                  <a:lnTo>
                    <a:pt x="427" y="52"/>
                  </a:lnTo>
                  <a:lnTo>
                    <a:pt x="443" y="37"/>
                  </a:lnTo>
                  <a:lnTo>
                    <a:pt x="329" y="0"/>
                  </a:lnTo>
                  <a:lnTo>
                    <a:pt x="196" y="3"/>
                  </a:lnTo>
                  <a:lnTo>
                    <a:pt x="0" y="12"/>
                  </a:lnTo>
                </a:path>
              </a:pathLst>
            </a:custGeom>
            <a:solidFill>
              <a:srgbClr val="600000"/>
            </a:solidFill>
            <a:ln w="12700" cap="rnd" cmpd="sng">
              <a:solidFill>
                <a:srgbClr val="000000"/>
              </a:solidFill>
              <a:prstDash val="solid"/>
              <a:round/>
              <a:headEnd/>
              <a:tailEnd/>
            </a:ln>
          </p:spPr>
          <p:txBody>
            <a:bodyPr/>
            <a:lstStyle/>
            <a:p>
              <a:endParaRPr lang="lv-LV"/>
            </a:p>
          </p:txBody>
        </p:sp>
        <p:sp>
          <p:nvSpPr>
            <p:cNvPr id="10274" name="Freeform 60"/>
            <p:cNvSpPr>
              <a:spLocks/>
            </p:cNvSpPr>
            <p:nvPr/>
          </p:nvSpPr>
          <p:spPr bwMode="auto">
            <a:xfrm>
              <a:off x="628" y="2406"/>
              <a:ext cx="177" cy="136"/>
            </a:xfrm>
            <a:custGeom>
              <a:avLst/>
              <a:gdLst>
                <a:gd name="T0" fmla="*/ 0 w 177"/>
                <a:gd name="T1" fmla="*/ 0 h 136"/>
                <a:gd name="T2" fmla="*/ 11 w 177"/>
                <a:gd name="T3" fmla="*/ 44 h 136"/>
                <a:gd name="T4" fmla="*/ 24 w 177"/>
                <a:gd name="T5" fmla="*/ 68 h 136"/>
                <a:gd name="T6" fmla="*/ 43 w 177"/>
                <a:gd name="T7" fmla="*/ 94 h 136"/>
                <a:gd name="T8" fmla="*/ 61 w 177"/>
                <a:gd name="T9" fmla="*/ 116 h 136"/>
                <a:gd name="T10" fmla="*/ 80 w 177"/>
                <a:gd name="T11" fmla="*/ 135 h 136"/>
                <a:gd name="T12" fmla="*/ 176 w 177"/>
                <a:gd name="T13" fmla="*/ 62 h 136"/>
                <a:gd name="T14" fmla="*/ 120 w 177"/>
                <a:gd name="T15" fmla="*/ 25 h 136"/>
                <a:gd name="T16" fmla="*/ 0 w 177"/>
                <a:gd name="T17" fmla="*/ 0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136"/>
                <a:gd name="T29" fmla="*/ 177 w 177"/>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136">
                  <a:moveTo>
                    <a:pt x="0" y="0"/>
                  </a:moveTo>
                  <a:lnTo>
                    <a:pt x="11" y="44"/>
                  </a:lnTo>
                  <a:lnTo>
                    <a:pt x="24" y="68"/>
                  </a:lnTo>
                  <a:lnTo>
                    <a:pt x="43" y="94"/>
                  </a:lnTo>
                  <a:lnTo>
                    <a:pt x="61" y="116"/>
                  </a:lnTo>
                  <a:lnTo>
                    <a:pt x="80" y="135"/>
                  </a:lnTo>
                  <a:lnTo>
                    <a:pt x="176" y="62"/>
                  </a:lnTo>
                  <a:lnTo>
                    <a:pt x="120" y="25"/>
                  </a:lnTo>
                  <a:lnTo>
                    <a:pt x="0" y="0"/>
                  </a:lnTo>
                </a:path>
              </a:pathLst>
            </a:custGeom>
            <a:solidFill>
              <a:srgbClr val="800000"/>
            </a:solidFill>
            <a:ln w="12700" cap="rnd" cmpd="sng">
              <a:solidFill>
                <a:srgbClr val="000000"/>
              </a:solidFill>
              <a:prstDash val="solid"/>
              <a:round/>
              <a:headEnd/>
              <a:tailEnd/>
            </a:ln>
          </p:spPr>
          <p:txBody>
            <a:bodyPr/>
            <a:lstStyle/>
            <a:p>
              <a:endParaRPr lang="lv-LV"/>
            </a:p>
          </p:txBody>
        </p:sp>
        <p:sp>
          <p:nvSpPr>
            <p:cNvPr id="10275" name="Freeform 61"/>
            <p:cNvSpPr>
              <a:spLocks/>
            </p:cNvSpPr>
            <p:nvPr/>
          </p:nvSpPr>
          <p:spPr bwMode="auto">
            <a:xfrm>
              <a:off x="682" y="2272"/>
              <a:ext cx="263" cy="313"/>
            </a:xfrm>
            <a:custGeom>
              <a:avLst/>
              <a:gdLst>
                <a:gd name="T0" fmla="*/ 7 w 263"/>
                <a:gd name="T1" fmla="*/ 307 h 313"/>
                <a:gd name="T2" fmla="*/ 0 w 263"/>
                <a:gd name="T3" fmla="*/ 270 h 313"/>
                <a:gd name="T4" fmla="*/ 22 w 263"/>
                <a:gd name="T5" fmla="*/ 233 h 313"/>
                <a:gd name="T6" fmla="*/ 70 w 263"/>
                <a:gd name="T7" fmla="*/ 196 h 313"/>
                <a:gd name="T8" fmla="*/ 111 w 263"/>
                <a:gd name="T9" fmla="*/ 166 h 313"/>
                <a:gd name="T10" fmla="*/ 129 w 263"/>
                <a:gd name="T11" fmla="*/ 129 h 313"/>
                <a:gd name="T12" fmla="*/ 162 w 263"/>
                <a:gd name="T13" fmla="*/ 118 h 313"/>
                <a:gd name="T14" fmla="*/ 199 w 263"/>
                <a:gd name="T15" fmla="*/ 111 h 313"/>
                <a:gd name="T16" fmla="*/ 214 w 263"/>
                <a:gd name="T17" fmla="*/ 81 h 313"/>
                <a:gd name="T18" fmla="*/ 232 w 263"/>
                <a:gd name="T19" fmla="*/ 41 h 313"/>
                <a:gd name="T20" fmla="*/ 244 w 263"/>
                <a:gd name="T21" fmla="*/ 7 h 313"/>
                <a:gd name="T22" fmla="*/ 255 w 263"/>
                <a:gd name="T23" fmla="*/ 0 h 313"/>
                <a:gd name="T24" fmla="*/ 262 w 263"/>
                <a:gd name="T25" fmla="*/ 49 h 313"/>
                <a:gd name="T26" fmla="*/ 262 w 263"/>
                <a:gd name="T27" fmla="*/ 92 h 313"/>
                <a:gd name="T28" fmla="*/ 262 w 263"/>
                <a:gd name="T29" fmla="*/ 121 h 313"/>
                <a:gd name="T30" fmla="*/ 258 w 263"/>
                <a:gd name="T31" fmla="*/ 153 h 313"/>
                <a:gd name="T32" fmla="*/ 253 w 263"/>
                <a:gd name="T33" fmla="*/ 182 h 313"/>
                <a:gd name="T34" fmla="*/ 240 w 263"/>
                <a:gd name="T35" fmla="*/ 216 h 313"/>
                <a:gd name="T36" fmla="*/ 227 w 263"/>
                <a:gd name="T37" fmla="*/ 242 h 313"/>
                <a:gd name="T38" fmla="*/ 208 w 263"/>
                <a:gd name="T39" fmla="*/ 269 h 313"/>
                <a:gd name="T40" fmla="*/ 175 w 263"/>
                <a:gd name="T41" fmla="*/ 312 h 313"/>
                <a:gd name="T42" fmla="*/ 111 w 263"/>
                <a:gd name="T43" fmla="*/ 303 h 313"/>
                <a:gd name="T44" fmla="*/ 7 w 263"/>
                <a:gd name="T45" fmla="*/ 307 h 3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3"/>
                <a:gd name="T70" fmla="*/ 0 h 313"/>
                <a:gd name="T71" fmla="*/ 263 w 263"/>
                <a:gd name="T72" fmla="*/ 313 h 3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3" h="313">
                  <a:moveTo>
                    <a:pt x="7" y="307"/>
                  </a:moveTo>
                  <a:lnTo>
                    <a:pt x="0" y="270"/>
                  </a:lnTo>
                  <a:lnTo>
                    <a:pt x="22" y="233"/>
                  </a:lnTo>
                  <a:lnTo>
                    <a:pt x="70" y="196"/>
                  </a:lnTo>
                  <a:lnTo>
                    <a:pt x="111" y="166"/>
                  </a:lnTo>
                  <a:lnTo>
                    <a:pt x="129" y="129"/>
                  </a:lnTo>
                  <a:lnTo>
                    <a:pt x="162" y="118"/>
                  </a:lnTo>
                  <a:lnTo>
                    <a:pt x="199" y="111"/>
                  </a:lnTo>
                  <a:lnTo>
                    <a:pt x="214" y="81"/>
                  </a:lnTo>
                  <a:lnTo>
                    <a:pt x="232" y="41"/>
                  </a:lnTo>
                  <a:lnTo>
                    <a:pt x="244" y="7"/>
                  </a:lnTo>
                  <a:lnTo>
                    <a:pt x="255" y="0"/>
                  </a:lnTo>
                  <a:lnTo>
                    <a:pt x="262" y="49"/>
                  </a:lnTo>
                  <a:lnTo>
                    <a:pt x="262" y="92"/>
                  </a:lnTo>
                  <a:lnTo>
                    <a:pt x="262" y="121"/>
                  </a:lnTo>
                  <a:lnTo>
                    <a:pt x="258" y="153"/>
                  </a:lnTo>
                  <a:lnTo>
                    <a:pt x="253" y="182"/>
                  </a:lnTo>
                  <a:lnTo>
                    <a:pt x="240" y="216"/>
                  </a:lnTo>
                  <a:lnTo>
                    <a:pt x="227" y="242"/>
                  </a:lnTo>
                  <a:lnTo>
                    <a:pt x="208" y="269"/>
                  </a:lnTo>
                  <a:lnTo>
                    <a:pt x="175" y="312"/>
                  </a:lnTo>
                  <a:lnTo>
                    <a:pt x="111" y="303"/>
                  </a:lnTo>
                  <a:lnTo>
                    <a:pt x="7" y="307"/>
                  </a:lnTo>
                </a:path>
              </a:pathLst>
            </a:custGeom>
            <a:solidFill>
              <a:srgbClr val="A00000"/>
            </a:solidFill>
            <a:ln w="12700" cap="rnd" cmpd="sng">
              <a:solidFill>
                <a:srgbClr val="000000"/>
              </a:solidFill>
              <a:prstDash val="solid"/>
              <a:round/>
              <a:headEnd/>
              <a:tailEnd/>
            </a:ln>
          </p:spPr>
          <p:txBody>
            <a:bodyPr/>
            <a:lstStyle/>
            <a:p>
              <a:endParaRPr lang="lv-LV"/>
            </a:p>
          </p:txBody>
        </p:sp>
        <p:sp>
          <p:nvSpPr>
            <p:cNvPr id="10276" name="Freeform 62"/>
            <p:cNvSpPr>
              <a:spLocks/>
            </p:cNvSpPr>
            <p:nvPr/>
          </p:nvSpPr>
          <p:spPr bwMode="auto">
            <a:xfrm>
              <a:off x="338" y="2498"/>
              <a:ext cx="620" cy="149"/>
            </a:xfrm>
            <a:custGeom>
              <a:avLst/>
              <a:gdLst>
                <a:gd name="T0" fmla="*/ 111 w 620"/>
                <a:gd name="T1" fmla="*/ 18 h 149"/>
                <a:gd name="T2" fmla="*/ 124 w 620"/>
                <a:gd name="T3" fmla="*/ 35 h 149"/>
                <a:gd name="T4" fmla="*/ 152 w 620"/>
                <a:gd name="T5" fmla="*/ 48 h 149"/>
                <a:gd name="T6" fmla="*/ 178 w 620"/>
                <a:gd name="T7" fmla="*/ 50 h 149"/>
                <a:gd name="T8" fmla="*/ 200 w 620"/>
                <a:gd name="T9" fmla="*/ 48 h 149"/>
                <a:gd name="T10" fmla="*/ 248 w 620"/>
                <a:gd name="T11" fmla="*/ 55 h 149"/>
                <a:gd name="T12" fmla="*/ 292 w 620"/>
                <a:gd name="T13" fmla="*/ 77 h 149"/>
                <a:gd name="T14" fmla="*/ 329 w 620"/>
                <a:gd name="T15" fmla="*/ 80 h 149"/>
                <a:gd name="T16" fmla="*/ 351 w 620"/>
                <a:gd name="T17" fmla="*/ 74 h 149"/>
                <a:gd name="T18" fmla="*/ 381 w 620"/>
                <a:gd name="T19" fmla="*/ 69 h 149"/>
                <a:gd name="T20" fmla="*/ 410 w 620"/>
                <a:gd name="T21" fmla="*/ 66 h 149"/>
                <a:gd name="T22" fmla="*/ 436 w 620"/>
                <a:gd name="T23" fmla="*/ 65 h 149"/>
                <a:gd name="T24" fmla="*/ 458 w 620"/>
                <a:gd name="T25" fmla="*/ 66 h 149"/>
                <a:gd name="T26" fmla="*/ 499 w 620"/>
                <a:gd name="T27" fmla="*/ 66 h 149"/>
                <a:gd name="T28" fmla="*/ 547 w 620"/>
                <a:gd name="T29" fmla="*/ 81 h 149"/>
                <a:gd name="T30" fmla="*/ 584 w 620"/>
                <a:gd name="T31" fmla="*/ 107 h 149"/>
                <a:gd name="T32" fmla="*/ 619 w 620"/>
                <a:gd name="T33" fmla="*/ 120 h 149"/>
                <a:gd name="T34" fmla="*/ 597 w 620"/>
                <a:gd name="T35" fmla="*/ 137 h 149"/>
                <a:gd name="T36" fmla="*/ 586 w 620"/>
                <a:gd name="T37" fmla="*/ 130 h 149"/>
                <a:gd name="T38" fmla="*/ 551 w 620"/>
                <a:gd name="T39" fmla="*/ 122 h 149"/>
                <a:gd name="T40" fmla="*/ 492 w 620"/>
                <a:gd name="T41" fmla="*/ 114 h 149"/>
                <a:gd name="T42" fmla="*/ 484 w 620"/>
                <a:gd name="T43" fmla="*/ 96 h 149"/>
                <a:gd name="T44" fmla="*/ 473 w 620"/>
                <a:gd name="T45" fmla="*/ 96 h 149"/>
                <a:gd name="T46" fmla="*/ 455 w 620"/>
                <a:gd name="T47" fmla="*/ 122 h 149"/>
                <a:gd name="T48" fmla="*/ 421 w 620"/>
                <a:gd name="T49" fmla="*/ 129 h 149"/>
                <a:gd name="T50" fmla="*/ 396 w 620"/>
                <a:gd name="T51" fmla="*/ 130 h 149"/>
                <a:gd name="T52" fmla="*/ 355 w 620"/>
                <a:gd name="T53" fmla="*/ 138 h 149"/>
                <a:gd name="T54" fmla="*/ 325 w 620"/>
                <a:gd name="T55" fmla="*/ 148 h 149"/>
                <a:gd name="T56" fmla="*/ 285 w 620"/>
                <a:gd name="T57" fmla="*/ 144 h 149"/>
                <a:gd name="T58" fmla="*/ 261 w 620"/>
                <a:gd name="T59" fmla="*/ 127 h 149"/>
                <a:gd name="T60" fmla="*/ 233 w 620"/>
                <a:gd name="T61" fmla="*/ 118 h 149"/>
                <a:gd name="T62" fmla="*/ 213 w 620"/>
                <a:gd name="T63" fmla="*/ 122 h 149"/>
                <a:gd name="T64" fmla="*/ 192 w 620"/>
                <a:gd name="T65" fmla="*/ 122 h 149"/>
                <a:gd name="T66" fmla="*/ 174 w 620"/>
                <a:gd name="T67" fmla="*/ 110 h 149"/>
                <a:gd name="T68" fmla="*/ 152 w 620"/>
                <a:gd name="T69" fmla="*/ 92 h 149"/>
                <a:gd name="T70" fmla="*/ 130 w 620"/>
                <a:gd name="T71" fmla="*/ 77 h 149"/>
                <a:gd name="T72" fmla="*/ 109 w 620"/>
                <a:gd name="T73" fmla="*/ 78 h 149"/>
                <a:gd name="T74" fmla="*/ 85 w 620"/>
                <a:gd name="T75" fmla="*/ 85 h 149"/>
                <a:gd name="T76" fmla="*/ 63 w 620"/>
                <a:gd name="T77" fmla="*/ 95 h 149"/>
                <a:gd name="T78" fmla="*/ 41 w 620"/>
                <a:gd name="T79" fmla="*/ 103 h 149"/>
                <a:gd name="T80" fmla="*/ 15 w 620"/>
                <a:gd name="T81" fmla="*/ 103 h 149"/>
                <a:gd name="T82" fmla="*/ 4 w 620"/>
                <a:gd name="T83" fmla="*/ 91 h 149"/>
                <a:gd name="T84" fmla="*/ 0 w 620"/>
                <a:gd name="T85" fmla="*/ 81 h 149"/>
                <a:gd name="T86" fmla="*/ 15 w 620"/>
                <a:gd name="T87" fmla="*/ 59 h 149"/>
                <a:gd name="T88" fmla="*/ 24 w 620"/>
                <a:gd name="T89" fmla="*/ 24 h 149"/>
                <a:gd name="T90" fmla="*/ 26 w 620"/>
                <a:gd name="T91" fmla="*/ 11 h 149"/>
                <a:gd name="T92" fmla="*/ 39 w 620"/>
                <a:gd name="T93" fmla="*/ 0 h 149"/>
                <a:gd name="T94" fmla="*/ 56 w 620"/>
                <a:gd name="T95" fmla="*/ 0 h 149"/>
                <a:gd name="T96" fmla="*/ 111 w 620"/>
                <a:gd name="T97" fmla="*/ 18 h 1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20"/>
                <a:gd name="T148" fmla="*/ 0 h 149"/>
                <a:gd name="T149" fmla="*/ 620 w 620"/>
                <a:gd name="T150" fmla="*/ 149 h 1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20" h="149">
                  <a:moveTo>
                    <a:pt x="111" y="18"/>
                  </a:moveTo>
                  <a:lnTo>
                    <a:pt x="124" y="35"/>
                  </a:lnTo>
                  <a:lnTo>
                    <a:pt x="152" y="48"/>
                  </a:lnTo>
                  <a:lnTo>
                    <a:pt x="178" y="50"/>
                  </a:lnTo>
                  <a:lnTo>
                    <a:pt x="200" y="48"/>
                  </a:lnTo>
                  <a:lnTo>
                    <a:pt x="248" y="55"/>
                  </a:lnTo>
                  <a:lnTo>
                    <a:pt x="292" y="77"/>
                  </a:lnTo>
                  <a:lnTo>
                    <a:pt x="329" y="80"/>
                  </a:lnTo>
                  <a:lnTo>
                    <a:pt x="351" y="74"/>
                  </a:lnTo>
                  <a:lnTo>
                    <a:pt x="381" y="69"/>
                  </a:lnTo>
                  <a:lnTo>
                    <a:pt x="410" y="66"/>
                  </a:lnTo>
                  <a:lnTo>
                    <a:pt x="436" y="65"/>
                  </a:lnTo>
                  <a:lnTo>
                    <a:pt x="458" y="66"/>
                  </a:lnTo>
                  <a:lnTo>
                    <a:pt x="499" y="66"/>
                  </a:lnTo>
                  <a:lnTo>
                    <a:pt x="547" y="81"/>
                  </a:lnTo>
                  <a:lnTo>
                    <a:pt x="584" y="107"/>
                  </a:lnTo>
                  <a:lnTo>
                    <a:pt x="619" y="120"/>
                  </a:lnTo>
                  <a:lnTo>
                    <a:pt x="597" y="137"/>
                  </a:lnTo>
                  <a:lnTo>
                    <a:pt x="586" y="130"/>
                  </a:lnTo>
                  <a:lnTo>
                    <a:pt x="551" y="122"/>
                  </a:lnTo>
                  <a:lnTo>
                    <a:pt x="492" y="114"/>
                  </a:lnTo>
                  <a:lnTo>
                    <a:pt x="484" y="96"/>
                  </a:lnTo>
                  <a:lnTo>
                    <a:pt x="473" y="96"/>
                  </a:lnTo>
                  <a:lnTo>
                    <a:pt x="455" y="122"/>
                  </a:lnTo>
                  <a:lnTo>
                    <a:pt x="421" y="129"/>
                  </a:lnTo>
                  <a:lnTo>
                    <a:pt x="396" y="130"/>
                  </a:lnTo>
                  <a:lnTo>
                    <a:pt x="355" y="138"/>
                  </a:lnTo>
                  <a:lnTo>
                    <a:pt x="325" y="148"/>
                  </a:lnTo>
                  <a:lnTo>
                    <a:pt x="285" y="144"/>
                  </a:lnTo>
                  <a:lnTo>
                    <a:pt x="261" y="127"/>
                  </a:lnTo>
                  <a:lnTo>
                    <a:pt x="233" y="118"/>
                  </a:lnTo>
                  <a:lnTo>
                    <a:pt x="213" y="122"/>
                  </a:lnTo>
                  <a:lnTo>
                    <a:pt x="192" y="122"/>
                  </a:lnTo>
                  <a:lnTo>
                    <a:pt x="174" y="110"/>
                  </a:lnTo>
                  <a:lnTo>
                    <a:pt x="152" y="92"/>
                  </a:lnTo>
                  <a:lnTo>
                    <a:pt x="130" y="77"/>
                  </a:lnTo>
                  <a:lnTo>
                    <a:pt x="109" y="78"/>
                  </a:lnTo>
                  <a:lnTo>
                    <a:pt x="85" y="85"/>
                  </a:lnTo>
                  <a:lnTo>
                    <a:pt x="63" y="95"/>
                  </a:lnTo>
                  <a:lnTo>
                    <a:pt x="41" y="103"/>
                  </a:lnTo>
                  <a:lnTo>
                    <a:pt x="15" y="103"/>
                  </a:lnTo>
                  <a:lnTo>
                    <a:pt x="4" y="91"/>
                  </a:lnTo>
                  <a:lnTo>
                    <a:pt x="0" y="81"/>
                  </a:lnTo>
                  <a:lnTo>
                    <a:pt x="15" y="59"/>
                  </a:lnTo>
                  <a:lnTo>
                    <a:pt x="24" y="24"/>
                  </a:lnTo>
                  <a:lnTo>
                    <a:pt x="26" y="11"/>
                  </a:lnTo>
                  <a:lnTo>
                    <a:pt x="39" y="0"/>
                  </a:lnTo>
                  <a:lnTo>
                    <a:pt x="56" y="0"/>
                  </a:lnTo>
                  <a:lnTo>
                    <a:pt x="111" y="18"/>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77" name="Freeform 63"/>
            <p:cNvSpPr>
              <a:spLocks/>
            </p:cNvSpPr>
            <p:nvPr/>
          </p:nvSpPr>
          <p:spPr bwMode="auto">
            <a:xfrm>
              <a:off x="553" y="2209"/>
              <a:ext cx="222" cy="243"/>
            </a:xfrm>
            <a:custGeom>
              <a:avLst/>
              <a:gdLst>
                <a:gd name="T0" fmla="*/ 221 w 222"/>
                <a:gd name="T1" fmla="*/ 242 h 243"/>
                <a:gd name="T2" fmla="*/ 216 w 222"/>
                <a:gd name="T3" fmla="*/ 225 h 243"/>
                <a:gd name="T4" fmla="*/ 184 w 222"/>
                <a:gd name="T5" fmla="*/ 204 h 243"/>
                <a:gd name="T6" fmla="*/ 144 w 222"/>
                <a:gd name="T7" fmla="*/ 181 h 243"/>
                <a:gd name="T8" fmla="*/ 107 w 222"/>
                <a:gd name="T9" fmla="*/ 152 h 243"/>
                <a:gd name="T10" fmla="*/ 109 w 222"/>
                <a:gd name="T11" fmla="*/ 149 h 243"/>
                <a:gd name="T12" fmla="*/ 85 w 222"/>
                <a:gd name="T13" fmla="*/ 126 h 243"/>
                <a:gd name="T14" fmla="*/ 73 w 222"/>
                <a:gd name="T15" fmla="*/ 98 h 243"/>
                <a:gd name="T16" fmla="*/ 66 w 222"/>
                <a:gd name="T17" fmla="*/ 74 h 243"/>
                <a:gd name="T18" fmla="*/ 66 w 222"/>
                <a:gd name="T19" fmla="*/ 41 h 243"/>
                <a:gd name="T20" fmla="*/ 77 w 222"/>
                <a:gd name="T21" fmla="*/ 30 h 243"/>
                <a:gd name="T22" fmla="*/ 133 w 222"/>
                <a:gd name="T23" fmla="*/ 37 h 243"/>
                <a:gd name="T24" fmla="*/ 85 w 222"/>
                <a:gd name="T25" fmla="*/ 4 h 243"/>
                <a:gd name="T26" fmla="*/ 44 w 222"/>
                <a:gd name="T27" fmla="*/ 0 h 243"/>
                <a:gd name="T28" fmla="*/ 14 w 222"/>
                <a:gd name="T29" fmla="*/ 11 h 243"/>
                <a:gd name="T30" fmla="*/ 7 w 222"/>
                <a:gd name="T31" fmla="*/ 27 h 243"/>
                <a:gd name="T32" fmla="*/ 0 w 222"/>
                <a:gd name="T33" fmla="*/ 53 h 243"/>
                <a:gd name="T34" fmla="*/ 7 w 222"/>
                <a:gd name="T35" fmla="*/ 77 h 243"/>
                <a:gd name="T36" fmla="*/ 27 w 222"/>
                <a:gd name="T37" fmla="*/ 97 h 243"/>
                <a:gd name="T38" fmla="*/ 44 w 222"/>
                <a:gd name="T39" fmla="*/ 111 h 243"/>
                <a:gd name="T40" fmla="*/ 51 w 222"/>
                <a:gd name="T41" fmla="*/ 148 h 243"/>
                <a:gd name="T42" fmla="*/ 51 w 222"/>
                <a:gd name="T43" fmla="*/ 172 h 243"/>
                <a:gd name="T44" fmla="*/ 62 w 222"/>
                <a:gd name="T45" fmla="*/ 201 h 243"/>
                <a:gd name="T46" fmla="*/ 85 w 222"/>
                <a:gd name="T47" fmla="*/ 226 h 243"/>
                <a:gd name="T48" fmla="*/ 114 w 222"/>
                <a:gd name="T49" fmla="*/ 233 h 243"/>
                <a:gd name="T50" fmla="*/ 151 w 222"/>
                <a:gd name="T51" fmla="*/ 229 h 243"/>
                <a:gd name="T52" fmla="*/ 184 w 222"/>
                <a:gd name="T53" fmla="*/ 233 h 243"/>
                <a:gd name="T54" fmla="*/ 221 w 222"/>
                <a:gd name="T55" fmla="*/ 242 h 24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2"/>
                <a:gd name="T85" fmla="*/ 0 h 243"/>
                <a:gd name="T86" fmla="*/ 222 w 222"/>
                <a:gd name="T87" fmla="*/ 243 h 24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2" h="243">
                  <a:moveTo>
                    <a:pt x="221" y="242"/>
                  </a:moveTo>
                  <a:lnTo>
                    <a:pt x="216" y="225"/>
                  </a:lnTo>
                  <a:lnTo>
                    <a:pt x="184" y="204"/>
                  </a:lnTo>
                  <a:lnTo>
                    <a:pt x="144" y="181"/>
                  </a:lnTo>
                  <a:lnTo>
                    <a:pt x="107" y="152"/>
                  </a:lnTo>
                  <a:lnTo>
                    <a:pt x="109" y="149"/>
                  </a:lnTo>
                  <a:lnTo>
                    <a:pt x="85" y="126"/>
                  </a:lnTo>
                  <a:lnTo>
                    <a:pt x="73" y="98"/>
                  </a:lnTo>
                  <a:lnTo>
                    <a:pt x="66" y="74"/>
                  </a:lnTo>
                  <a:lnTo>
                    <a:pt x="66" y="41"/>
                  </a:lnTo>
                  <a:lnTo>
                    <a:pt x="77" y="30"/>
                  </a:lnTo>
                  <a:lnTo>
                    <a:pt x="133" y="37"/>
                  </a:lnTo>
                  <a:lnTo>
                    <a:pt x="85" y="4"/>
                  </a:lnTo>
                  <a:lnTo>
                    <a:pt x="44" y="0"/>
                  </a:lnTo>
                  <a:lnTo>
                    <a:pt x="14" y="11"/>
                  </a:lnTo>
                  <a:lnTo>
                    <a:pt x="7" y="27"/>
                  </a:lnTo>
                  <a:lnTo>
                    <a:pt x="0" y="53"/>
                  </a:lnTo>
                  <a:lnTo>
                    <a:pt x="7" y="77"/>
                  </a:lnTo>
                  <a:lnTo>
                    <a:pt x="27" y="97"/>
                  </a:lnTo>
                  <a:lnTo>
                    <a:pt x="44" y="111"/>
                  </a:lnTo>
                  <a:lnTo>
                    <a:pt x="51" y="148"/>
                  </a:lnTo>
                  <a:lnTo>
                    <a:pt x="51" y="172"/>
                  </a:lnTo>
                  <a:lnTo>
                    <a:pt x="62" y="201"/>
                  </a:lnTo>
                  <a:lnTo>
                    <a:pt x="85" y="226"/>
                  </a:lnTo>
                  <a:lnTo>
                    <a:pt x="114" y="233"/>
                  </a:lnTo>
                  <a:lnTo>
                    <a:pt x="151" y="229"/>
                  </a:lnTo>
                  <a:lnTo>
                    <a:pt x="184" y="233"/>
                  </a:lnTo>
                  <a:lnTo>
                    <a:pt x="221" y="242"/>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78" name="Freeform 64"/>
            <p:cNvSpPr>
              <a:spLocks/>
            </p:cNvSpPr>
            <p:nvPr/>
          </p:nvSpPr>
          <p:spPr bwMode="auto">
            <a:xfrm>
              <a:off x="686" y="2270"/>
              <a:ext cx="250" cy="269"/>
            </a:xfrm>
            <a:custGeom>
              <a:avLst/>
              <a:gdLst>
                <a:gd name="T0" fmla="*/ 0 w 250"/>
                <a:gd name="T1" fmla="*/ 268 h 269"/>
                <a:gd name="T2" fmla="*/ 22 w 250"/>
                <a:gd name="T3" fmla="*/ 245 h 269"/>
                <a:gd name="T4" fmla="*/ 51 w 250"/>
                <a:gd name="T5" fmla="*/ 234 h 269"/>
                <a:gd name="T6" fmla="*/ 86 w 250"/>
                <a:gd name="T7" fmla="*/ 221 h 269"/>
                <a:gd name="T8" fmla="*/ 94 w 250"/>
                <a:gd name="T9" fmla="*/ 208 h 269"/>
                <a:gd name="T10" fmla="*/ 94 w 250"/>
                <a:gd name="T11" fmla="*/ 201 h 269"/>
                <a:gd name="T12" fmla="*/ 103 w 250"/>
                <a:gd name="T13" fmla="*/ 190 h 269"/>
                <a:gd name="T14" fmla="*/ 131 w 250"/>
                <a:gd name="T15" fmla="*/ 175 h 269"/>
                <a:gd name="T16" fmla="*/ 134 w 250"/>
                <a:gd name="T17" fmla="*/ 159 h 269"/>
                <a:gd name="T18" fmla="*/ 136 w 250"/>
                <a:gd name="T19" fmla="*/ 142 h 269"/>
                <a:gd name="T20" fmla="*/ 149 w 250"/>
                <a:gd name="T21" fmla="*/ 140 h 269"/>
                <a:gd name="T22" fmla="*/ 180 w 250"/>
                <a:gd name="T23" fmla="*/ 138 h 269"/>
                <a:gd name="T24" fmla="*/ 201 w 250"/>
                <a:gd name="T25" fmla="*/ 129 h 269"/>
                <a:gd name="T26" fmla="*/ 204 w 250"/>
                <a:gd name="T27" fmla="*/ 112 h 269"/>
                <a:gd name="T28" fmla="*/ 227 w 250"/>
                <a:gd name="T29" fmla="*/ 99 h 269"/>
                <a:gd name="T30" fmla="*/ 238 w 250"/>
                <a:gd name="T31" fmla="*/ 81 h 269"/>
                <a:gd name="T32" fmla="*/ 245 w 250"/>
                <a:gd name="T33" fmla="*/ 57 h 269"/>
                <a:gd name="T34" fmla="*/ 247 w 250"/>
                <a:gd name="T35" fmla="*/ 46 h 269"/>
                <a:gd name="T36" fmla="*/ 249 w 250"/>
                <a:gd name="T37" fmla="*/ 0 h 269"/>
                <a:gd name="T38" fmla="*/ 230 w 250"/>
                <a:gd name="T39" fmla="*/ 20 h 269"/>
                <a:gd name="T40" fmla="*/ 228 w 250"/>
                <a:gd name="T41" fmla="*/ 40 h 269"/>
                <a:gd name="T42" fmla="*/ 219 w 250"/>
                <a:gd name="T43" fmla="*/ 62 h 269"/>
                <a:gd name="T44" fmla="*/ 208 w 250"/>
                <a:gd name="T45" fmla="*/ 79 h 269"/>
                <a:gd name="T46" fmla="*/ 197 w 250"/>
                <a:gd name="T47" fmla="*/ 98 h 269"/>
                <a:gd name="T48" fmla="*/ 190 w 250"/>
                <a:gd name="T49" fmla="*/ 105 h 269"/>
                <a:gd name="T50" fmla="*/ 175 w 250"/>
                <a:gd name="T51" fmla="*/ 109 h 269"/>
                <a:gd name="T52" fmla="*/ 149 w 250"/>
                <a:gd name="T53" fmla="*/ 116 h 269"/>
                <a:gd name="T54" fmla="*/ 121 w 250"/>
                <a:gd name="T55" fmla="*/ 123 h 269"/>
                <a:gd name="T56" fmla="*/ 110 w 250"/>
                <a:gd name="T57" fmla="*/ 138 h 269"/>
                <a:gd name="T58" fmla="*/ 108 w 250"/>
                <a:gd name="T59" fmla="*/ 147 h 269"/>
                <a:gd name="T60" fmla="*/ 101 w 250"/>
                <a:gd name="T61" fmla="*/ 168 h 269"/>
                <a:gd name="T62" fmla="*/ 75 w 250"/>
                <a:gd name="T63" fmla="*/ 183 h 269"/>
                <a:gd name="T64" fmla="*/ 59 w 250"/>
                <a:gd name="T65" fmla="*/ 192 h 269"/>
                <a:gd name="T66" fmla="*/ 42 w 250"/>
                <a:gd name="T67" fmla="*/ 205 h 269"/>
                <a:gd name="T68" fmla="*/ 18 w 250"/>
                <a:gd name="T69" fmla="*/ 223 h 269"/>
                <a:gd name="T70" fmla="*/ 7 w 250"/>
                <a:gd name="T71" fmla="*/ 238 h 269"/>
                <a:gd name="T72" fmla="*/ 0 w 250"/>
                <a:gd name="T73" fmla="*/ 268 h 2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0"/>
                <a:gd name="T112" fmla="*/ 0 h 269"/>
                <a:gd name="T113" fmla="*/ 250 w 250"/>
                <a:gd name="T114" fmla="*/ 269 h 2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0" h="269">
                  <a:moveTo>
                    <a:pt x="0" y="268"/>
                  </a:moveTo>
                  <a:lnTo>
                    <a:pt x="22" y="245"/>
                  </a:lnTo>
                  <a:lnTo>
                    <a:pt x="51" y="234"/>
                  </a:lnTo>
                  <a:lnTo>
                    <a:pt x="86" y="221"/>
                  </a:lnTo>
                  <a:lnTo>
                    <a:pt x="94" y="208"/>
                  </a:lnTo>
                  <a:lnTo>
                    <a:pt x="94" y="201"/>
                  </a:lnTo>
                  <a:lnTo>
                    <a:pt x="103" y="190"/>
                  </a:lnTo>
                  <a:lnTo>
                    <a:pt x="131" y="175"/>
                  </a:lnTo>
                  <a:lnTo>
                    <a:pt x="134" y="159"/>
                  </a:lnTo>
                  <a:lnTo>
                    <a:pt x="136" y="142"/>
                  </a:lnTo>
                  <a:lnTo>
                    <a:pt x="149" y="140"/>
                  </a:lnTo>
                  <a:lnTo>
                    <a:pt x="180" y="138"/>
                  </a:lnTo>
                  <a:lnTo>
                    <a:pt x="201" y="129"/>
                  </a:lnTo>
                  <a:lnTo>
                    <a:pt x="204" y="112"/>
                  </a:lnTo>
                  <a:lnTo>
                    <a:pt x="227" y="99"/>
                  </a:lnTo>
                  <a:lnTo>
                    <a:pt x="238" y="81"/>
                  </a:lnTo>
                  <a:lnTo>
                    <a:pt x="245" y="57"/>
                  </a:lnTo>
                  <a:lnTo>
                    <a:pt x="247" y="46"/>
                  </a:lnTo>
                  <a:lnTo>
                    <a:pt x="249" y="0"/>
                  </a:lnTo>
                  <a:lnTo>
                    <a:pt x="230" y="20"/>
                  </a:lnTo>
                  <a:lnTo>
                    <a:pt x="228" y="40"/>
                  </a:lnTo>
                  <a:lnTo>
                    <a:pt x="219" y="62"/>
                  </a:lnTo>
                  <a:lnTo>
                    <a:pt x="208" y="79"/>
                  </a:lnTo>
                  <a:lnTo>
                    <a:pt x="197" y="98"/>
                  </a:lnTo>
                  <a:lnTo>
                    <a:pt x="190" y="105"/>
                  </a:lnTo>
                  <a:lnTo>
                    <a:pt x="175" y="109"/>
                  </a:lnTo>
                  <a:lnTo>
                    <a:pt x="149" y="116"/>
                  </a:lnTo>
                  <a:lnTo>
                    <a:pt x="121" y="123"/>
                  </a:lnTo>
                  <a:lnTo>
                    <a:pt x="110" y="138"/>
                  </a:lnTo>
                  <a:lnTo>
                    <a:pt x="108" y="147"/>
                  </a:lnTo>
                  <a:lnTo>
                    <a:pt x="101" y="168"/>
                  </a:lnTo>
                  <a:lnTo>
                    <a:pt x="75" y="183"/>
                  </a:lnTo>
                  <a:lnTo>
                    <a:pt x="59" y="192"/>
                  </a:lnTo>
                  <a:lnTo>
                    <a:pt x="42" y="205"/>
                  </a:lnTo>
                  <a:lnTo>
                    <a:pt x="18" y="223"/>
                  </a:lnTo>
                  <a:lnTo>
                    <a:pt x="7" y="238"/>
                  </a:lnTo>
                  <a:lnTo>
                    <a:pt x="0" y="268"/>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79" name="Freeform 65"/>
            <p:cNvSpPr>
              <a:spLocks/>
            </p:cNvSpPr>
            <p:nvPr/>
          </p:nvSpPr>
          <p:spPr bwMode="auto">
            <a:xfrm>
              <a:off x="654" y="2177"/>
              <a:ext cx="285" cy="182"/>
            </a:xfrm>
            <a:custGeom>
              <a:avLst/>
              <a:gdLst>
                <a:gd name="T0" fmla="*/ 0 w 285"/>
                <a:gd name="T1" fmla="*/ 172 h 182"/>
                <a:gd name="T2" fmla="*/ 13 w 285"/>
                <a:gd name="T3" fmla="*/ 154 h 182"/>
                <a:gd name="T4" fmla="*/ 41 w 285"/>
                <a:gd name="T5" fmla="*/ 148 h 182"/>
                <a:gd name="T6" fmla="*/ 76 w 285"/>
                <a:gd name="T7" fmla="*/ 152 h 182"/>
                <a:gd name="T8" fmla="*/ 111 w 285"/>
                <a:gd name="T9" fmla="*/ 159 h 182"/>
                <a:gd name="T10" fmla="*/ 155 w 285"/>
                <a:gd name="T11" fmla="*/ 157 h 182"/>
                <a:gd name="T12" fmla="*/ 225 w 285"/>
                <a:gd name="T13" fmla="*/ 144 h 182"/>
                <a:gd name="T14" fmla="*/ 242 w 285"/>
                <a:gd name="T15" fmla="*/ 126 h 182"/>
                <a:gd name="T16" fmla="*/ 251 w 285"/>
                <a:gd name="T17" fmla="*/ 100 h 182"/>
                <a:gd name="T18" fmla="*/ 251 w 285"/>
                <a:gd name="T19" fmla="*/ 61 h 182"/>
                <a:gd name="T20" fmla="*/ 238 w 285"/>
                <a:gd name="T21" fmla="*/ 45 h 182"/>
                <a:gd name="T22" fmla="*/ 211 w 285"/>
                <a:gd name="T23" fmla="*/ 35 h 182"/>
                <a:gd name="T24" fmla="*/ 192 w 285"/>
                <a:gd name="T25" fmla="*/ 22 h 182"/>
                <a:gd name="T26" fmla="*/ 177 w 285"/>
                <a:gd name="T27" fmla="*/ 0 h 182"/>
                <a:gd name="T28" fmla="*/ 205 w 285"/>
                <a:gd name="T29" fmla="*/ 15 h 182"/>
                <a:gd name="T30" fmla="*/ 242 w 285"/>
                <a:gd name="T31" fmla="*/ 24 h 182"/>
                <a:gd name="T32" fmla="*/ 268 w 285"/>
                <a:gd name="T33" fmla="*/ 43 h 182"/>
                <a:gd name="T34" fmla="*/ 283 w 285"/>
                <a:gd name="T35" fmla="*/ 56 h 182"/>
                <a:gd name="T36" fmla="*/ 284 w 285"/>
                <a:gd name="T37" fmla="*/ 72 h 182"/>
                <a:gd name="T38" fmla="*/ 281 w 285"/>
                <a:gd name="T39" fmla="*/ 93 h 182"/>
                <a:gd name="T40" fmla="*/ 266 w 285"/>
                <a:gd name="T41" fmla="*/ 111 h 182"/>
                <a:gd name="T42" fmla="*/ 259 w 285"/>
                <a:gd name="T43" fmla="*/ 120 h 182"/>
                <a:gd name="T44" fmla="*/ 257 w 285"/>
                <a:gd name="T45" fmla="*/ 137 h 182"/>
                <a:gd name="T46" fmla="*/ 238 w 285"/>
                <a:gd name="T47" fmla="*/ 167 h 182"/>
                <a:gd name="T48" fmla="*/ 205 w 285"/>
                <a:gd name="T49" fmla="*/ 174 h 182"/>
                <a:gd name="T50" fmla="*/ 188 w 285"/>
                <a:gd name="T51" fmla="*/ 168 h 182"/>
                <a:gd name="T52" fmla="*/ 166 w 285"/>
                <a:gd name="T53" fmla="*/ 172 h 182"/>
                <a:gd name="T54" fmla="*/ 152 w 285"/>
                <a:gd name="T55" fmla="*/ 181 h 182"/>
                <a:gd name="T56" fmla="*/ 126 w 285"/>
                <a:gd name="T57" fmla="*/ 181 h 182"/>
                <a:gd name="T58" fmla="*/ 104 w 285"/>
                <a:gd name="T59" fmla="*/ 172 h 182"/>
                <a:gd name="T60" fmla="*/ 81 w 285"/>
                <a:gd name="T61" fmla="*/ 165 h 182"/>
                <a:gd name="T62" fmla="*/ 67 w 285"/>
                <a:gd name="T63" fmla="*/ 170 h 182"/>
                <a:gd name="T64" fmla="*/ 35 w 285"/>
                <a:gd name="T65" fmla="*/ 172 h 182"/>
                <a:gd name="T66" fmla="*/ 15 w 285"/>
                <a:gd name="T67" fmla="*/ 174 h 182"/>
                <a:gd name="T68" fmla="*/ 0 w 285"/>
                <a:gd name="T69" fmla="*/ 172 h 1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5"/>
                <a:gd name="T106" fmla="*/ 0 h 182"/>
                <a:gd name="T107" fmla="*/ 285 w 285"/>
                <a:gd name="T108" fmla="*/ 182 h 1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5" h="182">
                  <a:moveTo>
                    <a:pt x="0" y="172"/>
                  </a:moveTo>
                  <a:lnTo>
                    <a:pt x="13" y="154"/>
                  </a:lnTo>
                  <a:lnTo>
                    <a:pt x="41" y="148"/>
                  </a:lnTo>
                  <a:lnTo>
                    <a:pt x="76" y="152"/>
                  </a:lnTo>
                  <a:lnTo>
                    <a:pt x="111" y="159"/>
                  </a:lnTo>
                  <a:lnTo>
                    <a:pt x="155" y="157"/>
                  </a:lnTo>
                  <a:lnTo>
                    <a:pt x="225" y="144"/>
                  </a:lnTo>
                  <a:lnTo>
                    <a:pt x="242" y="126"/>
                  </a:lnTo>
                  <a:lnTo>
                    <a:pt x="251" y="100"/>
                  </a:lnTo>
                  <a:lnTo>
                    <a:pt x="251" y="61"/>
                  </a:lnTo>
                  <a:lnTo>
                    <a:pt x="238" y="45"/>
                  </a:lnTo>
                  <a:lnTo>
                    <a:pt x="211" y="35"/>
                  </a:lnTo>
                  <a:lnTo>
                    <a:pt x="192" y="22"/>
                  </a:lnTo>
                  <a:lnTo>
                    <a:pt x="177" y="0"/>
                  </a:lnTo>
                  <a:lnTo>
                    <a:pt x="205" y="15"/>
                  </a:lnTo>
                  <a:lnTo>
                    <a:pt x="242" y="24"/>
                  </a:lnTo>
                  <a:lnTo>
                    <a:pt x="268" y="43"/>
                  </a:lnTo>
                  <a:lnTo>
                    <a:pt x="283" y="56"/>
                  </a:lnTo>
                  <a:lnTo>
                    <a:pt x="284" y="72"/>
                  </a:lnTo>
                  <a:lnTo>
                    <a:pt x="281" y="93"/>
                  </a:lnTo>
                  <a:lnTo>
                    <a:pt x="266" y="111"/>
                  </a:lnTo>
                  <a:lnTo>
                    <a:pt x="259" y="120"/>
                  </a:lnTo>
                  <a:lnTo>
                    <a:pt x="257" y="137"/>
                  </a:lnTo>
                  <a:lnTo>
                    <a:pt x="238" y="167"/>
                  </a:lnTo>
                  <a:lnTo>
                    <a:pt x="205" y="174"/>
                  </a:lnTo>
                  <a:lnTo>
                    <a:pt x="188" y="168"/>
                  </a:lnTo>
                  <a:lnTo>
                    <a:pt x="166" y="172"/>
                  </a:lnTo>
                  <a:lnTo>
                    <a:pt x="152" y="181"/>
                  </a:lnTo>
                  <a:lnTo>
                    <a:pt x="126" y="181"/>
                  </a:lnTo>
                  <a:lnTo>
                    <a:pt x="104" y="172"/>
                  </a:lnTo>
                  <a:lnTo>
                    <a:pt x="81" y="165"/>
                  </a:lnTo>
                  <a:lnTo>
                    <a:pt x="67" y="170"/>
                  </a:lnTo>
                  <a:lnTo>
                    <a:pt x="35" y="172"/>
                  </a:lnTo>
                  <a:lnTo>
                    <a:pt x="15" y="174"/>
                  </a:lnTo>
                  <a:lnTo>
                    <a:pt x="0" y="172"/>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80" name="Freeform 66"/>
            <p:cNvSpPr>
              <a:spLocks/>
            </p:cNvSpPr>
            <p:nvPr/>
          </p:nvSpPr>
          <p:spPr bwMode="auto">
            <a:xfrm>
              <a:off x="669" y="2155"/>
              <a:ext cx="184" cy="136"/>
            </a:xfrm>
            <a:custGeom>
              <a:avLst/>
              <a:gdLst>
                <a:gd name="T0" fmla="*/ 181 w 184"/>
                <a:gd name="T1" fmla="*/ 135 h 136"/>
                <a:gd name="T2" fmla="*/ 183 w 184"/>
                <a:gd name="T3" fmla="*/ 74 h 136"/>
                <a:gd name="T4" fmla="*/ 175 w 184"/>
                <a:gd name="T5" fmla="*/ 22 h 136"/>
                <a:gd name="T6" fmla="*/ 159 w 184"/>
                <a:gd name="T7" fmla="*/ 4 h 136"/>
                <a:gd name="T8" fmla="*/ 133 w 184"/>
                <a:gd name="T9" fmla="*/ 0 h 136"/>
                <a:gd name="T10" fmla="*/ 92 w 184"/>
                <a:gd name="T11" fmla="*/ 4 h 136"/>
                <a:gd name="T12" fmla="*/ 61 w 184"/>
                <a:gd name="T13" fmla="*/ 15 h 136"/>
                <a:gd name="T14" fmla="*/ 46 w 184"/>
                <a:gd name="T15" fmla="*/ 31 h 136"/>
                <a:gd name="T16" fmla="*/ 22 w 184"/>
                <a:gd name="T17" fmla="*/ 54 h 136"/>
                <a:gd name="T18" fmla="*/ 4 w 184"/>
                <a:gd name="T19" fmla="*/ 68 h 136"/>
                <a:gd name="T20" fmla="*/ 0 w 184"/>
                <a:gd name="T21" fmla="*/ 76 h 136"/>
                <a:gd name="T22" fmla="*/ 15 w 184"/>
                <a:gd name="T23" fmla="*/ 89 h 136"/>
                <a:gd name="T24" fmla="*/ 46 w 184"/>
                <a:gd name="T25" fmla="*/ 70 h 136"/>
                <a:gd name="T26" fmla="*/ 76 w 184"/>
                <a:gd name="T27" fmla="*/ 54 h 136"/>
                <a:gd name="T28" fmla="*/ 116 w 184"/>
                <a:gd name="T29" fmla="*/ 50 h 136"/>
                <a:gd name="T30" fmla="*/ 142 w 184"/>
                <a:gd name="T31" fmla="*/ 55 h 136"/>
                <a:gd name="T32" fmla="*/ 164 w 184"/>
                <a:gd name="T33" fmla="*/ 70 h 136"/>
                <a:gd name="T34" fmla="*/ 170 w 184"/>
                <a:gd name="T35" fmla="*/ 94 h 136"/>
                <a:gd name="T36" fmla="*/ 181 w 184"/>
                <a:gd name="T37" fmla="*/ 135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136"/>
                <a:gd name="T59" fmla="*/ 184 w 18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136">
                  <a:moveTo>
                    <a:pt x="181" y="135"/>
                  </a:moveTo>
                  <a:lnTo>
                    <a:pt x="183" y="74"/>
                  </a:lnTo>
                  <a:lnTo>
                    <a:pt x="175" y="22"/>
                  </a:lnTo>
                  <a:lnTo>
                    <a:pt x="159" y="4"/>
                  </a:lnTo>
                  <a:lnTo>
                    <a:pt x="133" y="0"/>
                  </a:lnTo>
                  <a:lnTo>
                    <a:pt x="92" y="4"/>
                  </a:lnTo>
                  <a:lnTo>
                    <a:pt x="61" y="15"/>
                  </a:lnTo>
                  <a:lnTo>
                    <a:pt x="46" y="31"/>
                  </a:lnTo>
                  <a:lnTo>
                    <a:pt x="22" y="54"/>
                  </a:lnTo>
                  <a:lnTo>
                    <a:pt x="4" y="68"/>
                  </a:lnTo>
                  <a:lnTo>
                    <a:pt x="0" y="76"/>
                  </a:lnTo>
                  <a:lnTo>
                    <a:pt x="15" y="89"/>
                  </a:lnTo>
                  <a:lnTo>
                    <a:pt x="46" y="70"/>
                  </a:lnTo>
                  <a:lnTo>
                    <a:pt x="76" y="54"/>
                  </a:lnTo>
                  <a:lnTo>
                    <a:pt x="116" y="50"/>
                  </a:lnTo>
                  <a:lnTo>
                    <a:pt x="142" y="55"/>
                  </a:lnTo>
                  <a:lnTo>
                    <a:pt x="164" y="70"/>
                  </a:lnTo>
                  <a:lnTo>
                    <a:pt x="170" y="94"/>
                  </a:lnTo>
                  <a:lnTo>
                    <a:pt x="181" y="135"/>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81" name="Freeform 67"/>
            <p:cNvSpPr>
              <a:spLocks/>
            </p:cNvSpPr>
            <p:nvPr/>
          </p:nvSpPr>
          <p:spPr bwMode="auto">
            <a:xfrm>
              <a:off x="658" y="2229"/>
              <a:ext cx="143" cy="103"/>
            </a:xfrm>
            <a:custGeom>
              <a:avLst/>
              <a:gdLst>
                <a:gd name="T0" fmla="*/ 142 w 143"/>
                <a:gd name="T1" fmla="*/ 17 h 103"/>
                <a:gd name="T2" fmla="*/ 107 w 143"/>
                <a:gd name="T3" fmla="*/ 2 h 103"/>
                <a:gd name="T4" fmla="*/ 72 w 143"/>
                <a:gd name="T5" fmla="*/ 0 h 103"/>
                <a:gd name="T6" fmla="*/ 29 w 143"/>
                <a:gd name="T7" fmla="*/ 4 h 103"/>
                <a:gd name="T8" fmla="*/ 5 w 143"/>
                <a:gd name="T9" fmla="*/ 11 h 103"/>
                <a:gd name="T10" fmla="*/ 0 w 143"/>
                <a:gd name="T11" fmla="*/ 26 h 103"/>
                <a:gd name="T12" fmla="*/ 2 w 143"/>
                <a:gd name="T13" fmla="*/ 41 h 103"/>
                <a:gd name="T14" fmla="*/ 11 w 143"/>
                <a:gd name="T15" fmla="*/ 50 h 103"/>
                <a:gd name="T16" fmla="*/ 28 w 143"/>
                <a:gd name="T17" fmla="*/ 61 h 103"/>
                <a:gd name="T18" fmla="*/ 63 w 143"/>
                <a:gd name="T19" fmla="*/ 79 h 103"/>
                <a:gd name="T20" fmla="*/ 76 w 143"/>
                <a:gd name="T21" fmla="*/ 100 h 103"/>
                <a:gd name="T22" fmla="*/ 88 w 143"/>
                <a:gd name="T23" fmla="*/ 102 h 103"/>
                <a:gd name="T24" fmla="*/ 74 w 143"/>
                <a:gd name="T25" fmla="*/ 72 h 103"/>
                <a:gd name="T26" fmla="*/ 50 w 143"/>
                <a:gd name="T27" fmla="*/ 59 h 103"/>
                <a:gd name="T28" fmla="*/ 40 w 143"/>
                <a:gd name="T29" fmla="*/ 48 h 103"/>
                <a:gd name="T30" fmla="*/ 26 w 143"/>
                <a:gd name="T31" fmla="*/ 41 h 103"/>
                <a:gd name="T32" fmla="*/ 26 w 143"/>
                <a:gd name="T33" fmla="*/ 33 h 103"/>
                <a:gd name="T34" fmla="*/ 29 w 143"/>
                <a:gd name="T35" fmla="*/ 28 h 103"/>
                <a:gd name="T36" fmla="*/ 53 w 143"/>
                <a:gd name="T37" fmla="*/ 17 h 103"/>
                <a:gd name="T38" fmla="*/ 76 w 143"/>
                <a:gd name="T39" fmla="*/ 13 h 103"/>
                <a:gd name="T40" fmla="*/ 101 w 143"/>
                <a:gd name="T41" fmla="*/ 11 h 103"/>
                <a:gd name="T42" fmla="*/ 142 w 143"/>
                <a:gd name="T43" fmla="*/ 17 h 1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3"/>
                <a:gd name="T67" fmla="*/ 0 h 103"/>
                <a:gd name="T68" fmla="*/ 143 w 143"/>
                <a:gd name="T69" fmla="*/ 103 h 1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3" h="103">
                  <a:moveTo>
                    <a:pt x="142" y="17"/>
                  </a:moveTo>
                  <a:lnTo>
                    <a:pt x="107" y="2"/>
                  </a:lnTo>
                  <a:lnTo>
                    <a:pt x="72" y="0"/>
                  </a:lnTo>
                  <a:lnTo>
                    <a:pt x="29" y="4"/>
                  </a:lnTo>
                  <a:lnTo>
                    <a:pt x="5" y="11"/>
                  </a:lnTo>
                  <a:lnTo>
                    <a:pt x="0" y="26"/>
                  </a:lnTo>
                  <a:lnTo>
                    <a:pt x="2" y="41"/>
                  </a:lnTo>
                  <a:lnTo>
                    <a:pt x="11" y="50"/>
                  </a:lnTo>
                  <a:lnTo>
                    <a:pt x="28" y="61"/>
                  </a:lnTo>
                  <a:lnTo>
                    <a:pt x="63" y="79"/>
                  </a:lnTo>
                  <a:lnTo>
                    <a:pt x="76" y="100"/>
                  </a:lnTo>
                  <a:lnTo>
                    <a:pt x="88" y="102"/>
                  </a:lnTo>
                  <a:lnTo>
                    <a:pt x="74" y="72"/>
                  </a:lnTo>
                  <a:lnTo>
                    <a:pt x="50" y="59"/>
                  </a:lnTo>
                  <a:lnTo>
                    <a:pt x="40" y="48"/>
                  </a:lnTo>
                  <a:lnTo>
                    <a:pt x="26" y="41"/>
                  </a:lnTo>
                  <a:lnTo>
                    <a:pt x="26" y="33"/>
                  </a:lnTo>
                  <a:lnTo>
                    <a:pt x="29" y="28"/>
                  </a:lnTo>
                  <a:lnTo>
                    <a:pt x="53" y="17"/>
                  </a:lnTo>
                  <a:lnTo>
                    <a:pt x="76" y="13"/>
                  </a:lnTo>
                  <a:lnTo>
                    <a:pt x="101" y="11"/>
                  </a:lnTo>
                  <a:lnTo>
                    <a:pt x="142" y="17"/>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82" name="Freeform 68"/>
            <p:cNvSpPr>
              <a:spLocks/>
            </p:cNvSpPr>
            <p:nvPr/>
          </p:nvSpPr>
          <p:spPr bwMode="auto">
            <a:xfrm>
              <a:off x="735" y="2234"/>
              <a:ext cx="96" cy="87"/>
            </a:xfrm>
            <a:custGeom>
              <a:avLst/>
              <a:gdLst>
                <a:gd name="T0" fmla="*/ 50 w 96"/>
                <a:gd name="T1" fmla="*/ 4 h 87"/>
                <a:gd name="T2" fmla="*/ 65 w 96"/>
                <a:gd name="T3" fmla="*/ 12 h 87"/>
                <a:gd name="T4" fmla="*/ 74 w 96"/>
                <a:gd name="T5" fmla="*/ 24 h 87"/>
                <a:gd name="T6" fmla="*/ 67 w 96"/>
                <a:gd name="T7" fmla="*/ 47 h 87"/>
                <a:gd name="T8" fmla="*/ 47 w 96"/>
                <a:gd name="T9" fmla="*/ 65 h 87"/>
                <a:gd name="T10" fmla="*/ 23 w 96"/>
                <a:gd name="T11" fmla="*/ 73 h 87"/>
                <a:gd name="T12" fmla="*/ 0 w 96"/>
                <a:gd name="T13" fmla="*/ 69 h 87"/>
                <a:gd name="T14" fmla="*/ 10 w 96"/>
                <a:gd name="T15" fmla="*/ 84 h 87"/>
                <a:gd name="T16" fmla="*/ 32 w 96"/>
                <a:gd name="T17" fmla="*/ 84 h 87"/>
                <a:gd name="T18" fmla="*/ 48 w 96"/>
                <a:gd name="T19" fmla="*/ 86 h 87"/>
                <a:gd name="T20" fmla="*/ 65 w 96"/>
                <a:gd name="T21" fmla="*/ 84 h 87"/>
                <a:gd name="T22" fmla="*/ 87 w 96"/>
                <a:gd name="T23" fmla="*/ 73 h 87"/>
                <a:gd name="T24" fmla="*/ 95 w 96"/>
                <a:gd name="T25" fmla="*/ 47 h 87"/>
                <a:gd name="T26" fmla="*/ 89 w 96"/>
                <a:gd name="T27" fmla="*/ 37 h 87"/>
                <a:gd name="T28" fmla="*/ 93 w 96"/>
                <a:gd name="T29" fmla="*/ 26 h 87"/>
                <a:gd name="T30" fmla="*/ 93 w 96"/>
                <a:gd name="T31" fmla="*/ 10 h 87"/>
                <a:gd name="T32" fmla="*/ 78 w 96"/>
                <a:gd name="T33" fmla="*/ 0 h 87"/>
                <a:gd name="T34" fmla="*/ 50 w 96"/>
                <a:gd name="T35" fmla="*/ 4 h 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87"/>
                <a:gd name="T56" fmla="*/ 96 w 96"/>
                <a:gd name="T57" fmla="*/ 87 h 8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87">
                  <a:moveTo>
                    <a:pt x="50" y="4"/>
                  </a:moveTo>
                  <a:lnTo>
                    <a:pt x="65" y="12"/>
                  </a:lnTo>
                  <a:lnTo>
                    <a:pt x="74" y="24"/>
                  </a:lnTo>
                  <a:lnTo>
                    <a:pt x="67" y="47"/>
                  </a:lnTo>
                  <a:lnTo>
                    <a:pt x="47" y="65"/>
                  </a:lnTo>
                  <a:lnTo>
                    <a:pt x="23" y="73"/>
                  </a:lnTo>
                  <a:lnTo>
                    <a:pt x="0" y="69"/>
                  </a:lnTo>
                  <a:lnTo>
                    <a:pt x="10" y="84"/>
                  </a:lnTo>
                  <a:lnTo>
                    <a:pt x="32" y="84"/>
                  </a:lnTo>
                  <a:lnTo>
                    <a:pt x="48" y="86"/>
                  </a:lnTo>
                  <a:lnTo>
                    <a:pt x="65" y="84"/>
                  </a:lnTo>
                  <a:lnTo>
                    <a:pt x="87" y="73"/>
                  </a:lnTo>
                  <a:lnTo>
                    <a:pt x="95" y="47"/>
                  </a:lnTo>
                  <a:lnTo>
                    <a:pt x="89" y="37"/>
                  </a:lnTo>
                  <a:lnTo>
                    <a:pt x="93" y="26"/>
                  </a:lnTo>
                  <a:lnTo>
                    <a:pt x="93" y="10"/>
                  </a:lnTo>
                  <a:lnTo>
                    <a:pt x="78" y="0"/>
                  </a:lnTo>
                  <a:lnTo>
                    <a:pt x="50" y="4"/>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83" name="Freeform 69"/>
            <p:cNvSpPr>
              <a:spLocks/>
            </p:cNvSpPr>
            <p:nvPr/>
          </p:nvSpPr>
          <p:spPr bwMode="auto">
            <a:xfrm>
              <a:off x="721" y="2253"/>
              <a:ext cx="65" cy="49"/>
            </a:xfrm>
            <a:custGeom>
              <a:avLst/>
              <a:gdLst>
                <a:gd name="T0" fmla="*/ 64 w 65"/>
                <a:gd name="T1" fmla="*/ 26 h 49"/>
                <a:gd name="T2" fmla="*/ 53 w 65"/>
                <a:gd name="T3" fmla="*/ 7 h 49"/>
                <a:gd name="T4" fmla="*/ 29 w 65"/>
                <a:gd name="T5" fmla="*/ 0 h 49"/>
                <a:gd name="T6" fmla="*/ 11 w 65"/>
                <a:gd name="T7" fmla="*/ 4 h 49"/>
                <a:gd name="T8" fmla="*/ 1 w 65"/>
                <a:gd name="T9" fmla="*/ 15 h 49"/>
                <a:gd name="T10" fmla="*/ 0 w 65"/>
                <a:gd name="T11" fmla="*/ 31 h 49"/>
                <a:gd name="T12" fmla="*/ 1 w 65"/>
                <a:gd name="T13" fmla="*/ 42 h 49"/>
                <a:gd name="T14" fmla="*/ 11 w 65"/>
                <a:gd name="T15" fmla="*/ 48 h 49"/>
                <a:gd name="T16" fmla="*/ 14 w 65"/>
                <a:gd name="T17" fmla="*/ 28 h 49"/>
                <a:gd name="T18" fmla="*/ 27 w 65"/>
                <a:gd name="T19" fmla="*/ 24 h 49"/>
                <a:gd name="T20" fmla="*/ 51 w 65"/>
                <a:gd name="T21" fmla="*/ 30 h 49"/>
                <a:gd name="T22" fmla="*/ 59 w 65"/>
                <a:gd name="T23" fmla="*/ 44 h 49"/>
                <a:gd name="T24" fmla="*/ 64 w 65"/>
                <a:gd name="T25" fmla="*/ 26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49"/>
                <a:gd name="T41" fmla="*/ 65 w 65"/>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49">
                  <a:moveTo>
                    <a:pt x="64" y="26"/>
                  </a:moveTo>
                  <a:lnTo>
                    <a:pt x="53" y="7"/>
                  </a:lnTo>
                  <a:lnTo>
                    <a:pt x="29" y="0"/>
                  </a:lnTo>
                  <a:lnTo>
                    <a:pt x="11" y="4"/>
                  </a:lnTo>
                  <a:lnTo>
                    <a:pt x="1" y="15"/>
                  </a:lnTo>
                  <a:lnTo>
                    <a:pt x="0" y="31"/>
                  </a:lnTo>
                  <a:lnTo>
                    <a:pt x="1" y="42"/>
                  </a:lnTo>
                  <a:lnTo>
                    <a:pt x="11" y="48"/>
                  </a:lnTo>
                  <a:lnTo>
                    <a:pt x="14" y="28"/>
                  </a:lnTo>
                  <a:lnTo>
                    <a:pt x="27" y="24"/>
                  </a:lnTo>
                  <a:lnTo>
                    <a:pt x="51" y="30"/>
                  </a:lnTo>
                  <a:lnTo>
                    <a:pt x="59" y="44"/>
                  </a:lnTo>
                  <a:lnTo>
                    <a:pt x="64" y="26"/>
                  </a:lnTo>
                </a:path>
              </a:pathLst>
            </a:custGeom>
            <a:solidFill>
              <a:srgbClr val="FF4040"/>
            </a:solidFill>
            <a:ln w="12700" cap="rnd" cmpd="sng">
              <a:solidFill>
                <a:srgbClr val="000000"/>
              </a:solidFill>
              <a:prstDash val="solid"/>
              <a:round/>
              <a:headEnd/>
              <a:tailEnd/>
            </a:ln>
          </p:spPr>
          <p:txBody>
            <a:bodyPr/>
            <a:lstStyle/>
            <a:p>
              <a:endParaRPr lang="lv-LV"/>
            </a:p>
          </p:txBody>
        </p:sp>
        <p:sp>
          <p:nvSpPr>
            <p:cNvPr id="10284" name="Freeform 70"/>
            <p:cNvSpPr>
              <a:spLocks/>
            </p:cNvSpPr>
            <p:nvPr/>
          </p:nvSpPr>
          <p:spPr bwMode="auto">
            <a:xfrm>
              <a:off x="652" y="2025"/>
              <a:ext cx="310" cy="184"/>
            </a:xfrm>
            <a:custGeom>
              <a:avLst/>
              <a:gdLst>
                <a:gd name="T0" fmla="*/ 0 w 310"/>
                <a:gd name="T1" fmla="*/ 122 h 184"/>
                <a:gd name="T2" fmla="*/ 21 w 310"/>
                <a:gd name="T3" fmla="*/ 109 h 184"/>
                <a:gd name="T4" fmla="*/ 24 w 310"/>
                <a:gd name="T5" fmla="*/ 92 h 184"/>
                <a:gd name="T6" fmla="*/ 24 w 310"/>
                <a:gd name="T7" fmla="*/ 65 h 184"/>
                <a:gd name="T8" fmla="*/ 34 w 310"/>
                <a:gd name="T9" fmla="*/ 48 h 184"/>
                <a:gd name="T10" fmla="*/ 56 w 310"/>
                <a:gd name="T11" fmla="*/ 42 h 184"/>
                <a:gd name="T12" fmla="*/ 74 w 310"/>
                <a:gd name="T13" fmla="*/ 42 h 184"/>
                <a:gd name="T14" fmla="*/ 100 w 310"/>
                <a:gd name="T15" fmla="*/ 48 h 184"/>
                <a:gd name="T16" fmla="*/ 111 w 310"/>
                <a:gd name="T17" fmla="*/ 63 h 184"/>
                <a:gd name="T18" fmla="*/ 122 w 310"/>
                <a:gd name="T19" fmla="*/ 72 h 184"/>
                <a:gd name="T20" fmla="*/ 135 w 310"/>
                <a:gd name="T21" fmla="*/ 74 h 184"/>
                <a:gd name="T22" fmla="*/ 163 w 310"/>
                <a:gd name="T23" fmla="*/ 72 h 184"/>
                <a:gd name="T24" fmla="*/ 185 w 310"/>
                <a:gd name="T25" fmla="*/ 66 h 184"/>
                <a:gd name="T26" fmla="*/ 214 w 310"/>
                <a:gd name="T27" fmla="*/ 68 h 184"/>
                <a:gd name="T28" fmla="*/ 231 w 310"/>
                <a:gd name="T29" fmla="*/ 76 h 184"/>
                <a:gd name="T30" fmla="*/ 251 w 310"/>
                <a:gd name="T31" fmla="*/ 89 h 184"/>
                <a:gd name="T32" fmla="*/ 274 w 310"/>
                <a:gd name="T33" fmla="*/ 109 h 184"/>
                <a:gd name="T34" fmla="*/ 288 w 310"/>
                <a:gd name="T35" fmla="*/ 133 h 184"/>
                <a:gd name="T36" fmla="*/ 296 w 310"/>
                <a:gd name="T37" fmla="*/ 148 h 184"/>
                <a:gd name="T38" fmla="*/ 301 w 310"/>
                <a:gd name="T39" fmla="*/ 166 h 184"/>
                <a:gd name="T40" fmla="*/ 303 w 310"/>
                <a:gd name="T41" fmla="*/ 183 h 184"/>
                <a:gd name="T42" fmla="*/ 309 w 310"/>
                <a:gd name="T43" fmla="*/ 150 h 184"/>
                <a:gd name="T44" fmla="*/ 307 w 310"/>
                <a:gd name="T45" fmla="*/ 133 h 184"/>
                <a:gd name="T46" fmla="*/ 290 w 310"/>
                <a:gd name="T47" fmla="*/ 94 h 184"/>
                <a:gd name="T48" fmla="*/ 270 w 310"/>
                <a:gd name="T49" fmla="*/ 65 h 184"/>
                <a:gd name="T50" fmla="*/ 250 w 310"/>
                <a:gd name="T51" fmla="*/ 52 h 184"/>
                <a:gd name="T52" fmla="*/ 222 w 310"/>
                <a:gd name="T53" fmla="*/ 44 h 184"/>
                <a:gd name="T54" fmla="*/ 202 w 310"/>
                <a:gd name="T55" fmla="*/ 42 h 184"/>
                <a:gd name="T56" fmla="*/ 178 w 310"/>
                <a:gd name="T57" fmla="*/ 44 h 184"/>
                <a:gd name="T58" fmla="*/ 159 w 310"/>
                <a:gd name="T59" fmla="*/ 42 h 184"/>
                <a:gd name="T60" fmla="*/ 141 w 310"/>
                <a:gd name="T61" fmla="*/ 28 h 184"/>
                <a:gd name="T62" fmla="*/ 126 w 310"/>
                <a:gd name="T63" fmla="*/ 13 h 184"/>
                <a:gd name="T64" fmla="*/ 113 w 310"/>
                <a:gd name="T65" fmla="*/ 5 h 184"/>
                <a:gd name="T66" fmla="*/ 98 w 310"/>
                <a:gd name="T67" fmla="*/ 0 h 184"/>
                <a:gd name="T68" fmla="*/ 63 w 310"/>
                <a:gd name="T69" fmla="*/ 2 h 184"/>
                <a:gd name="T70" fmla="*/ 39 w 310"/>
                <a:gd name="T71" fmla="*/ 4 h 184"/>
                <a:gd name="T72" fmla="*/ 26 w 310"/>
                <a:gd name="T73" fmla="*/ 11 h 184"/>
                <a:gd name="T74" fmla="*/ 8 w 310"/>
                <a:gd name="T75" fmla="*/ 28 h 184"/>
                <a:gd name="T76" fmla="*/ 2 w 310"/>
                <a:gd name="T77" fmla="*/ 48 h 184"/>
                <a:gd name="T78" fmla="*/ 4 w 310"/>
                <a:gd name="T79" fmla="*/ 74 h 184"/>
                <a:gd name="T80" fmla="*/ 8 w 310"/>
                <a:gd name="T81" fmla="*/ 94 h 184"/>
                <a:gd name="T82" fmla="*/ 0 w 310"/>
                <a:gd name="T83" fmla="*/ 122 h 1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0"/>
                <a:gd name="T127" fmla="*/ 0 h 184"/>
                <a:gd name="T128" fmla="*/ 310 w 310"/>
                <a:gd name="T129" fmla="*/ 184 h 1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0" h="184">
                  <a:moveTo>
                    <a:pt x="0" y="122"/>
                  </a:moveTo>
                  <a:lnTo>
                    <a:pt x="21" y="109"/>
                  </a:lnTo>
                  <a:lnTo>
                    <a:pt x="24" y="92"/>
                  </a:lnTo>
                  <a:lnTo>
                    <a:pt x="24" y="65"/>
                  </a:lnTo>
                  <a:lnTo>
                    <a:pt x="34" y="48"/>
                  </a:lnTo>
                  <a:lnTo>
                    <a:pt x="56" y="42"/>
                  </a:lnTo>
                  <a:lnTo>
                    <a:pt x="74" y="42"/>
                  </a:lnTo>
                  <a:lnTo>
                    <a:pt x="100" y="48"/>
                  </a:lnTo>
                  <a:lnTo>
                    <a:pt x="111" y="63"/>
                  </a:lnTo>
                  <a:lnTo>
                    <a:pt x="122" y="72"/>
                  </a:lnTo>
                  <a:lnTo>
                    <a:pt x="135" y="74"/>
                  </a:lnTo>
                  <a:lnTo>
                    <a:pt x="163" y="72"/>
                  </a:lnTo>
                  <a:lnTo>
                    <a:pt x="185" y="66"/>
                  </a:lnTo>
                  <a:lnTo>
                    <a:pt x="214" y="68"/>
                  </a:lnTo>
                  <a:lnTo>
                    <a:pt x="231" y="76"/>
                  </a:lnTo>
                  <a:lnTo>
                    <a:pt x="251" y="89"/>
                  </a:lnTo>
                  <a:lnTo>
                    <a:pt x="274" y="109"/>
                  </a:lnTo>
                  <a:lnTo>
                    <a:pt x="288" y="133"/>
                  </a:lnTo>
                  <a:lnTo>
                    <a:pt x="296" y="148"/>
                  </a:lnTo>
                  <a:lnTo>
                    <a:pt x="301" y="166"/>
                  </a:lnTo>
                  <a:lnTo>
                    <a:pt x="303" y="183"/>
                  </a:lnTo>
                  <a:lnTo>
                    <a:pt x="309" y="150"/>
                  </a:lnTo>
                  <a:lnTo>
                    <a:pt x="307" y="133"/>
                  </a:lnTo>
                  <a:lnTo>
                    <a:pt x="290" y="94"/>
                  </a:lnTo>
                  <a:lnTo>
                    <a:pt x="270" y="65"/>
                  </a:lnTo>
                  <a:lnTo>
                    <a:pt x="250" y="52"/>
                  </a:lnTo>
                  <a:lnTo>
                    <a:pt x="222" y="44"/>
                  </a:lnTo>
                  <a:lnTo>
                    <a:pt x="202" y="42"/>
                  </a:lnTo>
                  <a:lnTo>
                    <a:pt x="178" y="44"/>
                  </a:lnTo>
                  <a:lnTo>
                    <a:pt x="159" y="42"/>
                  </a:lnTo>
                  <a:lnTo>
                    <a:pt x="141" y="28"/>
                  </a:lnTo>
                  <a:lnTo>
                    <a:pt x="126" y="13"/>
                  </a:lnTo>
                  <a:lnTo>
                    <a:pt x="113" y="5"/>
                  </a:lnTo>
                  <a:lnTo>
                    <a:pt x="98" y="0"/>
                  </a:lnTo>
                  <a:lnTo>
                    <a:pt x="63" y="2"/>
                  </a:lnTo>
                  <a:lnTo>
                    <a:pt x="39" y="4"/>
                  </a:lnTo>
                  <a:lnTo>
                    <a:pt x="26" y="11"/>
                  </a:lnTo>
                  <a:lnTo>
                    <a:pt x="8" y="28"/>
                  </a:lnTo>
                  <a:lnTo>
                    <a:pt x="2" y="48"/>
                  </a:lnTo>
                  <a:lnTo>
                    <a:pt x="4" y="74"/>
                  </a:lnTo>
                  <a:lnTo>
                    <a:pt x="8" y="94"/>
                  </a:lnTo>
                  <a:lnTo>
                    <a:pt x="0" y="122"/>
                  </a:lnTo>
                </a:path>
              </a:pathLst>
            </a:custGeom>
            <a:solidFill>
              <a:srgbClr val="FF4040"/>
            </a:solidFill>
            <a:ln w="12700" cap="rnd" cmpd="sng">
              <a:solidFill>
                <a:srgbClr val="000000"/>
              </a:solidFill>
              <a:prstDash val="solid"/>
              <a:round/>
              <a:headEnd/>
              <a:tailEnd/>
            </a:ln>
          </p:spPr>
          <p:txBody>
            <a:bodyPr/>
            <a:lstStyle/>
            <a:p>
              <a:endParaRPr lang="lv-LV"/>
            </a:p>
          </p:txBody>
        </p:sp>
      </p:grpSp>
      <p:grpSp>
        <p:nvGrpSpPr>
          <p:cNvPr id="12" name="Group 71"/>
          <p:cNvGrpSpPr>
            <a:grpSpLocks/>
          </p:cNvGrpSpPr>
          <p:nvPr/>
        </p:nvGrpSpPr>
        <p:grpSpPr bwMode="auto">
          <a:xfrm>
            <a:off x="1076325" y="6307138"/>
            <a:ext cx="1138238" cy="500062"/>
            <a:chOff x="678" y="3973"/>
            <a:chExt cx="717" cy="315"/>
          </a:xfrm>
        </p:grpSpPr>
        <p:sp>
          <p:nvSpPr>
            <p:cNvPr id="10258" name="Freeform 72"/>
            <p:cNvSpPr>
              <a:spLocks/>
            </p:cNvSpPr>
            <p:nvPr/>
          </p:nvSpPr>
          <p:spPr bwMode="auto">
            <a:xfrm>
              <a:off x="995" y="3973"/>
              <a:ext cx="400" cy="315"/>
            </a:xfrm>
            <a:custGeom>
              <a:avLst/>
              <a:gdLst>
                <a:gd name="T0" fmla="*/ 111 w 400"/>
                <a:gd name="T1" fmla="*/ 203 h 315"/>
                <a:gd name="T2" fmla="*/ 192 w 400"/>
                <a:gd name="T3" fmla="*/ 225 h 315"/>
                <a:gd name="T4" fmla="*/ 222 w 400"/>
                <a:gd name="T5" fmla="*/ 244 h 315"/>
                <a:gd name="T6" fmla="*/ 261 w 400"/>
                <a:gd name="T7" fmla="*/ 251 h 315"/>
                <a:gd name="T8" fmla="*/ 290 w 400"/>
                <a:gd name="T9" fmla="*/ 254 h 315"/>
                <a:gd name="T10" fmla="*/ 279 w 400"/>
                <a:gd name="T11" fmla="*/ 243 h 315"/>
                <a:gd name="T12" fmla="*/ 305 w 400"/>
                <a:gd name="T13" fmla="*/ 247 h 315"/>
                <a:gd name="T14" fmla="*/ 333 w 400"/>
                <a:gd name="T15" fmla="*/ 244 h 315"/>
                <a:gd name="T16" fmla="*/ 366 w 400"/>
                <a:gd name="T17" fmla="*/ 262 h 315"/>
                <a:gd name="T18" fmla="*/ 399 w 400"/>
                <a:gd name="T19" fmla="*/ 314 h 315"/>
                <a:gd name="T20" fmla="*/ 392 w 400"/>
                <a:gd name="T21" fmla="*/ 266 h 315"/>
                <a:gd name="T22" fmla="*/ 399 w 400"/>
                <a:gd name="T23" fmla="*/ 207 h 315"/>
                <a:gd name="T24" fmla="*/ 392 w 400"/>
                <a:gd name="T25" fmla="*/ 170 h 315"/>
                <a:gd name="T26" fmla="*/ 373 w 400"/>
                <a:gd name="T27" fmla="*/ 142 h 315"/>
                <a:gd name="T28" fmla="*/ 381 w 400"/>
                <a:gd name="T29" fmla="*/ 138 h 315"/>
                <a:gd name="T30" fmla="*/ 362 w 400"/>
                <a:gd name="T31" fmla="*/ 125 h 315"/>
                <a:gd name="T32" fmla="*/ 340 w 400"/>
                <a:gd name="T33" fmla="*/ 110 h 315"/>
                <a:gd name="T34" fmla="*/ 353 w 400"/>
                <a:gd name="T35" fmla="*/ 106 h 315"/>
                <a:gd name="T36" fmla="*/ 329 w 400"/>
                <a:gd name="T37" fmla="*/ 103 h 315"/>
                <a:gd name="T38" fmla="*/ 281 w 400"/>
                <a:gd name="T39" fmla="*/ 92 h 315"/>
                <a:gd name="T40" fmla="*/ 261 w 400"/>
                <a:gd name="T41" fmla="*/ 68 h 315"/>
                <a:gd name="T42" fmla="*/ 274 w 400"/>
                <a:gd name="T43" fmla="*/ 62 h 315"/>
                <a:gd name="T44" fmla="*/ 253 w 400"/>
                <a:gd name="T45" fmla="*/ 49 h 315"/>
                <a:gd name="T46" fmla="*/ 229 w 400"/>
                <a:gd name="T47" fmla="*/ 33 h 315"/>
                <a:gd name="T48" fmla="*/ 242 w 400"/>
                <a:gd name="T49" fmla="*/ 27 h 315"/>
                <a:gd name="T50" fmla="*/ 205 w 400"/>
                <a:gd name="T51" fmla="*/ 16 h 315"/>
                <a:gd name="T52" fmla="*/ 170 w 400"/>
                <a:gd name="T53" fmla="*/ 7 h 315"/>
                <a:gd name="T54" fmla="*/ 104 w 400"/>
                <a:gd name="T55" fmla="*/ 0 h 315"/>
                <a:gd name="T56" fmla="*/ 34 w 400"/>
                <a:gd name="T57" fmla="*/ 18 h 315"/>
                <a:gd name="T58" fmla="*/ 0 w 400"/>
                <a:gd name="T59" fmla="*/ 29 h 315"/>
                <a:gd name="T60" fmla="*/ 111 w 400"/>
                <a:gd name="T61" fmla="*/ 203 h 3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00"/>
                <a:gd name="T94" fmla="*/ 0 h 315"/>
                <a:gd name="T95" fmla="*/ 400 w 400"/>
                <a:gd name="T96" fmla="*/ 315 h 31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00" h="315">
                  <a:moveTo>
                    <a:pt x="111" y="203"/>
                  </a:moveTo>
                  <a:lnTo>
                    <a:pt x="192" y="225"/>
                  </a:lnTo>
                  <a:lnTo>
                    <a:pt x="222" y="244"/>
                  </a:lnTo>
                  <a:lnTo>
                    <a:pt x="261" y="251"/>
                  </a:lnTo>
                  <a:lnTo>
                    <a:pt x="290" y="254"/>
                  </a:lnTo>
                  <a:lnTo>
                    <a:pt x="279" y="243"/>
                  </a:lnTo>
                  <a:lnTo>
                    <a:pt x="305" y="247"/>
                  </a:lnTo>
                  <a:lnTo>
                    <a:pt x="333" y="244"/>
                  </a:lnTo>
                  <a:lnTo>
                    <a:pt x="366" y="262"/>
                  </a:lnTo>
                  <a:lnTo>
                    <a:pt x="399" y="314"/>
                  </a:lnTo>
                  <a:lnTo>
                    <a:pt x="392" y="266"/>
                  </a:lnTo>
                  <a:lnTo>
                    <a:pt x="399" y="207"/>
                  </a:lnTo>
                  <a:lnTo>
                    <a:pt x="392" y="170"/>
                  </a:lnTo>
                  <a:lnTo>
                    <a:pt x="373" y="142"/>
                  </a:lnTo>
                  <a:lnTo>
                    <a:pt x="381" y="138"/>
                  </a:lnTo>
                  <a:lnTo>
                    <a:pt x="362" y="125"/>
                  </a:lnTo>
                  <a:lnTo>
                    <a:pt x="340" y="110"/>
                  </a:lnTo>
                  <a:lnTo>
                    <a:pt x="353" y="106"/>
                  </a:lnTo>
                  <a:lnTo>
                    <a:pt x="329" y="103"/>
                  </a:lnTo>
                  <a:lnTo>
                    <a:pt x="281" y="92"/>
                  </a:lnTo>
                  <a:lnTo>
                    <a:pt x="261" y="68"/>
                  </a:lnTo>
                  <a:lnTo>
                    <a:pt x="274" y="62"/>
                  </a:lnTo>
                  <a:lnTo>
                    <a:pt x="253" y="49"/>
                  </a:lnTo>
                  <a:lnTo>
                    <a:pt x="229" y="33"/>
                  </a:lnTo>
                  <a:lnTo>
                    <a:pt x="242" y="27"/>
                  </a:lnTo>
                  <a:lnTo>
                    <a:pt x="205" y="16"/>
                  </a:lnTo>
                  <a:lnTo>
                    <a:pt x="170" y="7"/>
                  </a:lnTo>
                  <a:lnTo>
                    <a:pt x="104" y="0"/>
                  </a:lnTo>
                  <a:lnTo>
                    <a:pt x="34" y="18"/>
                  </a:lnTo>
                  <a:lnTo>
                    <a:pt x="0" y="29"/>
                  </a:lnTo>
                  <a:lnTo>
                    <a:pt x="111" y="203"/>
                  </a:lnTo>
                </a:path>
              </a:pathLst>
            </a:custGeom>
            <a:solidFill>
              <a:srgbClr val="006000"/>
            </a:solidFill>
            <a:ln w="12700" cap="rnd" cmpd="sng">
              <a:solidFill>
                <a:srgbClr val="000000"/>
              </a:solidFill>
              <a:prstDash val="solid"/>
              <a:round/>
              <a:headEnd/>
              <a:tailEnd/>
            </a:ln>
          </p:spPr>
          <p:txBody>
            <a:bodyPr/>
            <a:lstStyle/>
            <a:p>
              <a:endParaRPr lang="lv-LV"/>
            </a:p>
          </p:txBody>
        </p:sp>
        <p:sp>
          <p:nvSpPr>
            <p:cNvPr id="10259" name="Freeform 73"/>
            <p:cNvSpPr>
              <a:spLocks/>
            </p:cNvSpPr>
            <p:nvPr/>
          </p:nvSpPr>
          <p:spPr bwMode="auto">
            <a:xfrm>
              <a:off x="678" y="3980"/>
              <a:ext cx="484" cy="216"/>
            </a:xfrm>
            <a:custGeom>
              <a:avLst/>
              <a:gdLst>
                <a:gd name="T0" fmla="*/ 11 w 484"/>
                <a:gd name="T1" fmla="*/ 93 h 216"/>
                <a:gd name="T2" fmla="*/ 66 w 484"/>
                <a:gd name="T3" fmla="*/ 74 h 216"/>
                <a:gd name="T4" fmla="*/ 92 w 484"/>
                <a:gd name="T5" fmla="*/ 74 h 216"/>
                <a:gd name="T6" fmla="*/ 129 w 484"/>
                <a:gd name="T7" fmla="*/ 59 h 216"/>
                <a:gd name="T8" fmla="*/ 192 w 484"/>
                <a:gd name="T9" fmla="*/ 22 h 216"/>
                <a:gd name="T10" fmla="*/ 255 w 484"/>
                <a:gd name="T11" fmla="*/ 0 h 216"/>
                <a:gd name="T12" fmla="*/ 314 w 484"/>
                <a:gd name="T13" fmla="*/ 0 h 216"/>
                <a:gd name="T14" fmla="*/ 358 w 484"/>
                <a:gd name="T15" fmla="*/ 15 h 216"/>
                <a:gd name="T16" fmla="*/ 391 w 484"/>
                <a:gd name="T17" fmla="*/ 49 h 216"/>
                <a:gd name="T18" fmla="*/ 408 w 484"/>
                <a:gd name="T19" fmla="*/ 72 h 216"/>
                <a:gd name="T20" fmla="*/ 389 w 484"/>
                <a:gd name="T21" fmla="*/ 68 h 216"/>
                <a:gd name="T22" fmla="*/ 402 w 484"/>
                <a:gd name="T23" fmla="*/ 86 h 216"/>
                <a:gd name="T24" fmla="*/ 404 w 484"/>
                <a:gd name="T25" fmla="*/ 110 h 216"/>
                <a:gd name="T26" fmla="*/ 410 w 484"/>
                <a:gd name="T27" fmla="*/ 144 h 216"/>
                <a:gd name="T28" fmla="*/ 432 w 484"/>
                <a:gd name="T29" fmla="*/ 185 h 216"/>
                <a:gd name="T30" fmla="*/ 483 w 484"/>
                <a:gd name="T31" fmla="*/ 215 h 216"/>
                <a:gd name="T32" fmla="*/ 421 w 484"/>
                <a:gd name="T33" fmla="*/ 204 h 216"/>
                <a:gd name="T34" fmla="*/ 384 w 484"/>
                <a:gd name="T35" fmla="*/ 178 h 216"/>
                <a:gd name="T36" fmla="*/ 354 w 484"/>
                <a:gd name="T37" fmla="*/ 144 h 216"/>
                <a:gd name="T38" fmla="*/ 314 w 484"/>
                <a:gd name="T39" fmla="*/ 122 h 216"/>
                <a:gd name="T40" fmla="*/ 266 w 484"/>
                <a:gd name="T41" fmla="*/ 104 h 216"/>
                <a:gd name="T42" fmla="*/ 214 w 484"/>
                <a:gd name="T43" fmla="*/ 96 h 216"/>
                <a:gd name="T44" fmla="*/ 151 w 484"/>
                <a:gd name="T45" fmla="*/ 93 h 216"/>
                <a:gd name="T46" fmla="*/ 122 w 484"/>
                <a:gd name="T47" fmla="*/ 85 h 216"/>
                <a:gd name="T48" fmla="*/ 81 w 484"/>
                <a:gd name="T49" fmla="*/ 93 h 216"/>
                <a:gd name="T50" fmla="*/ 51 w 484"/>
                <a:gd name="T51" fmla="*/ 96 h 216"/>
                <a:gd name="T52" fmla="*/ 0 w 484"/>
                <a:gd name="T53" fmla="*/ 115 h 216"/>
                <a:gd name="T54" fmla="*/ 11 w 484"/>
                <a:gd name="T55" fmla="*/ 93 h 2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4"/>
                <a:gd name="T85" fmla="*/ 0 h 216"/>
                <a:gd name="T86" fmla="*/ 484 w 484"/>
                <a:gd name="T87" fmla="*/ 216 h 2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4" h="216">
                  <a:moveTo>
                    <a:pt x="11" y="93"/>
                  </a:moveTo>
                  <a:lnTo>
                    <a:pt x="66" y="74"/>
                  </a:lnTo>
                  <a:lnTo>
                    <a:pt x="92" y="74"/>
                  </a:lnTo>
                  <a:lnTo>
                    <a:pt x="129" y="59"/>
                  </a:lnTo>
                  <a:lnTo>
                    <a:pt x="192" y="22"/>
                  </a:lnTo>
                  <a:lnTo>
                    <a:pt x="255" y="0"/>
                  </a:lnTo>
                  <a:lnTo>
                    <a:pt x="314" y="0"/>
                  </a:lnTo>
                  <a:lnTo>
                    <a:pt x="358" y="15"/>
                  </a:lnTo>
                  <a:lnTo>
                    <a:pt x="391" y="49"/>
                  </a:lnTo>
                  <a:lnTo>
                    <a:pt x="408" y="72"/>
                  </a:lnTo>
                  <a:lnTo>
                    <a:pt x="389" y="68"/>
                  </a:lnTo>
                  <a:lnTo>
                    <a:pt x="402" y="86"/>
                  </a:lnTo>
                  <a:lnTo>
                    <a:pt x="404" y="110"/>
                  </a:lnTo>
                  <a:lnTo>
                    <a:pt x="410" y="144"/>
                  </a:lnTo>
                  <a:lnTo>
                    <a:pt x="432" y="185"/>
                  </a:lnTo>
                  <a:lnTo>
                    <a:pt x="483" y="215"/>
                  </a:lnTo>
                  <a:lnTo>
                    <a:pt x="421" y="204"/>
                  </a:lnTo>
                  <a:lnTo>
                    <a:pt x="384" y="178"/>
                  </a:lnTo>
                  <a:lnTo>
                    <a:pt x="354" y="144"/>
                  </a:lnTo>
                  <a:lnTo>
                    <a:pt x="314" y="122"/>
                  </a:lnTo>
                  <a:lnTo>
                    <a:pt x="266" y="104"/>
                  </a:lnTo>
                  <a:lnTo>
                    <a:pt x="214" y="96"/>
                  </a:lnTo>
                  <a:lnTo>
                    <a:pt x="151" y="93"/>
                  </a:lnTo>
                  <a:lnTo>
                    <a:pt x="122" y="85"/>
                  </a:lnTo>
                  <a:lnTo>
                    <a:pt x="81" y="93"/>
                  </a:lnTo>
                  <a:lnTo>
                    <a:pt x="51" y="96"/>
                  </a:lnTo>
                  <a:lnTo>
                    <a:pt x="0" y="115"/>
                  </a:lnTo>
                  <a:lnTo>
                    <a:pt x="11" y="93"/>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60" name="Freeform 74"/>
            <p:cNvSpPr>
              <a:spLocks/>
            </p:cNvSpPr>
            <p:nvPr/>
          </p:nvSpPr>
          <p:spPr bwMode="auto">
            <a:xfrm>
              <a:off x="1104" y="4039"/>
              <a:ext cx="263" cy="158"/>
            </a:xfrm>
            <a:custGeom>
              <a:avLst/>
              <a:gdLst>
                <a:gd name="T0" fmla="*/ 0 w 263"/>
                <a:gd name="T1" fmla="*/ 37 h 158"/>
                <a:gd name="T2" fmla="*/ 46 w 263"/>
                <a:gd name="T3" fmla="*/ 53 h 158"/>
                <a:gd name="T4" fmla="*/ 109 w 263"/>
                <a:gd name="T5" fmla="*/ 83 h 158"/>
                <a:gd name="T6" fmla="*/ 152 w 263"/>
                <a:gd name="T7" fmla="*/ 112 h 158"/>
                <a:gd name="T8" fmla="*/ 214 w 263"/>
                <a:gd name="T9" fmla="*/ 157 h 158"/>
                <a:gd name="T10" fmla="*/ 222 w 263"/>
                <a:gd name="T11" fmla="*/ 149 h 158"/>
                <a:gd name="T12" fmla="*/ 262 w 263"/>
                <a:gd name="T13" fmla="*/ 138 h 158"/>
                <a:gd name="T14" fmla="*/ 214 w 263"/>
                <a:gd name="T15" fmla="*/ 144 h 158"/>
                <a:gd name="T16" fmla="*/ 181 w 263"/>
                <a:gd name="T17" fmla="*/ 125 h 158"/>
                <a:gd name="T18" fmla="*/ 163 w 263"/>
                <a:gd name="T19" fmla="*/ 109 h 158"/>
                <a:gd name="T20" fmla="*/ 183 w 263"/>
                <a:gd name="T21" fmla="*/ 98 h 158"/>
                <a:gd name="T22" fmla="*/ 222 w 263"/>
                <a:gd name="T23" fmla="*/ 90 h 158"/>
                <a:gd name="T24" fmla="*/ 187 w 263"/>
                <a:gd name="T25" fmla="*/ 88 h 158"/>
                <a:gd name="T26" fmla="*/ 168 w 263"/>
                <a:gd name="T27" fmla="*/ 92 h 158"/>
                <a:gd name="T28" fmla="*/ 146 w 263"/>
                <a:gd name="T29" fmla="*/ 96 h 158"/>
                <a:gd name="T30" fmla="*/ 118 w 263"/>
                <a:gd name="T31" fmla="*/ 81 h 158"/>
                <a:gd name="T32" fmla="*/ 98 w 263"/>
                <a:gd name="T33" fmla="*/ 66 h 158"/>
                <a:gd name="T34" fmla="*/ 120 w 263"/>
                <a:gd name="T35" fmla="*/ 63 h 158"/>
                <a:gd name="T36" fmla="*/ 152 w 263"/>
                <a:gd name="T37" fmla="*/ 63 h 158"/>
                <a:gd name="T38" fmla="*/ 109 w 263"/>
                <a:gd name="T39" fmla="*/ 53 h 158"/>
                <a:gd name="T40" fmla="*/ 100 w 263"/>
                <a:gd name="T41" fmla="*/ 55 h 158"/>
                <a:gd name="T42" fmla="*/ 72 w 263"/>
                <a:gd name="T43" fmla="*/ 59 h 158"/>
                <a:gd name="T44" fmla="*/ 46 w 263"/>
                <a:gd name="T45" fmla="*/ 46 h 158"/>
                <a:gd name="T46" fmla="*/ 56 w 263"/>
                <a:gd name="T47" fmla="*/ 18 h 158"/>
                <a:gd name="T48" fmla="*/ 76 w 263"/>
                <a:gd name="T49" fmla="*/ 5 h 158"/>
                <a:gd name="T50" fmla="*/ 129 w 263"/>
                <a:gd name="T51" fmla="*/ 0 h 158"/>
                <a:gd name="T52" fmla="*/ 72 w 263"/>
                <a:gd name="T53" fmla="*/ 0 h 158"/>
                <a:gd name="T54" fmla="*/ 50 w 263"/>
                <a:gd name="T55" fmla="*/ 15 h 158"/>
                <a:gd name="T56" fmla="*/ 41 w 263"/>
                <a:gd name="T57" fmla="*/ 29 h 158"/>
                <a:gd name="T58" fmla="*/ 35 w 263"/>
                <a:gd name="T59" fmla="*/ 39 h 158"/>
                <a:gd name="T60" fmla="*/ 0 w 263"/>
                <a:gd name="T61" fmla="*/ 37 h 1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3"/>
                <a:gd name="T94" fmla="*/ 0 h 158"/>
                <a:gd name="T95" fmla="*/ 263 w 263"/>
                <a:gd name="T96" fmla="*/ 158 h 1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3" h="158">
                  <a:moveTo>
                    <a:pt x="0" y="37"/>
                  </a:moveTo>
                  <a:lnTo>
                    <a:pt x="46" y="53"/>
                  </a:lnTo>
                  <a:lnTo>
                    <a:pt x="109" y="83"/>
                  </a:lnTo>
                  <a:lnTo>
                    <a:pt x="152" y="112"/>
                  </a:lnTo>
                  <a:lnTo>
                    <a:pt x="214" y="157"/>
                  </a:lnTo>
                  <a:lnTo>
                    <a:pt x="222" y="149"/>
                  </a:lnTo>
                  <a:lnTo>
                    <a:pt x="262" y="138"/>
                  </a:lnTo>
                  <a:lnTo>
                    <a:pt x="214" y="144"/>
                  </a:lnTo>
                  <a:lnTo>
                    <a:pt x="181" y="125"/>
                  </a:lnTo>
                  <a:lnTo>
                    <a:pt x="163" y="109"/>
                  </a:lnTo>
                  <a:lnTo>
                    <a:pt x="183" y="98"/>
                  </a:lnTo>
                  <a:lnTo>
                    <a:pt x="222" y="90"/>
                  </a:lnTo>
                  <a:lnTo>
                    <a:pt x="187" y="88"/>
                  </a:lnTo>
                  <a:lnTo>
                    <a:pt x="168" y="92"/>
                  </a:lnTo>
                  <a:lnTo>
                    <a:pt x="146" y="96"/>
                  </a:lnTo>
                  <a:lnTo>
                    <a:pt x="118" y="81"/>
                  </a:lnTo>
                  <a:lnTo>
                    <a:pt x="98" y="66"/>
                  </a:lnTo>
                  <a:lnTo>
                    <a:pt x="120" y="63"/>
                  </a:lnTo>
                  <a:lnTo>
                    <a:pt x="152" y="63"/>
                  </a:lnTo>
                  <a:lnTo>
                    <a:pt x="109" y="53"/>
                  </a:lnTo>
                  <a:lnTo>
                    <a:pt x="100" y="55"/>
                  </a:lnTo>
                  <a:lnTo>
                    <a:pt x="72" y="59"/>
                  </a:lnTo>
                  <a:lnTo>
                    <a:pt x="46" y="46"/>
                  </a:lnTo>
                  <a:lnTo>
                    <a:pt x="56" y="18"/>
                  </a:lnTo>
                  <a:lnTo>
                    <a:pt x="76" y="5"/>
                  </a:lnTo>
                  <a:lnTo>
                    <a:pt x="129" y="0"/>
                  </a:lnTo>
                  <a:lnTo>
                    <a:pt x="72" y="0"/>
                  </a:lnTo>
                  <a:lnTo>
                    <a:pt x="50" y="15"/>
                  </a:lnTo>
                  <a:lnTo>
                    <a:pt x="41" y="29"/>
                  </a:lnTo>
                  <a:lnTo>
                    <a:pt x="35" y="39"/>
                  </a:lnTo>
                  <a:lnTo>
                    <a:pt x="0" y="37"/>
                  </a:lnTo>
                </a:path>
              </a:pathLst>
            </a:custGeom>
            <a:solidFill>
              <a:srgbClr val="004000"/>
            </a:solidFill>
            <a:ln w="9525" cap="rnd">
              <a:noFill/>
              <a:round/>
              <a:headEnd/>
              <a:tailEnd/>
            </a:ln>
          </p:spPr>
          <p:txBody>
            <a:bodyPr/>
            <a:lstStyle/>
            <a:p>
              <a:endParaRPr lang="lv-LV"/>
            </a:p>
          </p:txBody>
        </p:sp>
      </p:grpSp>
      <p:grpSp>
        <p:nvGrpSpPr>
          <p:cNvPr id="13" name="Group 75"/>
          <p:cNvGrpSpPr>
            <a:grpSpLocks/>
          </p:cNvGrpSpPr>
          <p:nvPr/>
        </p:nvGrpSpPr>
        <p:grpSpPr bwMode="auto">
          <a:xfrm>
            <a:off x="76200" y="5734050"/>
            <a:ext cx="979488" cy="566738"/>
            <a:chOff x="48" y="3612"/>
            <a:chExt cx="617" cy="357"/>
          </a:xfrm>
        </p:grpSpPr>
        <p:sp>
          <p:nvSpPr>
            <p:cNvPr id="10255" name="Freeform 76"/>
            <p:cNvSpPr>
              <a:spLocks/>
            </p:cNvSpPr>
            <p:nvPr/>
          </p:nvSpPr>
          <p:spPr bwMode="auto">
            <a:xfrm>
              <a:off x="48" y="3612"/>
              <a:ext cx="617" cy="357"/>
            </a:xfrm>
            <a:custGeom>
              <a:avLst/>
              <a:gdLst>
                <a:gd name="T0" fmla="*/ 616 w 617"/>
                <a:gd name="T1" fmla="*/ 323 h 357"/>
                <a:gd name="T2" fmla="*/ 598 w 617"/>
                <a:gd name="T3" fmla="*/ 282 h 357"/>
                <a:gd name="T4" fmla="*/ 580 w 617"/>
                <a:gd name="T5" fmla="*/ 249 h 357"/>
                <a:gd name="T6" fmla="*/ 580 w 617"/>
                <a:gd name="T7" fmla="*/ 213 h 357"/>
                <a:gd name="T8" fmla="*/ 580 w 617"/>
                <a:gd name="T9" fmla="*/ 179 h 357"/>
                <a:gd name="T10" fmla="*/ 584 w 617"/>
                <a:gd name="T11" fmla="*/ 139 h 357"/>
                <a:gd name="T12" fmla="*/ 570 w 617"/>
                <a:gd name="T13" fmla="*/ 77 h 357"/>
                <a:gd name="T14" fmla="*/ 549 w 617"/>
                <a:gd name="T15" fmla="*/ 51 h 357"/>
                <a:gd name="T16" fmla="*/ 510 w 617"/>
                <a:gd name="T17" fmla="*/ 25 h 357"/>
                <a:gd name="T18" fmla="*/ 507 w 617"/>
                <a:gd name="T19" fmla="*/ 36 h 357"/>
                <a:gd name="T20" fmla="*/ 489 w 617"/>
                <a:gd name="T21" fmla="*/ 18 h 357"/>
                <a:gd name="T22" fmla="*/ 453 w 617"/>
                <a:gd name="T23" fmla="*/ 3 h 357"/>
                <a:gd name="T24" fmla="*/ 432 w 617"/>
                <a:gd name="T25" fmla="*/ 0 h 357"/>
                <a:gd name="T26" fmla="*/ 436 w 617"/>
                <a:gd name="T27" fmla="*/ 14 h 357"/>
                <a:gd name="T28" fmla="*/ 401 w 617"/>
                <a:gd name="T29" fmla="*/ 3 h 357"/>
                <a:gd name="T30" fmla="*/ 362 w 617"/>
                <a:gd name="T31" fmla="*/ 0 h 357"/>
                <a:gd name="T32" fmla="*/ 334 w 617"/>
                <a:gd name="T33" fmla="*/ 3 h 357"/>
                <a:gd name="T34" fmla="*/ 348 w 617"/>
                <a:gd name="T35" fmla="*/ 10 h 357"/>
                <a:gd name="T36" fmla="*/ 285 w 617"/>
                <a:gd name="T37" fmla="*/ 10 h 357"/>
                <a:gd name="T38" fmla="*/ 193 w 617"/>
                <a:gd name="T39" fmla="*/ 25 h 357"/>
                <a:gd name="T40" fmla="*/ 162 w 617"/>
                <a:gd name="T41" fmla="*/ 47 h 357"/>
                <a:gd name="T42" fmla="*/ 162 w 617"/>
                <a:gd name="T43" fmla="*/ 51 h 357"/>
                <a:gd name="T44" fmla="*/ 133 w 617"/>
                <a:gd name="T45" fmla="*/ 47 h 357"/>
                <a:gd name="T46" fmla="*/ 130 w 617"/>
                <a:gd name="T47" fmla="*/ 58 h 357"/>
                <a:gd name="T48" fmla="*/ 81 w 617"/>
                <a:gd name="T49" fmla="*/ 73 h 357"/>
                <a:gd name="T50" fmla="*/ 52 w 617"/>
                <a:gd name="T51" fmla="*/ 73 h 357"/>
                <a:gd name="T52" fmla="*/ 14 w 617"/>
                <a:gd name="T53" fmla="*/ 55 h 357"/>
                <a:gd name="T54" fmla="*/ 0 w 617"/>
                <a:gd name="T55" fmla="*/ 58 h 357"/>
                <a:gd name="T56" fmla="*/ 20 w 617"/>
                <a:gd name="T57" fmla="*/ 66 h 357"/>
                <a:gd name="T58" fmla="*/ 39 w 617"/>
                <a:gd name="T59" fmla="*/ 84 h 357"/>
                <a:gd name="T60" fmla="*/ 56 w 617"/>
                <a:gd name="T61" fmla="*/ 106 h 357"/>
                <a:gd name="T62" fmla="*/ 112 w 617"/>
                <a:gd name="T63" fmla="*/ 120 h 357"/>
                <a:gd name="T64" fmla="*/ 137 w 617"/>
                <a:gd name="T65" fmla="*/ 146 h 357"/>
                <a:gd name="T66" fmla="*/ 154 w 617"/>
                <a:gd name="T67" fmla="*/ 168 h 357"/>
                <a:gd name="T68" fmla="*/ 176 w 617"/>
                <a:gd name="T69" fmla="*/ 179 h 357"/>
                <a:gd name="T70" fmla="*/ 243 w 617"/>
                <a:gd name="T71" fmla="*/ 179 h 357"/>
                <a:gd name="T72" fmla="*/ 302 w 617"/>
                <a:gd name="T73" fmla="*/ 172 h 357"/>
                <a:gd name="T74" fmla="*/ 330 w 617"/>
                <a:gd name="T75" fmla="*/ 183 h 357"/>
                <a:gd name="T76" fmla="*/ 341 w 617"/>
                <a:gd name="T77" fmla="*/ 213 h 357"/>
                <a:gd name="T78" fmla="*/ 359 w 617"/>
                <a:gd name="T79" fmla="*/ 256 h 357"/>
                <a:gd name="T80" fmla="*/ 387 w 617"/>
                <a:gd name="T81" fmla="*/ 278 h 357"/>
                <a:gd name="T82" fmla="*/ 461 w 617"/>
                <a:gd name="T83" fmla="*/ 286 h 357"/>
                <a:gd name="T84" fmla="*/ 485 w 617"/>
                <a:gd name="T85" fmla="*/ 278 h 357"/>
                <a:gd name="T86" fmla="*/ 545 w 617"/>
                <a:gd name="T87" fmla="*/ 271 h 357"/>
                <a:gd name="T88" fmla="*/ 570 w 617"/>
                <a:gd name="T89" fmla="*/ 271 h 357"/>
                <a:gd name="T90" fmla="*/ 595 w 617"/>
                <a:gd name="T91" fmla="*/ 308 h 357"/>
                <a:gd name="T92" fmla="*/ 616 w 617"/>
                <a:gd name="T93" fmla="*/ 356 h 357"/>
                <a:gd name="T94" fmla="*/ 616 w 617"/>
                <a:gd name="T95" fmla="*/ 323 h 3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357"/>
                <a:gd name="T146" fmla="*/ 617 w 617"/>
                <a:gd name="T147" fmla="*/ 357 h 3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357">
                  <a:moveTo>
                    <a:pt x="616" y="323"/>
                  </a:moveTo>
                  <a:lnTo>
                    <a:pt x="598" y="282"/>
                  </a:lnTo>
                  <a:lnTo>
                    <a:pt x="580" y="249"/>
                  </a:lnTo>
                  <a:lnTo>
                    <a:pt x="580" y="213"/>
                  </a:lnTo>
                  <a:lnTo>
                    <a:pt x="580" y="179"/>
                  </a:lnTo>
                  <a:lnTo>
                    <a:pt x="584" y="139"/>
                  </a:lnTo>
                  <a:lnTo>
                    <a:pt x="570" y="77"/>
                  </a:lnTo>
                  <a:lnTo>
                    <a:pt x="549" y="51"/>
                  </a:lnTo>
                  <a:lnTo>
                    <a:pt x="510" y="25"/>
                  </a:lnTo>
                  <a:lnTo>
                    <a:pt x="507" y="36"/>
                  </a:lnTo>
                  <a:lnTo>
                    <a:pt x="489" y="18"/>
                  </a:lnTo>
                  <a:lnTo>
                    <a:pt x="453" y="3"/>
                  </a:lnTo>
                  <a:lnTo>
                    <a:pt x="432" y="0"/>
                  </a:lnTo>
                  <a:lnTo>
                    <a:pt x="436" y="14"/>
                  </a:lnTo>
                  <a:lnTo>
                    <a:pt x="401" y="3"/>
                  </a:lnTo>
                  <a:lnTo>
                    <a:pt x="362" y="0"/>
                  </a:lnTo>
                  <a:lnTo>
                    <a:pt x="334" y="3"/>
                  </a:lnTo>
                  <a:lnTo>
                    <a:pt x="348" y="10"/>
                  </a:lnTo>
                  <a:lnTo>
                    <a:pt x="285" y="10"/>
                  </a:lnTo>
                  <a:lnTo>
                    <a:pt x="193" y="25"/>
                  </a:lnTo>
                  <a:lnTo>
                    <a:pt x="162" y="47"/>
                  </a:lnTo>
                  <a:lnTo>
                    <a:pt x="162" y="51"/>
                  </a:lnTo>
                  <a:lnTo>
                    <a:pt x="133" y="47"/>
                  </a:lnTo>
                  <a:lnTo>
                    <a:pt x="130" y="58"/>
                  </a:lnTo>
                  <a:lnTo>
                    <a:pt x="81" y="73"/>
                  </a:lnTo>
                  <a:lnTo>
                    <a:pt x="52" y="73"/>
                  </a:lnTo>
                  <a:lnTo>
                    <a:pt x="14" y="55"/>
                  </a:lnTo>
                  <a:lnTo>
                    <a:pt x="0" y="58"/>
                  </a:lnTo>
                  <a:lnTo>
                    <a:pt x="20" y="66"/>
                  </a:lnTo>
                  <a:lnTo>
                    <a:pt x="39" y="84"/>
                  </a:lnTo>
                  <a:lnTo>
                    <a:pt x="56" y="106"/>
                  </a:lnTo>
                  <a:lnTo>
                    <a:pt x="112" y="120"/>
                  </a:lnTo>
                  <a:lnTo>
                    <a:pt x="137" y="146"/>
                  </a:lnTo>
                  <a:lnTo>
                    <a:pt x="154" y="168"/>
                  </a:lnTo>
                  <a:lnTo>
                    <a:pt x="176" y="179"/>
                  </a:lnTo>
                  <a:lnTo>
                    <a:pt x="243" y="179"/>
                  </a:lnTo>
                  <a:lnTo>
                    <a:pt x="302" y="172"/>
                  </a:lnTo>
                  <a:lnTo>
                    <a:pt x="330" y="183"/>
                  </a:lnTo>
                  <a:lnTo>
                    <a:pt x="341" y="213"/>
                  </a:lnTo>
                  <a:lnTo>
                    <a:pt x="359" y="256"/>
                  </a:lnTo>
                  <a:lnTo>
                    <a:pt x="387" y="278"/>
                  </a:lnTo>
                  <a:lnTo>
                    <a:pt x="461" y="286"/>
                  </a:lnTo>
                  <a:lnTo>
                    <a:pt x="485" y="278"/>
                  </a:lnTo>
                  <a:lnTo>
                    <a:pt x="545" y="271"/>
                  </a:lnTo>
                  <a:lnTo>
                    <a:pt x="570" y="271"/>
                  </a:lnTo>
                  <a:lnTo>
                    <a:pt x="595" y="308"/>
                  </a:lnTo>
                  <a:lnTo>
                    <a:pt x="616" y="356"/>
                  </a:lnTo>
                  <a:lnTo>
                    <a:pt x="616" y="323"/>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10256" name="Freeform 77"/>
            <p:cNvSpPr>
              <a:spLocks/>
            </p:cNvSpPr>
            <p:nvPr/>
          </p:nvSpPr>
          <p:spPr bwMode="auto">
            <a:xfrm>
              <a:off x="123" y="3710"/>
              <a:ext cx="492" cy="179"/>
            </a:xfrm>
            <a:custGeom>
              <a:avLst/>
              <a:gdLst>
                <a:gd name="T0" fmla="*/ 0 w 492"/>
                <a:gd name="T1" fmla="*/ 0 h 179"/>
                <a:gd name="T2" fmla="*/ 35 w 492"/>
                <a:gd name="T3" fmla="*/ 10 h 179"/>
                <a:gd name="T4" fmla="*/ 61 w 492"/>
                <a:gd name="T5" fmla="*/ 32 h 179"/>
                <a:gd name="T6" fmla="*/ 82 w 492"/>
                <a:gd name="T7" fmla="*/ 60 h 179"/>
                <a:gd name="T8" fmla="*/ 101 w 492"/>
                <a:gd name="T9" fmla="*/ 45 h 179"/>
                <a:gd name="T10" fmla="*/ 137 w 492"/>
                <a:gd name="T11" fmla="*/ 30 h 179"/>
                <a:gd name="T12" fmla="*/ 203 w 492"/>
                <a:gd name="T13" fmla="*/ 17 h 179"/>
                <a:gd name="T14" fmla="*/ 162 w 492"/>
                <a:gd name="T15" fmla="*/ 32 h 179"/>
                <a:gd name="T16" fmla="*/ 123 w 492"/>
                <a:gd name="T17" fmla="*/ 45 h 179"/>
                <a:gd name="T18" fmla="*/ 111 w 492"/>
                <a:gd name="T19" fmla="*/ 54 h 179"/>
                <a:gd name="T20" fmla="*/ 102 w 492"/>
                <a:gd name="T21" fmla="*/ 65 h 179"/>
                <a:gd name="T22" fmla="*/ 137 w 492"/>
                <a:gd name="T23" fmla="*/ 73 h 179"/>
                <a:gd name="T24" fmla="*/ 188 w 492"/>
                <a:gd name="T25" fmla="*/ 69 h 179"/>
                <a:gd name="T26" fmla="*/ 228 w 492"/>
                <a:gd name="T27" fmla="*/ 60 h 179"/>
                <a:gd name="T28" fmla="*/ 267 w 492"/>
                <a:gd name="T29" fmla="*/ 36 h 179"/>
                <a:gd name="T30" fmla="*/ 297 w 492"/>
                <a:gd name="T31" fmla="*/ 30 h 179"/>
                <a:gd name="T32" fmla="*/ 338 w 492"/>
                <a:gd name="T33" fmla="*/ 36 h 179"/>
                <a:gd name="T34" fmla="*/ 368 w 492"/>
                <a:gd name="T35" fmla="*/ 54 h 179"/>
                <a:gd name="T36" fmla="*/ 336 w 492"/>
                <a:gd name="T37" fmla="*/ 43 h 179"/>
                <a:gd name="T38" fmla="*/ 305 w 492"/>
                <a:gd name="T39" fmla="*/ 41 h 179"/>
                <a:gd name="T40" fmla="*/ 276 w 492"/>
                <a:gd name="T41" fmla="*/ 51 h 179"/>
                <a:gd name="T42" fmla="*/ 257 w 492"/>
                <a:gd name="T43" fmla="*/ 64 h 179"/>
                <a:gd name="T44" fmla="*/ 271 w 492"/>
                <a:gd name="T45" fmla="*/ 75 h 179"/>
                <a:gd name="T46" fmla="*/ 284 w 492"/>
                <a:gd name="T47" fmla="*/ 97 h 179"/>
                <a:gd name="T48" fmla="*/ 284 w 492"/>
                <a:gd name="T49" fmla="*/ 113 h 179"/>
                <a:gd name="T50" fmla="*/ 288 w 492"/>
                <a:gd name="T51" fmla="*/ 134 h 179"/>
                <a:gd name="T52" fmla="*/ 301 w 492"/>
                <a:gd name="T53" fmla="*/ 152 h 179"/>
                <a:gd name="T54" fmla="*/ 315 w 492"/>
                <a:gd name="T55" fmla="*/ 162 h 179"/>
                <a:gd name="T56" fmla="*/ 357 w 492"/>
                <a:gd name="T57" fmla="*/ 175 h 179"/>
                <a:gd name="T58" fmla="*/ 401 w 492"/>
                <a:gd name="T59" fmla="*/ 175 h 179"/>
                <a:gd name="T60" fmla="*/ 413 w 492"/>
                <a:gd name="T61" fmla="*/ 152 h 179"/>
                <a:gd name="T62" fmla="*/ 431 w 492"/>
                <a:gd name="T63" fmla="*/ 134 h 179"/>
                <a:gd name="T64" fmla="*/ 450 w 492"/>
                <a:gd name="T65" fmla="*/ 132 h 179"/>
                <a:gd name="T66" fmla="*/ 438 w 492"/>
                <a:gd name="T67" fmla="*/ 143 h 179"/>
                <a:gd name="T68" fmla="*/ 424 w 492"/>
                <a:gd name="T69" fmla="*/ 160 h 179"/>
                <a:gd name="T70" fmla="*/ 419 w 492"/>
                <a:gd name="T71" fmla="*/ 178 h 179"/>
                <a:gd name="T72" fmla="*/ 463 w 492"/>
                <a:gd name="T73" fmla="*/ 167 h 179"/>
                <a:gd name="T74" fmla="*/ 491 w 492"/>
                <a:gd name="T75" fmla="*/ 165 h 179"/>
                <a:gd name="T76" fmla="*/ 461 w 492"/>
                <a:gd name="T77" fmla="*/ 123 h 179"/>
                <a:gd name="T78" fmla="*/ 398 w 492"/>
                <a:gd name="T79" fmla="*/ 58 h 179"/>
                <a:gd name="T80" fmla="*/ 330 w 492"/>
                <a:gd name="T81" fmla="*/ 21 h 179"/>
                <a:gd name="T82" fmla="*/ 276 w 492"/>
                <a:gd name="T83" fmla="*/ 16 h 179"/>
                <a:gd name="T84" fmla="*/ 180 w 492"/>
                <a:gd name="T85" fmla="*/ 4 h 179"/>
                <a:gd name="T86" fmla="*/ 132 w 492"/>
                <a:gd name="T87" fmla="*/ 3 h 179"/>
                <a:gd name="T88" fmla="*/ 78 w 492"/>
                <a:gd name="T89" fmla="*/ 10 h 179"/>
                <a:gd name="T90" fmla="*/ 53 w 492"/>
                <a:gd name="T91" fmla="*/ 6 h 179"/>
                <a:gd name="T92" fmla="*/ 0 w 492"/>
                <a:gd name="T93" fmla="*/ 0 h 1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92"/>
                <a:gd name="T142" fmla="*/ 0 h 179"/>
                <a:gd name="T143" fmla="*/ 492 w 492"/>
                <a:gd name="T144" fmla="*/ 179 h 1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92" h="179">
                  <a:moveTo>
                    <a:pt x="0" y="0"/>
                  </a:moveTo>
                  <a:lnTo>
                    <a:pt x="35" y="10"/>
                  </a:lnTo>
                  <a:lnTo>
                    <a:pt x="61" y="32"/>
                  </a:lnTo>
                  <a:lnTo>
                    <a:pt x="82" y="60"/>
                  </a:lnTo>
                  <a:lnTo>
                    <a:pt x="101" y="45"/>
                  </a:lnTo>
                  <a:lnTo>
                    <a:pt x="137" y="30"/>
                  </a:lnTo>
                  <a:lnTo>
                    <a:pt x="203" y="17"/>
                  </a:lnTo>
                  <a:lnTo>
                    <a:pt x="162" y="32"/>
                  </a:lnTo>
                  <a:lnTo>
                    <a:pt x="123" y="45"/>
                  </a:lnTo>
                  <a:lnTo>
                    <a:pt x="111" y="54"/>
                  </a:lnTo>
                  <a:lnTo>
                    <a:pt x="102" y="65"/>
                  </a:lnTo>
                  <a:lnTo>
                    <a:pt x="137" y="73"/>
                  </a:lnTo>
                  <a:lnTo>
                    <a:pt x="188" y="69"/>
                  </a:lnTo>
                  <a:lnTo>
                    <a:pt x="228" y="60"/>
                  </a:lnTo>
                  <a:lnTo>
                    <a:pt x="267" y="36"/>
                  </a:lnTo>
                  <a:lnTo>
                    <a:pt x="297" y="30"/>
                  </a:lnTo>
                  <a:lnTo>
                    <a:pt x="338" y="36"/>
                  </a:lnTo>
                  <a:lnTo>
                    <a:pt x="368" y="54"/>
                  </a:lnTo>
                  <a:lnTo>
                    <a:pt x="336" y="43"/>
                  </a:lnTo>
                  <a:lnTo>
                    <a:pt x="305" y="41"/>
                  </a:lnTo>
                  <a:lnTo>
                    <a:pt x="276" y="51"/>
                  </a:lnTo>
                  <a:lnTo>
                    <a:pt x="257" y="64"/>
                  </a:lnTo>
                  <a:lnTo>
                    <a:pt x="271" y="75"/>
                  </a:lnTo>
                  <a:lnTo>
                    <a:pt x="284" y="97"/>
                  </a:lnTo>
                  <a:lnTo>
                    <a:pt x="284" y="113"/>
                  </a:lnTo>
                  <a:lnTo>
                    <a:pt x="288" y="134"/>
                  </a:lnTo>
                  <a:lnTo>
                    <a:pt x="301" y="152"/>
                  </a:lnTo>
                  <a:lnTo>
                    <a:pt x="315" y="162"/>
                  </a:lnTo>
                  <a:lnTo>
                    <a:pt x="357" y="175"/>
                  </a:lnTo>
                  <a:lnTo>
                    <a:pt x="401" y="175"/>
                  </a:lnTo>
                  <a:lnTo>
                    <a:pt x="413" y="152"/>
                  </a:lnTo>
                  <a:lnTo>
                    <a:pt x="431" y="134"/>
                  </a:lnTo>
                  <a:lnTo>
                    <a:pt x="450" y="132"/>
                  </a:lnTo>
                  <a:lnTo>
                    <a:pt x="438" y="143"/>
                  </a:lnTo>
                  <a:lnTo>
                    <a:pt x="424" y="160"/>
                  </a:lnTo>
                  <a:lnTo>
                    <a:pt x="419" y="178"/>
                  </a:lnTo>
                  <a:lnTo>
                    <a:pt x="463" y="167"/>
                  </a:lnTo>
                  <a:lnTo>
                    <a:pt x="491" y="165"/>
                  </a:lnTo>
                  <a:lnTo>
                    <a:pt x="461" y="123"/>
                  </a:lnTo>
                  <a:lnTo>
                    <a:pt x="398" y="58"/>
                  </a:lnTo>
                  <a:lnTo>
                    <a:pt x="330" y="21"/>
                  </a:lnTo>
                  <a:lnTo>
                    <a:pt x="276" y="16"/>
                  </a:lnTo>
                  <a:lnTo>
                    <a:pt x="180" y="4"/>
                  </a:lnTo>
                  <a:lnTo>
                    <a:pt x="132" y="3"/>
                  </a:lnTo>
                  <a:lnTo>
                    <a:pt x="78" y="10"/>
                  </a:lnTo>
                  <a:lnTo>
                    <a:pt x="53" y="6"/>
                  </a:lnTo>
                  <a:lnTo>
                    <a:pt x="0" y="0"/>
                  </a:lnTo>
                </a:path>
              </a:pathLst>
            </a:custGeom>
            <a:solidFill>
              <a:srgbClr val="006000"/>
            </a:solidFill>
            <a:ln w="9525" cap="rnd">
              <a:noFill/>
              <a:round/>
              <a:headEnd/>
              <a:tailEnd/>
            </a:ln>
          </p:spPr>
          <p:txBody>
            <a:bodyPr/>
            <a:lstStyle/>
            <a:p>
              <a:endParaRPr lang="lv-LV"/>
            </a:p>
          </p:txBody>
        </p:sp>
        <p:sp>
          <p:nvSpPr>
            <p:cNvPr id="10257" name="Freeform 78"/>
            <p:cNvSpPr>
              <a:spLocks/>
            </p:cNvSpPr>
            <p:nvPr/>
          </p:nvSpPr>
          <p:spPr bwMode="auto">
            <a:xfrm>
              <a:off x="92" y="3624"/>
              <a:ext cx="531" cy="237"/>
            </a:xfrm>
            <a:custGeom>
              <a:avLst/>
              <a:gdLst>
                <a:gd name="T0" fmla="*/ 95 w 531"/>
                <a:gd name="T1" fmla="*/ 51 h 237"/>
                <a:gd name="T2" fmla="*/ 133 w 531"/>
                <a:gd name="T3" fmla="*/ 54 h 237"/>
                <a:gd name="T4" fmla="*/ 139 w 531"/>
                <a:gd name="T5" fmla="*/ 38 h 237"/>
                <a:gd name="T6" fmla="*/ 151 w 531"/>
                <a:gd name="T7" fmla="*/ 29 h 237"/>
                <a:gd name="T8" fmla="*/ 186 w 531"/>
                <a:gd name="T9" fmla="*/ 29 h 237"/>
                <a:gd name="T10" fmla="*/ 212 w 531"/>
                <a:gd name="T11" fmla="*/ 43 h 237"/>
                <a:gd name="T12" fmla="*/ 235 w 531"/>
                <a:gd name="T13" fmla="*/ 60 h 237"/>
                <a:gd name="T14" fmla="*/ 224 w 531"/>
                <a:gd name="T15" fmla="*/ 34 h 237"/>
                <a:gd name="T16" fmla="*/ 211 w 531"/>
                <a:gd name="T17" fmla="*/ 19 h 237"/>
                <a:gd name="T18" fmla="*/ 249 w 531"/>
                <a:gd name="T19" fmla="*/ 16 h 237"/>
                <a:gd name="T20" fmla="*/ 276 w 531"/>
                <a:gd name="T21" fmla="*/ 16 h 237"/>
                <a:gd name="T22" fmla="*/ 299 w 531"/>
                <a:gd name="T23" fmla="*/ 16 h 237"/>
                <a:gd name="T24" fmla="*/ 315 w 531"/>
                <a:gd name="T25" fmla="*/ 21 h 237"/>
                <a:gd name="T26" fmla="*/ 338 w 531"/>
                <a:gd name="T27" fmla="*/ 51 h 237"/>
                <a:gd name="T28" fmla="*/ 326 w 531"/>
                <a:gd name="T29" fmla="*/ 16 h 237"/>
                <a:gd name="T30" fmla="*/ 313 w 531"/>
                <a:gd name="T31" fmla="*/ 0 h 237"/>
                <a:gd name="T32" fmla="*/ 349 w 531"/>
                <a:gd name="T33" fmla="*/ 6 h 237"/>
                <a:gd name="T34" fmla="*/ 376 w 531"/>
                <a:gd name="T35" fmla="*/ 12 h 237"/>
                <a:gd name="T36" fmla="*/ 394 w 531"/>
                <a:gd name="T37" fmla="*/ 25 h 237"/>
                <a:gd name="T38" fmla="*/ 407 w 531"/>
                <a:gd name="T39" fmla="*/ 56 h 237"/>
                <a:gd name="T40" fmla="*/ 405 w 531"/>
                <a:gd name="T41" fmla="*/ 36 h 237"/>
                <a:gd name="T42" fmla="*/ 401 w 531"/>
                <a:gd name="T43" fmla="*/ 8 h 237"/>
                <a:gd name="T44" fmla="*/ 401 w 531"/>
                <a:gd name="T45" fmla="*/ 1 h 237"/>
                <a:gd name="T46" fmla="*/ 428 w 531"/>
                <a:gd name="T47" fmla="*/ 10 h 237"/>
                <a:gd name="T48" fmla="*/ 443 w 531"/>
                <a:gd name="T49" fmla="*/ 21 h 237"/>
                <a:gd name="T50" fmla="*/ 450 w 531"/>
                <a:gd name="T51" fmla="*/ 34 h 237"/>
                <a:gd name="T52" fmla="*/ 459 w 531"/>
                <a:gd name="T53" fmla="*/ 62 h 237"/>
                <a:gd name="T54" fmla="*/ 464 w 531"/>
                <a:gd name="T55" fmla="*/ 49 h 237"/>
                <a:gd name="T56" fmla="*/ 466 w 531"/>
                <a:gd name="T57" fmla="*/ 30 h 237"/>
                <a:gd name="T58" fmla="*/ 490 w 531"/>
                <a:gd name="T59" fmla="*/ 47 h 237"/>
                <a:gd name="T60" fmla="*/ 521 w 531"/>
                <a:gd name="T61" fmla="*/ 88 h 237"/>
                <a:gd name="T62" fmla="*/ 528 w 531"/>
                <a:gd name="T63" fmla="*/ 118 h 237"/>
                <a:gd name="T64" fmla="*/ 530 w 531"/>
                <a:gd name="T65" fmla="*/ 170 h 237"/>
                <a:gd name="T66" fmla="*/ 526 w 531"/>
                <a:gd name="T67" fmla="*/ 225 h 237"/>
                <a:gd name="T68" fmla="*/ 528 w 531"/>
                <a:gd name="T69" fmla="*/ 236 h 237"/>
                <a:gd name="T70" fmla="*/ 490 w 531"/>
                <a:gd name="T71" fmla="*/ 190 h 237"/>
                <a:gd name="T72" fmla="*/ 463 w 531"/>
                <a:gd name="T73" fmla="*/ 157 h 237"/>
                <a:gd name="T74" fmla="*/ 428 w 531"/>
                <a:gd name="T75" fmla="*/ 131 h 237"/>
                <a:gd name="T76" fmla="*/ 392 w 531"/>
                <a:gd name="T77" fmla="*/ 112 h 237"/>
                <a:gd name="T78" fmla="*/ 349 w 531"/>
                <a:gd name="T79" fmla="*/ 97 h 237"/>
                <a:gd name="T80" fmla="*/ 299 w 531"/>
                <a:gd name="T81" fmla="*/ 93 h 237"/>
                <a:gd name="T82" fmla="*/ 230 w 531"/>
                <a:gd name="T83" fmla="*/ 86 h 237"/>
                <a:gd name="T84" fmla="*/ 147 w 531"/>
                <a:gd name="T85" fmla="*/ 84 h 237"/>
                <a:gd name="T86" fmla="*/ 110 w 531"/>
                <a:gd name="T87" fmla="*/ 86 h 237"/>
                <a:gd name="T88" fmla="*/ 52 w 531"/>
                <a:gd name="T89" fmla="*/ 84 h 237"/>
                <a:gd name="T90" fmla="*/ 24 w 531"/>
                <a:gd name="T91" fmla="*/ 78 h 237"/>
                <a:gd name="T92" fmla="*/ 0 w 531"/>
                <a:gd name="T93" fmla="*/ 71 h 237"/>
                <a:gd name="T94" fmla="*/ 29 w 531"/>
                <a:gd name="T95" fmla="*/ 71 h 237"/>
                <a:gd name="T96" fmla="*/ 70 w 531"/>
                <a:gd name="T97" fmla="*/ 67 h 237"/>
                <a:gd name="T98" fmla="*/ 95 w 531"/>
                <a:gd name="T99" fmla="*/ 51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1"/>
                <a:gd name="T151" fmla="*/ 0 h 237"/>
                <a:gd name="T152" fmla="*/ 531 w 531"/>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1" h="237">
                  <a:moveTo>
                    <a:pt x="95" y="51"/>
                  </a:moveTo>
                  <a:lnTo>
                    <a:pt x="133" y="54"/>
                  </a:lnTo>
                  <a:lnTo>
                    <a:pt x="139" y="38"/>
                  </a:lnTo>
                  <a:lnTo>
                    <a:pt x="151" y="29"/>
                  </a:lnTo>
                  <a:lnTo>
                    <a:pt x="186" y="29"/>
                  </a:lnTo>
                  <a:lnTo>
                    <a:pt x="212" y="43"/>
                  </a:lnTo>
                  <a:lnTo>
                    <a:pt x="235" y="60"/>
                  </a:lnTo>
                  <a:lnTo>
                    <a:pt x="224" y="34"/>
                  </a:lnTo>
                  <a:lnTo>
                    <a:pt x="211" y="19"/>
                  </a:lnTo>
                  <a:lnTo>
                    <a:pt x="249" y="16"/>
                  </a:lnTo>
                  <a:lnTo>
                    <a:pt x="276" y="16"/>
                  </a:lnTo>
                  <a:lnTo>
                    <a:pt x="299" y="16"/>
                  </a:lnTo>
                  <a:lnTo>
                    <a:pt x="315" y="21"/>
                  </a:lnTo>
                  <a:lnTo>
                    <a:pt x="338" y="51"/>
                  </a:lnTo>
                  <a:lnTo>
                    <a:pt x="326" y="16"/>
                  </a:lnTo>
                  <a:lnTo>
                    <a:pt x="313" y="0"/>
                  </a:lnTo>
                  <a:lnTo>
                    <a:pt x="349" y="6"/>
                  </a:lnTo>
                  <a:lnTo>
                    <a:pt x="376" y="12"/>
                  </a:lnTo>
                  <a:lnTo>
                    <a:pt x="394" y="25"/>
                  </a:lnTo>
                  <a:lnTo>
                    <a:pt x="407" y="56"/>
                  </a:lnTo>
                  <a:lnTo>
                    <a:pt x="405" y="36"/>
                  </a:lnTo>
                  <a:lnTo>
                    <a:pt x="401" y="8"/>
                  </a:lnTo>
                  <a:lnTo>
                    <a:pt x="401" y="1"/>
                  </a:lnTo>
                  <a:lnTo>
                    <a:pt x="428" y="10"/>
                  </a:lnTo>
                  <a:lnTo>
                    <a:pt x="443" y="21"/>
                  </a:lnTo>
                  <a:lnTo>
                    <a:pt x="450" y="34"/>
                  </a:lnTo>
                  <a:lnTo>
                    <a:pt x="459" y="62"/>
                  </a:lnTo>
                  <a:lnTo>
                    <a:pt x="464" y="49"/>
                  </a:lnTo>
                  <a:lnTo>
                    <a:pt x="466" y="30"/>
                  </a:lnTo>
                  <a:lnTo>
                    <a:pt x="490" y="47"/>
                  </a:lnTo>
                  <a:lnTo>
                    <a:pt x="521" y="88"/>
                  </a:lnTo>
                  <a:lnTo>
                    <a:pt x="528" y="118"/>
                  </a:lnTo>
                  <a:lnTo>
                    <a:pt x="530" y="170"/>
                  </a:lnTo>
                  <a:lnTo>
                    <a:pt x="526" y="225"/>
                  </a:lnTo>
                  <a:lnTo>
                    <a:pt x="528" y="236"/>
                  </a:lnTo>
                  <a:lnTo>
                    <a:pt x="490" y="190"/>
                  </a:lnTo>
                  <a:lnTo>
                    <a:pt x="463" y="157"/>
                  </a:lnTo>
                  <a:lnTo>
                    <a:pt x="428" y="131"/>
                  </a:lnTo>
                  <a:lnTo>
                    <a:pt x="392" y="112"/>
                  </a:lnTo>
                  <a:lnTo>
                    <a:pt x="349" y="97"/>
                  </a:lnTo>
                  <a:lnTo>
                    <a:pt x="299" y="93"/>
                  </a:lnTo>
                  <a:lnTo>
                    <a:pt x="230" y="86"/>
                  </a:lnTo>
                  <a:lnTo>
                    <a:pt x="147" y="84"/>
                  </a:lnTo>
                  <a:lnTo>
                    <a:pt x="110" y="86"/>
                  </a:lnTo>
                  <a:lnTo>
                    <a:pt x="52" y="84"/>
                  </a:lnTo>
                  <a:lnTo>
                    <a:pt x="24" y="78"/>
                  </a:lnTo>
                  <a:lnTo>
                    <a:pt x="0" y="71"/>
                  </a:lnTo>
                  <a:lnTo>
                    <a:pt x="29" y="71"/>
                  </a:lnTo>
                  <a:lnTo>
                    <a:pt x="70" y="67"/>
                  </a:lnTo>
                  <a:lnTo>
                    <a:pt x="95" y="51"/>
                  </a:lnTo>
                </a:path>
              </a:pathLst>
            </a:custGeom>
            <a:solidFill>
              <a:srgbClr val="006000"/>
            </a:solidFill>
            <a:ln w="9525" cap="rnd">
              <a:noFill/>
              <a:round/>
              <a:headEnd/>
              <a:tailEnd/>
            </a:ln>
          </p:spPr>
          <p:txBody>
            <a:bodyPr/>
            <a:lstStyle/>
            <a:p>
              <a:endParaRPr lang="lv-LV"/>
            </a:p>
          </p:txBody>
        </p:sp>
      </p:grpSp>
      <p:sp>
        <p:nvSpPr>
          <p:cNvPr id="10254" name="Freeform 79"/>
          <p:cNvSpPr>
            <a:spLocks/>
          </p:cNvSpPr>
          <p:nvPr/>
        </p:nvSpPr>
        <p:spPr bwMode="auto">
          <a:xfrm>
            <a:off x="946150" y="5041900"/>
            <a:ext cx="312738" cy="1795463"/>
          </a:xfrm>
          <a:custGeom>
            <a:avLst/>
            <a:gdLst>
              <a:gd name="T0" fmla="*/ 132 w 197"/>
              <a:gd name="T1" fmla="*/ 0 h 1131"/>
              <a:gd name="T2" fmla="*/ 116 w 197"/>
              <a:gd name="T3" fmla="*/ 80 h 1131"/>
              <a:gd name="T4" fmla="*/ 91 w 197"/>
              <a:gd name="T5" fmla="*/ 109 h 1131"/>
              <a:gd name="T6" fmla="*/ 101 w 197"/>
              <a:gd name="T7" fmla="*/ 169 h 1131"/>
              <a:gd name="T8" fmla="*/ 108 w 197"/>
              <a:gd name="T9" fmla="*/ 233 h 1131"/>
              <a:gd name="T10" fmla="*/ 108 w 197"/>
              <a:gd name="T11" fmla="*/ 288 h 1131"/>
              <a:gd name="T12" fmla="*/ 109 w 197"/>
              <a:gd name="T13" fmla="*/ 411 h 1131"/>
              <a:gd name="T14" fmla="*/ 105 w 197"/>
              <a:gd name="T15" fmla="*/ 505 h 1131"/>
              <a:gd name="T16" fmla="*/ 93 w 197"/>
              <a:gd name="T17" fmla="*/ 597 h 1131"/>
              <a:gd name="T18" fmla="*/ 78 w 197"/>
              <a:gd name="T19" fmla="*/ 670 h 1131"/>
              <a:gd name="T20" fmla="*/ 65 w 197"/>
              <a:gd name="T21" fmla="*/ 797 h 1131"/>
              <a:gd name="T22" fmla="*/ 33 w 197"/>
              <a:gd name="T23" fmla="*/ 932 h 1131"/>
              <a:gd name="T24" fmla="*/ 23 w 197"/>
              <a:gd name="T25" fmla="*/ 1002 h 1131"/>
              <a:gd name="T26" fmla="*/ 6 w 197"/>
              <a:gd name="T27" fmla="*/ 1060 h 1131"/>
              <a:gd name="T28" fmla="*/ 0 w 197"/>
              <a:gd name="T29" fmla="*/ 1130 h 1131"/>
              <a:gd name="T30" fmla="*/ 34 w 197"/>
              <a:gd name="T31" fmla="*/ 1129 h 1131"/>
              <a:gd name="T32" fmla="*/ 64 w 197"/>
              <a:gd name="T33" fmla="*/ 1001 h 1131"/>
              <a:gd name="T34" fmla="*/ 79 w 197"/>
              <a:gd name="T35" fmla="*/ 931 h 1131"/>
              <a:gd name="T36" fmla="*/ 92 w 197"/>
              <a:gd name="T37" fmla="*/ 858 h 1131"/>
              <a:gd name="T38" fmla="*/ 103 w 197"/>
              <a:gd name="T39" fmla="*/ 799 h 1131"/>
              <a:gd name="T40" fmla="*/ 123 w 197"/>
              <a:gd name="T41" fmla="*/ 673 h 1131"/>
              <a:gd name="T42" fmla="*/ 140 w 197"/>
              <a:gd name="T43" fmla="*/ 558 h 1131"/>
              <a:gd name="T44" fmla="*/ 153 w 197"/>
              <a:gd name="T45" fmla="*/ 429 h 1131"/>
              <a:gd name="T46" fmla="*/ 158 w 197"/>
              <a:gd name="T47" fmla="*/ 280 h 1131"/>
              <a:gd name="T48" fmla="*/ 151 w 197"/>
              <a:gd name="T49" fmla="*/ 201 h 1131"/>
              <a:gd name="T50" fmla="*/ 196 w 197"/>
              <a:gd name="T51" fmla="*/ 148 h 1131"/>
              <a:gd name="T52" fmla="*/ 171 w 197"/>
              <a:gd name="T53" fmla="*/ 94 h 1131"/>
              <a:gd name="T54" fmla="*/ 172 w 197"/>
              <a:gd name="T55" fmla="*/ 0 h 1131"/>
              <a:gd name="T56" fmla="*/ 132 w 197"/>
              <a:gd name="T57" fmla="*/ 0 h 11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7"/>
              <a:gd name="T88" fmla="*/ 0 h 1131"/>
              <a:gd name="T89" fmla="*/ 197 w 197"/>
              <a:gd name="T90" fmla="*/ 1131 h 11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7" h="1131">
                <a:moveTo>
                  <a:pt x="132" y="0"/>
                </a:moveTo>
                <a:lnTo>
                  <a:pt x="116" y="80"/>
                </a:lnTo>
                <a:lnTo>
                  <a:pt x="91" y="109"/>
                </a:lnTo>
                <a:lnTo>
                  <a:pt x="101" y="169"/>
                </a:lnTo>
                <a:lnTo>
                  <a:pt x="108" y="233"/>
                </a:lnTo>
                <a:lnTo>
                  <a:pt x="108" y="288"/>
                </a:lnTo>
                <a:lnTo>
                  <a:pt x="109" y="411"/>
                </a:lnTo>
                <a:lnTo>
                  <a:pt x="105" y="505"/>
                </a:lnTo>
                <a:lnTo>
                  <a:pt x="93" y="597"/>
                </a:lnTo>
                <a:lnTo>
                  <a:pt x="78" y="670"/>
                </a:lnTo>
                <a:lnTo>
                  <a:pt x="65" y="797"/>
                </a:lnTo>
                <a:lnTo>
                  <a:pt x="33" y="932"/>
                </a:lnTo>
                <a:lnTo>
                  <a:pt x="23" y="1002"/>
                </a:lnTo>
                <a:lnTo>
                  <a:pt x="6" y="1060"/>
                </a:lnTo>
                <a:lnTo>
                  <a:pt x="0" y="1130"/>
                </a:lnTo>
                <a:lnTo>
                  <a:pt x="34" y="1129"/>
                </a:lnTo>
                <a:lnTo>
                  <a:pt x="64" y="1001"/>
                </a:lnTo>
                <a:lnTo>
                  <a:pt x="79" y="931"/>
                </a:lnTo>
                <a:lnTo>
                  <a:pt x="92" y="858"/>
                </a:lnTo>
                <a:lnTo>
                  <a:pt x="103" y="799"/>
                </a:lnTo>
                <a:lnTo>
                  <a:pt x="123" y="673"/>
                </a:lnTo>
                <a:lnTo>
                  <a:pt x="140" y="558"/>
                </a:lnTo>
                <a:lnTo>
                  <a:pt x="153" y="429"/>
                </a:lnTo>
                <a:lnTo>
                  <a:pt x="158" y="280"/>
                </a:lnTo>
                <a:lnTo>
                  <a:pt x="151" y="201"/>
                </a:lnTo>
                <a:lnTo>
                  <a:pt x="196" y="148"/>
                </a:lnTo>
                <a:lnTo>
                  <a:pt x="171" y="94"/>
                </a:lnTo>
                <a:lnTo>
                  <a:pt x="172" y="0"/>
                </a:lnTo>
                <a:lnTo>
                  <a:pt x="132" y="0"/>
                </a:lnTo>
              </a:path>
            </a:pathLst>
          </a:custGeom>
          <a:solidFill>
            <a:srgbClr val="004000"/>
          </a:solidFill>
          <a:ln w="12700" cap="rnd" cmpd="sng">
            <a:solidFill>
              <a:srgbClr val="000000"/>
            </a:solidFill>
            <a:prstDash val="solid"/>
            <a:round/>
            <a:headEnd/>
            <a:tailEnd/>
          </a:ln>
        </p:spPr>
        <p:txBody>
          <a:bodyPr/>
          <a:lstStyle/>
          <a:p>
            <a:endParaRPr lang="lv-LV"/>
          </a:p>
        </p:txBody>
      </p:sp>
      <p:sp>
        <p:nvSpPr>
          <p:cNvPr id="80" name="Slide Number Placeholder 79"/>
          <p:cNvSpPr>
            <a:spLocks noGrp="1"/>
          </p:cNvSpPr>
          <p:nvPr>
            <p:ph type="sldNum" sz="quarter" idx="12"/>
          </p:nvPr>
        </p:nvSpPr>
        <p:spPr/>
        <p:txBody>
          <a:bodyPr/>
          <a:lstStyle/>
          <a:p>
            <a:fld id="{6ECF81E8-6DE5-4C92-89BE-5D6CD56A8BF1}"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i="1" dirty="0" err="1" smtClean="0"/>
              <a:t>Kelly</a:t>
            </a:r>
            <a:r>
              <a:rPr lang="lv-LV" dirty="0" smtClean="0"/>
              <a:t> metode</a:t>
            </a:r>
            <a:endParaRPr lang="lv-LV" dirty="0"/>
          </a:p>
        </p:txBody>
      </p:sp>
      <p:sp>
        <p:nvSpPr>
          <p:cNvPr id="3" name="Content Placeholder 2"/>
          <p:cNvSpPr>
            <a:spLocks noGrp="1"/>
          </p:cNvSpPr>
          <p:nvPr>
            <p:ph idx="1"/>
          </p:nvPr>
        </p:nvSpPr>
        <p:spPr/>
        <p:txBody>
          <a:bodyPr/>
          <a:lstStyle/>
          <a:p>
            <a:r>
              <a:rPr lang="lv-LV" dirty="0" smtClean="0">
                <a:solidFill>
                  <a:schemeClr val="tx1"/>
                </a:solidFill>
              </a:rPr>
              <a:t>Ar </a:t>
            </a:r>
            <a:r>
              <a:rPr lang="lv-LV" i="1" u="sng" dirty="0" err="1" smtClean="0">
                <a:solidFill>
                  <a:schemeClr val="tx1"/>
                </a:solidFill>
              </a:rPr>
              <a:t>Kelly</a:t>
            </a:r>
            <a:r>
              <a:rPr lang="lv-LV" u="sng" dirty="0" smtClean="0">
                <a:solidFill>
                  <a:schemeClr val="tx1"/>
                </a:solidFill>
              </a:rPr>
              <a:t> metodi </a:t>
            </a:r>
            <a:r>
              <a:rPr lang="lv-LV" dirty="0" smtClean="0">
                <a:solidFill>
                  <a:schemeClr val="tx1"/>
                </a:solidFill>
              </a:rPr>
              <a:t>salīdziniet eksistējošo sistēmu un sistēmu, kas realizētu mērķu analīzē izvirzītos mērķus</a:t>
            </a:r>
            <a:endParaRPr lang="en-US" dirty="0" smtClean="0">
              <a:solidFill>
                <a:schemeClr val="tx1"/>
              </a:solidFill>
            </a:endParaRPr>
          </a:p>
          <a:p>
            <a:pPr>
              <a:buNone/>
            </a:pPr>
            <a:endParaRPr lang="lv-LV" dirty="0"/>
          </a:p>
        </p:txBody>
      </p:sp>
      <p:sp>
        <p:nvSpPr>
          <p:cNvPr id="4" name="Slide Number Placeholder 3"/>
          <p:cNvSpPr>
            <a:spLocks noGrp="1"/>
          </p:cNvSpPr>
          <p:nvPr>
            <p:ph type="sldNum" sz="quarter" idx="12"/>
          </p:nvPr>
        </p:nvSpPr>
        <p:spPr/>
        <p:txBody>
          <a:bodyPr/>
          <a:lstStyle/>
          <a:p>
            <a:fld id="{6ECF81E8-6DE5-4C92-89BE-5D6CD56A8BF1}"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Asakas diagramma (4)</a:t>
            </a:r>
            <a:endParaRPr lang="lv-LV" dirty="0"/>
          </a:p>
        </p:txBody>
      </p:sp>
      <p:sp>
        <p:nvSpPr>
          <p:cNvPr id="3" name="Content Placeholder 2"/>
          <p:cNvSpPr>
            <a:spLocks noGrp="1"/>
          </p:cNvSpPr>
          <p:nvPr>
            <p:ph idx="1"/>
          </p:nvPr>
        </p:nvSpPr>
        <p:spPr>
          <a:xfrm>
            <a:off x="395536" y="1340768"/>
            <a:ext cx="8229600" cy="4525963"/>
          </a:xfrm>
        </p:spPr>
        <p:txBody>
          <a:bodyPr>
            <a:normAutofit/>
          </a:bodyPr>
          <a:lstStyle/>
          <a:p>
            <a:pPr>
              <a:buNone/>
            </a:pPr>
            <a:r>
              <a:rPr lang="lv-LV" dirty="0" smtClean="0">
                <a:solidFill>
                  <a:schemeClr val="tx1"/>
                </a:solidFill>
              </a:rPr>
              <a:t>6. Analizējiet diagrammu:</a:t>
            </a:r>
          </a:p>
          <a:p>
            <a:pPr lvl="1"/>
            <a:r>
              <a:rPr lang="lv-LV" dirty="0" smtClean="0">
                <a:solidFill>
                  <a:schemeClr val="tx1"/>
                </a:solidFill>
              </a:rPr>
              <a:t>Paskatīties uz diagrammas “līdzsvaru”, pārbaudot kategoriju detalizācijas pakāpi </a:t>
            </a:r>
          </a:p>
          <a:p>
            <a:pPr lvl="1"/>
            <a:r>
              <a:rPr lang="lv-LV" dirty="0" smtClean="0">
                <a:solidFill>
                  <a:schemeClr val="tx1"/>
                </a:solidFill>
              </a:rPr>
              <a:t>Noteikt cēloņus, kas bieži atkārtojas. Šie cēloņi varētu atspoguļot sakņu cēloņus</a:t>
            </a:r>
          </a:p>
          <a:p>
            <a:pPr lvl="1"/>
            <a:r>
              <a:rPr lang="lv-LV" dirty="0" smtClean="0">
                <a:solidFill>
                  <a:schemeClr val="tx1"/>
                </a:solidFill>
              </a:rPr>
              <a:t>Noteikt, kādus cēloņus iespējams mērīt, lai varētu skaitliski raksturot jebkuru izmaiņu iespaidu</a:t>
            </a:r>
          </a:p>
          <a:p>
            <a:pPr lvl="1"/>
            <a:r>
              <a:rPr lang="lv-LV" dirty="0" smtClean="0">
                <a:solidFill>
                  <a:schemeClr val="tx1"/>
                </a:solidFill>
              </a:rPr>
              <a:t>Identificēt un iezīmēt cēloņus, kurus iespējams atrisināt</a:t>
            </a:r>
            <a:endParaRPr lang="lv-LV" dirty="0">
              <a:solidFill>
                <a:schemeClr val="tx1"/>
              </a:solidFill>
            </a:endParaRPr>
          </a:p>
        </p:txBody>
      </p:sp>
      <p:sp>
        <p:nvSpPr>
          <p:cNvPr id="5" name="Slide Number Placeholder 4"/>
          <p:cNvSpPr>
            <a:spLocks noGrp="1"/>
          </p:cNvSpPr>
          <p:nvPr>
            <p:ph type="sldNum" sz="quarter" idx="12"/>
          </p:nvPr>
        </p:nvSpPr>
        <p:spPr/>
        <p:txBody>
          <a:bodyPr/>
          <a:lstStyle/>
          <a:p>
            <a:fld id="{6ECF81E8-6DE5-4C92-89BE-5D6CD56A8BF1}"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1143000"/>
          </a:xfrm>
        </p:spPr>
        <p:txBody>
          <a:bodyPr/>
          <a:lstStyle/>
          <a:p>
            <a:r>
              <a:rPr lang="lv-LV" dirty="0" smtClean="0"/>
              <a:t>Veidnes darba izpildei</a:t>
            </a:r>
            <a:endParaRPr lang="lv-LV" dirty="0"/>
          </a:p>
        </p:txBody>
      </p:sp>
      <p:sp>
        <p:nvSpPr>
          <p:cNvPr id="3" name="Content Placeholder 2"/>
          <p:cNvSpPr>
            <a:spLocks noGrp="1"/>
          </p:cNvSpPr>
          <p:nvPr>
            <p:ph idx="1"/>
          </p:nvPr>
        </p:nvSpPr>
        <p:spPr/>
        <p:txBody>
          <a:bodyPr>
            <a:normAutofit lnSpcReduction="10000"/>
          </a:bodyPr>
          <a:lstStyle/>
          <a:p>
            <a:pPr>
              <a:buNone/>
            </a:pPr>
            <a:r>
              <a:rPr lang="lv-LV" smtClean="0">
                <a:solidFill>
                  <a:schemeClr val="tx1"/>
                </a:solidFill>
              </a:rPr>
              <a:t>SWOT </a:t>
            </a:r>
            <a:r>
              <a:rPr lang="lv-LV" dirty="0" smtClean="0">
                <a:solidFill>
                  <a:schemeClr val="tx1"/>
                </a:solidFill>
              </a:rPr>
              <a:t>analīze:</a:t>
            </a:r>
          </a:p>
          <a:p>
            <a:r>
              <a:rPr lang="lv-LV" dirty="0" smtClean="0">
                <a:solidFill>
                  <a:schemeClr val="tx1"/>
                </a:solidFill>
                <a:hlinkClick r:id="rId2"/>
              </a:rPr>
              <a:t>http://www.mindtools.com/pages/article/worksheets/SWOTAnalysisWorksheet.pdf</a:t>
            </a:r>
            <a:endParaRPr lang="lv-LV" dirty="0" smtClean="0">
              <a:solidFill>
                <a:schemeClr val="tx1"/>
              </a:solidFill>
            </a:endParaRPr>
          </a:p>
          <a:p>
            <a:r>
              <a:rPr lang="lv-LV" dirty="0" smtClean="0">
                <a:solidFill>
                  <a:schemeClr val="tx1"/>
                </a:solidFill>
                <a:hlinkClick r:id="rId3"/>
              </a:rPr>
              <a:t>http://www.businessballs.com/swotanalysisfreetemplate.htm</a:t>
            </a:r>
            <a:endParaRPr lang="lv-LV" dirty="0">
              <a:solidFill>
                <a:schemeClr val="tx1"/>
              </a:solidFill>
            </a:endParaRPr>
          </a:p>
          <a:p>
            <a:pPr>
              <a:buNone/>
            </a:pPr>
            <a:r>
              <a:rPr lang="lv-LV" dirty="0" smtClean="0">
                <a:solidFill>
                  <a:schemeClr val="tx1"/>
                </a:solidFill>
              </a:rPr>
              <a:t>Asakas diagramma:</a:t>
            </a:r>
          </a:p>
          <a:p>
            <a:r>
              <a:rPr lang="lv-LV" dirty="0" smtClean="0">
                <a:solidFill>
                  <a:schemeClr val="tx1"/>
                </a:solidFill>
                <a:hlinkClick r:id="rId4"/>
              </a:rPr>
              <a:t>http://www.brighthub.com/office/project-management/articles/6179.aspx</a:t>
            </a:r>
            <a:endParaRPr lang="lv-LV" dirty="0" smtClean="0">
              <a:solidFill>
                <a:schemeClr val="tx1"/>
              </a:solidFill>
            </a:endParaRPr>
          </a:p>
          <a:p>
            <a:r>
              <a:rPr lang="lv-LV" dirty="0" smtClean="0">
                <a:solidFill>
                  <a:schemeClr val="tx1"/>
                </a:solidFill>
                <a:hlinkClick r:id="rId5"/>
              </a:rPr>
              <a:t>http://blog.mindjet.com/2009/03/3-free-fishbone-diagram-templates</a:t>
            </a:r>
            <a:endParaRPr lang="lv-LV" dirty="0" smtClean="0">
              <a:solidFill>
                <a:schemeClr val="tx1"/>
              </a:solidFill>
            </a:endParaRPr>
          </a:p>
          <a:p>
            <a:r>
              <a:rPr lang="lv-LV" dirty="0" smtClean="0">
                <a:solidFill>
                  <a:schemeClr val="tx1"/>
                </a:solidFill>
                <a:hlinkClick r:id="rId6"/>
              </a:rPr>
              <a:t>http://www.isixsigma.com/index.php?option=com_k2&amp;view=item&amp;id=1416:the-cause-and-effect-aka-fishbone-diagram&amp;Itemid=200</a:t>
            </a:r>
            <a:endParaRPr lang="lv-LV" dirty="0" smtClean="0">
              <a:solidFill>
                <a:schemeClr val="tx1"/>
              </a:solidFill>
            </a:endParaRPr>
          </a:p>
          <a:p>
            <a:endParaRPr lang="lv-LV" dirty="0" smtClean="0">
              <a:solidFill>
                <a:schemeClr val="tx1"/>
              </a:solidFill>
            </a:endParaRPr>
          </a:p>
        </p:txBody>
      </p:sp>
      <p:sp>
        <p:nvSpPr>
          <p:cNvPr id="4" name="Slide Number Placeholder 3"/>
          <p:cNvSpPr>
            <a:spLocks noGrp="1"/>
          </p:cNvSpPr>
          <p:nvPr>
            <p:ph type="sldNum" sz="quarter" idx="12"/>
          </p:nvPr>
        </p:nvSpPr>
        <p:spPr/>
        <p:txBody>
          <a:bodyPr/>
          <a:lstStyle/>
          <a:p>
            <a:fld id="{6ECF81E8-6DE5-4C92-89BE-5D6CD56A8BF1}" type="slidenum">
              <a:rPr lang="en-US" smtClean="0"/>
              <a:pPr/>
              <a:t>62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67544" y="260648"/>
            <a:ext cx="8229600" cy="1143000"/>
          </a:xfrm>
          <a:noFill/>
        </p:spPr>
        <p:txBody>
          <a:bodyPr lIns="90488" tIns="44450" rIns="90488" bIns="44450">
            <a:noAutofit/>
          </a:bodyPr>
          <a:lstStyle/>
          <a:p>
            <a:pPr eaLnBrk="1" hangingPunct="1"/>
            <a:r>
              <a:rPr lang="lv-LV" dirty="0" smtClean="0"/>
              <a:t>Problēmu</a:t>
            </a:r>
            <a:r>
              <a:rPr lang="lv-LV" sz="4000" dirty="0" smtClean="0"/>
              <a:t> risināšanas būtiskas īpašības</a:t>
            </a:r>
            <a:endParaRPr lang="en-US" sz="4000" dirty="0" smtClean="0"/>
          </a:p>
        </p:txBody>
      </p:sp>
      <p:sp>
        <p:nvSpPr>
          <p:cNvPr id="16390" name="Rectangle 3"/>
          <p:cNvSpPr>
            <a:spLocks noGrp="1" noChangeArrowheads="1"/>
          </p:cNvSpPr>
          <p:nvPr>
            <p:ph type="body" idx="1"/>
          </p:nvPr>
        </p:nvSpPr>
        <p:spPr>
          <a:xfrm>
            <a:off x="457200" y="1196752"/>
            <a:ext cx="8229600" cy="4929411"/>
          </a:xfrm>
          <a:noFill/>
        </p:spPr>
        <p:txBody>
          <a:bodyPr lIns="90488" tIns="44450" rIns="90488" bIns="44450"/>
          <a:lstStyle/>
          <a:p>
            <a:pPr marL="457200" indent="-457200" eaLnBrk="1" hangingPunct="1">
              <a:buFont typeface="+mj-lt"/>
              <a:buAutoNum type="arabicPeriod"/>
            </a:pPr>
            <a:r>
              <a:rPr lang="lv-LV" b="1" dirty="0" smtClean="0">
                <a:solidFill>
                  <a:schemeClr val="tx1"/>
                </a:solidFill>
              </a:rPr>
              <a:t>Mērķtiecība</a:t>
            </a:r>
            <a:r>
              <a:rPr lang="lv-LV" dirty="0" smtClean="0">
                <a:solidFill>
                  <a:schemeClr val="tx1"/>
                </a:solidFill>
              </a:rPr>
              <a:t> – uzvedība ir vērsta uz mērķa sasniegšanu</a:t>
            </a:r>
            <a:endParaRPr lang="en-US" dirty="0" smtClean="0">
              <a:solidFill>
                <a:schemeClr val="tx1"/>
              </a:solidFill>
            </a:endParaRPr>
          </a:p>
          <a:p>
            <a:pPr marL="457200" indent="-457200" eaLnBrk="1" hangingPunct="1">
              <a:buFont typeface="+mj-lt"/>
              <a:buAutoNum type="arabicPeriod"/>
            </a:pPr>
            <a:r>
              <a:rPr lang="lv-LV" b="1" dirty="0" err="1" smtClean="0">
                <a:solidFill>
                  <a:schemeClr val="tx1"/>
                </a:solidFill>
              </a:rPr>
              <a:t>Apakšmērķu</a:t>
            </a:r>
            <a:r>
              <a:rPr lang="lv-LV" b="1" dirty="0" smtClean="0">
                <a:solidFill>
                  <a:schemeClr val="tx1"/>
                </a:solidFill>
              </a:rPr>
              <a:t> izdalīšana </a:t>
            </a:r>
            <a:r>
              <a:rPr lang="lv-LV" dirty="0" smtClean="0">
                <a:solidFill>
                  <a:schemeClr val="tx1"/>
                </a:solidFill>
              </a:rPr>
              <a:t>– netriviālas problēmas risināšana paredz mērķa sadalīšanu </a:t>
            </a:r>
            <a:r>
              <a:rPr lang="lv-LV" dirty="0" err="1" smtClean="0">
                <a:solidFill>
                  <a:schemeClr val="tx1"/>
                </a:solidFill>
              </a:rPr>
              <a:t>apakšmērķos</a:t>
            </a:r>
            <a:endParaRPr lang="en-US" dirty="0" smtClean="0">
              <a:solidFill>
                <a:schemeClr val="tx1"/>
              </a:solidFill>
            </a:endParaRPr>
          </a:p>
          <a:p>
            <a:pPr marL="457200" indent="-457200" eaLnBrk="1" hangingPunct="1">
              <a:buFont typeface="+mj-lt"/>
              <a:buAutoNum type="arabicPeriod"/>
            </a:pPr>
            <a:r>
              <a:rPr lang="lv-LV" b="1" dirty="0" smtClean="0">
                <a:solidFill>
                  <a:schemeClr val="tx1"/>
                </a:solidFill>
              </a:rPr>
              <a:t>Operatora pielietošana </a:t>
            </a:r>
            <a:r>
              <a:rPr lang="lv-LV" dirty="0" smtClean="0">
                <a:solidFill>
                  <a:schemeClr val="tx1"/>
                </a:solidFill>
              </a:rPr>
              <a:t>– katra </a:t>
            </a:r>
            <a:r>
              <a:rPr lang="lv-LV" dirty="0" err="1" smtClean="0">
                <a:solidFill>
                  <a:schemeClr val="tx1"/>
                </a:solidFill>
              </a:rPr>
              <a:t>apakšmērķa</a:t>
            </a:r>
            <a:r>
              <a:rPr lang="lv-LV" dirty="0" smtClean="0">
                <a:solidFill>
                  <a:schemeClr val="tx1"/>
                </a:solidFill>
              </a:rPr>
              <a:t> sasniegšanai ir jāpielieto atbilstošais operators</a:t>
            </a:r>
            <a:endParaRPr lang="en-US" dirty="0" smtClean="0">
              <a:solidFill>
                <a:schemeClr val="tx1"/>
              </a:solidFill>
            </a:endParaRPr>
          </a:p>
          <a:p>
            <a:pPr marL="0" indent="0" eaLnBrk="1" hangingPunct="1">
              <a:buFontTx/>
              <a:buNone/>
            </a:pPr>
            <a:r>
              <a:rPr lang="lv-LV" i="1" dirty="0" smtClean="0">
                <a:solidFill>
                  <a:schemeClr val="tx1"/>
                </a:solidFill>
              </a:rPr>
              <a:t>Operators</a:t>
            </a:r>
            <a:r>
              <a:rPr lang="lv-LV" dirty="0" smtClean="0">
                <a:solidFill>
                  <a:schemeClr val="tx1"/>
                </a:solidFill>
              </a:rPr>
              <a:t> = darbība, kas transformē  vienu problēmas stāvokli  citā stāvoklī</a:t>
            </a:r>
            <a:endParaRPr lang="en-US" dirty="0" smtClean="0">
              <a:solidFill>
                <a:schemeClr val="tx1"/>
              </a:solidFill>
            </a:endParaRPr>
          </a:p>
        </p:txBody>
      </p:sp>
      <p:sp>
        <p:nvSpPr>
          <p:cNvPr id="16394" name="Rectangle 7"/>
          <p:cNvSpPr>
            <a:spLocks noChangeArrowheads="1"/>
          </p:cNvSpPr>
          <p:nvPr/>
        </p:nvSpPr>
        <p:spPr bwMode="auto">
          <a:xfrm>
            <a:off x="2267744" y="4077072"/>
            <a:ext cx="1285609" cy="366767"/>
          </a:xfrm>
          <a:prstGeom prst="rect">
            <a:avLst/>
          </a:prstGeom>
          <a:noFill/>
          <a:ln w="12700">
            <a:noFill/>
            <a:miter lim="800000"/>
            <a:headEnd/>
            <a:tailEnd/>
          </a:ln>
        </p:spPr>
        <p:txBody>
          <a:bodyPr wrap="none" lIns="90488" tIns="44450" rIns="90488" bIns="44450">
            <a:spAutoFit/>
          </a:bodyPr>
          <a:lstStyle/>
          <a:p>
            <a:pPr eaLnBrk="0" hangingPunct="0"/>
            <a:r>
              <a:rPr lang="lv-LV" b="1" dirty="0" smtClean="0">
                <a:latin typeface="BaltArial" charset="0"/>
              </a:rPr>
              <a:t>Operators</a:t>
            </a:r>
            <a:endParaRPr lang="en-US" b="1" dirty="0">
              <a:latin typeface="BaltArial" charset="0"/>
            </a:endParaRPr>
          </a:p>
        </p:txBody>
      </p:sp>
      <p:sp>
        <p:nvSpPr>
          <p:cNvPr id="16395" name="Rectangle 8"/>
          <p:cNvSpPr>
            <a:spLocks noChangeArrowheads="1"/>
          </p:cNvSpPr>
          <p:nvPr/>
        </p:nvSpPr>
        <p:spPr bwMode="auto">
          <a:xfrm>
            <a:off x="179512" y="6021288"/>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pic>
        <p:nvPicPr>
          <p:cNvPr id="1027" name="Picture 3"/>
          <p:cNvPicPr>
            <a:picLocks noChangeAspect="1" noChangeArrowheads="1"/>
          </p:cNvPicPr>
          <p:nvPr/>
        </p:nvPicPr>
        <p:blipFill>
          <a:blip r:embed="rId2" cstate="print"/>
          <a:srcRect/>
          <a:stretch>
            <a:fillRect/>
          </a:stretch>
        </p:blipFill>
        <p:spPr bwMode="auto">
          <a:xfrm>
            <a:off x="5292080" y="3789040"/>
            <a:ext cx="3538364" cy="2575929"/>
          </a:xfrm>
          <a:prstGeom prst="rect">
            <a:avLst/>
          </a:prstGeom>
          <a:noFill/>
          <a:ln w="9525">
            <a:noFill/>
            <a:miter lim="800000"/>
            <a:headEnd/>
            <a:tailEnd/>
          </a:ln>
        </p:spPr>
      </p:pic>
      <p:sp>
        <p:nvSpPr>
          <p:cNvPr id="15" name="Oval 14"/>
          <p:cNvSpPr/>
          <p:nvPr/>
        </p:nvSpPr>
        <p:spPr>
          <a:xfrm>
            <a:off x="395536" y="4149080"/>
            <a:ext cx="216024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lv-LV" b="1" dirty="0" smtClean="0">
                <a:latin typeface="BaltArial" charset="0"/>
              </a:rPr>
              <a:t>Problēmas</a:t>
            </a:r>
          </a:p>
          <a:p>
            <a:pPr algn="ctr" eaLnBrk="0" hangingPunct="0"/>
            <a:r>
              <a:rPr lang="lv-LV" b="1" dirty="0" smtClean="0">
                <a:latin typeface="BaltArial" charset="0"/>
              </a:rPr>
              <a:t> A. stāvoklis </a:t>
            </a:r>
            <a:endParaRPr lang="en-US" b="1" dirty="0">
              <a:latin typeface="BaltArial" charset="0"/>
            </a:endParaRPr>
          </a:p>
        </p:txBody>
      </p:sp>
      <p:sp>
        <p:nvSpPr>
          <p:cNvPr id="16" name="Oval 15"/>
          <p:cNvSpPr/>
          <p:nvPr/>
        </p:nvSpPr>
        <p:spPr>
          <a:xfrm>
            <a:off x="3347864" y="4149080"/>
            <a:ext cx="216024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lv-LV" b="1" dirty="0" smtClean="0">
                <a:latin typeface="BaltArial" charset="0"/>
              </a:rPr>
              <a:t>Problēmas</a:t>
            </a:r>
          </a:p>
          <a:p>
            <a:pPr algn="ctr" eaLnBrk="0" hangingPunct="0"/>
            <a:r>
              <a:rPr lang="lv-LV" b="1" dirty="0" smtClean="0">
                <a:latin typeface="BaltArial" charset="0"/>
              </a:rPr>
              <a:t> B. stāvoklis </a:t>
            </a:r>
            <a:endParaRPr lang="en-US" b="1" dirty="0">
              <a:latin typeface="BaltArial" charset="0"/>
            </a:endParaRPr>
          </a:p>
        </p:txBody>
      </p:sp>
      <p:cxnSp>
        <p:nvCxnSpPr>
          <p:cNvPr id="18" name="Straight Arrow Connector 17"/>
          <p:cNvCxnSpPr>
            <a:stCxn id="15" idx="6"/>
            <a:endCxn id="16" idx="2"/>
          </p:cNvCxnSpPr>
          <p:nvPr/>
        </p:nvCxnSpPr>
        <p:spPr>
          <a:xfrm>
            <a:off x="2555776" y="4653136"/>
            <a:ext cx="7920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76256" y="4725144"/>
            <a:ext cx="108012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100" dirty="0" smtClean="0">
                <a:solidFill>
                  <a:schemeClr val="tx1"/>
                </a:solidFill>
              </a:rPr>
              <a:t>Banāniem jābūt savāktiem</a:t>
            </a:r>
            <a:endParaRPr lang="lv-LV" sz="1100" dirty="0">
              <a:solidFill>
                <a:schemeClr val="tx1"/>
              </a:solidFill>
            </a:endParaRPr>
          </a:p>
        </p:txBody>
      </p:sp>
      <p:cxnSp>
        <p:nvCxnSpPr>
          <p:cNvPr id="21" name="Straight Connector 20"/>
          <p:cNvCxnSpPr/>
          <p:nvPr/>
        </p:nvCxnSpPr>
        <p:spPr>
          <a:xfrm rot="5400000">
            <a:off x="6804248" y="4941168"/>
            <a:ext cx="14401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6ECF81E8-6DE5-4C92-89BE-5D6CD56A8BF1}"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Problēmas risinājumu telpa </a:t>
            </a:r>
            <a:endParaRPr lang="lv-LV" dirty="0"/>
          </a:p>
        </p:txBody>
      </p:sp>
      <p:sp>
        <p:nvSpPr>
          <p:cNvPr id="3" name="Content Placeholder 2"/>
          <p:cNvSpPr>
            <a:spLocks noGrp="1"/>
          </p:cNvSpPr>
          <p:nvPr>
            <p:ph idx="1"/>
          </p:nvPr>
        </p:nvSpPr>
        <p:spPr>
          <a:xfrm>
            <a:off x="457200" y="1124744"/>
            <a:ext cx="8229600" cy="5001419"/>
          </a:xfrm>
        </p:spPr>
        <p:txBody>
          <a:bodyPr/>
          <a:lstStyle/>
          <a:p>
            <a:r>
              <a:rPr lang="lv-LV" dirty="0" smtClean="0">
                <a:solidFill>
                  <a:schemeClr val="tx1"/>
                </a:solidFill>
              </a:rPr>
              <a:t>Apspriežot problēmas risinājumus, bieži vien pielieto risinājumu grāfu, kas veido iespējamo problēmas risinājumu telpu</a:t>
            </a:r>
          </a:p>
          <a:p>
            <a:pPr>
              <a:buNone/>
            </a:pPr>
            <a:endParaRPr lang="lv-LV" dirty="0">
              <a:solidFill>
                <a:schemeClr val="tx1"/>
              </a:solidFill>
            </a:endParaRPr>
          </a:p>
        </p:txBody>
      </p:sp>
      <p:sp>
        <p:nvSpPr>
          <p:cNvPr id="4" name="Rectangle 8"/>
          <p:cNvSpPr>
            <a:spLocks noChangeArrowheads="1"/>
          </p:cNvSpPr>
          <p:nvPr/>
        </p:nvSpPr>
        <p:spPr bwMode="auto">
          <a:xfrm>
            <a:off x="3203848" y="188640"/>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pic>
        <p:nvPicPr>
          <p:cNvPr id="14338" name="Picture 2"/>
          <p:cNvPicPr>
            <a:picLocks noChangeAspect="1" noChangeArrowheads="1"/>
          </p:cNvPicPr>
          <p:nvPr/>
        </p:nvPicPr>
        <p:blipFill>
          <a:blip r:embed="rId2" cstate="print"/>
          <a:srcRect/>
          <a:stretch>
            <a:fillRect/>
          </a:stretch>
        </p:blipFill>
        <p:spPr bwMode="auto">
          <a:xfrm>
            <a:off x="4697089" y="2348880"/>
            <a:ext cx="4195391" cy="4114751"/>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323100" y="2780928"/>
            <a:ext cx="4373989" cy="3672408"/>
          </a:xfrm>
          <a:prstGeom prst="rect">
            <a:avLst/>
          </a:prstGeom>
          <a:noFill/>
          <a:ln w="9525">
            <a:noFill/>
            <a:miter lim="800000"/>
            <a:headEnd/>
            <a:tailEnd/>
          </a:ln>
        </p:spPr>
      </p:pic>
      <p:sp>
        <p:nvSpPr>
          <p:cNvPr id="7" name="Rectangle 6"/>
          <p:cNvSpPr/>
          <p:nvPr/>
        </p:nvSpPr>
        <p:spPr>
          <a:xfrm>
            <a:off x="5849217" y="2420888"/>
            <a:ext cx="648072" cy="28803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 name="Rectangle 7"/>
          <p:cNvSpPr/>
          <p:nvPr/>
        </p:nvSpPr>
        <p:spPr>
          <a:xfrm>
            <a:off x="304601" y="2348880"/>
            <a:ext cx="4392488" cy="43204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 name="Rectangle 8"/>
          <p:cNvSpPr/>
          <p:nvPr/>
        </p:nvSpPr>
        <p:spPr>
          <a:xfrm>
            <a:off x="323528" y="2359175"/>
            <a:ext cx="8568952" cy="41044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 name="Slide Number Placeholder 11"/>
          <p:cNvSpPr>
            <a:spLocks noGrp="1"/>
          </p:cNvSpPr>
          <p:nvPr>
            <p:ph type="sldNum" sz="quarter" idx="12"/>
          </p:nvPr>
        </p:nvSpPr>
        <p:spPr/>
        <p:txBody>
          <a:bodyPr/>
          <a:lstStyle/>
          <a:p>
            <a:fld id="{6ECF81E8-6DE5-4C92-89BE-5D6CD56A8BF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755576" y="274638"/>
            <a:ext cx="7931224" cy="1143000"/>
          </a:xfrm>
          <a:noFill/>
        </p:spPr>
        <p:txBody>
          <a:bodyPr lIns="90488" tIns="44450" rIns="90488" bIns="44450"/>
          <a:lstStyle/>
          <a:p>
            <a:pPr eaLnBrk="1" hangingPunct="1"/>
            <a:r>
              <a:rPr lang="lv-LV" dirty="0" smtClean="0"/>
              <a:t>Problēmu risināšanas metodes</a:t>
            </a:r>
            <a:endParaRPr lang="en-US" dirty="0" smtClean="0"/>
          </a:p>
        </p:txBody>
      </p:sp>
      <p:sp>
        <p:nvSpPr>
          <p:cNvPr id="17414" name="Rectangle 3"/>
          <p:cNvSpPr>
            <a:spLocks noChangeArrowheads="1"/>
          </p:cNvSpPr>
          <p:nvPr/>
        </p:nvSpPr>
        <p:spPr bwMode="auto">
          <a:xfrm>
            <a:off x="898525" y="1951038"/>
            <a:ext cx="1982916" cy="582211"/>
          </a:xfrm>
          <a:prstGeom prst="rect">
            <a:avLst/>
          </a:prstGeom>
          <a:noFill/>
          <a:ln w="12700">
            <a:noFill/>
            <a:miter lim="800000"/>
            <a:headEnd/>
            <a:tailEnd/>
          </a:ln>
        </p:spPr>
        <p:txBody>
          <a:bodyPr wrap="none" lIns="90488" tIns="44450" rIns="90488" bIns="44450">
            <a:spAutoFit/>
          </a:bodyPr>
          <a:lstStyle/>
          <a:p>
            <a:pPr eaLnBrk="0" hangingPunct="0"/>
            <a:r>
              <a:rPr lang="lv-LV" sz="3200" b="1" u="sng" dirty="0" smtClean="0">
                <a:latin typeface="BaltArial" charset="0"/>
              </a:rPr>
              <a:t>Algoritmi</a:t>
            </a:r>
            <a:endParaRPr lang="en-US" sz="3200" b="1" u="sng" dirty="0">
              <a:latin typeface="BaltArial" charset="0"/>
            </a:endParaRPr>
          </a:p>
        </p:txBody>
      </p:sp>
      <p:sp>
        <p:nvSpPr>
          <p:cNvPr id="17415" name="Rectangle 4"/>
          <p:cNvSpPr>
            <a:spLocks noChangeArrowheads="1"/>
          </p:cNvSpPr>
          <p:nvPr/>
        </p:nvSpPr>
        <p:spPr bwMode="auto">
          <a:xfrm>
            <a:off x="5622925" y="1951038"/>
            <a:ext cx="2255427" cy="582211"/>
          </a:xfrm>
          <a:prstGeom prst="rect">
            <a:avLst/>
          </a:prstGeom>
          <a:noFill/>
          <a:ln w="12700">
            <a:noFill/>
            <a:miter lim="800000"/>
            <a:headEnd/>
            <a:tailEnd/>
          </a:ln>
        </p:spPr>
        <p:txBody>
          <a:bodyPr wrap="none" lIns="90488" tIns="44450" rIns="90488" bIns="44450">
            <a:spAutoFit/>
          </a:bodyPr>
          <a:lstStyle/>
          <a:p>
            <a:pPr eaLnBrk="0" hangingPunct="0"/>
            <a:r>
              <a:rPr lang="lv-LV" sz="3200" b="1" u="sng" dirty="0" smtClean="0">
                <a:latin typeface="BaltArial" charset="0"/>
              </a:rPr>
              <a:t>Heiristikas</a:t>
            </a:r>
            <a:endParaRPr lang="en-US" sz="3200" b="1" u="sng" dirty="0">
              <a:latin typeface="BaltArial" charset="0"/>
            </a:endParaRPr>
          </a:p>
        </p:txBody>
      </p:sp>
      <p:sp>
        <p:nvSpPr>
          <p:cNvPr id="17416" name="Rectangle 5"/>
          <p:cNvSpPr>
            <a:spLocks noChangeArrowheads="1"/>
          </p:cNvSpPr>
          <p:nvPr/>
        </p:nvSpPr>
        <p:spPr bwMode="auto">
          <a:xfrm>
            <a:off x="5013325" y="2955925"/>
            <a:ext cx="3872856" cy="1936428"/>
          </a:xfrm>
          <a:prstGeom prst="rect">
            <a:avLst/>
          </a:prstGeom>
          <a:noFill/>
          <a:ln w="12700">
            <a:noFill/>
            <a:miter lim="800000"/>
            <a:headEnd/>
            <a:tailEnd/>
          </a:ln>
        </p:spPr>
        <p:txBody>
          <a:bodyPr wrap="none" lIns="90488" tIns="44450" rIns="90488" bIns="44450">
            <a:spAutoFit/>
          </a:bodyPr>
          <a:lstStyle/>
          <a:p>
            <a:pPr eaLnBrk="0" hangingPunct="0"/>
            <a:r>
              <a:rPr lang="lv-LV" sz="2400" b="1" dirty="0" smtClean="0">
                <a:latin typeface="BaltArial" charset="0"/>
              </a:rPr>
              <a:t>Atšķirību samazināšana</a:t>
            </a:r>
            <a:endParaRPr lang="en-US" sz="2400" b="1" dirty="0">
              <a:latin typeface="BaltArial" charset="0"/>
            </a:endParaRPr>
          </a:p>
          <a:p>
            <a:pPr eaLnBrk="0" hangingPunct="0"/>
            <a:r>
              <a:rPr lang="lv-LV" sz="2400" b="1" dirty="0" smtClean="0">
                <a:latin typeface="BaltArial" charset="0"/>
              </a:rPr>
              <a:t>Mērķu un līdzekļu analīze</a:t>
            </a:r>
            <a:endParaRPr lang="en-US" sz="2400" b="1" dirty="0">
              <a:latin typeface="BaltArial" charset="0"/>
            </a:endParaRPr>
          </a:p>
          <a:p>
            <a:pPr eaLnBrk="0" hangingPunct="0"/>
            <a:r>
              <a:rPr lang="lv-LV" sz="2400" b="1" dirty="0" smtClean="0">
                <a:latin typeface="BaltArial" charset="0"/>
              </a:rPr>
              <a:t>Inversā analīze</a:t>
            </a:r>
            <a:endParaRPr lang="en-US" sz="2400" b="1" dirty="0">
              <a:latin typeface="BaltArial" charset="0"/>
            </a:endParaRPr>
          </a:p>
          <a:p>
            <a:pPr eaLnBrk="0" hangingPunct="0"/>
            <a:r>
              <a:rPr lang="lv-LV" sz="2400" b="1" dirty="0" smtClean="0">
                <a:latin typeface="BaltArial" charset="0"/>
              </a:rPr>
              <a:t>Ar analoģijām</a:t>
            </a:r>
            <a:endParaRPr lang="en-US" sz="2400" b="1" dirty="0">
              <a:latin typeface="BaltArial" charset="0"/>
            </a:endParaRPr>
          </a:p>
          <a:p>
            <a:pPr eaLnBrk="0" hangingPunct="0"/>
            <a:r>
              <a:rPr lang="lv-LV" sz="2400" b="1" dirty="0" smtClean="0">
                <a:latin typeface="BaltArial" charset="0"/>
              </a:rPr>
              <a:t>...</a:t>
            </a:r>
          </a:p>
        </p:txBody>
      </p:sp>
      <p:sp>
        <p:nvSpPr>
          <p:cNvPr id="17417" name="Line 6"/>
          <p:cNvSpPr>
            <a:spLocks noChangeShapeType="1"/>
          </p:cNvSpPr>
          <p:nvPr/>
        </p:nvSpPr>
        <p:spPr bwMode="auto">
          <a:xfrm flipH="1">
            <a:off x="3276600" y="1524000"/>
            <a:ext cx="838200" cy="533400"/>
          </a:xfrm>
          <a:prstGeom prst="line">
            <a:avLst/>
          </a:prstGeom>
          <a:noFill/>
          <a:ln w="12700">
            <a:solidFill>
              <a:schemeClr val="tx1"/>
            </a:solidFill>
            <a:round/>
            <a:headEnd/>
            <a:tailEnd/>
          </a:ln>
        </p:spPr>
        <p:txBody>
          <a:bodyPr/>
          <a:lstStyle/>
          <a:p>
            <a:endParaRPr lang="lv-LV"/>
          </a:p>
        </p:txBody>
      </p:sp>
      <p:sp>
        <p:nvSpPr>
          <p:cNvPr id="17418" name="Line 7"/>
          <p:cNvSpPr>
            <a:spLocks noChangeShapeType="1"/>
          </p:cNvSpPr>
          <p:nvPr/>
        </p:nvSpPr>
        <p:spPr bwMode="auto">
          <a:xfrm>
            <a:off x="4724400" y="1524000"/>
            <a:ext cx="838200" cy="533400"/>
          </a:xfrm>
          <a:prstGeom prst="line">
            <a:avLst/>
          </a:prstGeom>
          <a:noFill/>
          <a:ln w="12700">
            <a:solidFill>
              <a:schemeClr val="tx1"/>
            </a:solidFill>
            <a:round/>
            <a:headEnd/>
            <a:tailEnd/>
          </a:ln>
        </p:spPr>
        <p:txBody>
          <a:bodyPr/>
          <a:lstStyle/>
          <a:p>
            <a:endParaRPr lang="lv-LV"/>
          </a:p>
        </p:txBody>
      </p:sp>
      <p:sp>
        <p:nvSpPr>
          <p:cNvPr id="17419" name="Line 8"/>
          <p:cNvSpPr>
            <a:spLocks noChangeShapeType="1"/>
          </p:cNvSpPr>
          <p:nvPr/>
        </p:nvSpPr>
        <p:spPr bwMode="auto">
          <a:xfrm flipH="1">
            <a:off x="4648200" y="2438400"/>
            <a:ext cx="990600" cy="457200"/>
          </a:xfrm>
          <a:prstGeom prst="line">
            <a:avLst/>
          </a:prstGeom>
          <a:noFill/>
          <a:ln w="12700">
            <a:solidFill>
              <a:schemeClr val="tx1"/>
            </a:solidFill>
            <a:round/>
            <a:headEnd/>
            <a:tailEnd/>
          </a:ln>
        </p:spPr>
        <p:txBody>
          <a:bodyPr/>
          <a:lstStyle/>
          <a:p>
            <a:endParaRPr lang="lv-LV"/>
          </a:p>
        </p:txBody>
      </p:sp>
      <p:sp>
        <p:nvSpPr>
          <p:cNvPr id="17420" name="Line 9"/>
          <p:cNvSpPr>
            <a:spLocks noChangeShapeType="1"/>
          </p:cNvSpPr>
          <p:nvPr/>
        </p:nvSpPr>
        <p:spPr bwMode="auto">
          <a:xfrm>
            <a:off x="4648200" y="2895600"/>
            <a:ext cx="381000" cy="228600"/>
          </a:xfrm>
          <a:prstGeom prst="line">
            <a:avLst/>
          </a:prstGeom>
          <a:noFill/>
          <a:ln w="12700">
            <a:solidFill>
              <a:schemeClr val="tx1"/>
            </a:solidFill>
            <a:round/>
            <a:headEnd/>
            <a:tailEnd/>
          </a:ln>
        </p:spPr>
        <p:txBody>
          <a:bodyPr/>
          <a:lstStyle/>
          <a:p>
            <a:endParaRPr lang="lv-LV"/>
          </a:p>
        </p:txBody>
      </p:sp>
      <p:sp>
        <p:nvSpPr>
          <p:cNvPr id="17421" name="Line 10"/>
          <p:cNvSpPr>
            <a:spLocks noChangeShapeType="1"/>
          </p:cNvSpPr>
          <p:nvPr/>
        </p:nvSpPr>
        <p:spPr bwMode="auto">
          <a:xfrm>
            <a:off x="4648200" y="3276600"/>
            <a:ext cx="381000" cy="228600"/>
          </a:xfrm>
          <a:prstGeom prst="line">
            <a:avLst/>
          </a:prstGeom>
          <a:noFill/>
          <a:ln w="12700">
            <a:solidFill>
              <a:schemeClr val="tx1"/>
            </a:solidFill>
            <a:round/>
            <a:headEnd/>
            <a:tailEnd/>
          </a:ln>
        </p:spPr>
        <p:txBody>
          <a:bodyPr/>
          <a:lstStyle/>
          <a:p>
            <a:endParaRPr lang="lv-LV"/>
          </a:p>
        </p:txBody>
      </p:sp>
      <p:sp>
        <p:nvSpPr>
          <p:cNvPr id="17422" name="Line 11"/>
          <p:cNvSpPr>
            <a:spLocks noChangeShapeType="1"/>
          </p:cNvSpPr>
          <p:nvPr/>
        </p:nvSpPr>
        <p:spPr bwMode="auto">
          <a:xfrm>
            <a:off x="4648200" y="3657600"/>
            <a:ext cx="381000" cy="228600"/>
          </a:xfrm>
          <a:prstGeom prst="line">
            <a:avLst/>
          </a:prstGeom>
          <a:noFill/>
          <a:ln w="12700">
            <a:solidFill>
              <a:schemeClr val="tx1"/>
            </a:solidFill>
            <a:round/>
            <a:headEnd/>
            <a:tailEnd/>
          </a:ln>
        </p:spPr>
        <p:txBody>
          <a:bodyPr/>
          <a:lstStyle/>
          <a:p>
            <a:endParaRPr lang="lv-LV"/>
          </a:p>
        </p:txBody>
      </p:sp>
      <p:sp>
        <p:nvSpPr>
          <p:cNvPr id="17423" name="Line 12"/>
          <p:cNvSpPr>
            <a:spLocks noChangeShapeType="1"/>
          </p:cNvSpPr>
          <p:nvPr/>
        </p:nvSpPr>
        <p:spPr bwMode="auto">
          <a:xfrm>
            <a:off x="4648200" y="4038600"/>
            <a:ext cx="381000" cy="228600"/>
          </a:xfrm>
          <a:prstGeom prst="line">
            <a:avLst/>
          </a:prstGeom>
          <a:noFill/>
          <a:ln w="12700">
            <a:solidFill>
              <a:schemeClr val="tx1"/>
            </a:solidFill>
            <a:round/>
            <a:headEnd/>
            <a:tailEnd/>
          </a:ln>
        </p:spPr>
        <p:txBody>
          <a:bodyPr/>
          <a:lstStyle/>
          <a:p>
            <a:endParaRPr lang="lv-LV"/>
          </a:p>
        </p:txBody>
      </p:sp>
      <p:sp>
        <p:nvSpPr>
          <p:cNvPr id="17424" name="Line 13"/>
          <p:cNvSpPr>
            <a:spLocks noChangeShapeType="1"/>
          </p:cNvSpPr>
          <p:nvPr/>
        </p:nvSpPr>
        <p:spPr bwMode="auto">
          <a:xfrm flipV="1">
            <a:off x="4648200" y="3048000"/>
            <a:ext cx="228600" cy="228600"/>
          </a:xfrm>
          <a:prstGeom prst="line">
            <a:avLst/>
          </a:prstGeom>
          <a:noFill/>
          <a:ln w="12700">
            <a:solidFill>
              <a:schemeClr val="tx1"/>
            </a:solidFill>
            <a:round/>
            <a:headEnd/>
            <a:tailEnd/>
          </a:ln>
        </p:spPr>
        <p:txBody>
          <a:bodyPr/>
          <a:lstStyle/>
          <a:p>
            <a:endParaRPr lang="lv-LV"/>
          </a:p>
        </p:txBody>
      </p:sp>
      <p:sp>
        <p:nvSpPr>
          <p:cNvPr id="17425" name="Line 14"/>
          <p:cNvSpPr>
            <a:spLocks noChangeShapeType="1"/>
          </p:cNvSpPr>
          <p:nvPr/>
        </p:nvSpPr>
        <p:spPr bwMode="auto">
          <a:xfrm flipV="1">
            <a:off x="4648200" y="3429000"/>
            <a:ext cx="228600" cy="228600"/>
          </a:xfrm>
          <a:prstGeom prst="line">
            <a:avLst/>
          </a:prstGeom>
          <a:noFill/>
          <a:ln w="12700">
            <a:solidFill>
              <a:schemeClr val="tx1"/>
            </a:solidFill>
            <a:round/>
            <a:headEnd/>
            <a:tailEnd/>
          </a:ln>
        </p:spPr>
        <p:txBody>
          <a:bodyPr/>
          <a:lstStyle/>
          <a:p>
            <a:endParaRPr lang="lv-LV"/>
          </a:p>
        </p:txBody>
      </p:sp>
      <p:sp>
        <p:nvSpPr>
          <p:cNvPr id="17426" name="Line 15"/>
          <p:cNvSpPr>
            <a:spLocks noChangeShapeType="1"/>
          </p:cNvSpPr>
          <p:nvPr/>
        </p:nvSpPr>
        <p:spPr bwMode="auto">
          <a:xfrm flipV="1">
            <a:off x="4648200" y="3810000"/>
            <a:ext cx="228600" cy="228600"/>
          </a:xfrm>
          <a:prstGeom prst="line">
            <a:avLst/>
          </a:prstGeom>
          <a:noFill/>
          <a:ln w="12700">
            <a:solidFill>
              <a:schemeClr val="tx1"/>
            </a:solidFill>
            <a:round/>
            <a:headEnd/>
            <a:tailEnd/>
          </a:ln>
        </p:spPr>
        <p:txBody>
          <a:bodyPr/>
          <a:lstStyle/>
          <a:p>
            <a:endParaRPr lang="lv-LV"/>
          </a:p>
        </p:txBody>
      </p:sp>
      <p:sp>
        <p:nvSpPr>
          <p:cNvPr id="18" name="Rectangle 8"/>
          <p:cNvSpPr>
            <a:spLocks noChangeArrowheads="1"/>
          </p:cNvSpPr>
          <p:nvPr/>
        </p:nvSpPr>
        <p:spPr bwMode="auto">
          <a:xfrm>
            <a:off x="179512" y="6021288"/>
            <a:ext cx="5044202" cy="274434"/>
          </a:xfrm>
          <a:prstGeom prst="rect">
            <a:avLst/>
          </a:prstGeom>
          <a:noFill/>
          <a:ln w="12700">
            <a:noFill/>
            <a:miter lim="800000"/>
            <a:headEnd/>
            <a:tailEnd/>
          </a:ln>
        </p:spPr>
        <p:txBody>
          <a:bodyPr wrap="none" lIns="90488" tIns="44450" rIns="90488" bIns="44450">
            <a:spAutoFit/>
          </a:bodyPr>
          <a:lstStyle/>
          <a:p>
            <a:pPr eaLnBrk="0" hangingPunct="0"/>
            <a:r>
              <a:rPr lang="en-US" sz="1200" i="1" dirty="0" smtClean="0">
                <a:latin typeface="BaltArial" charset="0"/>
              </a:rPr>
              <a:t>John Anderson</a:t>
            </a:r>
            <a:r>
              <a:rPr lang="lv-LV" sz="1200" i="1" dirty="0" smtClean="0">
                <a:latin typeface="BaltArial" charset="0"/>
              </a:rPr>
              <a:t>, </a:t>
            </a:r>
            <a:r>
              <a:rPr lang="en-US" sz="1200" i="1" dirty="0" smtClean="0">
                <a:latin typeface="BaltArial" charset="0"/>
              </a:rPr>
              <a:t>Cognitive Psychology and its Implications, Sixth Edition</a:t>
            </a:r>
            <a:endParaRPr lang="en-US" sz="1200" i="1" dirty="0">
              <a:latin typeface="BaltArial" charset="0"/>
            </a:endParaRPr>
          </a:p>
        </p:txBody>
      </p:sp>
      <p:sp>
        <p:nvSpPr>
          <p:cNvPr id="17" name="Slide Number Placeholder 16"/>
          <p:cNvSpPr>
            <a:spLocks noGrp="1"/>
          </p:cNvSpPr>
          <p:nvPr>
            <p:ph type="sldNum" sz="quarter" idx="12"/>
          </p:nvPr>
        </p:nvSpPr>
        <p:spPr/>
        <p:txBody>
          <a:bodyPr/>
          <a:lstStyle/>
          <a:p>
            <a:fld id="{6ECF81E8-6DE5-4C92-89BE-5D6CD56A8BF1}"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reenWave_BusPresentati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41087838991512f75e9e501a456dec9e"/>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customXml/itemProps2.xml><?xml version="1.0" encoding="utf-8"?>
<ds:datastoreItem xmlns:ds="http://schemas.openxmlformats.org/officeDocument/2006/customXml" ds:itemID="{D24DB225-CB72-4626-87E6-89FD8BD3FE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A6F6AC7-C2BD-4E2E-8582-DECD2BE6515C}">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2957</TotalTime>
  <Words>3468</Words>
  <Application>Microsoft Office PowerPoint</Application>
  <PresentationFormat>On-screen Show (4:3)</PresentationFormat>
  <Paragraphs>599</Paragraphs>
  <Slides>62</Slides>
  <Notes>8</Notes>
  <HiddenSlides>0</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GreenWave_BusPresentation</vt:lpstr>
      <vt:lpstr>Custom Design</vt:lpstr>
      <vt:lpstr>Mērķu un problēmu analīze</vt:lpstr>
      <vt:lpstr>Problēmas un problēmu risināšana</vt:lpstr>
      <vt:lpstr>Sarežģītu problēmu īpašības</vt:lpstr>
      <vt:lpstr>Risinot problēmas pavirši</vt:lpstr>
      <vt:lpstr>Slide 5</vt:lpstr>
      <vt:lpstr>Slide 6</vt:lpstr>
      <vt:lpstr>Problēmu risināšanas būtiskas īpašības</vt:lpstr>
      <vt:lpstr>Problēmas risinājumu telpa </vt:lpstr>
      <vt:lpstr>Problēmu risināšanas metodes</vt:lpstr>
      <vt:lpstr>Problēmu risināšanas metodes: Atšķirību samazināšana</vt:lpstr>
      <vt:lpstr>Problēmu risināšanas metodes:  Mērķu un līdzekļu analīze (1)</vt:lpstr>
      <vt:lpstr>Problēmu risināšanas metodes:  Mērķu un līdzekļu analīze (2)</vt:lpstr>
      <vt:lpstr>Problēmu risināšanas metodes:  Inversā analīze</vt:lpstr>
      <vt:lpstr>Problēmu risināšanas metodes:  Problēmu risināšana ar analoģijām (1) </vt:lpstr>
      <vt:lpstr>Problēmu risināšanas metodes:  Problēmu risināšana ar analoģijām (2) </vt:lpstr>
      <vt:lpstr>Problēmu analīzes tehnikas</vt:lpstr>
      <vt:lpstr>Tehnikas stratēģijas veidošanai</vt:lpstr>
      <vt:lpstr>Tehnikas problēmu risināšanai</vt:lpstr>
      <vt:lpstr>Tehnikas stratēģijas veidošanai: SWOT analīze</vt:lpstr>
      <vt:lpstr>Tehnikas stratēģijas veidošanai: SWOT analīze</vt:lpstr>
      <vt:lpstr>Flynn</vt:lpstr>
      <vt:lpstr>Tehnikas stratēģijas veidošanai: SWOT analīze</vt:lpstr>
      <vt:lpstr>Tehnikas stratēģijas veidošanai: Porter's Five Forces</vt:lpstr>
      <vt:lpstr>Tehnikas stratēģijas veidošanai:  Core Competence Analysis  (1)</vt:lpstr>
      <vt:lpstr>Tehnikas stratēģijas veidošanai:  Core Competence Analysis  (1)</vt:lpstr>
      <vt:lpstr>Tehnikas problēmu risināšanai:  Appreciation</vt:lpstr>
      <vt:lpstr>Tehnikas problēmu risināšanai:  Affinity Diagrams</vt:lpstr>
      <vt:lpstr>Tehnikas problēmu risināšanai:  Fishbone Diagram (1) </vt:lpstr>
      <vt:lpstr>Tehnikas problēmu risināšanai:  Fishbone Diagram (2) </vt:lpstr>
      <vt:lpstr>Slide 30</vt:lpstr>
      <vt:lpstr>Tehnikas problēmu risināšanai:  Fishbone Diagram (4) </vt:lpstr>
      <vt:lpstr>Mērķi un mērķu noteikšana</vt:lpstr>
      <vt:lpstr>Mērķu īpašnieki</vt:lpstr>
      <vt:lpstr>Sistēmas mērķu kategorijas (1)</vt:lpstr>
      <vt:lpstr>Sistēmas mērķu kategorijas (2) (tie paši autori – gadus vēlāk)  </vt:lpstr>
      <vt:lpstr>Mērķu klasifikācija atbilstoši to paraugiem</vt:lpstr>
      <vt:lpstr>Mērķu avoti</vt:lpstr>
      <vt:lpstr>Mērķu noteikšana (1)</vt:lpstr>
      <vt:lpstr>Mērķu noteikšana (2)</vt:lpstr>
      <vt:lpstr>Mērķu noteikšana (3)</vt:lpstr>
      <vt:lpstr>Mērķu noteikšana (4)</vt:lpstr>
      <vt:lpstr>Mērķu analīze noved pie alternatīvām</vt:lpstr>
      <vt:lpstr>Alternatīvas noved pie uzdevumiem</vt:lpstr>
      <vt:lpstr>Mīkstie mērķi</vt:lpstr>
      <vt:lpstr>Mīkstie mērķi nefunkcionālo prasību atspoguļošanai</vt:lpstr>
      <vt:lpstr>Kelly metode prasību inženierijā</vt:lpstr>
      <vt:lpstr>Citi avoti</vt:lpstr>
      <vt:lpstr>Praktiskais darbs</vt:lpstr>
      <vt:lpstr>Uzdevums</vt:lpstr>
      <vt:lpstr>Slide 50</vt:lpstr>
      <vt:lpstr>SWOT (1)</vt:lpstr>
      <vt:lpstr>SWOT (2)</vt:lpstr>
      <vt:lpstr>SWOT (3)</vt:lpstr>
      <vt:lpstr>SWOT (4)</vt:lpstr>
      <vt:lpstr>SWOT (5)</vt:lpstr>
      <vt:lpstr>Mērķu koks</vt:lpstr>
      <vt:lpstr>Asakas diagramma (1)</vt:lpstr>
      <vt:lpstr>Asakas diagramma (2)</vt:lpstr>
      <vt:lpstr>Asakas diagramma (3)</vt:lpstr>
      <vt:lpstr>Kelly metode</vt:lpstr>
      <vt:lpstr>Asakas diagramma (4)</vt:lpstr>
      <vt:lpstr>Veidnes darba izpildei</vt:lpstr>
    </vt:vector>
  </TitlesOfParts>
  <Company>Home 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Mērķu un problēmu analīze</dc:title>
  <dc:subject/>
  <dc:creator>Ligita Businska</dc:creator>
  <cp:keywords/>
  <dc:description/>
  <cp:lastModifiedBy>Ligita Businska</cp:lastModifiedBy>
  <cp:revision>286</cp:revision>
  <dcterms:created xsi:type="dcterms:W3CDTF">2010-09-15T09:30:59Z</dcterms:created>
  <dcterms:modified xsi:type="dcterms:W3CDTF">2010-09-20T09:46:44Z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