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4660"/>
  </p:normalViewPr>
  <p:slideViewPr>
    <p:cSldViewPr snapToGrid="0" snapToObjects="1"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9CC6D-0BD5-4C9E-B3FD-8154689619AB}" type="datetimeFigureOut">
              <a:rPr lang="lv-LV" smtClean="0"/>
              <a:t>18.12.2012.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lv-LV" smtClean="0"/>
              <a:t>2012</a:t>
            </a:r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F81BE-32D9-4E9F-960E-40F2CE43A17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60611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BC7F-C02D-4FA6-88B4-135A1A93ADC0}" type="datetimeFigureOut">
              <a:rPr lang="lv-LV" smtClean="0"/>
              <a:t>18.12.2012.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lv-LV" smtClean="0"/>
              <a:t>2012</a:t>
            </a:r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1AAD8-BA11-422D-8310-D6996A6218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1243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AAD8-BA11-422D-8310-D6996A621870}" type="slidenum">
              <a:rPr lang="lv-LV" smtClean="0"/>
              <a:t>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smtClean="0"/>
              <a:t>2012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966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Paskaidrot procesa būtību un nolūku. Uzsvērt</a:t>
            </a:r>
            <a:r>
              <a:rPr lang="lv-LV" baseline="0" dirty="0" smtClean="0"/>
              <a:t> svarīgākas vadlīnijas. 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AAD8-BA11-422D-8310-D6996A621870}" type="slidenum">
              <a:rPr lang="lv-LV" smtClean="0"/>
              <a:t>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smtClean="0"/>
              <a:t>2012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7779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Identificēt</a:t>
            </a:r>
            <a:r>
              <a:rPr lang="lv-LV" baseline="0" dirty="0" smtClean="0"/>
              <a:t> procesa mērķus un minēt būtiskas metrikas to īstenošanas vadībai.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AAD8-BA11-422D-8310-D6996A621870}" type="slidenum">
              <a:rPr lang="lv-LV" smtClean="0"/>
              <a:t>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smtClean="0"/>
              <a:t>2012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0526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Nosaukt procesā iesaistītas</a:t>
            </a:r>
            <a:r>
              <a:rPr lang="lv-LV" baseline="0" dirty="0" smtClean="0"/>
              <a:t> personas. Paskaidrot viņu atbildības un iekš procesā veicamas darbības. 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AAD8-BA11-422D-8310-D6996A621870}" type="slidenum">
              <a:rPr lang="lv-LV" smtClean="0"/>
              <a:t>4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smtClean="0"/>
              <a:t>2012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752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AAD8-BA11-422D-8310-D6996A621870}" type="slidenum">
              <a:rPr lang="lv-LV" smtClean="0"/>
              <a:t>8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smtClean="0"/>
              <a:t>2012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043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1AAD8-BA11-422D-8310-D6996A621870}" type="slidenum">
              <a:rPr lang="lv-LV" smtClean="0"/>
              <a:t>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v-LV" smtClean="0"/>
              <a:t>2012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4157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9D92-6878-47B8-83C0-D542C8D85326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C9C-5084-4315-B530-E4031DDF2D25}" type="datetime1">
              <a:rPr lang="en-US" smtClean="0"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C63A-B477-4DD5-B45D-E1302C09F25D}" type="datetime1">
              <a:rPr lang="en-US" smtClean="0"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AB03-377D-48EE-A869-B955802051C2}" type="datetime1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63AD-4DF9-4E0F-9EBF-89FA03058E14}" type="datetime1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D32-60A1-4247-98DF-CDD31A452D93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7B5-EA24-4A0A-B3D2-59135798EF50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993D-47BF-4A77-A435-C15577E29498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6189F76D-EB0B-41CA-BD89-2CE0E29BA030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lv-LV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1FB3980-5544-4B07-ADCB-D1FBF5F61737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F7A-2981-49EC-993F-D93390D6FDD3}" type="datetime1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9A89-AC52-498E-A90F-E01CA032FD59}" type="datetime1">
              <a:rPr lang="en-US" smtClean="0"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8AD6-50CD-4FFF-9EBE-7F1ABDEF0116}" type="datetime1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230-4781-421C-B48E-6366BE9E648E}" type="datetime1">
              <a:rPr lang="en-US" smtClean="0"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9EB-91CF-4622-B6EE-2DDA5ACA5E8B}" type="datetime1">
              <a:rPr lang="en-US" smtClean="0"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35210C-662F-47B2-AEAE-787C79751064}" type="datetime1">
              <a:rPr lang="en-US" smtClean="0"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COBIT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BAI04 </a:t>
            </a:r>
            <a:r>
              <a:rPr lang="lv-LV" dirty="0" err="1" smtClean="0"/>
              <a:t>Manage</a:t>
            </a:r>
            <a:r>
              <a:rPr lang="lv-LV" dirty="0" smtClean="0"/>
              <a:t> </a:t>
            </a:r>
            <a:r>
              <a:rPr lang="lv-LV" dirty="0" err="1" smtClean="0"/>
              <a:t>Availability</a:t>
            </a:r>
            <a:r>
              <a:rPr lang="lv-LV" dirty="0" smtClean="0"/>
              <a:t> </a:t>
            </a:r>
            <a:r>
              <a:rPr lang="lv-LV" dirty="0" err="1" smtClean="0"/>
              <a:t>and</a:t>
            </a:r>
            <a:r>
              <a:rPr lang="lv-LV" dirty="0" smtClean="0"/>
              <a:t> </a:t>
            </a:r>
            <a:r>
              <a:rPr lang="lv-LV" dirty="0" err="1" smtClean="0"/>
              <a:t>Capacity</a:t>
            </a:r>
            <a:endParaRPr lang="lv-LV" dirty="0" smtClean="0"/>
          </a:p>
          <a:p>
            <a:endParaRPr lang="lv-LV" dirty="0" smtClean="0"/>
          </a:p>
          <a:p>
            <a:r>
              <a:rPr lang="lv-LV" dirty="0" smtClean="0"/>
              <a:t>Sergejs </a:t>
            </a:r>
            <a:r>
              <a:rPr lang="lv-LV" dirty="0" err="1" smtClean="0"/>
              <a:t>Terentjevs</a:t>
            </a:r>
            <a:r>
              <a:rPr lang="lv-LV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646" y="2514600"/>
            <a:ext cx="8162365" cy="914400"/>
          </a:xfrm>
        </p:spPr>
        <p:txBody>
          <a:bodyPr/>
          <a:lstStyle/>
          <a:p>
            <a:r>
              <a:rPr lang="lv-LV" dirty="0" smtClean="0"/>
              <a:t>Paldies par uzmanību!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822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Procesa raksturojums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858211"/>
            <a:ext cx="7691719" cy="4300541"/>
          </a:xfrm>
        </p:spPr>
        <p:txBody>
          <a:bodyPr anchor="t">
            <a:normAutofit/>
          </a:bodyPr>
          <a:lstStyle/>
          <a:p>
            <a:r>
              <a:rPr lang="lv-LV" sz="2400" b="1" dirty="0" smtClean="0"/>
              <a:t>Nolūks: </a:t>
            </a:r>
            <a:r>
              <a:rPr lang="lv-LV" sz="2400" dirty="0" smtClean="0"/>
              <a:t>veikt efektīvo resursu pārvaldību, nodrošināt nepieciešamo resursu esamību un uzlabot laika ieguldījumu prognozējot nākotnes prasības pret papildus resursu piesaistīšanu.</a:t>
            </a:r>
          </a:p>
          <a:p>
            <a:r>
              <a:rPr lang="lv-LV" sz="2400" b="1" dirty="0" smtClean="0"/>
              <a:t>Vadlīnijas: </a:t>
            </a:r>
            <a:r>
              <a:rPr lang="lv-LV" sz="2400" dirty="0" smtClean="0"/>
              <a:t>novērtēt pašreizējas </a:t>
            </a:r>
            <a:r>
              <a:rPr lang="lv-LV" dirty="0" smtClean="0"/>
              <a:t>ie</a:t>
            </a:r>
            <a:r>
              <a:rPr lang="lv-LV" sz="2400" dirty="0" smtClean="0"/>
              <a:t>spējas, noteikt uzņēmuma ietekmi, prognozēt iespējamas prasību izmaiņas un izvērtēt riskus attiecība pret definēto prasību īstenošanu.</a:t>
            </a:r>
          </a:p>
          <a:p>
            <a:pPr marL="0" indent="0">
              <a:buNone/>
            </a:pPr>
            <a:endParaRPr lang="lv-LV" sz="2400" dirty="0"/>
          </a:p>
          <a:p>
            <a:pPr marL="0" indent="0">
              <a:buNone/>
            </a:pPr>
            <a:endParaRPr lang="lv-LV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Procesa mērķi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Nodrošināt rīcība esošo līdzekļu un resursu īpatsvaru, lai segtu uzņēmuma ārkārtas vajadzības;</a:t>
            </a:r>
          </a:p>
          <a:p>
            <a:r>
              <a:rPr lang="lv-LV" dirty="0" smtClean="0"/>
              <a:t>Paredzēt resursu rīcības esamības, īpatsvara un darbspējas atbilstību prasībām;</a:t>
            </a:r>
          </a:p>
          <a:p>
            <a:r>
              <a:rPr lang="lv-LV" dirty="0" smtClean="0"/>
              <a:t>Ļaut identificēt problēmas saistība ar resursu īpatsvara, darbspējas un esamības kritērijiem, paredzēt identificēto problēmu regulāro novēršanu. </a:t>
            </a:r>
            <a:endParaRPr lang="lv-LV" dirty="0"/>
          </a:p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Iesaistītas personas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Biznesa procesu vadītāji jeb vadība;</a:t>
            </a:r>
          </a:p>
          <a:p>
            <a:r>
              <a:rPr lang="lv-LV" dirty="0" smtClean="0"/>
              <a:t>Informācijas tehnoloģiju direktors;</a:t>
            </a:r>
          </a:p>
          <a:p>
            <a:r>
              <a:rPr lang="lv-LV" dirty="0" smtClean="0"/>
              <a:t>Vecākais izstrādes vadītājs;</a:t>
            </a:r>
          </a:p>
          <a:p>
            <a:r>
              <a:rPr lang="lv-LV" dirty="0" smtClean="0"/>
              <a:t>IT pārvaldības izpilddirektors;</a:t>
            </a:r>
          </a:p>
          <a:p>
            <a:r>
              <a:rPr lang="lv-LV" dirty="0" smtClean="0"/>
              <a:t>Servisa menedžeris;</a:t>
            </a:r>
          </a:p>
          <a:p>
            <a:r>
              <a:rPr lang="lv-LV" dirty="0" smtClean="0"/>
              <a:t>Informācijas drošības vadītājs.</a:t>
            </a:r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4979"/>
            <a:ext cx="9144000" cy="1143000"/>
          </a:xfrm>
        </p:spPr>
        <p:txBody>
          <a:bodyPr/>
          <a:lstStyle/>
          <a:p>
            <a:r>
              <a:rPr lang="lv-LV" dirty="0" smtClean="0"/>
              <a:t>Pārvaldības paņēmieni (1)</a:t>
            </a:r>
            <a:endParaRPr lang="lv-LV" dirty="0"/>
          </a:p>
        </p:txBody>
      </p:sp>
      <p:sp>
        <p:nvSpPr>
          <p:cNvPr id="4" name="Rounded Rectangle 3"/>
          <p:cNvSpPr/>
          <p:nvPr/>
        </p:nvSpPr>
        <p:spPr>
          <a:xfrm>
            <a:off x="3568584" y="3050698"/>
            <a:ext cx="2411427" cy="1989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BAI04.01</a:t>
            </a:r>
          </a:p>
          <a:p>
            <a:pPr algn="ctr"/>
            <a:r>
              <a:rPr lang="lv-LV" dirty="0" smtClean="0"/>
              <a:t>Novērtēt esošo resursu esamību, īpatsvaru un darbspēju, </a:t>
            </a:r>
            <a:r>
              <a:rPr lang="lv-LV" dirty="0"/>
              <a:t>i</a:t>
            </a:r>
            <a:r>
              <a:rPr lang="lv-LV" dirty="0" smtClean="0"/>
              <a:t>zveidot apkopojumu   </a:t>
            </a:r>
            <a:endParaRPr lang="lv-LV" dirty="0"/>
          </a:p>
        </p:txBody>
      </p:sp>
      <p:sp>
        <p:nvSpPr>
          <p:cNvPr id="9" name="Rounded Rectangle 8"/>
          <p:cNvSpPr/>
          <p:nvPr/>
        </p:nvSpPr>
        <p:spPr>
          <a:xfrm>
            <a:off x="6595009" y="3087112"/>
            <a:ext cx="2264420" cy="19164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APO09.05</a:t>
            </a:r>
          </a:p>
          <a:p>
            <a:pPr algn="ctr"/>
            <a:r>
              <a:rPr lang="lv-LV" dirty="0" smtClean="0"/>
              <a:t>Veikt pakalpojuma līgumu un kontraktu pārskatīšanu   </a:t>
            </a:r>
            <a:endParaRPr lang="lv-LV" dirty="0"/>
          </a:p>
        </p:txBody>
      </p:sp>
      <p:sp>
        <p:nvSpPr>
          <p:cNvPr id="10" name="Rounded Rectangle 9"/>
          <p:cNvSpPr/>
          <p:nvPr/>
        </p:nvSpPr>
        <p:spPr>
          <a:xfrm>
            <a:off x="571835" y="4393975"/>
            <a:ext cx="2000086" cy="1850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BAI02.03</a:t>
            </a:r>
          </a:p>
          <a:p>
            <a:pPr algn="ctr"/>
            <a:r>
              <a:rPr lang="lv-LV" dirty="0" smtClean="0"/>
              <a:t>Pārvaldīt prasību risku   </a:t>
            </a:r>
            <a:endParaRPr lang="lv-LV" dirty="0"/>
          </a:p>
        </p:txBody>
      </p:sp>
      <p:sp>
        <p:nvSpPr>
          <p:cNvPr id="11" name="Rounded Rectangle 10"/>
          <p:cNvSpPr/>
          <p:nvPr/>
        </p:nvSpPr>
        <p:spPr>
          <a:xfrm>
            <a:off x="571835" y="2031100"/>
            <a:ext cx="2155182" cy="18706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BAI02.01</a:t>
            </a:r>
          </a:p>
          <a:p>
            <a:pPr algn="ctr"/>
            <a:r>
              <a:rPr lang="lv-LV" dirty="0" smtClean="0"/>
              <a:t>Definēt un uzturēt biznesa funkcionālas un tehniskas prasības   </a:t>
            </a:r>
            <a:endParaRPr lang="lv-LV" dirty="0"/>
          </a:p>
        </p:txBody>
      </p:sp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>
            <a:off x="2727017" y="2966402"/>
            <a:ext cx="841567" cy="1078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4" idx="1"/>
          </p:cNvCxnSpPr>
          <p:nvPr/>
        </p:nvCxnSpPr>
        <p:spPr>
          <a:xfrm flipV="1">
            <a:off x="2571921" y="4045342"/>
            <a:ext cx="996663" cy="127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5980011" y="4045342"/>
            <a:ext cx="614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48397" y="2625447"/>
            <a:ext cx="163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Definēto prasību kopums</a:t>
            </a:r>
            <a:endParaRPr lang="lv-LV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40304" y="5114167"/>
            <a:ext cx="117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Prasību risku reģistrs</a:t>
            </a:r>
            <a:endParaRPr lang="lv-LV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62125" y="2484760"/>
            <a:ext cx="22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Pakalpojuma līmeņa līguma (SLA) īstenošanas vērtējums</a:t>
            </a:r>
            <a:endParaRPr lang="lv-LV" sz="12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979"/>
            <a:ext cx="9144000" cy="1143000"/>
          </a:xfrm>
        </p:spPr>
        <p:txBody>
          <a:bodyPr/>
          <a:lstStyle/>
          <a:p>
            <a:r>
              <a:rPr lang="lv-LV" dirty="0" smtClean="0"/>
              <a:t>Pārvaldības paņēmieni (2)</a:t>
            </a:r>
            <a:endParaRPr lang="lv-LV" dirty="0"/>
          </a:p>
        </p:txBody>
      </p:sp>
      <p:sp>
        <p:nvSpPr>
          <p:cNvPr id="5" name="Rounded Rectangle 4"/>
          <p:cNvSpPr/>
          <p:nvPr/>
        </p:nvSpPr>
        <p:spPr>
          <a:xfrm>
            <a:off x="5850541" y="2828166"/>
            <a:ext cx="1958272" cy="1788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BAI04.02</a:t>
            </a:r>
          </a:p>
          <a:p>
            <a:pPr algn="ctr"/>
            <a:r>
              <a:rPr lang="lv-LV" dirty="0" smtClean="0"/>
              <a:t>Novērtēt uzņēmuma ietekmi   </a:t>
            </a:r>
            <a:endParaRPr lang="lv-LV" dirty="0"/>
          </a:p>
        </p:txBody>
      </p:sp>
      <p:sp>
        <p:nvSpPr>
          <p:cNvPr id="6" name="Rounded Rectangle 5"/>
          <p:cNvSpPr/>
          <p:nvPr/>
        </p:nvSpPr>
        <p:spPr>
          <a:xfrm>
            <a:off x="1285285" y="2828166"/>
            <a:ext cx="1958272" cy="1788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BAI03.02</a:t>
            </a:r>
          </a:p>
          <a:p>
            <a:pPr algn="ctr"/>
            <a:r>
              <a:rPr lang="lv-LV" dirty="0" smtClean="0"/>
              <a:t>Izstrādāt detalizētos risinājuma artefaktus   </a:t>
            </a:r>
            <a:endParaRPr lang="lv-LV" dirty="0"/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243557" y="3722336"/>
            <a:ext cx="26069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2339" y="3305177"/>
            <a:ext cx="245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Pakalpojuma līmeņa līgumi (SLA)</a:t>
            </a:r>
            <a:endParaRPr lang="lv-LV" sz="1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979"/>
            <a:ext cx="9143999" cy="1143000"/>
          </a:xfrm>
        </p:spPr>
        <p:txBody>
          <a:bodyPr/>
          <a:lstStyle/>
          <a:p>
            <a:r>
              <a:rPr lang="lv-LV" dirty="0" smtClean="0"/>
              <a:t>Pārvaldības paņēmieni (3)</a:t>
            </a:r>
            <a:endParaRPr lang="lv-LV" dirty="0"/>
          </a:p>
        </p:txBody>
      </p:sp>
      <p:sp>
        <p:nvSpPr>
          <p:cNvPr id="4" name="Rounded Rectangle 3"/>
          <p:cNvSpPr/>
          <p:nvPr/>
        </p:nvSpPr>
        <p:spPr>
          <a:xfrm>
            <a:off x="6311788" y="1791884"/>
            <a:ext cx="2233404" cy="20149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BAI04.03</a:t>
            </a:r>
          </a:p>
          <a:p>
            <a:pPr algn="ctr"/>
            <a:r>
              <a:rPr lang="lv-LV" dirty="0" smtClean="0"/>
              <a:t>Ieplānot aktivitātes attiecība pret vajadzību un prasību izmaiņām   </a:t>
            </a:r>
            <a:endParaRPr lang="lv-LV" dirty="0"/>
          </a:p>
        </p:txBody>
      </p:sp>
      <p:sp>
        <p:nvSpPr>
          <p:cNvPr id="5" name="Rounded Rectangle 4"/>
          <p:cNvSpPr/>
          <p:nvPr/>
        </p:nvSpPr>
        <p:spPr>
          <a:xfrm>
            <a:off x="439161" y="1735719"/>
            <a:ext cx="2004126" cy="1718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/>
              <a:t>BAI02.01</a:t>
            </a:r>
          </a:p>
          <a:p>
            <a:pPr algn="ctr"/>
            <a:r>
              <a:rPr lang="lv-LV" dirty="0"/>
              <a:t>Definēt un uzturēt biznesa funkcionālas un tehniskas </a:t>
            </a:r>
            <a:r>
              <a:rPr lang="lv-LV" dirty="0" smtClean="0"/>
              <a:t>prasības   </a:t>
            </a:r>
            <a:endParaRPr lang="lv-LV" dirty="0"/>
          </a:p>
        </p:txBody>
      </p:sp>
      <p:sp>
        <p:nvSpPr>
          <p:cNvPr id="6" name="Rounded Rectangle 5"/>
          <p:cNvSpPr/>
          <p:nvPr/>
        </p:nvSpPr>
        <p:spPr>
          <a:xfrm>
            <a:off x="4040624" y="4740584"/>
            <a:ext cx="2017612" cy="1754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BAI03.01</a:t>
            </a:r>
            <a:endParaRPr lang="lv-LV" b="1" dirty="0"/>
          </a:p>
          <a:p>
            <a:pPr algn="ctr"/>
            <a:r>
              <a:rPr lang="lv-LV" dirty="0" smtClean="0"/>
              <a:t>Ieviests augstas kvalitātes risinājumus   </a:t>
            </a:r>
            <a:endParaRPr lang="lv-LV" dirty="0"/>
          </a:p>
        </p:txBody>
      </p:sp>
      <p:sp>
        <p:nvSpPr>
          <p:cNvPr id="7" name="Rounded Rectangle 6"/>
          <p:cNvSpPr/>
          <p:nvPr/>
        </p:nvSpPr>
        <p:spPr>
          <a:xfrm>
            <a:off x="439161" y="3508342"/>
            <a:ext cx="2058411" cy="14450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/>
              <a:t>BAI03.02</a:t>
            </a:r>
          </a:p>
          <a:p>
            <a:pPr algn="ctr"/>
            <a:r>
              <a:rPr lang="lv-LV" dirty="0"/>
              <a:t>Izstrādāt detalizētos risinājuma </a:t>
            </a:r>
            <a:r>
              <a:rPr lang="lv-LV" dirty="0" smtClean="0"/>
              <a:t>artefaktus</a:t>
            </a:r>
            <a:endParaRPr lang="lv-LV" dirty="0"/>
          </a:p>
        </p:txBody>
      </p:sp>
      <p:sp>
        <p:nvSpPr>
          <p:cNvPr id="8" name="Rounded Rectangle 7"/>
          <p:cNvSpPr/>
          <p:nvPr/>
        </p:nvSpPr>
        <p:spPr>
          <a:xfrm>
            <a:off x="412019" y="4995145"/>
            <a:ext cx="2112696" cy="15563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BAI03.03</a:t>
            </a:r>
          </a:p>
          <a:p>
            <a:pPr algn="ctr"/>
            <a:r>
              <a:rPr lang="lv-LV" dirty="0" smtClean="0"/>
              <a:t>Izstrādāt risinājuma artefaktus   </a:t>
            </a:r>
            <a:endParaRPr lang="lv-LV" dirty="0"/>
          </a:p>
        </p:txBody>
      </p:sp>
      <p:sp>
        <p:nvSpPr>
          <p:cNvPr id="9" name="Rounded Rectangle 8"/>
          <p:cNvSpPr/>
          <p:nvPr/>
        </p:nvSpPr>
        <p:spPr>
          <a:xfrm>
            <a:off x="6336064" y="4680232"/>
            <a:ext cx="2233403" cy="1814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APO02.02</a:t>
            </a:r>
          </a:p>
          <a:p>
            <a:pPr algn="ctr"/>
            <a:r>
              <a:rPr lang="lv-LV" dirty="0" smtClean="0"/>
              <a:t>Veikt esošo iespēju, darbspējas un sistēmas novērtēšanu </a:t>
            </a:r>
            <a:endParaRPr lang="lv-LV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2443287" y="2594888"/>
            <a:ext cx="3868501" cy="20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4" idx="1"/>
          </p:cNvCxnSpPr>
          <p:nvPr/>
        </p:nvCxnSpPr>
        <p:spPr>
          <a:xfrm flipV="1">
            <a:off x="2497572" y="2799343"/>
            <a:ext cx="3814216" cy="143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4" idx="1"/>
          </p:cNvCxnSpPr>
          <p:nvPr/>
        </p:nvCxnSpPr>
        <p:spPr>
          <a:xfrm flipV="1">
            <a:off x="2524715" y="2799343"/>
            <a:ext cx="3787073" cy="2973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1"/>
          </p:cNvCxnSpPr>
          <p:nvPr/>
        </p:nvCxnSpPr>
        <p:spPr>
          <a:xfrm flipV="1">
            <a:off x="5049430" y="2799343"/>
            <a:ext cx="1262358" cy="1941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9" idx="0"/>
          </p:cNvCxnSpPr>
          <p:nvPr/>
        </p:nvCxnSpPr>
        <p:spPr>
          <a:xfrm>
            <a:off x="7428490" y="3806801"/>
            <a:ext cx="24276" cy="873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82237" y="3844851"/>
            <a:ext cx="156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Darbspējas un īpatsvara uzturēšanas plāns, uzlabojumi</a:t>
            </a:r>
            <a:endParaRPr lang="lv-LV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65173" y="5762606"/>
            <a:ext cx="147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Dokumentētie risinājuma artefakti</a:t>
            </a:r>
            <a:endParaRPr lang="lv-LV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413573" y="4084394"/>
            <a:ext cx="16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Akceptēta augstas kvalitātes risinājumu specifikācija</a:t>
            </a:r>
            <a:endParaRPr lang="lv-LV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565173" y="4230850"/>
            <a:ext cx="16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Akceptēta detalizēta risinājumu specifikācija</a:t>
            </a:r>
            <a:endParaRPr lang="lv-LV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15103" y="2246659"/>
            <a:ext cx="227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Iesaistīto pušu apstiprinājums</a:t>
            </a:r>
            <a:endParaRPr lang="lv-LV" sz="1200" dirty="0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979"/>
            <a:ext cx="9143999" cy="1143000"/>
          </a:xfrm>
        </p:spPr>
        <p:txBody>
          <a:bodyPr/>
          <a:lstStyle/>
          <a:p>
            <a:r>
              <a:rPr lang="lv-LV" dirty="0" smtClean="0"/>
              <a:t>Pārvaldības paņēmieni (4)</a:t>
            </a:r>
            <a:endParaRPr lang="lv-LV" dirty="0"/>
          </a:p>
        </p:txBody>
      </p:sp>
      <p:sp>
        <p:nvSpPr>
          <p:cNvPr id="4" name="Rounded Rectangle 3"/>
          <p:cNvSpPr/>
          <p:nvPr/>
        </p:nvSpPr>
        <p:spPr>
          <a:xfrm>
            <a:off x="1108610" y="2629911"/>
            <a:ext cx="2213171" cy="2055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BAI04.04</a:t>
            </a:r>
          </a:p>
          <a:p>
            <a:pPr algn="ctr"/>
            <a:r>
              <a:rPr lang="lv-LV" dirty="0" smtClean="0"/>
              <a:t>Uzraudzīt un novērtēt resursu esamību un īpatsvaru   </a:t>
            </a:r>
            <a:endParaRPr lang="lv-LV" dirty="0"/>
          </a:p>
        </p:txBody>
      </p:sp>
      <p:sp>
        <p:nvSpPr>
          <p:cNvPr id="5" name="Rounded Rectangle 4"/>
          <p:cNvSpPr/>
          <p:nvPr/>
        </p:nvSpPr>
        <p:spPr>
          <a:xfrm>
            <a:off x="5737252" y="2629911"/>
            <a:ext cx="2233403" cy="2055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MEA01.03</a:t>
            </a:r>
          </a:p>
          <a:p>
            <a:pPr algn="ctr"/>
            <a:r>
              <a:rPr lang="lv-LV" dirty="0" smtClean="0"/>
              <a:t>Apkopot un apstrādāt darbspējas un apzināšanas datus   </a:t>
            </a:r>
            <a:endParaRPr lang="lv-LV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321781" y="3657599"/>
            <a:ext cx="24154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7321" y="3083064"/>
            <a:ext cx="214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200" dirty="0" smtClean="0"/>
              <a:t>Pieejamie resursi, darbspēja un atskaites</a:t>
            </a:r>
            <a:endParaRPr lang="lv-LV" sz="12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979"/>
            <a:ext cx="9144000" cy="1143000"/>
          </a:xfrm>
        </p:spPr>
        <p:txBody>
          <a:bodyPr/>
          <a:lstStyle/>
          <a:p>
            <a:r>
              <a:rPr lang="lv-LV" dirty="0" smtClean="0"/>
              <a:t>Pārvaldības paņēmieni (5)</a:t>
            </a:r>
            <a:endParaRPr lang="lv-LV" dirty="0"/>
          </a:p>
        </p:txBody>
      </p:sp>
      <p:sp>
        <p:nvSpPr>
          <p:cNvPr id="4" name="Rounded Rectangle 3"/>
          <p:cNvSpPr/>
          <p:nvPr/>
        </p:nvSpPr>
        <p:spPr>
          <a:xfrm>
            <a:off x="1173345" y="2694648"/>
            <a:ext cx="2306230" cy="2023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BAI04.05</a:t>
            </a:r>
          </a:p>
          <a:p>
            <a:pPr algn="ctr"/>
            <a:r>
              <a:rPr lang="lv-LV" dirty="0" smtClean="0"/>
              <a:t>Atklāt un risināt resursu esamības, īpatsvara un darbspējas problēmas   </a:t>
            </a:r>
            <a:endParaRPr lang="lv-LV" dirty="0"/>
          </a:p>
        </p:txBody>
      </p:sp>
      <p:sp>
        <p:nvSpPr>
          <p:cNvPr id="5" name="Rounded Rectangle 4"/>
          <p:cNvSpPr/>
          <p:nvPr/>
        </p:nvSpPr>
        <p:spPr>
          <a:xfrm>
            <a:off x="4984693" y="3793819"/>
            <a:ext cx="2321066" cy="20486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DSS02.02</a:t>
            </a:r>
          </a:p>
          <a:p>
            <a:pPr algn="ctr"/>
            <a:r>
              <a:rPr lang="lv-LV" dirty="0" smtClean="0"/>
              <a:t>Fiksēt, klasificēt un noteikt prioritātes incidentiem un pieprasījumiem   </a:t>
            </a:r>
            <a:endParaRPr lang="lv-LV" dirty="0"/>
          </a:p>
        </p:txBody>
      </p:sp>
      <p:sp>
        <p:nvSpPr>
          <p:cNvPr id="6" name="Rounded Rectangle 5"/>
          <p:cNvSpPr/>
          <p:nvPr/>
        </p:nvSpPr>
        <p:spPr>
          <a:xfrm>
            <a:off x="4984693" y="1723604"/>
            <a:ext cx="2233403" cy="1814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b="1" dirty="0" smtClean="0"/>
              <a:t>APO02.02</a:t>
            </a:r>
          </a:p>
          <a:p>
            <a:pPr algn="ctr"/>
            <a:r>
              <a:rPr lang="lv-LV" dirty="0" smtClean="0"/>
              <a:t>Novērtēt esošas iespējas, darbspēju un sistēmu </a:t>
            </a:r>
            <a:endParaRPr lang="lv-LV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479575" y="2630923"/>
            <a:ext cx="1505118" cy="1075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479575" y="3706153"/>
            <a:ext cx="1505118" cy="111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7828" y="2323250"/>
            <a:ext cx="110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Korektīvas darbības</a:t>
            </a:r>
            <a:endParaRPr lang="lv-LV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1250" y="4777675"/>
            <a:ext cx="160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 smtClean="0"/>
              <a:t>Avārijas </a:t>
            </a:r>
            <a:r>
              <a:rPr lang="lv-LV" sz="1200" dirty="0"/>
              <a:t>eskalācijas</a:t>
            </a:r>
          </a:p>
          <a:p>
            <a:r>
              <a:rPr lang="lv-LV" sz="1200" dirty="0"/>
              <a:t>procedūra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317</TotalTime>
  <Words>394</Words>
  <Application>Microsoft Office PowerPoint</Application>
  <PresentationFormat>On-screen Show (4:3)</PresentationFormat>
  <Paragraphs>94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Venture</vt:lpstr>
      <vt:lpstr>COBIT 5</vt:lpstr>
      <vt:lpstr>Procesa raksturojums</vt:lpstr>
      <vt:lpstr>Procesa mērķi</vt:lpstr>
      <vt:lpstr>Iesaistītas personas</vt:lpstr>
      <vt:lpstr>Pārvaldības paņēmieni (1)</vt:lpstr>
      <vt:lpstr>Pārvaldības paņēmieni (2)</vt:lpstr>
      <vt:lpstr>Pārvaldības paņēmieni (3)</vt:lpstr>
      <vt:lpstr>Pārvaldības paņēmieni (4)</vt:lpstr>
      <vt:lpstr>Pārvaldības paņēmieni (5)</vt:lpstr>
      <vt:lpstr>Paldies par uzmanību!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Terentyev</dc:creator>
  <cp:lastModifiedBy>neo</cp:lastModifiedBy>
  <cp:revision>100</cp:revision>
  <dcterms:created xsi:type="dcterms:W3CDTF">2012-12-17T18:47:17Z</dcterms:created>
  <dcterms:modified xsi:type="dcterms:W3CDTF">2012-12-18T00:11:01Z</dcterms:modified>
</cp:coreProperties>
</file>