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legacyDiagramTex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59" r:id="rId5"/>
    <p:sldId id="257" r:id="rId6"/>
    <p:sldId id="258" r:id="rId7"/>
    <p:sldId id="269" r:id="rId8"/>
    <p:sldId id="270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4" r:id="rId19"/>
    <p:sldId id="276" r:id="rId20"/>
    <p:sldId id="277" r:id="rId21"/>
    <p:sldId id="280" r:id="rId22"/>
    <p:sldId id="281" r:id="rId23"/>
    <p:sldId id="282" r:id="rId24"/>
  </p:sldIdLst>
  <p:sldSz cx="9144000" cy="6858000" type="screen4x3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06/relationships/legacyDocTextInfo" Target="legacyDocTextInfo.bin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4" Type="http://schemas.microsoft.com/office/2006/relationships/legacyDiagramText" Target="legacyDiagramText4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lv-LV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4D8624-173C-4516-BC22-7AC0A42F6FDE}" type="datetimeFigureOut">
              <a:rPr lang="lv-LV"/>
              <a:pPr/>
              <a:t>2011.04.28.</a:t>
            </a:fld>
            <a:endParaRPr lang="lv-LV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22813"/>
            <a:ext cx="540861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smtClean="0"/>
              <a:t>Click to edit Master text styles</a:t>
            </a:r>
          </a:p>
          <a:p>
            <a:pPr lvl="1"/>
            <a:r>
              <a:rPr lang="lv-LV" smtClean="0"/>
              <a:t>Second level</a:t>
            </a:r>
          </a:p>
          <a:p>
            <a:pPr lvl="2"/>
            <a:r>
              <a:rPr lang="lv-LV" smtClean="0"/>
              <a:t>Third level</a:t>
            </a:r>
          </a:p>
          <a:p>
            <a:pPr lvl="3"/>
            <a:r>
              <a:rPr lang="lv-LV" smtClean="0"/>
              <a:t>Fourth level</a:t>
            </a:r>
          </a:p>
          <a:p>
            <a:pPr lvl="4"/>
            <a:r>
              <a:rPr lang="lv-LV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lv-LV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44038"/>
            <a:ext cx="29305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E8B48A2-4D1F-4CCC-8277-13A91E00D05F}" type="slidenum">
              <a:rPr lang="lv-LV"/>
              <a:pPr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895350" y="746125"/>
            <a:ext cx="4970463" cy="3727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895350" y="746125"/>
            <a:ext cx="4970463" cy="3727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5BAF1-60BD-4098-AF78-730F6986C2D0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5538-4E26-4D33-832C-E01384F4D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88180-0B69-4E69-AF7F-51AEC0CDF520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D56D0-8102-4442-9C77-F2097676E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B82D4-96FC-436E-9FC0-8331A186D77F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3C94F-855F-4CA3-87BF-EE4320E09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lv-LV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7D7B2-1EEF-41FA-9505-332518C874B0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6DB9F-AC5F-41A1-93C3-02319FD08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51815-AF76-486B-9E99-F28529E8A092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3604-6605-4D13-BCB3-52AA8F37F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173C9-0D2B-4AE6-B621-CEA40F212095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94059-AF44-4705-BAE9-3827D369CB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1478C-17CE-4D2A-A1C5-6A04D90F3E64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95DD7-DBD1-4DB5-A2F3-175F97B53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2E69C-0B3B-4F2F-95D2-1A3E0018E619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6851-C548-41CA-B005-7CFEF19C1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BE922-1EAA-493B-88C4-F5D53185A9A6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42749-4FAE-45CB-B058-D03880644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C930D-97EE-43E0-ADBB-02AAD4BD0262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3FCA-F66B-4B12-93B9-C03A1F0A4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320A6-8E47-4FB7-86BF-D226B3E5765D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34ABD-FE5E-4D8A-A63D-74900090B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02C8-7BE0-43C3-93A0-C436913955AA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6EB49-D9FE-41F8-9F2D-B06A4984C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6B2EC4-B485-4A10-B9A9-F33A3541C9EB}" type="datetimeFigureOut">
              <a:rPr lang="en-US"/>
              <a:pPr>
                <a:defRPr/>
              </a:pPr>
              <a:t>4/28/2011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4A3535D-A09E-40E4-9F07-DC6481F6F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Darbs birojā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Darba drošība  un veselības aizsardzība darba vietā.</a:t>
            </a:r>
            <a:endParaRPr lang="lv-LV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lv-LV" smtClean="0"/>
              <a:t>Mikroklimats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sz="3000" smtClean="0"/>
              <a:t>Mikroklimatu birojā attiecinām 1. grupas darba slodzei ( MK not.359)</a:t>
            </a:r>
          </a:p>
          <a:p>
            <a:pPr eaLnBrk="1" hangingPunct="1">
              <a:lnSpc>
                <a:spcPct val="90000"/>
              </a:lnSpc>
            </a:pPr>
            <a:r>
              <a:rPr lang="lv-LV" sz="3000" smtClean="0"/>
              <a:t>Ziemas periodā gaisa mitruma pakāpe bieži ir zemāka par 30 %, kas rada zināmas veselības problēmas, vīrusiem un baktērijām ir vieglāk pārvietoties.</a:t>
            </a:r>
          </a:p>
          <a:p>
            <a:pPr eaLnBrk="1" hangingPunct="1">
              <a:lnSpc>
                <a:spcPct val="90000"/>
              </a:lnSpc>
            </a:pPr>
            <a:r>
              <a:rPr lang="lv-LV" sz="3000" smtClean="0"/>
              <a:t>Kā mikroklimata uzlabošanas pasākums varētu būt , birojā ievietoti istabas augus.</a:t>
            </a:r>
          </a:p>
          <a:p>
            <a:pPr eaLnBrk="1" hangingPunct="1">
              <a:lnSpc>
                <a:spcPct val="90000"/>
              </a:lnSpc>
            </a:pPr>
            <a:r>
              <a:rPr lang="lv-LV" sz="3000" smtClean="0"/>
              <a:t>Ja tiek izmantots aprīkojums, kas izdala siltumu, tas jānovieto tālāk no darba vietām, vai jāizolē.</a:t>
            </a:r>
            <a:endParaRPr lang="lv-LV" sz="300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lv-LV" sz="3000" smtClean="0">
                <a:latin typeface="Arial" charset="0"/>
              </a:rPr>
              <a:t>Gaisa kustības ātrums 0,1 – 0,2 m/s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lv-LV" dirty="0" smtClean="0"/>
              <a:t>Istabas augu ietekme uz nodarbināto darba spējām. ( 100%)</a:t>
            </a:r>
            <a:endParaRPr lang="lv-LV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smtClean="0"/>
              <a:t>Apmierinātība ar darba apstākļiem – 55%</a:t>
            </a:r>
          </a:p>
          <a:p>
            <a:pPr eaLnBrk="1" hangingPunct="1"/>
            <a:r>
              <a:rPr lang="lv-LV" smtClean="0"/>
              <a:t>Mikroklimata uzlabojums – 30%</a:t>
            </a:r>
          </a:p>
          <a:p>
            <a:pPr eaLnBrk="1" hangingPunct="1"/>
            <a:r>
              <a:rPr lang="lv-LV" smtClean="0"/>
              <a:t>Tīrība darba vietā – 8%</a:t>
            </a:r>
          </a:p>
          <a:p>
            <a:pPr eaLnBrk="1" hangingPunct="1"/>
            <a:r>
              <a:rPr lang="lv-LV" smtClean="0"/>
              <a:t>Trokšņa samazinājums – 6%</a:t>
            </a:r>
          </a:p>
          <a:p>
            <a:pPr eaLnBrk="1" hangingPunct="1"/>
            <a:r>
              <a:rPr lang="lv-LV" smtClean="0"/>
              <a:t>Kaitīgo putekļu iedarbība – 1%</a:t>
            </a:r>
          </a:p>
          <a:p>
            <a:pPr eaLnBrk="1" hangingPunct="1">
              <a:buFont typeface="Arial" charset="0"/>
              <a:buNone/>
            </a:pPr>
            <a:endParaRPr lang="lv-LV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Apgaismojums.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smtClean="0"/>
              <a:t>Ir jānodrošina dabīgais un mākslīgais apgaismojums.</a:t>
            </a:r>
          </a:p>
          <a:p>
            <a:pPr eaLnBrk="1" hangingPunct="1"/>
            <a:r>
              <a:rPr lang="lv-LV" smtClean="0"/>
              <a:t>Minimālais apgaismojums birojā ir 500 Lx.</a:t>
            </a:r>
          </a:p>
          <a:p>
            <a:pPr eaLnBrk="1" hangingPunct="1"/>
            <a:r>
              <a:rPr lang="lv-LV" smtClean="0"/>
              <a:t>Birojos ar lielu platību apgaismojums ir jānodrošina no 750Lx līdz 1000Lx</a:t>
            </a:r>
          </a:p>
          <a:p>
            <a:pPr eaLnBrk="1" hangingPunct="1"/>
            <a:r>
              <a:rPr lang="lv-LV" smtClean="0"/>
              <a:t>Nepieciešamības gadījumā tiek izmantots arī individuālais apgaismojums.</a:t>
            </a:r>
            <a:endParaRPr lang="lv-LV" smtClean="0">
              <a:latin typeface="Arial" charset="0"/>
            </a:endParaRPr>
          </a:p>
          <a:p>
            <a:pPr eaLnBrk="1" hangingPunct="1"/>
            <a:r>
              <a:rPr lang="lv-LV" smtClean="0">
                <a:latin typeface="Arial" charset="0"/>
              </a:rPr>
              <a:t>Ja tiek pielietotas ekonomiskās lampas tad attālums no nodarbinātā ir lielāks par 1 metru.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Darba vietas iekārtojums.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lv-LV" dirty="0" smtClean="0"/>
              <a:t>Biroja platību nosaka atbilstoši nodarbināto skaitam.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lv-LV" dirty="0" smtClean="0"/>
              <a:t>Saskaņā ar LBN -208 publiskās telpās ir noteikta minimālā platība darba vietai – 4,8m²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lv-LV" dirty="0" smtClean="0"/>
              <a:t>Lai nodrošinātu brīvu pārvietošanos biroja telpās katram nodarbinātajam nodrošina platību 12 – 14m².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lv-LV" dirty="0" smtClean="0"/>
              <a:t>Minimālais griestu augstums 2,5 m.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lv-LV" dirty="0" smtClean="0"/>
              <a:t>Minimālais brīvais laukums darba vietā 1,5m²</a:t>
            </a:r>
            <a:endParaRPr lang="lv-LV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Prasības darba aprīkojumam.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smtClean="0"/>
              <a:t>Darba aprīkojums atbilst noteiktām prasībām.</a:t>
            </a:r>
          </a:p>
          <a:p>
            <a:pPr eaLnBrk="1" hangingPunct="1"/>
            <a:r>
              <a:rPr lang="lv-LV" smtClean="0"/>
              <a:t>Ir izpildīti visi ar darba drošību saistītie nosacījumi.</a:t>
            </a:r>
          </a:p>
          <a:p>
            <a:pPr eaLnBrk="1" hangingPunct="1"/>
            <a:r>
              <a:rPr lang="lv-LV" smtClean="0"/>
              <a:t>Krēsls darba vietā ir atbilstošs noteiktām prasībām.</a:t>
            </a:r>
          </a:p>
          <a:p>
            <a:pPr eaLnBrk="1" hangingPunct="1"/>
            <a:r>
              <a:rPr lang="lv-LV" smtClean="0"/>
              <a:t>Minimālā brīvā rakstāmgalda virsma ir ne mazāka ka 1,28m².</a:t>
            </a:r>
          </a:p>
          <a:p>
            <a:pPr eaLnBrk="1" hangingPunct="1"/>
            <a:r>
              <a:rPr lang="lv-LV" smtClean="0"/>
              <a:t>Darba stacijas elementi izvietoti ērti pieejami.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>
                <a:latin typeface="Arial" charset="0"/>
              </a:rPr>
              <a:t>Troksnis darba vidē.</a:t>
            </a:r>
          </a:p>
        </p:txBody>
      </p:sp>
      <p:sp>
        <p:nvSpPr>
          <p:cNvPr id="3277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lv-LV" smtClean="0">
                <a:latin typeface="Arial" charset="0"/>
              </a:rPr>
              <a:t>Birojos ieteicamais trokšņa līmenis ir </a:t>
            </a:r>
          </a:p>
          <a:p>
            <a:pPr eaLnBrk="1" hangingPunct="1">
              <a:buFont typeface="Arial" charset="0"/>
              <a:buNone/>
            </a:pPr>
            <a:r>
              <a:rPr lang="lv-LV" smtClean="0">
                <a:latin typeface="Arial" charset="0"/>
              </a:rPr>
              <a:t>   55dB.</a:t>
            </a:r>
          </a:p>
          <a:p>
            <a:pPr eaLnBrk="1" hangingPunct="1"/>
            <a:r>
              <a:rPr lang="lv-LV" smtClean="0">
                <a:latin typeface="Arial" charset="0"/>
              </a:rPr>
              <a:t>Ja birojā notiek apmeklētāju pieņemšana visā darba laikā tad darba vietas ir jānorobežo ar atdalāmām sienām.</a:t>
            </a:r>
          </a:p>
          <a:p>
            <a:pPr eaLnBrk="1" hangingPunct="1"/>
            <a:r>
              <a:rPr lang="lv-LV" smtClean="0">
                <a:latin typeface="Arial" charset="0"/>
              </a:rPr>
              <a:t>Papildus ierīces – telefoni, kopējamās ierīces, printeri nedrīkst pārsniegt 48 dB.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>
                <a:latin typeface="Arial" charset="0"/>
              </a:rPr>
              <a:t>Elektrodrošība.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lv-LV" smtClean="0">
                <a:latin typeface="Arial" charset="0"/>
              </a:rPr>
              <a:t>Biroja telpas parasti ir bez paaugstinātas elektrobīstamības.</a:t>
            </a:r>
          </a:p>
          <a:p>
            <a:pPr eaLnBrk="1" hangingPunct="1">
              <a:lnSpc>
                <a:spcPct val="90000"/>
              </a:lnSpc>
            </a:pPr>
            <a:r>
              <a:rPr lang="lv-LV" smtClean="0">
                <a:latin typeface="Arial" charset="0"/>
              </a:rPr>
              <a:t>Visam darba aprīkojumam, kurš tiek darbināts ar elektriskās enerģijas palīdzību ir jābūt sazemētam.</a:t>
            </a:r>
          </a:p>
          <a:p>
            <a:pPr eaLnBrk="1" hangingPunct="1">
              <a:lnSpc>
                <a:spcPct val="90000"/>
              </a:lnSpc>
            </a:pPr>
            <a:r>
              <a:rPr lang="lv-LV" smtClean="0">
                <a:latin typeface="Arial" charset="0"/>
              </a:rPr>
              <a:t>Kabeļiem un citiem elektriskiem savienojumiem ir jābūt novietotiem tā lai tos nevarētu mehāniski sabojāt.</a:t>
            </a:r>
          </a:p>
          <a:p>
            <a:pPr eaLnBrk="1" hangingPunct="1">
              <a:lnSpc>
                <a:spcPct val="90000"/>
              </a:lnSpc>
            </a:pPr>
            <a:r>
              <a:rPr lang="lv-LV" smtClean="0">
                <a:latin typeface="Arial" charset="0"/>
              </a:rPr>
              <a:t>Zemējuma pretestība 4</a:t>
            </a:r>
            <a:r>
              <a:rPr lang="lv-LV" smtClean="0">
                <a:latin typeface="Arial" charset="0"/>
                <a:cs typeface="Arial" charset="0"/>
              </a:rPr>
              <a:t>Ω.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lv-LV" smtClean="0"/>
              <a:t>Stresa priekšnoteikumi.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lv-LV" sz="2700" smtClean="0"/>
              <a:t>Darba pārslodze.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Uzspiests darba ritms.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Lomu neskaidrība.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Lomu konflikts.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Sliktas personīgās attiecības.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Neskaidra nākotne darba vietā.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Līdzdalības trūkums.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Izglītības trūkums.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Liela atbildība.</a:t>
            </a:r>
          </a:p>
          <a:p>
            <a:pPr>
              <a:lnSpc>
                <a:spcPct val="80000"/>
              </a:lnSpc>
            </a:pPr>
            <a:r>
              <a:rPr lang="lv-LV" sz="2700" smtClean="0"/>
              <a:t>Bīstami darba apstākļi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61"/>
          <p:cNvGraphicFramePr>
            <a:graphicFrameLocks noGrp="1"/>
          </p:cNvGraphicFramePr>
          <p:nvPr/>
        </p:nvGraphicFramePr>
        <p:xfrm>
          <a:off x="611188" y="476250"/>
          <a:ext cx="7921625" cy="5029200"/>
        </p:xfrm>
        <a:graphic>
          <a:graphicData uri="http://schemas.openxmlformats.org/drawingml/2006/table">
            <a:tbl>
              <a:tblPr/>
              <a:tblGrid>
                <a:gridCol w="2501900"/>
                <a:gridCol w="5419725"/>
              </a:tblGrid>
              <a:tr h="146050"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Ietekmes faktori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Pazīmes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 gridSpan="2"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Darba uzdevums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un organi</a:t>
                      </a:r>
                      <a:r>
                        <a:rPr kumimoji="0" lang="lv-LV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atoris</a:t>
                      </a:r>
                      <a:r>
                        <a:rPr kumimoji="0" lang="lv-LV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kie</a:t>
                      </a:r>
                      <a:r>
                        <a:rPr kumimoji="0" lang="de-DE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lv-LV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ietvari</a:t>
                      </a:r>
                      <a:endParaRPr kumimoji="0" lang="de-DE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lv-LV"/>
                    </a:p>
                  </a:txBody>
                  <a:tcPr/>
                </a:tc>
              </a:tr>
              <a:tr h="965200"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Darba veids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Darbības kompleksums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atbildība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informācija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Darbības norises laika un satura brīvība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Kooperācija/ komunikācija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Pārskatāmība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, </a:t>
                      </a: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paredzamība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ietekmēšanas iespējas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Emocionālā slodze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lv-LV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Fiziskā dažādība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Darba norise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Darba vienmērīgums visā darba laikā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Darba procesa traucējumi un pārtraukšana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Kvalifikācija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7620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*"/>
                        <a:tabLst/>
                      </a:pP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Kvalifikācijas izmantošana</a:t>
                      </a: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lv-LV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un paplašināšana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Darb</a:t>
            </a:r>
            <a:r>
              <a:rPr lang="en-US" smtClean="0"/>
              <a:t>s ar displeju</a:t>
            </a:r>
            <a:r>
              <a:rPr lang="lv-LV" smtClean="0"/>
              <a:t>.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/>
              <a:t>Darbu ar displeju reglamentē MK not. Nr.343</a:t>
            </a:r>
          </a:p>
          <a:p>
            <a:r>
              <a:rPr lang="lv-LV" smtClean="0"/>
              <a:t>Par darbu ar displeju uzskata darbu ja katru dienu strādā vismaz 2 stundas ,jeb 10 stundas nedēļā.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Darbs birojā.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lv-LV" sz="3000" smtClean="0"/>
              <a:t>Aptuveni 17 miljonu nodarbinātie ES strādā birojos</a:t>
            </a:r>
            <a:r>
              <a:rPr lang="lv-LV" sz="3000" smtClean="0">
                <a:latin typeface="Arial" charset="0"/>
              </a:rPr>
              <a:t>, kuri sēžot darba mūžā pavada gandrīz 80000 stundu.</a:t>
            </a:r>
          </a:p>
          <a:p>
            <a:pPr eaLnBrk="1" hangingPunct="1">
              <a:lnSpc>
                <a:spcPct val="80000"/>
              </a:lnSpc>
            </a:pPr>
            <a:r>
              <a:rPr lang="lv-LV" sz="3000" smtClean="0"/>
              <a:t>Pastāv  viedoklis ka biroja darbs ir viegls un šajā darba vidē nav darba vides risku.</a:t>
            </a:r>
          </a:p>
          <a:p>
            <a:pPr eaLnBrk="1" hangingPunct="1">
              <a:lnSpc>
                <a:spcPct val="80000"/>
              </a:lnSpc>
            </a:pPr>
            <a:r>
              <a:rPr lang="lv-LV" sz="3000" smtClean="0"/>
              <a:t>Taču daudzi birojā nodarbinātie cieš no galvas sāpēm.</a:t>
            </a:r>
          </a:p>
          <a:p>
            <a:pPr eaLnBrk="1" hangingPunct="1">
              <a:lnSpc>
                <a:spcPct val="80000"/>
              </a:lnSpc>
            </a:pPr>
            <a:r>
              <a:rPr lang="lv-LV" sz="3000" smtClean="0"/>
              <a:t>Ir daudz sūdzību par iekaisumiem sprandas, muguras lāpstiņu rajonos, kā arī par iekaisumiem roku locītavās.</a:t>
            </a:r>
          </a:p>
          <a:p>
            <a:pPr eaLnBrk="1" hangingPunct="1">
              <a:lnSpc>
                <a:spcPct val="80000"/>
              </a:lnSpc>
            </a:pPr>
            <a:r>
              <a:rPr lang="lv-LV" sz="3000" smtClean="0"/>
              <a:t>Ir redzes problēmas, kuras rada redzes sasprindzinājums.</a:t>
            </a:r>
            <a:endParaRPr lang="lv-LV" sz="300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lv-LV" sz="300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Darba vieta.</a:t>
            </a:r>
          </a:p>
        </p:txBody>
      </p:sp>
      <p:pic>
        <p:nvPicPr>
          <p:cNvPr id="45059" name="Picture 3" descr="graphische Darstellung eines Büroarbeitsplatz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43000"/>
            <a:ext cx="7162800" cy="5507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smtClean="0"/>
              <a:t>Nodarbināto obligātās veselības pārbaudes.(OVP)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/>
              <a:t>Nodarbināto (OVP) veic:</a:t>
            </a:r>
          </a:p>
          <a:p>
            <a:pPr>
              <a:buFontTx/>
              <a:buChar char="-"/>
            </a:pPr>
            <a:r>
              <a:rPr lang="lv-LV" smtClean="0"/>
              <a:t>pirms darba uzsākšanas ar displeju,</a:t>
            </a:r>
          </a:p>
          <a:p>
            <a:pPr>
              <a:buFontTx/>
              <a:buChar char="-"/>
            </a:pPr>
            <a:r>
              <a:rPr lang="lv-LV" smtClean="0"/>
              <a:t>periodiskās pārbaudes,</a:t>
            </a:r>
          </a:p>
          <a:p>
            <a:pPr>
              <a:buFontTx/>
              <a:buChar char="-"/>
            </a:pPr>
            <a:r>
              <a:rPr lang="lv-LV" smtClean="0"/>
              <a:t>ja nodarbinātais sūdzas par redzes traucējumiem, kurus varētu būt izraisījis darbs ar displeju.</a:t>
            </a:r>
          </a:p>
          <a:p>
            <a:pPr>
              <a:buFontTx/>
              <a:buChar char="-"/>
            </a:pPr>
            <a:endParaRPr lang="lv-LV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smtClean="0"/>
              <a:t>OVP veikšanas kārtība.</a:t>
            </a:r>
            <a:br>
              <a:rPr lang="lv-LV" sz="4000" smtClean="0"/>
            </a:br>
            <a:r>
              <a:rPr lang="lv-LV" sz="4000" smtClean="0"/>
              <a:t>MK not. Nr. 219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/>
              <a:t>Darba devējs nosūta biežāk ka reizi trijos gados tikai redzes pārbaudei pie oftalmologa.</a:t>
            </a:r>
          </a:p>
          <a:p>
            <a:r>
              <a:rPr lang="lv-LV" smtClean="0"/>
              <a:t>Darba devējs nosūta reizi  trijos gados pie arodārsta, kas veic veselības pārbaudi piesaistot oftalmologu, optometristu un neirologu.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smtClean="0">
                <a:latin typeface="Arial" charset="0"/>
              </a:rPr>
              <a:t>Jaunākie darba paņēmieni darbā ar displeju.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>
                <a:latin typeface="Arial" charset="0"/>
              </a:rPr>
              <a:t>Darba paņēmiens sēžot pie rakstāmgalda.</a:t>
            </a:r>
          </a:p>
          <a:p>
            <a:r>
              <a:rPr lang="lv-LV" smtClean="0">
                <a:latin typeface="Arial" charset="0"/>
              </a:rPr>
              <a:t>Darba paņēmiens sēžot un stāvot pie rakstāmgalda, kura augstumu var regulēt, izmantojot sēžamo bumbu, atbalsta krēslu,</a:t>
            </a:r>
          </a:p>
          <a:p>
            <a:pPr>
              <a:buFont typeface="Arial" charset="0"/>
              <a:buNone/>
            </a:pPr>
            <a:r>
              <a:rPr lang="lv-LV" smtClean="0">
                <a:latin typeface="Arial" charset="0"/>
              </a:rPr>
              <a:t>   atbalsta krēslu.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Kādas ir kopējās problēmas.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lv-LV" smtClean="0"/>
              <a:t>Pēdējā laikā tiek daudz diskutēts par tā saucamajām mājā kuras rada slimības ( Sick – Building – Syndrom/ SBS).</a:t>
            </a:r>
          </a:p>
          <a:p>
            <a:pPr eaLnBrk="1" hangingPunct="1"/>
            <a:r>
              <a:rPr lang="lv-LV" smtClean="0"/>
              <a:t>Iemesls ir mākslīgo apdares materiālu pielietošana, mākslīgā mikroklimata nodrošināšana.</a:t>
            </a:r>
          </a:p>
          <a:p>
            <a:pPr eaLnBrk="1" hangingPunct="1"/>
            <a:r>
              <a:rPr lang="lv-LV" smtClean="0"/>
              <a:t>Netiek birojos klimata uzlabošanai izmantoti istabas augi.</a:t>
            </a:r>
            <a:endParaRPr lang="lv-LV" smtClean="0">
              <a:latin typeface="Arial" charset="0"/>
            </a:endParaRPr>
          </a:p>
          <a:p>
            <a:pPr eaLnBrk="1" hangingPunct="1"/>
            <a:r>
              <a:rPr lang="lv-LV" smtClean="0">
                <a:latin typeface="Arial" charset="0"/>
              </a:rPr>
              <a:t>Netiek ieviestas jaunas darba metodes.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Uzdevums grupu darbam.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Lūdzu uzskaitiet kādi darba vides riski ir sastopami strādājot birojos!</a:t>
            </a:r>
            <a:endParaRPr lang="lv-LV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lv-LV" dirty="0" smtClean="0"/>
              <a:t>Riski ar kuriem sastopamies strādājot birojā.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Nenodrošināts mikroklimats.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Nepietiekams apgaismojums.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err="1" smtClean="0"/>
              <a:t>Atspīdumi</a:t>
            </a:r>
            <a:r>
              <a:rPr lang="lv-LV" dirty="0" smtClean="0"/>
              <a:t> no galda virsmas un displeja.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Nepietiekama darba vietas kvadratūra.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Prasībām neatbilstošs darba aprīkojums.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Prasībām neatbilstošs darba vietas aprīkojums ( galds, krēsls </a:t>
            </a:r>
            <a:r>
              <a:rPr lang="lv-LV" dirty="0" err="1" smtClean="0"/>
              <a:t>u.c.mēbeles</a:t>
            </a:r>
            <a:r>
              <a:rPr lang="lv-LV" dirty="0" smtClean="0"/>
              <a:t>).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lv-LV" dirty="0" smtClean="0"/>
              <a:t>Nepareizs darba vietas izvietojums.</a:t>
            </a:r>
            <a:endParaRPr lang="lv-LV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lv-LV" dirty="0" smtClean="0"/>
              <a:t>Riski ar kuriem sastopamies strādājot birojā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8. Paaugstināts trokšņa līmenis.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9. </a:t>
            </a:r>
            <a:r>
              <a:rPr lang="lv-LV" dirty="0" err="1" smtClean="0"/>
              <a:t>Elektrobīstamība</a:t>
            </a:r>
            <a:r>
              <a:rPr lang="lv-LV" dirty="0" smtClean="0"/>
              <a:t>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10. </a:t>
            </a:r>
            <a:r>
              <a:rPr lang="lv-LV" dirty="0" err="1" smtClean="0"/>
              <a:t>Psihoemocionālie</a:t>
            </a:r>
            <a:r>
              <a:rPr lang="lv-LV" dirty="0" smtClean="0"/>
              <a:t> riski.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11. Vardarbība.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12. Darbs vienatnē.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13. Mehāniskie riski ( paklupšana, kritieni 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14. Bioloģiskie riski ( vīrusi, sēnītes 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15. </a:t>
            </a:r>
            <a:r>
              <a:rPr lang="lv-LV" dirty="0" err="1" smtClean="0"/>
              <a:t>Elektromagnetiskais</a:t>
            </a:r>
            <a:r>
              <a:rPr lang="lv-LV" dirty="0" smtClean="0"/>
              <a:t> starojums.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lv-LV" dirty="0" smtClean="0"/>
              <a:t> 16. Stress.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7" name="Rectang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lv-LV" smtClean="0"/>
              <a:t>Ergonomiskās problēmas.</a:t>
            </a:r>
          </a:p>
        </p:txBody>
      </p:sp>
      <p:graphicFrame>
        <p:nvGraphicFramePr>
          <p:cNvPr id="26629" name="Organization Chart 5"/>
          <p:cNvGraphicFramePr>
            <a:graphicFrameLocks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ompatibility">
            <com:legacyDrawing xmlns:com="http://schemas.openxmlformats.org/drawingml/2006/compatibility" spid="_x0000_s26629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>
                <a:latin typeface="Arial" charset="0"/>
              </a:rPr>
              <a:t>Darba uzdevumi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>
                <a:latin typeface="Arial" charset="0"/>
              </a:rPr>
              <a:t>Patstāvīgi nemainīgi darba uzdevumi.</a:t>
            </a:r>
          </a:p>
          <a:p>
            <a:r>
              <a:rPr lang="lv-LV" smtClean="0">
                <a:latin typeface="Arial" charset="0"/>
              </a:rPr>
              <a:t>Darba uzdevumi ir mainīgi. Ir iespēja grupu darbam.</a:t>
            </a:r>
          </a:p>
          <a:p>
            <a:r>
              <a:rPr lang="lv-LV" smtClean="0">
                <a:latin typeface="Arial" charset="0"/>
              </a:rPr>
              <a:t>Darba uzdevumi ir saistīti ar cita nodarbinātā darba uzdevumiem.</a:t>
            </a:r>
          </a:p>
          <a:p>
            <a:r>
              <a:rPr lang="lv-LV" smtClean="0">
                <a:latin typeface="Arial" charset="0"/>
              </a:rPr>
              <a:t>Darbs tiek veikts vienatnē citā telpā.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>
                <a:latin typeface="Arial" charset="0"/>
              </a:rPr>
              <a:t>Darba organizācija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mtClean="0">
                <a:latin typeface="Arial" charset="0"/>
              </a:rPr>
              <a:t>Noteikts darba laiks 8 stundas.</a:t>
            </a:r>
          </a:p>
          <a:p>
            <a:r>
              <a:rPr lang="lv-LV" smtClean="0">
                <a:latin typeface="Arial" charset="0"/>
              </a:rPr>
              <a:t>Ir noteikti pārtraukumi darba laikā:</a:t>
            </a:r>
          </a:p>
          <a:p>
            <a:pPr>
              <a:buFontTx/>
              <a:buChar char="-"/>
            </a:pPr>
            <a:r>
              <a:rPr lang="lv-LV" smtClean="0">
                <a:latin typeface="Arial" charset="0"/>
              </a:rPr>
              <a:t>pēc 4 stundām no darba laika sākuma </a:t>
            </a:r>
          </a:p>
          <a:p>
            <a:pPr>
              <a:buFontTx/>
              <a:buNone/>
            </a:pPr>
            <a:r>
              <a:rPr lang="lv-LV" smtClean="0">
                <a:latin typeface="Arial" charset="0"/>
              </a:rPr>
              <a:t>   30. min.</a:t>
            </a:r>
          </a:p>
          <a:p>
            <a:pPr>
              <a:buFontTx/>
              <a:buNone/>
            </a:pPr>
            <a:r>
              <a:rPr lang="lv-LV" smtClean="0">
                <a:latin typeface="Arial" charset="0"/>
              </a:rPr>
              <a:t>- ieteicams darba kārtības noteikumos noteikt papildus pārtraukumus pēc katras darba stundas 10 – 15 min.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766</Words>
  <Application>Microsoft Office PowerPoint</Application>
  <PresentationFormat>On-screen Show (4:3)</PresentationFormat>
  <Paragraphs>135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Darbs birojā</vt:lpstr>
      <vt:lpstr>Darbs birojā.</vt:lpstr>
      <vt:lpstr>Kādas ir kopējās problēmas.</vt:lpstr>
      <vt:lpstr>Uzdevums grupu darbam.</vt:lpstr>
      <vt:lpstr>Riski ar kuriem sastopamies strādājot birojā.</vt:lpstr>
      <vt:lpstr>Riski ar kuriem sastopamies strādājot birojā</vt:lpstr>
      <vt:lpstr>Ergonomiskās problēmas.</vt:lpstr>
      <vt:lpstr>Darba uzdevumi</vt:lpstr>
      <vt:lpstr>Darba organizācija</vt:lpstr>
      <vt:lpstr>Mikroklimats</vt:lpstr>
      <vt:lpstr>Istabas augu ietekme uz nodarbināto darba spējām. ( 100%)</vt:lpstr>
      <vt:lpstr>Apgaismojums.</vt:lpstr>
      <vt:lpstr>Darba vietas iekārtojums.</vt:lpstr>
      <vt:lpstr>Prasības darba aprīkojumam.</vt:lpstr>
      <vt:lpstr>Troksnis darba vidē.</vt:lpstr>
      <vt:lpstr>Elektrodrošība.</vt:lpstr>
      <vt:lpstr>Stresa priekšnoteikumi.</vt:lpstr>
      <vt:lpstr>Slide 18</vt:lpstr>
      <vt:lpstr>Darbs ar displeju.</vt:lpstr>
      <vt:lpstr>Darba vieta.</vt:lpstr>
      <vt:lpstr>Nodarbināto obligātās veselības pārbaudes.(OVP)</vt:lpstr>
      <vt:lpstr>OVP veikšanas kārtība. MK not. Nr. 219</vt:lpstr>
      <vt:lpstr>Jaunākie darba paņēmieni darbā ar displeju.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Darbs birojā</dc:title>
  <dc:creator/>
  <cp:lastModifiedBy>DCAI</cp:lastModifiedBy>
  <cp:revision>30</cp:revision>
  <dcterms:created xsi:type="dcterms:W3CDTF">2006-08-16T00:00:00Z</dcterms:created>
  <dcterms:modified xsi:type="dcterms:W3CDTF">2011-04-28T08:45:51Z</dcterms:modified>
</cp:coreProperties>
</file>