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Merriweather" panose="00000500000000000000" pitchFamily="2" charset="0"/>
      <p:regular r:id="rId16"/>
      <p:bold r:id="rId17"/>
      <p:italic r:id="rId18"/>
      <p:boldItalic r:id="rId19"/>
    </p:embeddedFont>
    <p:embeddedFont>
      <p:font typeface="Raleway"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88533" autoAdjust="0"/>
  </p:normalViewPr>
  <p:slideViewPr>
    <p:cSldViewPr snapToGrid="0">
      <p:cViewPr varScale="1">
        <p:scale>
          <a:sx n="186" d="100"/>
          <a:sy n="186" d="100"/>
        </p:scale>
        <p:origin x="470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dr.undp.org/data-center"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Presentation Flow:</a:t>
            </a:r>
            <a:endParaRPr dirty="0"/>
          </a:p>
          <a:p>
            <a:pPr marL="457200" lvl="0" indent="-298450" algn="l" rtl="0">
              <a:spcBef>
                <a:spcPts val="0"/>
              </a:spcBef>
              <a:spcAft>
                <a:spcPts val="0"/>
              </a:spcAft>
              <a:buSzPts val="1100"/>
              <a:buAutoNum type="arabicParenR"/>
            </a:pPr>
            <a:r>
              <a:rPr lang="en" dirty="0"/>
              <a:t>Intro - Mark</a:t>
            </a:r>
            <a:endParaRPr dirty="0"/>
          </a:p>
          <a:p>
            <a:pPr marL="457200" lvl="0" indent="-298450" algn="l" rtl="0">
              <a:spcBef>
                <a:spcPts val="0"/>
              </a:spcBef>
              <a:spcAft>
                <a:spcPts val="0"/>
              </a:spcAft>
              <a:buSzPts val="1100"/>
              <a:buAutoNum type="arabicParenR"/>
            </a:pPr>
            <a:r>
              <a:rPr lang="en" dirty="0"/>
              <a:t>Extract - Daniela</a:t>
            </a:r>
            <a:endParaRPr dirty="0"/>
          </a:p>
          <a:p>
            <a:pPr marL="457200" lvl="0" indent="-298450" algn="l" rtl="0">
              <a:spcBef>
                <a:spcPts val="0"/>
              </a:spcBef>
              <a:spcAft>
                <a:spcPts val="0"/>
              </a:spcAft>
              <a:buSzPts val="1100"/>
              <a:buAutoNum type="arabicParenR"/>
            </a:pPr>
            <a:r>
              <a:rPr lang="en" dirty="0"/>
              <a:t>Transform &amp; Load - Andrea</a:t>
            </a:r>
            <a:endParaRPr dirty="0"/>
          </a:p>
          <a:p>
            <a:pPr marL="457200" lvl="0" indent="-298450" algn="l" rtl="0">
              <a:spcBef>
                <a:spcPts val="0"/>
              </a:spcBef>
              <a:spcAft>
                <a:spcPts val="0"/>
              </a:spcAft>
              <a:buSzPts val="1100"/>
              <a:buAutoNum type="arabicParenR"/>
            </a:pPr>
            <a:r>
              <a:rPr lang="en" dirty="0"/>
              <a:t>Data Ethics - Bre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Our team chose the data engineering track, so we used ETL Workflows to create a database to analyze and explore Human Development Index (HDI) differences and trends from 1990 to 2021 with added focus on maternal mortality rates and gender inequality indexes.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b1267205ff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b1267205f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770"/>
              <a:buFont typeface="Arial"/>
              <a:buNone/>
            </a:pPr>
            <a:r>
              <a:rPr lang="en" sz="1200">
                <a:solidFill>
                  <a:schemeClr val="dk1"/>
                </a:solidFill>
                <a:highlight>
                  <a:srgbClr val="E6EDF3"/>
                </a:highlight>
              </a:rPr>
              <a:t>The United Nations developed the HDI to track, rank and compare a country’s relative success. This diagram explains how the HDI is calculated by combining 3 indexes, which are based on three dimensions: (1) a long and healthy life; with the indicator of life expectancy at birth, (2) knowledge; with the indicator of years of schooling, and (3) a decent standard of living; with the indicator of gross national income (GNI). </a:t>
            </a:r>
            <a:endParaRPr sz="1200">
              <a:solidFill>
                <a:schemeClr val="dk1"/>
              </a:solidFill>
              <a:highlight>
                <a:srgbClr val="E6EDF3"/>
              </a:highlight>
            </a:endParaRPr>
          </a:p>
          <a:p>
            <a:pPr marL="0" lvl="0" indent="0" algn="l" rtl="0">
              <a:lnSpc>
                <a:spcPct val="95000"/>
              </a:lnSpc>
              <a:spcBef>
                <a:spcPts val="1200"/>
              </a:spcBef>
              <a:spcAft>
                <a:spcPts val="0"/>
              </a:spcAft>
              <a:buClr>
                <a:schemeClr val="dk1"/>
              </a:buClr>
              <a:buSzPts val="770"/>
              <a:buFont typeface="Arial"/>
              <a:buNone/>
            </a:pPr>
            <a:r>
              <a:rPr lang="en" sz="1200">
                <a:solidFill>
                  <a:schemeClr val="dk1"/>
                </a:solidFill>
                <a:highlight>
                  <a:srgbClr val="E6EDF3"/>
                </a:highlight>
              </a:rPr>
              <a:t>The HDI informs governments on public policy and what changes can be made to improve the quality of life for all humanity.  However, the HDI does not include specific data related to maternal mortality or gender inequality.</a:t>
            </a:r>
            <a:endParaRPr sz="1200">
              <a:solidFill>
                <a:schemeClr val="dk1"/>
              </a:solidFill>
              <a:highlight>
                <a:srgbClr val="E6EDF3"/>
              </a:highlight>
            </a:endParaRPr>
          </a:p>
          <a:p>
            <a:pPr marL="0" lvl="0" indent="0" algn="l" rtl="0">
              <a:lnSpc>
                <a:spcPct val="95000"/>
              </a:lnSpc>
              <a:spcBef>
                <a:spcPts val="1200"/>
              </a:spcBef>
              <a:spcAft>
                <a:spcPts val="0"/>
              </a:spcAft>
              <a:buClr>
                <a:schemeClr val="dk1"/>
              </a:buClr>
              <a:buSzPts val="770"/>
              <a:buFont typeface="Arial"/>
              <a:buNone/>
            </a:pPr>
            <a:endParaRPr sz="1200">
              <a:solidFill>
                <a:schemeClr val="dk1"/>
              </a:solidFill>
              <a:highlight>
                <a:srgbClr val="E6EDF3"/>
              </a:highlight>
            </a:endParaRPr>
          </a:p>
          <a:p>
            <a:pPr marL="0" lvl="0" indent="0" algn="l" rtl="0">
              <a:lnSpc>
                <a:spcPct val="95000"/>
              </a:lnSpc>
              <a:spcBef>
                <a:spcPts val="1200"/>
              </a:spcBef>
              <a:spcAft>
                <a:spcPts val="0"/>
              </a:spcAft>
              <a:buClr>
                <a:schemeClr val="dk1"/>
              </a:buClr>
              <a:buSzPts val="770"/>
              <a:buFont typeface="Arial"/>
              <a:buNone/>
            </a:pPr>
            <a:endParaRPr sz="1200">
              <a:solidFill>
                <a:schemeClr val="dk1"/>
              </a:solidFill>
              <a:highlight>
                <a:srgbClr val="E6EDF3"/>
              </a:highlight>
            </a:endParaRPr>
          </a:p>
          <a:p>
            <a:pPr marL="0" lvl="0" indent="0" algn="l" rtl="0">
              <a:lnSpc>
                <a:spcPct val="95000"/>
              </a:lnSpc>
              <a:spcBef>
                <a:spcPts val="1200"/>
              </a:spcBef>
              <a:spcAft>
                <a:spcPts val="0"/>
              </a:spcAft>
              <a:buClr>
                <a:schemeClr val="dk1"/>
              </a:buClr>
              <a:buSzPts val="770"/>
              <a:buFont typeface="Arial"/>
              <a:buNone/>
            </a:pPr>
            <a:r>
              <a:rPr lang="en" sz="1200">
                <a:solidFill>
                  <a:schemeClr val="dk1"/>
                </a:solidFill>
                <a:highlight>
                  <a:srgbClr val="E6EDF3"/>
                </a:highlight>
              </a:rPr>
              <a:t>Source: </a:t>
            </a:r>
            <a:r>
              <a:rPr lang="en" u="sng">
                <a:solidFill>
                  <a:srgbClr val="009384"/>
                </a:solidFill>
                <a:latin typeface="Roboto"/>
                <a:ea typeface="Roboto"/>
                <a:cs typeface="Roboto"/>
                <a:sym typeface="Roboto"/>
                <a:hlinkClick r:id="rId3">
                  <a:extLst>
                    <a:ext uri="{A12FA001-AC4F-418D-AE19-62706E023703}">
                      <ahyp:hlinkClr xmlns:ahyp="http://schemas.microsoft.com/office/drawing/2018/hyperlinkcolor" val="tx"/>
                    </a:ext>
                  </a:extLst>
                </a:hlinkClick>
              </a:rPr>
              <a:t>Data Center | Human Development Reports (undp.org)</a:t>
            </a:r>
            <a:endParaRPr sz="1200">
              <a:solidFill>
                <a:schemeClr val="dk1"/>
              </a:solidFill>
              <a:highlight>
                <a:srgbClr val="E6EDF3"/>
              </a:highlight>
            </a:endParaRPr>
          </a:p>
          <a:p>
            <a:pPr marL="0" lvl="0" indent="0" algn="l" rtl="0">
              <a:lnSpc>
                <a:spcPct val="95000"/>
              </a:lnSpc>
              <a:spcBef>
                <a:spcPts val="1200"/>
              </a:spcBef>
              <a:spcAft>
                <a:spcPts val="1200"/>
              </a:spcAft>
              <a:buClr>
                <a:schemeClr val="dk1"/>
              </a:buClr>
              <a:buSzPts val="770"/>
              <a:buFont typeface="Arial"/>
              <a:buNone/>
            </a:pPr>
            <a:endParaRPr sz="1200">
              <a:solidFill>
                <a:schemeClr val="dk1"/>
              </a:solidFill>
              <a:highlight>
                <a:srgbClr val="E6EDF3"/>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b1267205ff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b1267205f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E6EDF3"/>
                </a:highlight>
              </a:rPr>
              <a:t>In addition to the HDI, we gathered data related to maternal mortality and gender inequality indexes with a project goal to allow for further analysis and to help answer these research questions:</a:t>
            </a:r>
            <a:endParaRPr sz="1200">
              <a:solidFill>
                <a:schemeClr val="dk1"/>
              </a:solidFill>
              <a:highlight>
                <a:srgbClr val="E6EDF3"/>
              </a:highlight>
            </a:endParaRPr>
          </a:p>
          <a:p>
            <a:pPr marL="0" lvl="0" indent="457200" algn="l" rtl="0">
              <a:lnSpc>
                <a:spcPct val="115000"/>
              </a:lnSpc>
              <a:spcBef>
                <a:spcPts val="1200"/>
              </a:spcBef>
              <a:spcAft>
                <a:spcPts val="0"/>
              </a:spcAft>
              <a:buClr>
                <a:schemeClr val="dk1"/>
              </a:buClr>
              <a:buSzPts val="1100"/>
              <a:buFont typeface="Arial"/>
              <a:buNone/>
            </a:pPr>
            <a:r>
              <a:rPr lang="en" sz="1200">
                <a:solidFill>
                  <a:schemeClr val="dk1"/>
                </a:solidFill>
                <a:highlight>
                  <a:srgbClr val="E6EDF3"/>
                </a:highlight>
              </a:rPr>
              <a:t>1) The highest maternal mortality and gender inequality rates per Developing region </a:t>
            </a:r>
            <a:endParaRPr sz="1200">
              <a:solidFill>
                <a:schemeClr val="dk1"/>
              </a:solidFill>
              <a:highlight>
                <a:srgbClr val="E6EDF3"/>
              </a:highlight>
            </a:endParaRPr>
          </a:p>
          <a:p>
            <a:pPr marL="0" lvl="0" indent="457200" algn="l" rtl="0">
              <a:lnSpc>
                <a:spcPct val="115000"/>
              </a:lnSpc>
              <a:spcBef>
                <a:spcPts val="1200"/>
              </a:spcBef>
              <a:spcAft>
                <a:spcPts val="0"/>
              </a:spcAft>
              <a:buClr>
                <a:schemeClr val="dk1"/>
              </a:buClr>
              <a:buSzPts val="1100"/>
              <a:buFont typeface="Arial"/>
              <a:buNone/>
            </a:pPr>
            <a:r>
              <a:rPr lang="en" sz="1200">
                <a:solidFill>
                  <a:schemeClr val="dk1"/>
                </a:solidFill>
                <a:highlight>
                  <a:srgbClr val="E6EDF3"/>
                </a:highlight>
              </a:rPr>
              <a:t>2) The correlation between HDI rank and maternal mortality</a:t>
            </a:r>
            <a:endParaRPr sz="1200">
              <a:solidFill>
                <a:schemeClr val="dk1"/>
              </a:solidFill>
              <a:highlight>
                <a:srgbClr val="E6EDF3"/>
              </a:highlight>
            </a:endParaRPr>
          </a:p>
          <a:p>
            <a:pPr marL="0" lvl="0" indent="457200" algn="l" rtl="0">
              <a:lnSpc>
                <a:spcPct val="115000"/>
              </a:lnSpc>
              <a:spcBef>
                <a:spcPts val="1200"/>
              </a:spcBef>
              <a:spcAft>
                <a:spcPts val="0"/>
              </a:spcAft>
              <a:buClr>
                <a:schemeClr val="dk1"/>
              </a:buClr>
              <a:buSzPts val="1100"/>
              <a:buFont typeface="Arial"/>
              <a:buNone/>
            </a:pPr>
            <a:r>
              <a:rPr lang="en" sz="1200">
                <a:solidFill>
                  <a:schemeClr val="dk1"/>
                </a:solidFill>
                <a:highlight>
                  <a:srgbClr val="E6EDF3"/>
                </a:highlight>
              </a:rPr>
              <a:t>3) The correlation between HDI rank and gender inequality </a:t>
            </a:r>
            <a:endParaRPr sz="1200">
              <a:solidFill>
                <a:schemeClr val="dk1"/>
              </a:solidFill>
              <a:highlight>
                <a:srgbClr val="E6EDF3"/>
              </a:highlight>
            </a:endParaRPr>
          </a:p>
          <a:p>
            <a:pPr marL="0" lvl="0" indent="457200" algn="l" rtl="0">
              <a:lnSpc>
                <a:spcPct val="115000"/>
              </a:lnSpc>
              <a:spcBef>
                <a:spcPts val="1200"/>
              </a:spcBef>
              <a:spcAft>
                <a:spcPts val="1200"/>
              </a:spcAft>
              <a:buClr>
                <a:schemeClr val="dk1"/>
              </a:buClr>
              <a:buSzPts val="1100"/>
              <a:buFont typeface="Arial"/>
              <a:buNone/>
            </a:pPr>
            <a:r>
              <a:rPr lang="en" sz="1200">
                <a:solidFill>
                  <a:schemeClr val="dk1"/>
                </a:solidFill>
                <a:highlight>
                  <a:srgbClr val="E6EDF3"/>
                </a:highlight>
              </a:rPr>
              <a:t>4) Differences in HDI rank, maternal mortality, and gender inequality between hemispheres</a:t>
            </a:r>
            <a:endParaRPr sz="1200">
              <a:solidFill>
                <a:schemeClr val="dk1"/>
              </a:solidFill>
              <a:highlight>
                <a:srgbClr val="E6EDF3"/>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b12880491c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b12880491c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For this ETL project we use Polars which is very similar Pandas on how their functions work. They are easy to use and very efficient for either small or large sets of databases. Also polars its faster and have less coding steps than Pandas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b12880491c_4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b12880491c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For the extraction process, we started by creating a </a:t>
            </a:r>
            <a:r>
              <a:rPr lang="en" sz="1200">
                <a:solidFill>
                  <a:schemeClr val="dk1"/>
                </a:solidFill>
              </a:rPr>
              <a:t>Polars Dataframe Library which was used to read in the csv files and transformation. Matplotlib was also utilized for simple graphs to visually assess the data.</a:t>
            </a:r>
            <a:br>
              <a:rPr lang="en" sz="1200">
                <a:solidFill>
                  <a:schemeClr val="dk1"/>
                </a:solidFill>
              </a:rPr>
            </a:br>
            <a:br>
              <a:rPr lang="en" sz="1200">
                <a:solidFill>
                  <a:schemeClr val="dk1"/>
                </a:solidFill>
              </a:rPr>
            </a:br>
            <a:r>
              <a:rPr lang="en" sz="1200">
                <a:solidFill>
                  <a:schemeClr val="dk1"/>
                </a:solidFill>
              </a:rPr>
              <a:t>The first step in this project was to extract all three datasets from their sources and read them into a jupyter notebook. The maternal mortality and gender inequality csv files were obtained from Kaggle and were created by Sourav Banerjee. The HDI rank (2021) dataset came from the UNDP website. This dataset was an excel spreadsheet that was cleaned up and transformed into a csv file prior to reading it into a jupyter notebook.</a:t>
            </a:r>
            <a:endParaRPr>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b12880491c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b12880491c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used the polars library for all of our transformation coding. Polars is a really user friendly library and being so similar to pandas made it a simple learning curve. </a:t>
            </a:r>
            <a:r>
              <a:rPr lang="en" sz="1050">
                <a:solidFill>
                  <a:srgbClr val="839496"/>
                </a:solidFill>
                <a:highlight>
                  <a:srgbClr val="002B36"/>
                </a:highlight>
                <a:latin typeface="Courier New"/>
                <a:ea typeface="Courier New"/>
                <a:cs typeface="Courier New"/>
                <a:sym typeface="Courier New"/>
              </a:rPr>
              <a:t>The transformation of the datasets focused on taking the yearly maternal mortality ratios and gender inequality index values from 1990 to 2021 and averaging them by decades:</a:t>
            </a:r>
            <a:endParaRPr sz="1050">
              <a:solidFill>
                <a:srgbClr val="839496"/>
              </a:solidFill>
              <a:highlight>
                <a:srgbClr val="002B36"/>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839496"/>
                </a:solidFill>
                <a:highlight>
                  <a:srgbClr val="002B36"/>
                </a:highlight>
                <a:latin typeface="Courier New"/>
                <a:ea typeface="Courier New"/>
                <a:cs typeface="Courier New"/>
                <a:sym typeface="Courier New"/>
              </a:rPr>
              <a:t>1990-1999</a:t>
            </a:r>
            <a:endParaRPr sz="1050">
              <a:solidFill>
                <a:srgbClr val="839496"/>
              </a:solidFill>
              <a:highlight>
                <a:srgbClr val="002B36"/>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839496"/>
                </a:solidFill>
                <a:highlight>
                  <a:srgbClr val="002B36"/>
                </a:highlight>
                <a:latin typeface="Courier New"/>
                <a:ea typeface="Courier New"/>
                <a:cs typeface="Courier New"/>
                <a:sym typeface="Courier New"/>
              </a:rPr>
              <a:t>2000-2010</a:t>
            </a:r>
            <a:endParaRPr sz="1050">
              <a:solidFill>
                <a:srgbClr val="839496"/>
              </a:solidFill>
              <a:highlight>
                <a:srgbClr val="002B36"/>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839496"/>
                </a:solidFill>
                <a:highlight>
                  <a:srgbClr val="002B36"/>
                </a:highlight>
                <a:latin typeface="Courier New"/>
                <a:ea typeface="Courier New"/>
                <a:cs typeface="Courier New"/>
                <a:sym typeface="Courier New"/>
              </a:rPr>
              <a:t>2011-2021.</a:t>
            </a:r>
            <a:endParaRPr sz="1050">
              <a:solidFill>
                <a:srgbClr val="839496"/>
              </a:solidFill>
              <a:highlight>
                <a:srgbClr val="002B36"/>
              </a:highlight>
              <a:latin typeface="Courier New"/>
              <a:ea typeface="Courier New"/>
              <a:cs typeface="Courier New"/>
              <a:sym typeface="Courier New"/>
            </a:endParaRPr>
          </a:p>
          <a:p>
            <a:pPr marL="0" lvl="0" indent="0" algn="l" rtl="0">
              <a:spcBef>
                <a:spcPts val="0"/>
              </a:spcBef>
              <a:spcAft>
                <a:spcPts val="0"/>
              </a:spcAft>
              <a:buNone/>
            </a:pPr>
            <a:r>
              <a:rPr lang="en"/>
              <a:t>To achieve this I used the columns to mean function in polars and then the concat_list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b12880491c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b12880491c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b1978a9a80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b1978a9a80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main takeaway from this ETL project was learning how useful the polars dataframe library can be for an ETL project. The library is efficient, fast, and easy to learn. It is very comparable to Pandas and has an ease to its coding that makes it painless for dataset transformation. The creation of the SQL database did present a few roadblocks with respect to creating primary and foreign keys. The HDI ranking system did have duplicate ranking positions so it could not be used as a one to one relationship, but using the country attribute fixed the problem. Also making sure the naming of columns was more precise without any spacing created issues. These issues showed the importance of concise data transformation for any project.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We were able to address our research questions, however more exploration using the SQL database is needed to fully understand the relationship between maternal mortality and gender inequality with specific HDI rank measurements. This project showed that developing regions in both the Northern and Southern Hemisphere have widespread variation in maternal mortality and gender inequality values, however across the board these rates decreased from the 1990's to 2021. Also it seems the Southern Hemisphere has a higher rate of maternal mortality and gender inequality compared to the Northern Hemisphere. The correlation between the HDI rank and maternal mortality/gender inequality is the lower ranked countries have lower rates in both maternal mortality and gender inequality and have consistently decreased from each decade throughout the last 30 years.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b12880491c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b12880491c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docs.pola.rs/user-guid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hdr.undp.org/data-center/documentation-and-download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hdr.undp.org/data-center"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www.kaggle.com/datasets/iamsouravbanerjee/maternal-mortality-dataset?select=Maternal+Mortality.csv" TargetMode="External"/><Relationship Id="rId5" Type="http://schemas.openxmlformats.org/officeDocument/2006/relationships/hyperlink" Target="https://www.kaggle.com/datasets/iamsouravbanerjee/gender-inequality-index-dataset" TargetMode="External"/><Relationship Id="rId4" Type="http://schemas.openxmlformats.org/officeDocument/2006/relationships/hyperlink" Target="https://hdr.undp.org/data-center/human-development-index#/indicies/HD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29575"/>
            <a:ext cx="8520600" cy="787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200" b="1">
                <a:solidFill>
                  <a:srgbClr val="1A1A1A"/>
                </a:solidFill>
                <a:latin typeface="Raleway"/>
                <a:ea typeface="Raleway"/>
                <a:cs typeface="Raleway"/>
                <a:sym typeface="Raleway"/>
              </a:rPr>
              <a:t>Project 3 - Team 6</a:t>
            </a:r>
            <a:endParaRPr sz="4200" b="1">
              <a:solidFill>
                <a:srgbClr val="1A1A1A"/>
              </a:solidFill>
              <a:latin typeface="Raleway"/>
              <a:ea typeface="Raleway"/>
              <a:cs typeface="Raleway"/>
              <a:sym typeface="Raleway"/>
            </a:endParaRPr>
          </a:p>
          <a:p>
            <a:pPr marL="0" lvl="0" indent="0" algn="l" rtl="0">
              <a:spcBef>
                <a:spcPts val="1500"/>
              </a:spcBef>
              <a:spcAft>
                <a:spcPts val="1100"/>
              </a:spcAft>
              <a:buNone/>
            </a:pPr>
            <a:endParaRPr sz="4755" b="1">
              <a:solidFill>
                <a:srgbClr val="595959"/>
              </a:solidFill>
              <a:latin typeface="Raleway"/>
              <a:ea typeface="Raleway"/>
              <a:cs typeface="Raleway"/>
              <a:sym typeface="Raleway"/>
            </a:endParaRPr>
          </a:p>
        </p:txBody>
      </p:sp>
      <p:sp>
        <p:nvSpPr>
          <p:cNvPr id="65" name="Google Shape;65;p13"/>
          <p:cNvSpPr txBox="1">
            <a:spLocks noGrp="1"/>
          </p:cNvSpPr>
          <p:nvPr>
            <p:ph type="subTitle" idx="1"/>
          </p:nvPr>
        </p:nvSpPr>
        <p:spPr>
          <a:xfrm>
            <a:off x="311700" y="1523425"/>
            <a:ext cx="63882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595959"/>
                </a:solidFill>
                <a:latin typeface="Lato"/>
                <a:ea typeface="Lato"/>
                <a:cs typeface="Lato"/>
                <a:sym typeface="Lato"/>
              </a:rPr>
              <a:t>Exploring Human Development Index (HDI) differences and trends from 1990 to 2021 with focus on maternal mortality rates and gender inequality data</a:t>
            </a:r>
            <a:endParaRPr/>
          </a:p>
        </p:txBody>
      </p:sp>
      <p:sp>
        <p:nvSpPr>
          <p:cNvPr id="66" name="Google Shape;66;p13"/>
          <p:cNvSpPr txBox="1"/>
          <p:nvPr/>
        </p:nvSpPr>
        <p:spPr>
          <a:xfrm>
            <a:off x="390400" y="4317225"/>
            <a:ext cx="5137500" cy="5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latin typeface="Roboto"/>
                <a:ea typeface="Roboto"/>
                <a:cs typeface="Roboto"/>
                <a:sym typeface="Roboto"/>
              </a:rPr>
              <a:t>Andrea Hernandez, Mark Mason, Breona Lewis, Daniela Trujillo</a:t>
            </a:r>
            <a:endParaRPr sz="1100">
              <a:solidFill>
                <a:schemeClr val="lt1"/>
              </a:solidFill>
              <a:latin typeface="Roboto"/>
              <a:ea typeface="Roboto"/>
              <a:cs typeface="Roboto"/>
              <a:sym typeface="Roboto"/>
            </a:endParaRPr>
          </a:p>
        </p:txBody>
      </p:sp>
      <p:pic>
        <p:nvPicPr>
          <p:cNvPr id="67" name="Google Shape;67;p13"/>
          <p:cNvPicPr preferRelativeResize="0"/>
          <p:nvPr/>
        </p:nvPicPr>
        <p:blipFill>
          <a:blip r:embed="rId3">
            <a:alphaModFix/>
          </a:blip>
          <a:stretch>
            <a:fillRect/>
          </a:stretch>
        </p:blipFill>
        <p:spPr>
          <a:xfrm>
            <a:off x="6960600" y="71675"/>
            <a:ext cx="1740050" cy="457900"/>
          </a:xfrm>
          <a:prstGeom prst="rect">
            <a:avLst/>
          </a:prstGeom>
          <a:noFill/>
          <a:ln>
            <a:noFill/>
          </a:ln>
        </p:spPr>
      </p:pic>
      <p:sp>
        <p:nvSpPr>
          <p:cNvPr id="68" name="Google Shape;68;p13"/>
          <p:cNvSpPr txBox="1"/>
          <p:nvPr/>
        </p:nvSpPr>
        <p:spPr>
          <a:xfrm>
            <a:off x="6960600" y="373950"/>
            <a:ext cx="2037900" cy="37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980000"/>
                </a:solidFill>
                <a:highlight>
                  <a:schemeClr val="lt1"/>
                </a:highlight>
                <a:latin typeface="Roboto"/>
                <a:ea typeface="Roboto"/>
                <a:cs typeface="Roboto"/>
                <a:sym typeface="Roboto"/>
              </a:rPr>
              <a:t>Data Boot Camp 2023-2024</a:t>
            </a:r>
            <a:endParaRPr sz="900">
              <a:solidFill>
                <a:srgbClr val="980000"/>
              </a:solidFill>
              <a:highlight>
                <a:schemeClr val="lt1"/>
              </a:highlight>
              <a:latin typeface="Roboto"/>
              <a:ea typeface="Roboto"/>
              <a:cs typeface="Roboto"/>
              <a:sym typeface="Roboto"/>
            </a:endParaRPr>
          </a:p>
        </p:txBody>
      </p:sp>
      <p:sp>
        <p:nvSpPr>
          <p:cNvPr id="69" name="Google Shape;69;p13"/>
          <p:cNvSpPr txBox="1"/>
          <p:nvPr/>
        </p:nvSpPr>
        <p:spPr>
          <a:xfrm>
            <a:off x="311700" y="2342850"/>
            <a:ext cx="5968500" cy="457800"/>
          </a:xfrm>
          <a:prstGeom prst="rect">
            <a:avLst/>
          </a:prstGeom>
          <a:noFill/>
          <a:ln>
            <a:noFill/>
          </a:ln>
        </p:spPr>
        <p:txBody>
          <a:bodyPr spcFirstLastPara="1" wrap="square" lIns="91425" tIns="91425" rIns="91425" bIns="91425" anchor="t" anchorCtr="0">
            <a:noAutofit/>
          </a:bodyPr>
          <a:lstStyle/>
          <a:p>
            <a:pPr marL="0" lvl="0" indent="0" algn="l" rtl="0">
              <a:spcBef>
                <a:spcPts val="1500"/>
              </a:spcBef>
              <a:spcAft>
                <a:spcPts val="1100"/>
              </a:spcAft>
              <a:buNone/>
            </a:pPr>
            <a:r>
              <a:rPr lang="en" sz="1255" b="1">
                <a:solidFill>
                  <a:srgbClr val="595959"/>
                </a:solidFill>
                <a:latin typeface="Lato"/>
                <a:ea typeface="Lato"/>
                <a:cs typeface="Lato"/>
                <a:sym typeface="Lato"/>
              </a:rPr>
              <a:t>Data Engineering Track using ETL (Extract, Transform and Load) Workflows</a:t>
            </a:r>
            <a:endParaRPr sz="6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a:t>HDI - Human Development Index</a:t>
            </a:r>
            <a:endParaRPr/>
          </a:p>
        </p:txBody>
      </p:sp>
      <p:pic>
        <p:nvPicPr>
          <p:cNvPr id="75" name="Google Shape;75;p14"/>
          <p:cNvPicPr preferRelativeResize="0"/>
          <p:nvPr/>
        </p:nvPicPr>
        <p:blipFill>
          <a:blip r:embed="rId3">
            <a:alphaModFix/>
          </a:blip>
          <a:stretch>
            <a:fillRect/>
          </a:stretch>
        </p:blipFill>
        <p:spPr>
          <a:xfrm>
            <a:off x="488163" y="1501125"/>
            <a:ext cx="8167675" cy="3354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Goal</a:t>
            </a:r>
            <a:endParaRPr/>
          </a:p>
        </p:txBody>
      </p:sp>
      <p:sp>
        <p:nvSpPr>
          <p:cNvPr id="81" name="Google Shape;81;p15"/>
          <p:cNvSpPr txBox="1">
            <a:spLocks noGrp="1"/>
          </p:cNvSpPr>
          <p:nvPr>
            <p:ph type="body" idx="4294967295"/>
          </p:nvPr>
        </p:nvSpPr>
        <p:spPr>
          <a:xfrm>
            <a:off x="311725" y="1554175"/>
            <a:ext cx="8520600" cy="52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900" b="1">
                <a:highlight>
                  <a:schemeClr val="lt1"/>
                </a:highlight>
              </a:rPr>
              <a:t>Research Questions: </a:t>
            </a:r>
            <a:endParaRPr sz="1900" b="1">
              <a:highlight>
                <a:schemeClr val="lt1"/>
              </a:highlight>
            </a:endParaRPr>
          </a:p>
          <a:p>
            <a:pPr marL="0" lvl="0" indent="0" algn="l" rtl="0">
              <a:spcBef>
                <a:spcPts val="0"/>
              </a:spcBef>
              <a:spcAft>
                <a:spcPts val="0"/>
              </a:spcAft>
              <a:buNone/>
            </a:pPr>
            <a:endParaRPr sz="1400"/>
          </a:p>
          <a:p>
            <a:pPr marL="0" lvl="0" indent="0" algn="l" rtl="0">
              <a:spcBef>
                <a:spcPts val="1200"/>
              </a:spcBef>
              <a:spcAft>
                <a:spcPts val="0"/>
              </a:spcAft>
              <a:buNone/>
            </a:pPr>
            <a:endParaRPr sz="1900">
              <a:highlight>
                <a:schemeClr val="lt1"/>
              </a:highlight>
            </a:endParaRPr>
          </a:p>
          <a:p>
            <a:pPr marL="0" lvl="0" indent="457200" algn="l" rtl="0">
              <a:lnSpc>
                <a:spcPct val="100000"/>
              </a:lnSpc>
              <a:spcBef>
                <a:spcPts val="1200"/>
              </a:spcBef>
              <a:spcAft>
                <a:spcPts val="0"/>
              </a:spcAft>
              <a:buNone/>
            </a:pPr>
            <a:endParaRPr sz="1200">
              <a:highlight>
                <a:schemeClr val="lt1"/>
              </a:highlight>
            </a:endParaRPr>
          </a:p>
          <a:p>
            <a:pPr marL="0" lvl="0" indent="0" algn="l" rtl="0">
              <a:spcBef>
                <a:spcPts val="0"/>
              </a:spcBef>
              <a:spcAft>
                <a:spcPts val="0"/>
              </a:spcAft>
              <a:buNone/>
            </a:pPr>
            <a:endParaRPr sz="1800">
              <a:highlight>
                <a:srgbClr val="FFFFFF"/>
              </a:highlight>
            </a:endParaRPr>
          </a:p>
          <a:p>
            <a:pPr marL="0" lvl="0" indent="0" algn="l" rtl="0">
              <a:spcBef>
                <a:spcPts val="1200"/>
              </a:spcBef>
              <a:spcAft>
                <a:spcPts val="0"/>
              </a:spcAft>
              <a:buNone/>
            </a:pPr>
            <a:endParaRPr sz="1800">
              <a:highlight>
                <a:srgbClr val="FFFFFF"/>
              </a:highlight>
            </a:endParaRPr>
          </a:p>
          <a:p>
            <a:pPr marL="0" lvl="0" indent="0" algn="l" rtl="0">
              <a:spcBef>
                <a:spcPts val="1200"/>
              </a:spcBef>
              <a:spcAft>
                <a:spcPts val="0"/>
              </a:spcAft>
              <a:buNone/>
            </a:pPr>
            <a:r>
              <a:rPr lang="en" sz="1800"/>
              <a:t>.</a:t>
            </a:r>
            <a:endParaRPr sz="1800"/>
          </a:p>
          <a:p>
            <a:pPr marL="0" lvl="0" indent="0" algn="l" rtl="0">
              <a:spcBef>
                <a:spcPts val="1200"/>
              </a:spcBef>
              <a:spcAft>
                <a:spcPts val="1200"/>
              </a:spcAft>
              <a:buNone/>
            </a:pPr>
            <a:endParaRPr sz="1800"/>
          </a:p>
        </p:txBody>
      </p:sp>
      <p:sp>
        <p:nvSpPr>
          <p:cNvPr id="82" name="Google Shape;82;p15"/>
          <p:cNvSpPr txBox="1"/>
          <p:nvPr/>
        </p:nvSpPr>
        <p:spPr>
          <a:xfrm>
            <a:off x="573475" y="2075275"/>
            <a:ext cx="7997100" cy="2722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What developing regions have the highest maternal mortality and gender inequality rates?</a:t>
            </a:r>
            <a:endParaRPr sz="1600">
              <a:solidFill>
                <a:schemeClr val="dk2"/>
              </a:solidFill>
              <a:latin typeface="Roboto"/>
              <a:ea typeface="Roboto"/>
              <a:cs typeface="Roboto"/>
              <a:sym typeface="Roboto"/>
            </a:endParaRPr>
          </a:p>
          <a:p>
            <a:pPr marL="914400" lvl="1" indent="-311150" algn="l" rtl="0">
              <a:lnSpc>
                <a:spcPct val="115000"/>
              </a:lnSpc>
              <a:spcBef>
                <a:spcPts val="0"/>
              </a:spcBef>
              <a:spcAft>
                <a:spcPts val="0"/>
              </a:spcAft>
              <a:buClr>
                <a:schemeClr val="dk2"/>
              </a:buClr>
              <a:buSzPts val="1300"/>
              <a:buFont typeface="Roboto"/>
              <a:buAutoNum type="alphaLcPeriod"/>
            </a:pPr>
            <a:r>
              <a:rPr lang="en" sz="1300">
                <a:solidFill>
                  <a:schemeClr val="dk2"/>
                </a:solidFill>
                <a:latin typeface="Roboto"/>
                <a:ea typeface="Roboto"/>
                <a:cs typeface="Roboto"/>
                <a:sym typeface="Roboto"/>
              </a:rPr>
              <a:t>Did this change from the 90’s to 2000’s? </a:t>
            </a:r>
            <a:endParaRPr sz="1300">
              <a:solidFill>
                <a:schemeClr val="dk2"/>
              </a:solidFill>
              <a:latin typeface="Roboto"/>
              <a:ea typeface="Roboto"/>
              <a:cs typeface="Roboto"/>
              <a:sym typeface="Roboto"/>
            </a:endParaRPr>
          </a:p>
          <a:p>
            <a:pPr marL="457200" lvl="0" indent="-323850" algn="l" rtl="0">
              <a:lnSpc>
                <a:spcPct val="115000"/>
              </a:lnSpc>
              <a:spcBef>
                <a:spcPts val="0"/>
              </a:spcBef>
              <a:spcAft>
                <a:spcPts val="0"/>
              </a:spcAft>
              <a:buClr>
                <a:schemeClr val="dk2"/>
              </a:buClr>
              <a:buSzPts val="1500"/>
              <a:buFont typeface="Roboto"/>
              <a:buAutoNum type="arabicPeriod"/>
            </a:pPr>
            <a:r>
              <a:rPr lang="en" sz="1600">
                <a:solidFill>
                  <a:schemeClr val="dk2"/>
                </a:solidFill>
                <a:latin typeface="Roboto"/>
                <a:ea typeface="Roboto"/>
                <a:cs typeface="Roboto"/>
                <a:sym typeface="Roboto"/>
              </a:rPr>
              <a:t>What is the correlation between HDI rank and maternal mortality?</a:t>
            </a:r>
            <a:r>
              <a:rPr lang="en" sz="1500">
                <a:solidFill>
                  <a:schemeClr val="dk2"/>
                </a:solidFill>
                <a:latin typeface="Roboto"/>
                <a:ea typeface="Roboto"/>
                <a:cs typeface="Roboto"/>
                <a:sym typeface="Roboto"/>
              </a:rPr>
              <a:t> </a:t>
            </a:r>
            <a:endParaRPr sz="15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What is the correlation between HDI rank and gender inequality? </a:t>
            </a: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What are the differences in HDI rank, maternal mortality, and gender inequality between hemispheres? </a:t>
            </a:r>
            <a:endParaRPr sz="1600">
              <a:solidFill>
                <a:schemeClr val="dk2"/>
              </a:solidFill>
              <a:latin typeface="Roboto"/>
              <a:ea typeface="Roboto"/>
              <a:cs typeface="Roboto"/>
              <a:sym typeface="Roboto"/>
            </a:endParaRPr>
          </a:p>
          <a:p>
            <a:pPr marL="914400" lvl="1" indent="-311150" algn="l" rtl="0">
              <a:lnSpc>
                <a:spcPct val="115000"/>
              </a:lnSpc>
              <a:spcBef>
                <a:spcPts val="0"/>
              </a:spcBef>
              <a:spcAft>
                <a:spcPts val="0"/>
              </a:spcAft>
              <a:buClr>
                <a:schemeClr val="dk2"/>
              </a:buClr>
              <a:buSzPts val="1300"/>
              <a:buFont typeface="Roboto"/>
              <a:buAutoNum type="alphaLcPeriod"/>
            </a:pPr>
            <a:r>
              <a:rPr lang="en" sz="1300">
                <a:solidFill>
                  <a:schemeClr val="dk2"/>
                </a:solidFill>
                <a:latin typeface="Roboto"/>
                <a:ea typeface="Roboto"/>
                <a:cs typeface="Roboto"/>
                <a:sym typeface="Roboto"/>
              </a:rPr>
              <a:t>Did this change from the 90’s to the 2000’s?</a:t>
            </a:r>
            <a:endParaRPr>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25" y="10107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0" algn="l" rtl="0">
              <a:spcBef>
                <a:spcPts val="0"/>
              </a:spcBef>
              <a:spcAft>
                <a:spcPts val="0"/>
              </a:spcAft>
              <a:buNone/>
            </a:pPr>
            <a:r>
              <a:rPr lang="en"/>
              <a:t>ETL (Extract, Transform and Load)</a:t>
            </a:r>
            <a:endParaRPr/>
          </a:p>
        </p:txBody>
      </p:sp>
      <p:pic>
        <p:nvPicPr>
          <p:cNvPr id="88" name="Google Shape;88;p16"/>
          <p:cNvPicPr preferRelativeResize="0"/>
          <p:nvPr/>
        </p:nvPicPr>
        <p:blipFill>
          <a:blip r:embed="rId3">
            <a:alphaModFix/>
          </a:blip>
          <a:stretch>
            <a:fillRect/>
          </a:stretch>
        </p:blipFill>
        <p:spPr>
          <a:xfrm>
            <a:off x="216654" y="3942600"/>
            <a:ext cx="3801577" cy="1059400"/>
          </a:xfrm>
          <a:prstGeom prst="rect">
            <a:avLst/>
          </a:prstGeom>
          <a:noFill/>
          <a:ln>
            <a:noFill/>
          </a:ln>
        </p:spPr>
      </p:pic>
      <p:sp>
        <p:nvSpPr>
          <p:cNvPr id="89" name="Google Shape;89;p16"/>
          <p:cNvSpPr txBox="1">
            <a:spLocks noGrp="1"/>
          </p:cNvSpPr>
          <p:nvPr>
            <p:ph type="body" idx="1"/>
          </p:nvPr>
        </p:nvSpPr>
        <p:spPr>
          <a:xfrm>
            <a:off x="4572000" y="124400"/>
            <a:ext cx="4166400" cy="48777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i="1">
                <a:solidFill>
                  <a:schemeClr val="dk1"/>
                </a:solidFill>
              </a:rPr>
              <a:t>Extracted </a:t>
            </a:r>
            <a:r>
              <a:rPr lang="en">
                <a:solidFill>
                  <a:schemeClr val="dk1"/>
                </a:solidFill>
              </a:rPr>
              <a:t>and </a:t>
            </a:r>
            <a:r>
              <a:rPr lang="en" i="1">
                <a:solidFill>
                  <a:schemeClr val="dk1"/>
                </a:solidFill>
              </a:rPr>
              <a:t>Transformed </a:t>
            </a:r>
            <a:r>
              <a:rPr lang="en">
                <a:solidFill>
                  <a:schemeClr val="dk1"/>
                </a:solidFill>
              </a:rPr>
              <a:t>data using Polars Library in Jupyter Notebook</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r>
              <a:rPr lang="en" sz="1150" u="sng">
                <a:solidFill>
                  <a:schemeClr val="accent5"/>
                </a:solidFill>
                <a:latin typeface="Arial"/>
                <a:ea typeface="Arial"/>
                <a:cs typeface="Arial"/>
                <a:sym typeface="Arial"/>
                <a:hlinkClick r:id="rId4">
                  <a:extLst>
                    <a:ext uri="{A12FA001-AC4F-418D-AE19-62706E023703}">
                      <ahyp:hlinkClr xmlns:ahyp="http://schemas.microsoft.com/office/drawing/2018/hyperlinkcolor" val="tx"/>
                    </a:ext>
                  </a:extLst>
                </a:hlinkClick>
              </a:rPr>
              <a:t>https://docs.pola.rs/user-guide/</a:t>
            </a:r>
            <a:endParaRPr sz="1150">
              <a:solidFill>
                <a:schemeClr val="dk1"/>
              </a:solidFill>
              <a:latin typeface="Arial"/>
              <a:ea typeface="Arial"/>
              <a:cs typeface="Arial"/>
              <a:sym typeface="Arial"/>
            </a:endParaRPr>
          </a:p>
          <a:p>
            <a:pPr marL="0" lvl="0" indent="0" algn="l" rtl="0">
              <a:lnSpc>
                <a:spcPct val="100000"/>
              </a:lnSpc>
              <a:spcBef>
                <a:spcPts val="0"/>
              </a:spcBef>
              <a:spcAft>
                <a:spcPts val="0"/>
              </a:spcAft>
              <a:buNone/>
            </a:pPr>
            <a:endParaRPr sz="1150">
              <a:solidFill>
                <a:schemeClr val="dk1"/>
              </a:solidFill>
              <a:latin typeface="Arial"/>
              <a:ea typeface="Arial"/>
              <a:cs typeface="Arial"/>
              <a:sym typeface="Arial"/>
            </a:endParaRPr>
          </a:p>
          <a:p>
            <a:pPr marL="457200" lvl="0" indent="-301625" algn="l" rtl="0">
              <a:lnSpc>
                <a:spcPct val="100000"/>
              </a:lnSpc>
              <a:spcBef>
                <a:spcPts val="0"/>
              </a:spcBef>
              <a:spcAft>
                <a:spcPts val="0"/>
              </a:spcAft>
              <a:buClr>
                <a:schemeClr val="dk1"/>
              </a:buClr>
              <a:buSzPts val="1150"/>
              <a:buFont typeface="Arial"/>
              <a:buChar char="●"/>
            </a:pPr>
            <a:r>
              <a:rPr lang="en" sz="1150">
                <a:solidFill>
                  <a:schemeClr val="dk1"/>
                </a:solidFill>
                <a:latin typeface="Arial"/>
                <a:ea typeface="Arial"/>
                <a:cs typeface="Arial"/>
                <a:sym typeface="Arial"/>
              </a:rPr>
              <a:t>Very similar Dataframe Library to Pandas [supports common data formats]</a:t>
            </a:r>
            <a:endParaRPr sz="1150">
              <a:solidFill>
                <a:schemeClr val="dk1"/>
              </a:solidFill>
              <a:latin typeface="Arial"/>
              <a:ea typeface="Arial"/>
              <a:cs typeface="Arial"/>
              <a:sym typeface="Arial"/>
            </a:endParaRPr>
          </a:p>
          <a:p>
            <a:pPr marL="457200" lvl="0" indent="-301625" algn="l" rtl="0">
              <a:lnSpc>
                <a:spcPct val="100000"/>
              </a:lnSpc>
              <a:spcBef>
                <a:spcPts val="0"/>
              </a:spcBef>
              <a:spcAft>
                <a:spcPts val="0"/>
              </a:spcAft>
              <a:buClr>
                <a:schemeClr val="dk1"/>
              </a:buClr>
              <a:buSzPts val="1150"/>
              <a:buFont typeface="Arial"/>
              <a:buChar char="●"/>
            </a:pPr>
            <a:r>
              <a:rPr lang="en" sz="1150">
                <a:solidFill>
                  <a:schemeClr val="dk1"/>
                </a:solidFill>
                <a:latin typeface="Arial"/>
                <a:ea typeface="Arial"/>
                <a:cs typeface="Arial"/>
                <a:sym typeface="Arial"/>
              </a:rPr>
              <a:t>Faster and less coding steps than Pandas</a:t>
            </a:r>
            <a:endParaRPr sz="1150">
              <a:solidFill>
                <a:schemeClr val="dk1"/>
              </a:solidFill>
              <a:latin typeface="Arial"/>
              <a:ea typeface="Arial"/>
              <a:cs typeface="Arial"/>
              <a:sym typeface="Arial"/>
            </a:endParaRPr>
          </a:p>
          <a:p>
            <a:pPr marL="457200" lvl="0" indent="-301625" algn="l" rtl="0">
              <a:lnSpc>
                <a:spcPct val="100000"/>
              </a:lnSpc>
              <a:spcBef>
                <a:spcPts val="0"/>
              </a:spcBef>
              <a:spcAft>
                <a:spcPts val="0"/>
              </a:spcAft>
              <a:buClr>
                <a:schemeClr val="dk1"/>
              </a:buClr>
              <a:buSzPts val="1150"/>
              <a:buFont typeface="Arial"/>
              <a:buChar char="●"/>
            </a:pPr>
            <a:endParaRPr sz="1150">
              <a:solidFill>
                <a:schemeClr val="dk1"/>
              </a:solidFill>
              <a:latin typeface="Arial"/>
              <a:ea typeface="Arial"/>
              <a:cs typeface="Arial"/>
              <a:sym typeface="Arial"/>
            </a:endParaRPr>
          </a:p>
          <a:p>
            <a:pPr marL="0" lvl="0" indent="0" algn="l" rtl="0">
              <a:lnSpc>
                <a:spcPct val="100000"/>
              </a:lnSpc>
              <a:spcBef>
                <a:spcPts val="0"/>
              </a:spcBef>
              <a:spcAft>
                <a:spcPts val="0"/>
              </a:spcAft>
              <a:buNone/>
            </a:pPr>
            <a:endParaRPr sz="1150">
              <a:solidFill>
                <a:schemeClr val="dk1"/>
              </a:solidFill>
              <a:latin typeface="Arial"/>
              <a:ea typeface="Arial"/>
              <a:cs typeface="Arial"/>
              <a:sym typeface="Arial"/>
            </a:endParaRPr>
          </a:p>
          <a:p>
            <a:pPr marL="0" lvl="0" indent="0" algn="l" rtl="0">
              <a:lnSpc>
                <a:spcPct val="100000"/>
              </a:lnSpc>
              <a:spcBef>
                <a:spcPts val="0"/>
              </a:spcBef>
              <a:spcAft>
                <a:spcPts val="0"/>
              </a:spcAft>
              <a:buNone/>
            </a:pPr>
            <a:endParaRPr sz="1150">
              <a:solidFill>
                <a:schemeClr val="dk1"/>
              </a:solidFill>
              <a:latin typeface="Arial"/>
              <a:ea typeface="Arial"/>
              <a:cs typeface="Arial"/>
              <a:sym typeface="Arial"/>
            </a:endParaRPr>
          </a:p>
          <a:p>
            <a:pPr marL="0" lvl="0" indent="0" algn="l" rtl="0">
              <a:lnSpc>
                <a:spcPct val="100000"/>
              </a:lnSpc>
              <a:spcBef>
                <a:spcPts val="0"/>
              </a:spcBef>
              <a:spcAft>
                <a:spcPts val="0"/>
              </a:spcAft>
              <a:buNone/>
            </a:pPr>
            <a:r>
              <a:rPr lang="en" sz="1150">
                <a:solidFill>
                  <a:schemeClr val="dk1"/>
                </a:solidFill>
                <a:latin typeface="Arial"/>
                <a:ea typeface="Arial"/>
                <a:cs typeface="Arial"/>
                <a:sym typeface="Arial"/>
              </a:rPr>
              <a:t>Example Code:</a:t>
            </a:r>
            <a:endParaRPr sz="1150">
              <a:solidFill>
                <a:schemeClr val="dk1"/>
              </a:solidFill>
              <a:latin typeface="Arial"/>
              <a:ea typeface="Arial"/>
              <a:cs typeface="Arial"/>
              <a:sym typeface="Arial"/>
            </a:endParaRPr>
          </a:p>
          <a:p>
            <a:pPr marL="0" lvl="0" indent="0" algn="l" rtl="0">
              <a:lnSpc>
                <a:spcPct val="100000"/>
              </a:lnSpc>
              <a:spcBef>
                <a:spcPts val="0"/>
              </a:spcBef>
              <a:spcAft>
                <a:spcPts val="0"/>
              </a:spcAft>
              <a:buNone/>
            </a:pPr>
            <a:endParaRPr sz="1150">
              <a:solidFill>
                <a:schemeClr val="dk1"/>
              </a:solidFill>
              <a:latin typeface="Arial"/>
              <a:ea typeface="Arial"/>
              <a:cs typeface="Arial"/>
              <a:sym typeface="Arial"/>
            </a:endParaRPr>
          </a:p>
          <a:p>
            <a:pPr marL="0" lvl="0" indent="0" algn="l" rtl="0">
              <a:lnSpc>
                <a:spcPct val="135714"/>
              </a:lnSpc>
              <a:spcBef>
                <a:spcPts val="0"/>
              </a:spcBef>
              <a:spcAft>
                <a:spcPts val="0"/>
              </a:spcAft>
              <a:buNone/>
            </a:pPr>
            <a:r>
              <a:rPr lang="en" sz="1350" b="1">
                <a:solidFill>
                  <a:srgbClr val="268BD2"/>
                </a:solidFill>
                <a:highlight>
                  <a:schemeClr val="accent3"/>
                </a:highlight>
                <a:latin typeface="Courier New"/>
                <a:ea typeface="Courier New"/>
                <a:cs typeface="Courier New"/>
                <a:sym typeface="Courier New"/>
              </a:rPr>
              <a:t>cols_to_mean</a:t>
            </a:r>
            <a:r>
              <a:rPr lang="en" sz="1350" b="1">
                <a:solidFill>
                  <a:srgbClr val="859900"/>
                </a:solidFill>
                <a:highlight>
                  <a:schemeClr val="accent3"/>
                </a:highlight>
                <a:latin typeface="Courier New"/>
                <a:ea typeface="Courier New"/>
                <a:cs typeface="Courier New"/>
                <a:sym typeface="Courier New"/>
              </a:rPr>
              <a:t>=</a:t>
            </a:r>
            <a:r>
              <a:rPr lang="en" sz="1350" b="1">
                <a:solidFill>
                  <a:srgbClr val="839496"/>
                </a:solidFill>
                <a:highlight>
                  <a:schemeClr val="accent3"/>
                </a:highlight>
                <a:latin typeface="Courier New"/>
                <a:ea typeface="Courier New"/>
                <a:cs typeface="Courier New"/>
                <a:sym typeface="Courier New"/>
              </a:rPr>
              <a:t>[</a:t>
            </a:r>
            <a:r>
              <a:rPr lang="en" sz="1350" b="1">
                <a:solidFill>
                  <a:srgbClr val="2AA198"/>
                </a:solidFill>
                <a:highlight>
                  <a:schemeClr val="accent3"/>
                </a:highlight>
                <a:latin typeface="Courier New"/>
                <a:ea typeface="Courier New"/>
                <a:cs typeface="Courier New"/>
                <a:sym typeface="Courier New"/>
              </a:rPr>
              <a:t>'Maternal Mortality Ratio (deaths per 100,000 live births) (1990)'</a:t>
            </a:r>
            <a:r>
              <a:rPr lang="en" sz="1350" b="1">
                <a:solidFill>
                  <a:srgbClr val="839496"/>
                </a:solidFill>
                <a:highlight>
                  <a:schemeClr val="accent3"/>
                </a:highlight>
                <a:latin typeface="Courier New"/>
                <a:ea typeface="Courier New"/>
                <a:cs typeface="Courier New"/>
                <a:sym typeface="Courier New"/>
              </a:rPr>
              <a:t>,</a:t>
            </a:r>
            <a:endParaRPr sz="1350" b="1">
              <a:solidFill>
                <a:srgbClr val="839496"/>
              </a:solidFill>
              <a:highlight>
                <a:schemeClr val="accent3"/>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350" b="1">
                <a:solidFill>
                  <a:srgbClr val="839496"/>
                </a:solidFill>
                <a:highlight>
                  <a:schemeClr val="accent3"/>
                </a:highlight>
                <a:latin typeface="Courier New"/>
                <a:ea typeface="Courier New"/>
                <a:cs typeface="Courier New"/>
                <a:sym typeface="Courier New"/>
              </a:rPr>
              <a:t>              </a:t>
            </a:r>
            <a:r>
              <a:rPr lang="en" sz="1350" b="1">
                <a:solidFill>
                  <a:srgbClr val="2AA198"/>
                </a:solidFill>
                <a:highlight>
                  <a:schemeClr val="accent3"/>
                </a:highlight>
                <a:latin typeface="Courier New"/>
                <a:ea typeface="Courier New"/>
                <a:cs typeface="Courier New"/>
                <a:sym typeface="Courier New"/>
              </a:rPr>
              <a:t>'Maternal Mortality Ratio (deaths per 100,000 live births) (1999)'</a:t>
            </a:r>
            <a:r>
              <a:rPr lang="en" sz="1350" b="1">
                <a:solidFill>
                  <a:srgbClr val="839496"/>
                </a:solidFill>
                <a:highlight>
                  <a:schemeClr val="accent3"/>
                </a:highlight>
                <a:latin typeface="Courier New"/>
                <a:ea typeface="Courier New"/>
                <a:cs typeface="Courier New"/>
                <a:sym typeface="Courier New"/>
              </a:rPr>
              <a:t>]</a:t>
            </a:r>
            <a:endParaRPr sz="1350" b="1">
              <a:solidFill>
                <a:srgbClr val="839496"/>
              </a:solidFill>
              <a:highlight>
                <a:schemeClr val="accent3"/>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350" b="1">
                <a:solidFill>
                  <a:srgbClr val="268BD2"/>
                </a:solidFill>
                <a:highlight>
                  <a:schemeClr val="accent3"/>
                </a:highlight>
                <a:latin typeface="Courier New"/>
                <a:ea typeface="Courier New"/>
                <a:cs typeface="Courier New"/>
                <a:sym typeface="Courier New"/>
              </a:rPr>
              <a:t>matmort90_mean</a:t>
            </a:r>
            <a:r>
              <a:rPr lang="en" sz="1350" b="1">
                <a:solidFill>
                  <a:srgbClr val="859900"/>
                </a:solidFill>
                <a:highlight>
                  <a:schemeClr val="accent3"/>
                </a:highlight>
                <a:latin typeface="Courier New"/>
                <a:ea typeface="Courier New"/>
                <a:cs typeface="Courier New"/>
                <a:sym typeface="Courier New"/>
              </a:rPr>
              <a:t>=</a:t>
            </a:r>
            <a:r>
              <a:rPr lang="en" sz="1350" b="1">
                <a:solidFill>
                  <a:srgbClr val="268BD2"/>
                </a:solidFill>
                <a:highlight>
                  <a:schemeClr val="accent3"/>
                </a:highlight>
                <a:latin typeface="Courier New"/>
                <a:ea typeface="Courier New"/>
                <a:cs typeface="Courier New"/>
                <a:sym typeface="Courier New"/>
              </a:rPr>
              <a:t>MaternalMort_df</a:t>
            </a:r>
            <a:r>
              <a:rPr lang="en" sz="1350" b="1">
                <a:solidFill>
                  <a:srgbClr val="839496"/>
                </a:solidFill>
                <a:highlight>
                  <a:schemeClr val="accent3"/>
                </a:highlight>
                <a:latin typeface="Courier New"/>
                <a:ea typeface="Courier New"/>
                <a:cs typeface="Courier New"/>
                <a:sym typeface="Courier New"/>
              </a:rPr>
              <a:t>.</a:t>
            </a:r>
            <a:r>
              <a:rPr lang="en" sz="1350" b="1">
                <a:solidFill>
                  <a:srgbClr val="268BD2"/>
                </a:solidFill>
                <a:highlight>
                  <a:schemeClr val="accent3"/>
                </a:highlight>
                <a:latin typeface="Courier New"/>
                <a:ea typeface="Courier New"/>
                <a:cs typeface="Courier New"/>
                <a:sym typeface="Courier New"/>
              </a:rPr>
              <a:t>select</a:t>
            </a:r>
            <a:r>
              <a:rPr lang="en" sz="1350" b="1">
                <a:solidFill>
                  <a:srgbClr val="839496"/>
                </a:solidFill>
                <a:highlight>
                  <a:schemeClr val="accent3"/>
                </a:highlight>
                <a:latin typeface="Courier New"/>
                <a:ea typeface="Courier New"/>
                <a:cs typeface="Courier New"/>
                <a:sym typeface="Courier New"/>
              </a:rPr>
              <a:t>( MaternalMort_avg_1990Decade</a:t>
            </a:r>
            <a:r>
              <a:rPr lang="en" sz="1350" b="1">
                <a:solidFill>
                  <a:srgbClr val="859900"/>
                </a:solidFill>
                <a:highlight>
                  <a:schemeClr val="accent3"/>
                </a:highlight>
                <a:latin typeface="Courier New"/>
                <a:ea typeface="Courier New"/>
                <a:cs typeface="Courier New"/>
                <a:sym typeface="Courier New"/>
              </a:rPr>
              <a:t>=</a:t>
            </a:r>
            <a:r>
              <a:rPr lang="en" sz="1350" b="1">
                <a:solidFill>
                  <a:srgbClr val="CB4B16"/>
                </a:solidFill>
                <a:highlight>
                  <a:schemeClr val="accent3"/>
                </a:highlight>
                <a:latin typeface="Courier New"/>
                <a:ea typeface="Courier New"/>
                <a:cs typeface="Courier New"/>
                <a:sym typeface="Courier New"/>
              </a:rPr>
              <a:t>pl</a:t>
            </a:r>
            <a:r>
              <a:rPr lang="en" sz="1350" b="1">
                <a:solidFill>
                  <a:srgbClr val="839496"/>
                </a:solidFill>
                <a:highlight>
                  <a:schemeClr val="accent3"/>
                </a:highlight>
                <a:latin typeface="Courier New"/>
                <a:ea typeface="Courier New"/>
                <a:cs typeface="Courier New"/>
                <a:sym typeface="Courier New"/>
              </a:rPr>
              <a:t>.</a:t>
            </a:r>
            <a:r>
              <a:rPr lang="en" sz="1350" b="1">
                <a:solidFill>
                  <a:srgbClr val="268BD2"/>
                </a:solidFill>
                <a:highlight>
                  <a:schemeClr val="accent3"/>
                </a:highlight>
                <a:latin typeface="Courier New"/>
                <a:ea typeface="Courier New"/>
                <a:cs typeface="Courier New"/>
                <a:sym typeface="Courier New"/>
              </a:rPr>
              <a:t>concat_list</a:t>
            </a:r>
            <a:r>
              <a:rPr lang="en" sz="1350" b="1">
                <a:solidFill>
                  <a:srgbClr val="839496"/>
                </a:solidFill>
                <a:highlight>
                  <a:schemeClr val="accent3"/>
                </a:highlight>
                <a:latin typeface="Courier New"/>
                <a:ea typeface="Courier New"/>
                <a:cs typeface="Courier New"/>
                <a:sym typeface="Courier New"/>
              </a:rPr>
              <a:t>(</a:t>
            </a:r>
            <a:r>
              <a:rPr lang="en" sz="1350" b="1">
                <a:solidFill>
                  <a:srgbClr val="268BD2"/>
                </a:solidFill>
                <a:highlight>
                  <a:schemeClr val="accent3"/>
                </a:highlight>
                <a:latin typeface="Courier New"/>
                <a:ea typeface="Courier New"/>
                <a:cs typeface="Courier New"/>
                <a:sym typeface="Courier New"/>
              </a:rPr>
              <a:t>cols_to_mean</a:t>
            </a:r>
            <a:r>
              <a:rPr lang="en" sz="1350" b="1">
                <a:solidFill>
                  <a:srgbClr val="839496"/>
                </a:solidFill>
                <a:highlight>
                  <a:schemeClr val="accent3"/>
                </a:highlight>
                <a:latin typeface="Courier New"/>
                <a:ea typeface="Courier New"/>
                <a:cs typeface="Courier New"/>
                <a:sym typeface="Courier New"/>
              </a:rPr>
              <a:t>).</a:t>
            </a:r>
            <a:r>
              <a:rPr lang="en" sz="1350" b="1">
                <a:solidFill>
                  <a:srgbClr val="268BD2"/>
                </a:solidFill>
                <a:highlight>
                  <a:schemeClr val="accent3"/>
                </a:highlight>
                <a:latin typeface="Courier New"/>
                <a:ea typeface="Courier New"/>
                <a:cs typeface="Courier New"/>
                <a:sym typeface="Courier New"/>
              </a:rPr>
              <a:t>list</a:t>
            </a:r>
            <a:r>
              <a:rPr lang="en" sz="1350" b="1">
                <a:solidFill>
                  <a:srgbClr val="839496"/>
                </a:solidFill>
                <a:highlight>
                  <a:schemeClr val="accent3"/>
                </a:highlight>
                <a:latin typeface="Courier New"/>
                <a:ea typeface="Courier New"/>
                <a:cs typeface="Courier New"/>
                <a:sym typeface="Courier New"/>
              </a:rPr>
              <a:t>.</a:t>
            </a:r>
            <a:r>
              <a:rPr lang="en" sz="1350" b="1">
                <a:solidFill>
                  <a:srgbClr val="268BD2"/>
                </a:solidFill>
                <a:highlight>
                  <a:schemeClr val="accent3"/>
                </a:highlight>
                <a:latin typeface="Courier New"/>
                <a:ea typeface="Courier New"/>
                <a:cs typeface="Courier New"/>
                <a:sym typeface="Courier New"/>
              </a:rPr>
              <a:t>mean</a:t>
            </a:r>
            <a:r>
              <a:rPr lang="en" sz="1350" b="1">
                <a:solidFill>
                  <a:srgbClr val="839496"/>
                </a:solidFill>
                <a:highlight>
                  <a:schemeClr val="accent3"/>
                </a:highlight>
                <a:latin typeface="Courier New"/>
                <a:ea typeface="Courier New"/>
                <a:cs typeface="Courier New"/>
                <a:sym typeface="Courier New"/>
              </a:rPr>
              <a:t>())</a:t>
            </a:r>
            <a:endParaRPr sz="1600" b="1">
              <a:highlight>
                <a:schemeClr val="accent3"/>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25" y="2003450"/>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Extract</a:t>
            </a:r>
            <a:endParaRPr/>
          </a:p>
        </p:txBody>
      </p:sp>
      <p:sp>
        <p:nvSpPr>
          <p:cNvPr id="95" name="Google Shape;95;p17"/>
          <p:cNvSpPr txBox="1">
            <a:spLocks noGrp="1"/>
          </p:cNvSpPr>
          <p:nvPr>
            <p:ph type="body" idx="1"/>
          </p:nvPr>
        </p:nvSpPr>
        <p:spPr>
          <a:xfrm>
            <a:off x="4284050" y="241475"/>
            <a:ext cx="4760100" cy="4683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sz="2455"/>
          </a:p>
          <a:p>
            <a:pPr marL="0" lvl="0" indent="0" algn="l" rtl="0">
              <a:spcBef>
                <a:spcPts val="1200"/>
              </a:spcBef>
              <a:spcAft>
                <a:spcPts val="0"/>
              </a:spcAft>
              <a:buNone/>
            </a:pPr>
            <a:r>
              <a:rPr lang="en" sz="3286"/>
              <a:t>Datasets:</a:t>
            </a:r>
            <a:endParaRPr sz="3286"/>
          </a:p>
          <a:p>
            <a:pPr marL="0" lvl="0" indent="0" algn="l" rtl="0">
              <a:spcBef>
                <a:spcPts val="1200"/>
              </a:spcBef>
              <a:spcAft>
                <a:spcPts val="0"/>
              </a:spcAft>
              <a:buNone/>
            </a:pPr>
            <a:r>
              <a:rPr lang="en" sz="3286"/>
              <a:t>The Maternal Mortality (</a:t>
            </a:r>
            <a:r>
              <a:rPr lang="en" sz="3186">
                <a:solidFill>
                  <a:srgbClr val="202124"/>
                </a:solidFill>
                <a:highlight>
                  <a:srgbClr val="FFFFFF"/>
                </a:highlight>
                <a:latin typeface="Arial"/>
                <a:ea typeface="Arial"/>
                <a:cs typeface="Arial"/>
                <a:sym typeface="Arial"/>
              </a:rPr>
              <a:t>Sourav Banerjee (Owner))</a:t>
            </a:r>
            <a:r>
              <a:rPr lang="en" sz="3286"/>
              <a:t> and Gender Inequality (</a:t>
            </a:r>
            <a:r>
              <a:rPr lang="en" sz="3186">
                <a:solidFill>
                  <a:srgbClr val="202124"/>
                </a:solidFill>
                <a:highlight>
                  <a:srgbClr val="FFFFFF"/>
                </a:highlight>
                <a:latin typeface="Arial"/>
                <a:ea typeface="Arial"/>
                <a:cs typeface="Arial"/>
                <a:sym typeface="Arial"/>
              </a:rPr>
              <a:t>Sourav Banerjee (Owner))</a:t>
            </a:r>
            <a:r>
              <a:rPr lang="en" sz="3286"/>
              <a:t> csv datasets were downloaded from Kaggle. The HDI Rank dataset came from the United Nation Human Development Reports Website. </a:t>
            </a:r>
            <a:endParaRPr sz="3286"/>
          </a:p>
          <a:p>
            <a:pPr marL="0" lvl="0" indent="0" algn="l" rtl="0">
              <a:spcBef>
                <a:spcPts val="1200"/>
              </a:spcBef>
              <a:spcAft>
                <a:spcPts val="0"/>
              </a:spcAft>
              <a:buNone/>
            </a:pPr>
            <a:r>
              <a:rPr lang="en" sz="3286"/>
              <a:t> The csv files were read into a jupyter notebook using Polars.</a:t>
            </a:r>
            <a:endParaRPr sz="3286"/>
          </a:p>
          <a:p>
            <a:pPr marL="0" lvl="0" indent="0" algn="l" rtl="0">
              <a:spcBef>
                <a:spcPts val="1200"/>
              </a:spcBef>
              <a:spcAft>
                <a:spcPts val="0"/>
              </a:spcAft>
              <a:buNone/>
            </a:pPr>
            <a:endParaRPr sz="2455"/>
          </a:p>
          <a:p>
            <a:pPr marL="0" lvl="0" indent="0" algn="l" rtl="0">
              <a:spcBef>
                <a:spcPts val="1200"/>
              </a:spcBef>
              <a:spcAft>
                <a:spcPts val="0"/>
              </a:spcAft>
              <a:buNone/>
            </a:pPr>
            <a:endParaRPr sz="2455"/>
          </a:p>
          <a:p>
            <a:pPr marL="0" lvl="0" indent="0" algn="l" rtl="0">
              <a:spcBef>
                <a:spcPts val="1200"/>
              </a:spcBef>
              <a:spcAft>
                <a:spcPts val="0"/>
              </a:spcAft>
              <a:buNone/>
            </a:pPr>
            <a:endParaRPr sz="2455"/>
          </a:p>
          <a:p>
            <a:pPr marL="0" lvl="0" indent="0" algn="l" rtl="0">
              <a:spcBef>
                <a:spcPts val="1200"/>
              </a:spcBef>
              <a:spcAft>
                <a:spcPts val="0"/>
              </a:spcAft>
              <a:buNone/>
            </a:pPr>
            <a:r>
              <a:rPr lang="en" sz="4513" b="1">
                <a:solidFill>
                  <a:srgbClr val="839496"/>
                </a:solidFill>
                <a:highlight>
                  <a:schemeClr val="accent3"/>
                </a:highlight>
                <a:latin typeface="Courier New"/>
                <a:ea typeface="Courier New"/>
                <a:cs typeface="Courier New"/>
                <a:sym typeface="Courier New"/>
              </a:rPr>
              <a:t>Maternal Mortality: https://www.kaggle.com/datasets/iamsouravbanerjee/maternal-mortality-dataset</a:t>
            </a:r>
            <a:endParaRPr sz="4513" b="1">
              <a:solidFill>
                <a:srgbClr val="839496"/>
              </a:solidFill>
              <a:highlight>
                <a:schemeClr val="accent3"/>
              </a:highlight>
              <a:latin typeface="Courier New"/>
              <a:ea typeface="Courier New"/>
              <a:cs typeface="Courier New"/>
              <a:sym typeface="Courier New"/>
            </a:endParaRPr>
          </a:p>
          <a:p>
            <a:pPr marL="0" lvl="0" indent="0" algn="l" rtl="0">
              <a:spcBef>
                <a:spcPts val="1200"/>
              </a:spcBef>
              <a:spcAft>
                <a:spcPts val="0"/>
              </a:spcAft>
              <a:buNone/>
            </a:pPr>
            <a:r>
              <a:rPr lang="en" sz="4513" b="1">
                <a:solidFill>
                  <a:srgbClr val="839496"/>
                </a:solidFill>
                <a:highlight>
                  <a:schemeClr val="accent3"/>
                </a:highlight>
                <a:latin typeface="Courier New"/>
                <a:ea typeface="Courier New"/>
                <a:cs typeface="Courier New"/>
                <a:sym typeface="Courier New"/>
              </a:rPr>
              <a:t>Gender Inequality: https://www.kaggle.com/datasets/iamsouravbanerjee/gender-inequality-index-dataset</a:t>
            </a:r>
            <a:endParaRPr sz="4513" b="1">
              <a:solidFill>
                <a:srgbClr val="839496"/>
              </a:solidFill>
              <a:highlight>
                <a:schemeClr val="accent3"/>
              </a:highlight>
              <a:latin typeface="Courier New"/>
              <a:ea typeface="Courier New"/>
              <a:cs typeface="Courier New"/>
              <a:sym typeface="Courier New"/>
            </a:endParaRPr>
          </a:p>
          <a:p>
            <a:pPr marL="0" lvl="0" indent="0" algn="l" rtl="0">
              <a:spcBef>
                <a:spcPts val="1200"/>
              </a:spcBef>
              <a:spcAft>
                <a:spcPts val="0"/>
              </a:spcAft>
              <a:buNone/>
            </a:pPr>
            <a:r>
              <a:rPr lang="en" sz="4513" b="1">
                <a:solidFill>
                  <a:srgbClr val="839496"/>
                </a:solidFill>
                <a:highlight>
                  <a:schemeClr val="accent3"/>
                </a:highlight>
                <a:latin typeface="Courier New"/>
                <a:ea typeface="Courier New"/>
                <a:cs typeface="Courier New"/>
                <a:sym typeface="Courier New"/>
              </a:rPr>
              <a:t>HDI Rank 2021: </a:t>
            </a:r>
            <a:r>
              <a:rPr lang="en" sz="4513" b="1" u="sng">
                <a:solidFill>
                  <a:schemeClr val="hlink"/>
                </a:solidFill>
                <a:highlight>
                  <a:schemeClr val="accent3"/>
                </a:highlight>
                <a:latin typeface="Courier New"/>
                <a:ea typeface="Courier New"/>
                <a:cs typeface="Courier New"/>
                <a:sym typeface="Courier New"/>
                <a:hlinkClick r:id="rId3"/>
              </a:rPr>
              <a:t>https://hdr.undp.org/data-center/documentation-and-downloads</a:t>
            </a:r>
            <a:endParaRPr sz="4513" b="1">
              <a:solidFill>
                <a:srgbClr val="839496"/>
              </a:solidFill>
              <a:highlight>
                <a:schemeClr val="accent3"/>
              </a:highlight>
              <a:latin typeface="Courier New"/>
              <a:ea typeface="Courier New"/>
              <a:cs typeface="Courier New"/>
              <a:sym typeface="Courier New"/>
            </a:endParaRPr>
          </a:p>
          <a:p>
            <a:pPr marL="0" lvl="0" indent="0" algn="l" rtl="0">
              <a:spcBef>
                <a:spcPts val="1200"/>
              </a:spcBef>
              <a:spcAft>
                <a:spcPts val="0"/>
              </a:spcAft>
              <a:buNone/>
            </a:pPr>
            <a:endParaRPr sz="1050">
              <a:solidFill>
                <a:srgbClr val="839496"/>
              </a:solidFill>
              <a:highlight>
                <a:schemeClr val="lt1"/>
              </a:highlight>
              <a:latin typeface="Courier New"/>
              <a:ea typeface="Courier New"/>
              <a:cs typeface="Courier New"/>
              <a:sym typeface="Courier New"/>
            </a:endParaRPr>
          </a:p>
          <a:p>
            <a:pPr marL="0" lvl="0" indent="0" algn="l" rtl="0">
              <a:spcBef>
                <a:spcPts val="1200"/>
              </a:spcBef>
              <a:spcAft>
                <a:spcPts val="0"/>
              </a:spcAft>
              <a:buNone/>
            </a:pPr>
            <a:endParaRPr sz="1050">
              <a:solidFill>
                <a:srgbClr val="839496"/>
              </a:solidFill>
              <a:highlight>
                <a:srgbClr val="002B36"/>
              </a:highlight>
              <a:latin typeface="Courier New"/>
              <a:ea typeface="Courier New"/>
              <a:cs typeface="Courier New"/>
              <a:sym typeface="Courier New"/>
            </a:endParaRPr>
          </a:p>
          <a:p>
            <a:pPr marL="0" lvl="0" indent="0" algn="l" rtl="0">
              <a:spcBef>
                <a:spcPts val="1200"/>
              </a:spcBef>
              <a:spcAft>
                <a:spcPts val="0"/>
              </a:spcAft>
              <a:buNone/>
            </a:pPr>
            <a:endParaRPr sz="1050">
              <a:solidFill>
                <a:srgbClr val="839496"/>
              </a:solidFill>
              <a:highlight>
                <a:srgbClr val="002B36"/>
              </a:highlight>
              <a:latin typeface="Courier New"/>
              <a:ea typeface="Courier New"/>
              <a:cs typeface="Courier New"/>
              <a:sym typeface="Courier New"/>
            </a:endParaRPr>
          </a:p>
          <a:p>
            <a:pPr marL="0" lvl="0" indent="0" algn="l" rtl="0">
              <a:lnSpc>
                <a:spcPct val="135714"/>
              </a:lnSpc>
              <a:spcBef>
                <a:spcPts val="1200"/>
              </a:spcBef>
              <a:spcAft>
                <a:spcPts val="0"/>
              </a:spcAft>
              <a:buNone/>
            </a:pPr>
            <a:endParaRPr sz="1050">
              <a:solidFill>
                <a:srgbClr val="839496"/>
              </a:solidFill>
              <a:highlight>
                <a:srgbClr val="002B36"/>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504675" y="199200"/>
            <a:ext cx="5460000" cy="109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Transform</a:t>
            </a:r>
            <a:endParaRPr/>
          </a:p>
          <a:p>
            <a:pPr marL="0" lvl="0" indent="0" algn="l" rtl="0">
              <a:lnSpc>
                <a:spcPct val="135714"/>
              </a:lnSpc>
              <a:spcBef>
                <a:spcPts val="0"/>
              </a:spcBef>
              <a:spcAft>
                <a:spcPts val="0"/>
              </a:spcAft>
              <a:buNone/>
            </a:pPr>
            <a:r>
              <a:rPr lang="en" sz="1050">
                <a:solidFill>
                  <a:srgbClr val="268BD2"/>
                </a:solidFill>
                <a:highlight>
                  <a:schemeClr val="lt1"/>
                </a:highlight>
                <a:latin typeface="Courier New"/>
                <a:ea typeface="Courier New"/>
                <a:cs typeface="Courier New"/>
                <a:sym typeface="Courier New"/>
              </a:rPr>
              <a:t>Maternal_Decade_Index</a:t>
            </a:r>
            <a:r>
              <a:rPr lang="en" sz="1050">
                <a:solidFill>
                  <a:srgbClr val="859900"/>
                </a:solidFill>
                <a:highlight>
                  <a:schemeClr val="lt1"/>
                </a:highlight>
                <a:latin typeface="Courier New"/>
                <a:ea typeface="Courier New"/>
                <a:cs typeface="Courier New"/>
                <a:sym typeface="Courier New"/>
              </a:rPr>
              <a:t>=</a:t>
            </a:r>
            <a:r>
              <a:rPr lang="en" sz="1050">
                <a:solidFill>
                  <a:srgbClr val="268BD2"/>
                </a:solidFill>
                <a:highlight>
                  <a:schemeClr val="lt1"/>
                </a:highlight>
                <a:latin typeface="Courier New"/>
                <a:ea typeface="Courier New"/>
                <a:cs typeface="Courier New"/>
                <a:sym typeface="Courier New"/>
              </a:rPr>
              <a:t>MaternalMort_df</a:t>
            </a:r>
            <a:r>
              <a:rPr lang="en" sz="1050">
                <a:solidFill>
                  <a:srgbClr val="839496"/>
                </a:solidFill>
                <a:highlight>
                  <a:schemeClr val="lt1"/>
                </a:highlight>
                <a:latin typeface="Courier New"/>
                <a:ea typeface="Courier New"/>
                <a:cs typeface="Courier New"/>
                <a:sym typeface="Courier New"/>
              </a:rPr>
              <a:t>.with_columns(</a:t>
            </a:r>
            <a:endParaRPr sz="1050">
              <a:solidFill>
                <a:srgbClr val="839496"/>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839496"/>
                </a:solidFill>
                <a:highlight>
                  <a:schemeClr val="lt1"/>
                </a:highlight>
                <a:latin typeface="Courier New"/>
                <a:ea typeface="Courier New"/>
                <a:cs typeface="Courier New"/>
                <a:sym typeface="Courier New"/>
              </a:rPr>
              <a:t>    </a:t>
            </a:r>
            <a:r>
              <a:rPr lang="en" sz="1050">
                <a:solidFill>
                  <a:srgbClr val="CB4B16"/>
                </a:solidFill>
                <a:highlight>
                  <a:schemeClr val="lt1"/>
                </a:highlight>
                <a:latin typeface="Courier New"/>
                <a:ea typeface="Courier New"/>
                <a:cs typeface="Courier New"/>
                <a:sym typeface="Courier New"/>
              </a:rPr>
              <a:t>pl</a:t>
            </a:r>
            <a:r>
              <a:rPr lang="en" sz="1050">
                <a:solidFill>
                  <a:srgbClr val="839496"/>
                </a:solidFill>
                <a:highlight>
                  <a:schemeClr val="lt1"/>
                </a:highlight>
                <a:latin typeface="Courier New"/>
                <a:ea typeface="Courier New"/>
                <a:cs typeface="Courier New"/>
                <a:sym typeface="Courier New"/>
              </a:rPr>
              <a:t>.Series(name</a:t>
            </a:r>
            <a:r>
              <a:rPr lang="en" sz="1050">
                <a:solidFill>
                  <a:srgbClr val="859900"/>
                </a:solidFill>
                <a:highlight>
                  <a:schemeClr val="lt1"/>
                </a:highlight>
                <a:latin typeface="Courier New"/>
                <a:ea typeface="Courier New"/>
                <a:cs typeface="Courier New"/>
                <a:sym typeface="Courier New"/>
              </a:rPr>
              <a:t>=</a:t>
            </a:r>
            <a:r>
              <a:rPr lang="en" sz="1050">
                <a:solidFill>
                  <a:srgbClr val="2AA198"/>
                </a:solidFill>
                <a:highlight>
                  <a:schemeClr val="lt1"/>
                </a:highlight>
                <a:latin typeface="Courier New"/>
                <a:ea typeface="Courier New"/>
                <a:cs typeface="Courier New"/>
                <a:sym typeface="Courier New"/>
              </a:rPr>
              <a:t>'Maternal Mortality Ratio (deaths per 100,000 live births) Average (1990-1999)'</a:t>
            </a:r>
            <a:r>
              <a:rPr lang="en" sz="1050">
                <a:solidFill>
                  <a:srgbClr val="839496"/>
                </a:solidFill>
                <a:highlight>
                  <a:schemeClr val="lt1"/>
                </a:highlight>
                <a:latin typeface="Courier New"/>
                <a:ea typeface="Courier New"/>
                <a:cs typeface="Courier New"/>
                <a:sym typeface="Courier New"/>
              </a:rPr>
              <a:t>, values</a:t>
            </a:r>
            <a:r>
              <a:rPr lang="en" sz="1050">
                <a:solidFill>
                  <a:srgbClr val="859900"/>
                </a:solidFill>
                <a:highlight>
                  <a:schemeClr val="lt1"/>
                </a:highlight>
                <a:latin typeface="Courier New"/>
                <a:ea typeface="Courier New"/>
                <a:cs typeface="Courier New"/>
                <a:sym typeface="Courier New"/>
              </a:rPr>
              <a:t>=</a:t>
            </a:r>
            <a:r>
              <a:rPr lang="en" sz="1050">
                <a:solidFill>
                  <a:srgbClr val="268BD2"/>
                </a:solidFill>
                <a:highlight>
                  <a:schemeClr val="lt1"/>
                </a:highlight>
                <a:latin typeface="Courier New"/>
                <a:ea typeface="Courier New"/>
                <a:cs typeface="Courier New"/>
                <a:sym typeface="Courier New"/>
              </a:rPr>
              <a:t>matmort90_mean</a:t>
            </a:r>
            <a:r>
              <a:rPr lang="en" sz="1050">
                <a:solidFill>
                  <a:srgbClr val="839496"/>
                </a:solidFill>
                <a:highlight>
                  <a:schemeClr val="lt1"/>
                </a:highlight>
                <a:latin typeface="Courier New"/>
                <a:ea typeface="Courier New"/>
                <a:cs typeface="Courier New"/>
                <a:sym typeface="Courier New"/>
              </a:rPr>
              <a:t>),</a:t>
            </a:r>
            <a:endParaRPr sz="1050">
              <a:solidFill>
                <a:srgbClr val="839496"/>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839496"/>
                </a:solidFill>
                <a:highlight>
                  <a:schemeClr val="lt1"/>
                </a:highlight>
                <a:latin typeface="Courier New"/>
                <a:ea typeface="Courier New"/>
                <a:cs typeface="Courier New"/>
                <a:sym typeface="Courier New"/>
              </a:rPr>
              <a:t>    </a:t>
            </a:r>
            <a:r>
              <a:rPr lang="en" sz="1050">
                <a:solidFill>
                  <a:srgbClr val="CB4B16"/>
                </a:solidFill>
                <a:highlight>
                  <a:schemeClr val="lt1"/>
                </a:highlight>
                <a:latin typeface="Courier New"/>
                <a:ea typeface="Courier New"/>
                <a:cs typeface="Courier New"/>
                <a:sym typeface="Courier New"/>
              </a:rPr>
              <a:t>pl</a:t>
            </a:r>
            <a:r>
              <a:rPr lang="en" sz="1050">
                <a:solidFill>
                  <a:srgbClr val="839496"/>
                </a:solidFill>
                <a:highlight>
                  <a:schemeClr val="lt1"/>
                </a:highlight>
                <a:latin typeface="Courier New"/>
                <a:ea typeface="Courier New"/>
                <a:cs typeface="Courier New"/>
                <a:sym typeface="Courier New"/>
              </a:rPr>
              <a:t>.Series(name</a:t>
            </a:r>
            <a:r>
              <a:rPr lang="en" sz="1050">
                <a:solidFill>
                  <a:srgbClr val="859900"/>
                </a:solidFill>
                <a:highlight>
                  <a:schemeClr val="lt1"/>
                </a:highlight>
                <a:latin typeface="Courier New"/>
                <a:ea typeface="Courier New"/>
                <a:cs typeface="Courier New"/>
                <a:sym typeface="Courier New"/>
              </a:rPr>
              <a:t>=</a:t>
            </a:r>
            <a:r>
              <a:rPr lang="en" sz="1050">
                <a:solidFill>
                  <a:srgbClr val="2AA198"/>
                </a:solidFill>
                <a:highlight>
                  <a:schemeClr val="lt1"/>
                </a:highlight>
                <a:latin typeface="Courier New"/>
                <a:ea typeface="Courier New"/>
                <a:cs typeface="Courier New"/>
                <a:sym typeface="Courier New"/>
              </a:rPr>
              <a:t>'Maternal Mortality Ratio (deaths per 100,000 live births) Average (2000-2010)'</a:t>
            </a:r>
            <a:r>
              <a:rPr lang="en" sz="1050">
                <a:solidFill>
                  <a:srgbClr val="839496"/>
                </a:solidFill>
                <a:highlight>
                  <a:schemeClr val="lt1"/>
                </a:highlight>
                <a:latin typeface="Courier New"/>
                <a:ea typeface="Courier New"/>
                <a:cs typeface="Courier New"/>
                <a:sym typeface="Courier New"/>
              </a:rPr>
              <a:t>, values</a:t>
            </a:r>
            <a:r>
              <a:rPr lang="en" sz="1050">
                <a:solidFill>
                  <a:srgbClr val="859900"/>
                </a:solidFill>
                <a:highlight>
                  <a:schemeClr val="lt1"/>
                </a:highlight>
                <a:latin typeface="Courier New"/>
                <a:ea typeface="Courier New"/>
                <a:cs typeface="Courier New"/>
                <a:sym typeface="Courier New"/>
              </a:rPr>
              <a:t>=</a:t>
            </a:r>
            <a:r>
              <a:rPr lang="en" sz="1050">
                <a:solidFill>
                  <a:srgbClr val="268BD2"/>
                </a:solidFill>
                <a:highlight>
                  <a:schemeClr val="lt1"/>
                </a:highlight>
                <a:latin typeface="Courier New"/>
                <a:ea typeface="Courier New"/>
                <a:cs typeface="Courier New"/>
                <a:sym typeface="Courier New"/>
              </a:rPr>
              <a:t>matmort00_mean</a:t>
            </a:r>
            <a:r>
              <a:rPr lang="en" sz="1050">
                <a:solidFill>
                  <a:srgbClr val="839496"/>
                </a:solidFill>
                <a:highlight>
                  <a:schemeClr val="lt1"/>
                </a:highlight>
                <a:latin typeface="Courier New"/>
                <a:ea typeface="Courier New"/>
                <a:cs typeface="Courier New"/>
                <a:sym typeface="Courier New"/>
              </a:rPr>
              <a:t>),</a:t>
            </a:r>
            <a:endParaRPr sz="1050">
              <a:solidFill>
                <a:srgbClr val="839496"/>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839496"/>
                </a:solidFill>
                <a:highlight>
                  <a:schemeClr val="lt1"/>
                </a:highlight>
                <a:latin typeface="Courier New"/>
                <a:ea typeface="Courier New"/>
                <a:cs typeface="Courier New"/>
                <a:sym typeface="Courier New"/>
              </a:rPr>
              <a:t>    </a:t>
            </a:r>
            <a:r>
              <a:rPr lang="en" sz="1050">
                <a:solidFill>
                  <a:srgbClr val="CB4B16"/>
                </a:solidFill>
                <a:highlight>
                  <a:schemeClr val="lt1"/>
                </a:highlight>
                <a:latin typeface="Courier New"/>
                <a:ea typeface="Courier New"/>
                <a:cs typeface="Courier New"/>
                <a:sym typeface="Courier New"/>
              </a:rPr>
              <a:t>pl</a:t>
            </a:r>
            <a:r>
              <a:rPr lang="en" sz="1050">
                <a:solidFill>
                  <a:srgbClr val="839496"/>
                </a:solidFill>
                <a:highlight>
                  <a:schemeClr val="lt1"/>
                </a:highlight>
                <a:latin typeface="Courier New"/>
                <a:ea typeface="Courier New"/>
                <a:cs typeface="Courier New"/>
                <a:sym typeface="Courier New"/>
              </a:rPr>
              <a:t>.Series(name</a:t>
            </a:r>
            <a:r>
              <a:rPr lang="en" sz="1050">
                <a:solidFill>
                  <a:srgbClr val="859900"/>
                </a:solidFill>
                <a:highlight>
                  <a:schemeClr val="lt1"/>
                </a:highlight>
                <a:latin typeface="Courier New"/>
                <a:ea typeface="Courier New"/>
                <a:cs typeface="Courier New"/>
                <a:sym typeface="Courier New"/>
              </a:rPr>
              <a:t>=</a:t>
            </a:r>
            <a:r>
              <a:rPr lang="en" sz="1050">
                <a:solidFill>
                  <a:srgbClr val="2AA198"/>
                </a:solidFill>
                <a:highlight>
                  <a:schemeClr val="lt1"/>
                </a:highlight>
                <a:latin typeface="Courier New"/>
                <a:ea typeface="Courier New"/>
                <a:cs typeface="Courier New"/>
                <a:sym typeface="Courier New"/>
              </a:rPr>
              <a:t>'Maternal Mortality Ratio (deaths per 100,000 live births) Average (2011-2021)'</a:t>
            </a:r>
            <a:r>
              <a:rPr lang="en" sz="1050">
                <a:solidFill>
                  <a:srgbClr val="839496"/>
                </a:solidFill>
                <a:highlight>
                  <a:schemeClr val="lt1"/>
                </a:highlight>
                <a:latin typeface="Courier New"/>
                <a:ea typeface="Courier New"/>
                <a:cs typeface="Courier New"/>
                <a:sym typeface="Courier New"/>
              </a:rPr>
              <a:t>, values</a:t>
            </a:r>
            <a:r>
              <a:rPr lang="en" sz="1050">
                <a:solidFill>
                  <a:srgbClr val="859900"/>
                </a:solidFill>
                <a:highlight>
                  <a:schemeClr val="lt1"/>
                </a:highlight>
                <a:latin typeface="Courier New"/>
                <a:ea typeface="Courier New"/>
                <a:cs typeface="Courier New"/>
                <a:sym typeface="Courier New"/>
              </a:rPr>
              <a:t>=</a:t>
            </a:r>
            <a:r>
              <a:rPr lang="en" sz="1050">
                <a:solidFill>
                  <a:srgbClr val="268BD2"/>
                </a:solidFill>
                <a:highlight>
                  <a:schemeClr val="lt1"/>
                </a:highlight>
                <a:latin typeface="Courier New"/>
                <a:ea typeface="Courier New"/>
                <a:cs typeface="Courier New"/>
                <a:sym typeface="Courier New"/>
              </a:rPr>
              <a:t>matmort21_mean</a:t>
            </a:r>
            <a:r>
              <a:rPr lang="en" sz="1050">
                <a:solidFill>
                  <a:srgbClr val="839496"/>
                </a:solidFill>
                <a:highlight>
                  <a:schemeClr val="lt1"/>
                </a:highlight>
                <a:latin typeface="Courier New"/>
                <a:ea typeface="Courier New"/>
                <a:cs typeface="Courier New"/>
                <a:sym typeface="Courier New"/>
              </a:rPr>
              <a:t>)</a:t>
            </a:r>
            <a:endParaRPr sz="1050">
              <a:solidFill>
                <a:srgbClr val="839496"/>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a:p>
        </p:txBody>
      </p:sp>
      <p:sp>
        <p:nvSpPr>
          <p:cNvPr id="101" name="Google Shape;101;p18"/>
          <p:cNvSpPr txBox="1">
            <a:spLocks noGrp="1"/>
          </p:cNvSpPr>
          <p:nvPr>
            <p:ph type="body" idx="4294967295"/>
          </p:nvPr>
        </p:nvSpPr>
        <p:spPr>
          <a:xfrm>
            <a:off x="0" y="2776675"/>
            <a:ext cx="4085700" cy="2246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Main Goals to answer Research Questions:</a:t>
            </a:r>
            <a:endParaRPr/>
          </a:p>
          <a:p>
            <a:pPr marL="0" lvl="0" indent="0" algn="l" rtl="0">
              <a:spcBef>
                <a:spcPts val="1200"/>
              </a:spcBef>
              <a:spcAft>
                <a:spcPts val="0"/>
              </a:spcAft>
              <a:buNone/>
            </a:pPr>
            <a:r>
              <a:rPr lang="en"/>
              <a:t>Transform the Maternal Mortality and Gender Inequality data to understand the change in these attributes from the 1990’s to 2021 by analyzing each decade. </a:t>
            </a:r>
            <a:endParaRPr/>
          </a:p>
          <a:p>
            <a:pPr marL="0" lvl="0" indent="0" algn="l" rtl="0">
              <a:spcBef>
                <a:spcPts val="1200"/>
              </a:spcBef>
              <a:spcAft>
                <a:spcPts val="1200"/>
              </a:spcAft>
              <a:buNone/>
            </a:pPr>
            <a:r>
              <a:rPr lang="en"/>
              <a:t>Explore differences in Maternal Mortality and Gender Inequality rates in the Northern and Southern Hemispheres. </a:t>
            </a:r>
            <a:endParaRPr/>
          </a:p>
        </p:txBody>
      </p:sp>
      <p:pic>
        <p:nvPicPr>
          <p:cNvPr id="102" name="Google Shape;102;p18"/>
          <p:cNvPicPr preferRelativeResize="0"/>
          <p:nvPr/>
        </p:nvPicPr>
        <p:blipFill>
          <a:blip r:embed="rId3">
            <a:alphaModFix/>
          </a:blip>
          <a:stretch>
            <a:fillRect/>
          </a:stretch>
        </p:blipFill>
        <p:spPr>
          <a:xfrm>
            <a:off x="158650" y="199200"/>
            <a:ext cx="3346036" cy="2577475"/>
          </a:xfrm>
          <a:prstGeom prst="rect">
            <a:avLst/>
          </a:prstGeom>
          <a:noFill/>
          <a:ln>
            <a:noFill/>
          </a:ln>
        </p:spPr>
      </p:pic>
      <p:pic>
        <p:nvPicPr>
          <p:cNvPr id="103" name="Google Shape;103;p18"/>
          <p:cNvPicPr preferRelativeResize="0"/>
          <p:nvPr/>
        </p:nvPicPr>
        <p:blipFill>
          <a:blip r:embed="rId4">
            <a:alphaModFix/>
          </a:blip>
          <a:stretch>
            <a:fillRect/>
          </a:stretch>
        </p:blipFill>
        <p:spPr>
          <a:xfrm>
            <a:off x="5031575" y="2445300"/>
            <a:ext cx="3848636" cy="2577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40528" y="-52100"/>
            <a:ext cx="5228100" cy="1660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Load:</a:t>
            </a:r>
            <a:endParaRPr/>
          </a:p>
          <a:p>
            <a:pPr marL="0" lvl="0" indent="0" algn="ctr" rtl="0">
              <a:spcBef>
                <a:spcPts val="0"/>
              </a:spcBef>
              <a:spcAft>
                <a:spcPts val="0"/>
              </a:spcAft>
              <a:buNone/>
            </a:pPr>
            <a:r>
              <a:rPr lang="en"/>
              <a:t>Postgres-SQL Database</a:t>
            </a:r>
            <a:endParaRPr/>
          </a:p>
        </p:txBody>
      </p:sp>
      <p:pic>
        <p:nvPicPr>
          <p:cNvPr id="109" name="Google Shape;109;p19"/>
          <p:cNvPicPr preferRelativeResize="0"/>
          <p:nvPr/>
        </p:nvPicPr>
        <p:blipFill>
          <a:blip r:embed="rId3">
            <a:alphaModFix/>
          </a:blip>
          <a:stretch>
            <a:fillRect/>
          </a:stretch>
        </p:blipFill>
        <p:spPr>
          <a:xfrm>
            <a:off x="113200" y="1333225"/>
            <a:ext cx="4426049" cy="3738649"/>
          </a:xfrm>
          <a:prstGeom prst="rect">
            <a:avLst/>
          </a:prstGeom>
          <a:noFill/>
          <a:ln>
            <a:noFill/>
          </a:ln>
        </p:spPr>
      </p:pic>
      <p:sp>
        <p:nvSpPr>
          <p:cNvPr id="110" name="Google Shape;110;p19"/>
          <p:cNvSpPr txBox="1">
            <a:spLocks noGrp="1"/>
          </p:cNvSpPr>
          <p:nvPr>
            <p:ph type="body" idx="4294967295"/>
          </p:nvPr>
        </p:nvSpPr>
        <p:spPr>
          <a:xfrm>
            <a:off x="5335500" y="205775"/>
            <a:ext cx="3402900" cy="20481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en"/>
              <a:t>We created an ERD using the quick DBD website and then uploaded that schema in a Postgres SQL database. </a:t>
            </a:r>
            <a:endParaRPr/>
          </a:p>
          <a:p>
            <a:pPr marL="0" lvl="0" indent="0" algn="l" rtl="0">
              <a:spcBef>
                <a:spcPts val="1200"/>
              </a:spcBef>
              <a:spcAft>
                <a:spcPts val="0"/>
              </a:spcAft>
              <a:buNone/>
            </a:pPr>
            <a:r>
              <a:rPr lang="en"/>
              <a:t>All datasets were imported into the created tables. </a:t>
            </a:r>
            <a:endParaRPr/>
          </a:p>
          <a:p>
            <a:pPr marL="0" lvl="0" indent="0" algn="l" rtl="0">
              <a:spcBef>
                <a:spcPts val="1200"/>
              </a:spcBef>
              <a:spcAft>
                <a:spcPts val="1200"/>
              </a:spcAft>
              <a:buNone/>
            </a:pPr>
            <a:r>
              <a:rPr lang="en"/>
              <a:t>This database can now be used to further explore the relationships between Maternal Mortality and Gender Inequality decade data with other HDI values to find different correlations. </a:t>
            </a:r>
            <a:endParaRPr/>
          </a:p>
        </p:txBody>
      </p:sp>
      <p:sp>
        <p:nvSpPr>
          <p:cNvPr id="111" name="Google Shape;111;p19"/>
          <p:cNvSpPr txBox="1"/>
          <p:nvPr/>
        </p:nvSpPr>
        <p:spPr>
          <a:xfrm>
            <a:off x="5335500" y="2345413"/>
            <a:ext cx="3594000" cy="19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t>SELECT m."Country", m."HDI rank", m."Maternal Mortality Ratio Average (2011-2021)"</a:t>
            </a:r>
            <a:endParaRPr sz="1300"/>
          </a:p>
          <a:p>
            <a:pPr marL="0" lvl="0" indent="0" algn="l" rtl="0">
              <a:spcBef>
                <a:spcPts val="0"/>
              </a:spcBef>
              <a:spcAft>
                <a:spcPts val="0"/>
              </a:spcAft>
              <a:buNone/>
            </a:pPr>
            <a:r>
              <a:rPr lang="en" sz="1300"/>
              <a:t>FROM public."Maternal_Mortality_Decade1_Data" m</a:t>
            </a:r>
            <a:endParaRPr sz="1300"/>
          </a:p>
          <a:p>
            <a:pPr marL="0" lvl="0" indent="0" algn="l" rtl="0">
              <a:spcBef>
                <a:spcPts val="0"/>
              </a:spcBef>
              <a:spcAft>
                <a:spcPts val="0"/>
              </a:spcAft>
              <a:buNone/>
            </a:pPr>
            <a:r>
              <a:rPr lang="en" sz="1300"/>
              <a:t>JOIN public."HDI_Rank_2021_Info" h</a:t>
            </a:r>
            <a:endParaRPr sz="1300"/>
          </a:p>
          <a:p>
            <a:pPr marL="0" lvl="0" indent="0" algn="l" rtl="0">
              <a:spcBef>
                <a:spcPts val="0"/>
              </a:spcBef>
              <a:spcAft>
                <a:spcPts val="0"/>
              </a:spcAft>
              <a:buNone/>
            </a:pPr>
            <a:r>
              <a:rPr lang="en" sz="1300"/>
              <a:t>ON (m.Country = h.Country)</a:t>
            </a:r>
            <a:endParaRPr sz="1300"/>
          </a:p>
          <a:p>
            <a:pPr marL="0" lvl="0" indent="0" algn="l" rtl="0">
              <a:spcBef>
                <a:spcPts val="0"/>
              </a:spcBef>
              <a:spcAft>
                <a:spcPts val="0"/>
              </a:spcAft>
              <a:buNone/>
            </a:pPr>
            <a:r>
              <a:rPr lang="en" sz="1300"/>
              <a:t>WHERE h."Mean years of schooling (years)"&gt;5;</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204950"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Ethics Considerations</a:t>
            </a:r>
            <a:endParaRPr/>
          </a:p>
          <a:p>
            <a:pPr marL="0" lvl="0" indent="0" algn="l" rtl="0">
              <a:spcBef>
                <a:spcPts val="0"/>
              </a:spcBef>
              <a:spcAft>
                <a:spcPts val="0"/>
              </a:spcAft>
              <a:buNone/>
            </a:pPr>
            <a:r>
              <a:rPr lang="en"/>
              <a:t>And Concluding Thoughts</a:t>
            </a:r>
            <a:endParaRPr/>
          </a:p>
        </p:txBody>
      </p:sp>
      <p:sp>
        <p:nvSpPr>
          <p:cNvPr id="117" name="Google Shape;117;p2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Polars is efficient, easy to learn, and simple to use; comparable to pandas.</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
              <a:t>We were able to transform the data into a simple and understandable format, despite minor errors.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Mortality Rate compared to gender inequality displayed an overall decrease in the last 30 years </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Access to accurate information related to low developing regions may vary.</a:t>
            </a:r>
            <a:endParaRPr/>
          </a:p>
        </p:txBody>
      </p:sp>
      <p:pic>
        <p:nvPicPr>
          <p:cNvPr id="118" name="Google Shape;118;p20"/>
          <p:cNvPicPr preferRelativeResize="0"/>
          <p:nvPr/>
        </p:nvPicPr>
        <p:blipFill>
          <a:blip r:embed="rId3">
            <a:alphaModFix/>
          </a:blip>
          <a:stretch>
            <a:fillRect/>
          </a:stretch>
        </p:blipFill>
        <p:spPr>
          <a:xfrm>
            <a:off x="0" y="2924175"/>
            <a:ext cx="4301300" cy="221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a:p>
            <a:pPr marL="0" lvl="0" indent="0" algn="l" rtl="0">
              <a:spcBef>
                <a:spcPts val="0"/>
              </a:spcBef>
              <a:spcAft>
                <a:spcPts val="0"/>
              </a:spcAft>
              <a:buNone/>
            </a:pPr>
            <a:r>
              <a:rPr lang="en"/>
              <a:t>&amp; </a:t>
            </a:r>
            <a:endParaRPr/>
          </a:p>
          <a:p>
            <a:pPr marL="0" lvl="0" indent="0" algn="l" rtl="0">
              <a:spcBef>
                <a:spcPts val="0"/>
              </a:spcBef>
              <a:spcAft>
                <a:spcPts val="0"/>
              </a:spcAft>
              <a:buNone/>
            </a:pPr>
            <a:r>
              <a:rPr lang="en"/>
              <a:t>Data Sources</a:t>
            </a:r>
            <a:endParaRPr/>
          </a:p>
        </p:txBody>
      </p:sp>
      <p:sp>
        <p:nvSpPr>
          <p:cNvPr id="124" name="Google Shape;124;p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fontScale="85000" lnSpcReduction="20000"/>
          </a:bodyPr>
          <a:lstStyle/>
          <a:p>
            <a:pPr marL="0" lvl="0" indent="0" algn="l" rtl="0">
              <a:spcBef>
                <a:spcPts val="1200"/>
              </a:spcBef>
              <a:spcAft>
                <a:spcPts val="0"/>
              </a:spcAft>
              <a:buNone/>
            </a:pPr>
            <a:r>
              <a:rPr lang="en" sz="1308" b="1">
                <a:solidFill>
                  <a:srgbClr val="000000"/>
                </a:solidFill>
              </a:rPr>
              <a:t>References:</a:t>
            </a:r>
            <a:endParaRPr/>
          </a:p>
          <a:p>
            <a:pPr marL="0" lvl="0" indent="0" algn="l" rtl="0">
              <a:lnSpc>
                <a:spcPct val="120000"/>
              </a:lnSpc>
              <a:spcBef>
                <a:spcPts val="1200"/>
              </a:spcBef>
              <a:spcAft>
                <a:spcPts val="0"/>
              </a:spcAft>
              <a:buNone/>
            </a:pPr>
            <a:r>
              <a:rPr lang="en" sz="1100">
                <a:solidFill>
                  <a:srgbClr val="000000"/>
                </a:solidFill>
              </a:rPr>
              <a:t>·</a:t>
            </a:r>
            <a:r>
              <a:rPr lang="en" sz="700">
                <a:solidFill>
                  <a:srgbClr val="000000"/>
                </a:solidFill>
              </a:rPr>
              <a:t>        </a:t>
            </a:r>
            <a:r>
              <a:rPr lang="en" sz="1050">
                <a:solidFill>
                  <a:srgbClr val="000000"/>
                </a:solidFill>
              </a:rPr>
              <a:t> </a:t>
            </a:r>
            <a:r>
              <a:rPr lang="en" sz="1050">
                <a:solidFill>
                  <a:srgbClr val="0A0A0A"/>
                </a:solidFill>
                <a:highlight>
                  <a:srgbClr val="FFFFFF"/>
                </a:highlight>
              </a:rPr>
              <a:t>Human Development Index (HDI)</a:t>
            </a:r>
            <a:endParaRPr sz="1050">
              <a:solidFill>
                <a:srgbClr val="0A0A0A"/>
              </a:solidFill>
              <a:highlight>
                <a:srgbClr val="FFFFFF"/>
              </a:highlight>
            </a:endParaRPr>
          </a:p>
          <a:p>
            <a:pPr marL="0" lvl="0" indent="457200" algn="l" rtl="0">
              <a:lnSpc>
                <a:spcPct val="120000"/>
              </a:lnSpc>
              <a:spcBef>
                <a:spcPts val="400"/>
              </a:spcBef>
              <a:spcAft>
                <a:spcPts val="0"/>
              </a:spcAft>
              <a:buNone/>
            </a:pPr>
            <a:r>
              <a:rPr lang="en" sz="1000">
                <a:solidFill>
                  <a:srgbClr val="000000"/>
                </a:solidFill>
              </a:rPr>
              <a:t>o   </a:t>
            </a:r>
            <a:r>
              <a:rPr lang="en" sz="1100" u="sng">
                <a:solidFill>
                  <a:schemeClr val="accent5"/>
                </a:solidFill>
                <a:hlinkClick r:id="rId3">
                  <a:extLst>
                    <a:ext uri="{A12FA001-AC4F-418D-AE19-62706E023703}">
                      <ahyp:hlinkClr xmlns:ahyp="http://schemas.microsoft.com/office/drawing/2018/hyperlinkcolor" val="tx"/>
                    </a:ext>
                  </a:extLst>
                </a:hlinkClick>
              </a:rPr>
              <a:t>Data Center | Human Development Reports (undp.org)</a:t>
            </a:r>
            <a:endParaRPr sz="1100" u="sng">
              <a:solidFill>
                <a:schemeClr val="accent5"/>
              </a:solidFill>
            </a:endParaRPr>
          </a:p>
          <a:p>
            <a:pPr marL="0" lvl="0" indent="0" algn="l" rtl="0">
              <a:spcBef>
                <a:spcPts val="1200"/>
              </a:spcBef>
              <a:spcAft>
                <a:spcPts val="0"/>
              </a:spcAft>
              <a:buNone/>
            </a:pPr>
            <a:endParaRPr sz="1100">
              <a:solidFill>
                <a:srgbClr val="000000"/>
              </a:solidFill>
            </a:endParaRPr>
          </a:p>
          <a:p>
            <a:pPr marL="0" lvl="0" indent="0" algn="l" rtl="0">
              <a:spcBef>
                <a:spcPts val="1200"/>
              </a:spcBef>
              <a:spcAft>
                <a:spcPts val="0"/>
              </a:spcAft>
              <a:buNone/>
            </a:pPr>
            <a:r>
              <a:rPr lang="en" sz="1308" b="1">
                <a:solidFill>
                  <a:srgbClr val="000000"/>
                </a:solidFill>
              </a:rPr>
              <a:t>Data Sources:</a:t>
            </a:r>
            <a:endParaRPr sz="1308" b="1">
              <a:solidFill>
                <a:srgbClr val="000000"/>
              </a:solidFill>
            </a:endParaRPr>
          </a:p>
          <a:p>
            <a:pPr marL="0" lvl="0" indent="0" algn="l" rtl="0">
              <a:spcBef>
                <a:spcPts val="1200"/>
              </a:spcBef>
              <a:spcAft>
                <a:spcPts val="0"/>
              </a:spcAft>
              <a:buNone/>
            </a:pPr>
            <a:r>
              <a:rPr lang="en" sz="1100">
                <a:solidFill>
                  <a:srgbClr val="000000"/>
                </a:solidFill>
              </a:rPr>
              <a:t>·</a:t>
            </a:r>
            <a:r>
              <a:rPr lang="en" sz="700">
                <a:solidFill>
                  <a:srgbClr val="000000"/>
                </a:solidFill>
              </a:rPr>
              <a:t>         </a:t>
            </a:r>
            <a:r>
              <a:rPr lang="en" sz="1100">
                <a:solidFill>
                  <a:srgbClr val="000000"/>
                </a:solidFill>
              </a:rPr>
              <a:t>HDI Rank 2021 csv </a:t>
            </a:r>
            <a:endParaRPr sz="1308" b="1">
              <a:solidFill>
                <a:srgbClr val="000000"/>
              </a:solidFill>
            </a:endParaRPr>
          </a:p>
          <a:p>
            <a:pPr marL="457200" lvl="0" indent="0" algn="l" rtl="0">
              <a:spcBef>
                <a:spcPts val="1200"/>
              </a:spcBef>
              <a:spcAft>
                <a:spcPts val="0"/>
              </a:spcAft>
              <a:buNone/>
            </a:pPr>
            <a:r>
              <a:rPr lang="en" sz="1000">
                <a:solidFill>
                  <a:srgbClr val="000000"/>
                </a:solidFill>
              </a:rPr>
              <a:t>o   </a:t>
            </a:r>
            <a:r>
              <a:rPr lang="en" sz="1100" u="sng">
                <a:solidFill>
                  <a:schemeClr val="accent5"/>
                </a:solidFill>
                <a:hlinkClick r:id="rId4">
                  <a:extLst>
                    <a:ext uri="{A12FA001-AC4F-418D-AE19-62706E023703}">
                      <ahyp:hlinkClr xmlns:ahyp="http://schemas.microsoft.com/office/drawing/2018/hyperlinkcolor" val="tx"/>
                    </a:ext>
                  </a:extLst>
                </a:hlinkClick>
              </a:rPr>
              <a:t>Human Development Index | Human Development Reports (undp.org)</a:t>
            </a:r>
            <a:endParaRPr sz="1100">
              <a:solidFill>
                <a:srgbClr val="000000"/>
              </a:solidFill>
            </a:endParaRPr>
          </a:p>
          <a:p>
            <a:pPr marL="0" lvl="0" indent="0" algn="l" rtl="0">
              <a:spcBef>
                <a:spcPts val="1200"/>
              </a:spcBef>
              <a:spcAft>
                <a:spcPts val="0"/>
              </a:spcAft>
              <a:buNone/>
            </a:pPr>
            <a:r>
              <a:rPr lang="en" sz="1100">
                <a:solidFill>
                  <a:srgbClr val="000000"/>
                </a:solidFill>
              </a:rPr>
              <a:t>·</a:t>
            </a:r>
            <a:r>
              <a:rPr lang="en" sz="700">
                <a:solidFill>
                  <a:srgbClr val="000000"/>
                </a:solidFill>
              </a:rPr>
              <a:t>         </a:t>
            </a:r>
            <a:r>
              <a:rPr lang="en" sz="1100">
                <a:solidFill>
                  <a:srgbClr val="000000"/>
                </a:solidFill>
              </a:rPr>
              <a:t>Gender Inequality csv</a:t>
            </a:r>
            <a:endParaRPr sz="1100">
              <a:solidFill>
                <a:srgbClr val="000000"/>
              </a:solidFill>
            </a:endParaRPr>
          </a:p>
          <a:p>
            <a:pPr marL="457200" lvl="0" indent="0" algn="l" rtl="0">
              <a:spcBef>
                <a:spcPts val="1200"/>
              </a:spcBef>
              <a:spcAft>
                <a:spcPts val="0"/>
              </a:spcAft>
              <a:buNone/>
            </a:pPr>
            <a:r>
              <a:rPr lang="en" sz="1000">
                <a:solidFill>
                  <a:srgbClr val="000000"/>
                </a:solidFill>
              </a:rPr>
              <a:t>o  </a:t>
            </a:r>
            <a:r>
              <a:rPr lang="en" sz="1000">
                <a:solidFill>
                  <a:srgbClr val="000000"/>
                </a:solidFill>
                <a:uFill>
                  <a:noFill/>
                </a:uFill>
                <a:hlinkClick r:id="rId5">
                  <a:extLst>
                    <a:ext uri="{A12FA001-AC4F-418D-AE19-62706E023703}">
                      <ahyp:hlinkClr xmlns:ahyp="http://schemas.microsoft.com/office/drawing/2018/hyperlinkcolor" val="tx"/>
                    </a:ext>
                  </a:extLst>
                </a:hlinkClick>
              </a:rPr>
              <a:t> </a:t>
            </a:r>
            <a:r>
              <a:rPr lang="en" sz="1000" u="sng">
                <a:solidFill>
                  <a:schemeClr val="accent5"/>
                </a:solidFill>
                <a:hlinkClick r:id="rId5">
                  <a:extLst>
                    <a:ext uri="{A12FA001-AC4F-418D-AE19-62706E023703}">
                      <ahyp:hlinkClr xmlns:ahyp="http://schemas.microsoft.com/office/drawing/2018/hyperlinkcolor" val="tx"/>
                    </a:ext>
                  </a:extLst>
                </a:hlinkClick>
              </a:rPr>
              <a:t>Gender Inequality Index by Country (kaggle.com)</a:t>
            </a:r>
            <a:r>
              <a:rPr lang="en" sz="1000" u="sng">
                <a:solidFill>
                  <a:schemeClr val="accent5"/>
                </a:solidFill>
              </a:rPr>
              <a:t>: https://www.kaggle.com/datasets/iamsouravbanerjee/gender-inequality-index-dataset</a:t>
            </a:r>
            <a:endParaRPr sz="1000" u="sng">
              <a:solidFill>
                <a:schemeClr val="accent5"/>
              </a:solidFill>
            </a:endParaRPr>
          </a:p>
          <a:p>
            <a:pPr marL="0" lvl="0" indent="0" algn="l" rtl="0">
              <a:spcBef>
                <a:spcPts val="1200"/>
              </a:spcBef>
              <a:spcAft>
                <a:spcPts val="0"/>
              </a:spcAft>
              <a:buNone/>
            </a:pPr>
            <a:r>
              <a:rPr lang="en" sz="1100">
                <a:solidFill>
                  <a:srgbClr val="000000"/>
                </a:solidFill>
              </a:rPr>
              <a:t>·</a:t>
            </a:r>
            <a:r>
              <a:rPr lang="en" sz="700">
                <a:solidFill>
                  <a:srgbClr val="000000"/>
                </a:solidFill>
              </a:rPr>
              <a:t>         </a:t>
            </a:r>
            <a:r>
              <a:rPr lang="en" sz="1100">
                <a:solidFill>
                  <a:srgbClr val="000000"/>
                </a:solidFill>
              </a:rPr>
              <a:t>Maternal Mortality csv</a:t>
            </a:r>
            <a:endParaRPr sz="1100">
              <a:solidFill>
                <a:srgbClr val="000000"/>
              </a:solidFill>
            </a:endParaRPr>
          </a:p>
          <a:p>
            <a:pPr marL="457200" lvl="0" indent="0" algn="l" rtl="0">
              <a:spcBef>
                <a:spcPts val="1200"/>
              </a:spcBef>
              <a:spcAft>
                <a:spcPts val="0"/>
              </a:spcAft>
              <a:buNone/>
            </a:pPr>
            <a:r>
              <a:rPr lang="en" sz="1000">
                <a:solidFill>
                  <a:srgbClr val="000000"/>
                </a:solidFill>
              </a:rPr>
              <a:t>o   </a:t>
            </a:r>
            <a:r>
              <a:rPr lang="en" sz="1000" u="sng">
                <a:solidFill>
                  <a:schemeClr val="accent5"/>
                </a:solidFill>
                <a:hlinkClick r:id="rId6">
                  <a:extLst>
                    <a:ext uri="{A12FA001-AC4F-418D-AE19-62706E023703}">
                      <ahyp:hlinkClr xmlns:ahyp="http://schemas.microsoft.com/office/drawing/2018/hyperlinkcolor" val="tx"/>
                    </a:ext>
                  </a:extLst>
                </a:hlinkClick>
              </a:rPr>
              <a:t>Maternal Mortality Dataset (kaggle.com)</a:t>
            </a:r>
            <a:r>
              <a:rPr lang="en" sz="1000"/>
              <a:t>: </a:t>
            </a:r>
            <a:r>
              <a:rPr lang="en" sz="1000" u="sng">
                <a:solidFill>
                  <a:schemeClr val="hlink"/>
                </a:solidFill>
                <a:hlinkClick r:id="rId6"/>
              </a:rPr>
              <a:t>https://www.kaggle.com/datasets/iamsouravbanerjee/maternal-mortality-dataset?select=Maternal+Mortality.csv</a:t>
            </a:r>
            <a:endParaRPr sz="1000"/>
          </a:p>
          <a:p>
            <a:pPr marL="91440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1606</Words>
  <Application>Microsoft Office PowerPoint</Application>
  <PresentationFormat>On-screen Show (16:9)</PresentationFormat>
  <Paragraphs>119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Courier New</vt:lpstr>
      <vt:lpstr>Roboto</vt:lpstr>
      <vt:lpstr>Lato</vt:lpstr>
      <vt:lpstr>Merriweather</vt:lpstr>
      <vt:lpstr>Raleway</vt:lpstr>
      <vt:lpstr>Paradigm</vt:lpstr>
      <vt:lpstr>Project 3 - Team 6 </vt:lpstr>
      <vt:lpstr>HDI - Human Development Index</vt:lpstr>
      <vt:lpstr>Project Goal</vt:lpstr>
      <vt:lpstr> ETL (Extract, Transform and Load)</vt:lpstr>
      <vt:lpstr>Extract</vt:lpstr>
      <vt:lpstr>Transform Maternal_Decade_Index=MaternalMort_df.with_columns(     pl.Series(name='Maternal Mortality Ratio (deaths per 100,000 live births) Average (1990-1999)', values=matmort90_mean),     pl.Series(name='Maternal Mortality Ratio (deaths per 100,000 live births) Average (2000-2010)', values=matmort00_mean),     pl.Series(name='Maternal Mortality Ratio (deaths per 100,000 live births) Average (2011-2021)', values=matmort21_mean) </vt:lpstr>
      <vt:lpstr>Load: Postgres-SQL Database</vt:lpstr>
      <vt:lpstr>Data Ethics Considerations And Concluding Thoughts</vt:lpstr>
      <vt:lpstr>References &amp;  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 Team 6</dc:title>
  <dc:creator>Mark Mason</dc:creator>
  <cp:lastModifiedBy>Mark Mason</cp:lastModifiedBy>
  <cp:revision>1</cp:revision>
  <dcterms:modified xsi:type="dcterms:W3CDTF">2024-01-23T02:54:26Z</dcterms:modified>
</cp:coreProperties>
</file>