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ae75e1faf_1_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6ae75e1faf_1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b6150fa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b6150fa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1eb0244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1eb0244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1eb02443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c1eb02443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c1eb02443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c1eb02443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1eb024435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c1eb024435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1eb024435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c1eb024435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c1eb024435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c1eb024435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c1eb024435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c1eb024435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c1eb024435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c1eb024435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c1eb024435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c1eb024435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ae75e1faf_1_1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6ae75e1faf_1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1eb024435_1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2c1eb024435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c1eb024435_1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2c1eb024435_1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1eb024435_1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2c1eb024435_1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c1eb02443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c1eb02443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c1eb024435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c1eb02443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ae75e1faf_1_2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6ae75e1faf_1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ae75e1faf_1_2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6ae75e1faf_1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ae75e1faf_1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6ae75e1faf_1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ae75e1faf_1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6ae75e1faf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ae75e1faf_1_2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6ae75e1faf_1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1eb0244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1eb0244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ae75e1faf_1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6ae75e1faf_1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ffd47e9bb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bffd47e9bb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b6150fa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b6150fa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85800"/>
            <a:ext cx="9144000" cy="37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463716" y="1352411"/>
            <a:ext cx="4680300" cy="24396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4868499" y="1519238"/>
            <a:ext cx="379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407194" y="0"/>
            <a:ext cx="4056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869643" y="3286037"/>
            <a:ext cx="37938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 b="0" cap="none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 showMasterSp="0">
  <p:cSld name="Content 3 Colum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685799"/>
            <a:ext cx="9144000" cy="397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86701" y="1104041"/>
            <a:ext cx="2639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2" type="body"/>
          </p:nvPr>
        </p:nvSpPr>
        <p:spPr>
          <a:xfrm>
            <a:off x="486701" y="1543204"/>
            <a:ext cx="26394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3" type="body"/>
          </p:nvPr>
        </p:nvSpPr>
        <p:spPr>
          <a:xfrm>
            <a:off x="3252365" y="1099805"/>
            <a:ext cx="2639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4" type="body"/>
          </p:nvPr>
        </p:nvSpPr>
        <p:spPr>
          <a:xfrm>
            <a:off x="3252365" y="1543204"/>
            <a:ext cx="26394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5" type="body"/>
          </p:nvPr>
        </p:nvSpPr>
        <p:spPr>
          <a:xfrm>
            <a:off x="6018028" y="1104041"/>
            <a:ext cx="2639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6" type="body"/>
          </p:nvPr>
        </p:nvSpPr>
        <p:spPr>
          <a:xfrm>
            <a:off x="6018028" y="1543204"/>
            <a:ext cx="26394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0" y="0"/>
            <a:ext cx="9144000" cy="7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>
            <p:ph type="title"/>
          </p:nvPr>
        </p:nvSpPr>
        <p:spPr>
          <a:xfrm>
            <a:off x="260499" y="208757"/>
            <a:ext cx="5833500" cy="7398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68575" lIns="82300" spcFirstLastPara="1" rIns="82300" wrap="square" tIns="205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79559" y="1240109"/>
            <a:ext cx="4718400" cy="3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2"/>
          <p:cNvSpPr/>
          <p:nvPr>
            <p:ph idx="2" type="pic"/>
          </p:nvPr>
        </p:nvSpPr>
        <p:spPr>
          <a:xfrm>
            <a:off x="5645150" y="0"/>
            <a:ext cx="3498900" cy="166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2"/>
          <p:cNvSpPr/>
          <p:nvPr>
            <p:ph idx="3" type="pic"/>
          </p:nvPr>
        </p:nvSpPr>
        <p:spPr>
          <a:xfrm>
            <a:off x="5650992" y="1737035"/>
            <a:ext cx="3493200" cy="166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2"/>
          <p:cNvSpPr/>
          <p:nvPr>
            <p:ph idx="4" type="pic"/>
          </p:nvPr>
        </p:nvSpPr>
        <p:spPr>
          <a:xfrm>
            <a:off x="5651954" y="3475538"/>
            <a:ext cx="3493200" cy="166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0" y="2571750"/>
            <a:ext cx="9144000" cy="210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73140" y="2571750"/>
            <a:ext cx="7997700" cy="16866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type="ctrTitle"/>
          </p:nvPr>
        </p:nvSpPr>
        <p:spPr>
          <a:xfrm>
            <a:off x="731519" y="2727845"/>
            <a:ext cx="75492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730377" y="3767652"/>
            <a:ext cx="7549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 b="0" cap="none"/>
            </a:lvl1pPr>
            <a:lvl2pPr lvl="1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>
            <a:off x="572568" y="4258295"/>
            <a:ext cx="7996500" cy="1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>
            <p:ph idx="2" type="pic"/>
          </p:nvPr>
        </p:nvSpPr>
        <p:spPr>
          <a:xfrm>
            <a:off x="572691" y="482204"/>
            <a:ext cx="18372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/>
          <p:nvPr>
            <p:ph idx="3" type="pic"/>
          </p:nvPr>
        </p:nvSpPr>
        <p:spPr>
          <a:xfrm>
            <a:off x="2626754" y="482727"/>
            <a:ext cx="18372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/>
          <p:nvPr>
            <p:ph idx="4" type="pic"/>
          </p:nvPr>
        </p:nvSpPr>
        <p:spPr>
          <a:xfrm>
            <a:off x="4680353" y="482727"/>
            <a:ext cx="18372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3"/>
          <p:cNvSpPr/>
          <p:nvPr>
            <p:ph idx="5" type="pic"/>
          </p:nvPr>
        </p:nvSpPr>
        <p:spPr>
          <a:xfrm>
            <a:off x="6733726" y="482727"/>
            <a:ext cx="18372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3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1143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4080752" y="480060"/>
            <a:ext cx="4583700" cy="418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4453196" y="996043"/>
            <a:ext cx="38226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479822" y="476250"/>
            <a:ext cx="3600600" cy="41838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4461360" y="3501034"/>
            <a:ext cx="3822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Arial"/>
              <a:buNone/>
              <a:defRPr b="0" sz="1800" cap="none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82300" spcFirstLastPara="1" rIns="82300" wrap="square" tIns="823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0" y="685800"/>
            <a:ext cx="9144000" cy="37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463716" y="1352410"/>
            <a:ext cx="4680284" cy="243966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>
            <p:ph type="title"/>
          </p:nvPr>
        </p:nvSpPr>
        <p:spPr>
          <a:xfrm>
            <a:off x="4868499" y="1519238"/>
            <a:ext cx="3793657" cy="17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7"/>
          <p:cNvSpPr/>
          <p:nvPr>
            <p:ph idx="2" type="pic"/>
          </p:nvPr>
        </p:nvSpPr>
        <p:spPr>
          <a:xfrm>
            <a:off x="407194" y="0"/>
            <a:ext cx="405646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4869643" y="3286037"/>
            <a:ext cx="3793657" cy="296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 b="0" cap="none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685800"/>
            <a:ext cx="9144000" cy="37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4463716" y="1176268"/>
            <a:ext cx="4680284" cy="2790965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4861356" y="1319213"/>
            <a:ext cx="3852834" cy="505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8"/>
          <p:cNvSpPr/>
          <p:nvPr>
            <p:ph idx="2" type="pic"/>
          </p:nvPr>
        </p:nvSpPr>
        <p:spPr>
          <a:xfrm>
            <a:off x="479822" y="482204"/>
            <a:ext cx="3611165" cy="200025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8"/>
          <p:cNvSpPr/>
          <p:nvPr>
            <p:ph idx="3" type="pic"/>
          </p:nvPr>
        </p:nvSpPr>
        <p:spPr>
          <a:xfrm>
            <a:off x="479559" y="2723602"/>
            <a:ext cx="3611165" cy="1922054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4861681" y="1774031"/>
            <a:ext cx="3852503" cy="19764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3047742" y="0"/>
            <a:ext cx="6096257" cy="7397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>
            <p:ph idx="2" type="pic"/>
          </p:nvPr>
        </p:nvSpPr>
        <p:spPr>
          <a:xfrm>
            <a:off x="2318003" y="0"/>
            <a:ext cx="2250187" cy="2537222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3047742" y="209844"/>
            <a:ext cx="5833368" cy="739728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9"/>
          <p:cNvSpPr/>
          <p:nvPr>
            <p:ph idx="3" type="pic"/>
          </p:nvPr>
        </p:nvSpPr>
        <p:spPr>
          <a:xfrm>
            <a:off x="0" y="0"/>
            <a:ext cx="2248281" cy="2537222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9"/>
          <p:cNvSpPr/>
          <p:nvPr>
            <p:ph idx="4" type="pic"/>
          </p:nvPr>
        </p:nvSpPr>
        <p:spPr>
          <a:xfrm>
            <a:off x="0" y="2606279"/>
            <a:ext cx="4572000" cy="2537222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5051360" y="1229711"/>
            <a:ext cx="3613081" cy="34030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 showMasterSp="0">
  <p:cSld name="Section Brea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>
            <p:ph idx="2" type="pic"/>
          </p:nvPr>
        </p:nvSpPr>
        <p:spPr>
          <a:xfrm>
            <a:off x="4570810" y="0"/>
            <a:ext cx="4570809" cy="514111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0"/>
          <p:cNvSpPr/>
          <p:nvPr/>
        </p:nvSpPr>
        <p:spPr>
          <a:xfrm>
            <a:off x="0" y="685800"/>
            <a:ext cx="4570858" cy="37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>
            <p:ph type="ctrTitle"/>
          </p:nvPr>
        </p:nvSpPr>
        <p:spPr>
          <a:xfrm>
            <a:off x="571331" y="2111231"/>
            <a:ext cx="5077280" cy="14332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571500" y="3493295"/>
            <a:ext cx="5076825" cy="5488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 sz="11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479560" y="357064"/>
            <a:ext cx="8178326" cy="517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703490" y="1301969"/>
            <a:ext cx="7738527" cy="3207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685800"/>
            <a:ext cx="9144000" cy="37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463716" y="1176268"/>
            <a:ext cx="4680300" cy="27909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4861356" y="1319213"/>
            <a:ext cx="3852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2" type="pic"/>
          </p:nvPr>
        </p:nvSpPr>
        <p:spPr>
          <a:xfrm>
            <a:off x="479822" y="482204"/>
            <a:ext cx="3611100" cy="20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"/>
          <p:cNvSpPr/>
          <p:nvPr>
            <p:ph idx="3" type="pic"/>
          </p:nvPr>
        </p:nvSpPr>
        <p:spPr>
          <a:xfrm>
            <a:off x="479559" y="2723603"/>
            <a:ext cx="3611100" cy="19221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861681" y="1774031"/>
            <a:ext cx="3852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79560" y="357064"/>
            <a:ext cx="8178326" cy="517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964406" y="1550194"/>
            <a:ext cx="7208044" cy="27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showMasterSp="0">
  <p:cSld name="Team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479560" y="357064"/>
            <a:ext cx="8178326" cy="517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>
            <a:off x="-1429" y="1225120"/>
            <a:ext cx="9144000" cy="39183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-3278" y="1231335"/>
            <a:ext cx="9144000" cy="39183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298677" y="1415483"/>
            <a:ext cx="8546646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 showMasterSp="0">
  <p:cSld name="Timelin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79560" y="357064"/>
            <a:ext cx="8178326" cy="517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4"/>
          <p:cNvSpPr/>
          <p:nvPr/>
        </p:nvSpPr>
        <p:spPr>
          <a:xfrm>
            <a:off x="-1429" y="1225120"/>
            <a:ext cx="9144000" cy="39183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-3278" y="1231335"/>
            <a:ext cx="9144000" cy="39183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28650" y="1214438"/>
            <a:ext cx="7886700" cy="3636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 showMasterSp="0">
  <p:cSld name="Content 2 Colum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685799"/>
            <a:ext cx="9144000" cy="39790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404783" y="166827"/>
            <a:ext cx="3793657" cy="505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758163" y="1111185"/>
            <a:ext cx="3545801" cy="348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2" type="body"/>
          </p:nvPr>
        </p:nvSpPr>
        <p:spPr>
          <a:xfrm>
            <a:off x="758163" y="1552466"/>
            <a:ext cx="3545801" cy="2905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3" type="body"/>
          </p:nvPr>
        </p:nvSpPr>
        <p:spPr>
          <a:xfrm>
            <a:off x="4843462" y="1111184"/>
            <a:ext cx="3545801" cy="348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4" type="body"/>
          </p:nvPr>
        </p:nvSpPr>
        <p:spPr>
          <a:xfrm>
            <a:off x="4843462" y="1552466"/>
            <a:ext cx="3545801" cy="2905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 showMasterSp="0">
  <p:cSld name="Content 3 Colum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>
            <a:off x="0" y="685799"/>
            <a:ext cx="9144000" cy="39790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404783" y="166827"/>
            <a:ext cx="3793657" cy="505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86701" y="1104041"/>
            <a:ext cx="2639271" cy="348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2" type="body"/>
          </p:nvPr>
        </p:nvSpPr>
        <p:spPr>
          <a:xfrm>
            <a:off x="486701" y="1543204"/>
            <a:ext cx="2639271" cy="2914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3" type="body"/>
          </p:nvPr>
        </p:nvSpPr>
        <p:spPr>
          <a:xfrm>
            <a:off x="3252365" y="1099804"/>
            <a:ext cx="2639271" cy="348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4" type="body"/>
          </p:nvPr>
        </p:nvSpPr>
        <p:spPr>
          <a:xfrm>
            <a:off x="3252365" y="1543204"/>
            <a:ext cx="2639271" cy="2914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5" type="body"/>
          </p:nvPr>
        </p:nvSpPr>
        <p:spPr>
          <a:xfrm>
            <a:off x="6018028" y="1104041"/>
            <a:ext cx="2639271" cy="348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6" type="body"/>
          </p:nvPr>
        </p:nvSpPr>
        <p:spPr>
          <a:xfrm>
            <a:off x="6018028" y="1543204"/>
            <a:ext cx="2639271" cy="2914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0" y="0"/>
            <a:ext cx="9144000" cy="7397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260499" y="208756"/>
            <a:ext cx="5833367" cy="739728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68575" lIns="82300" spcFirstLastPara="1" rIns="82300" wrap="square" tIns="205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479559" y="1240109"/>
            <a:ext cx="4718330" cy="34030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27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27"/>
          <p:cNvSpPr/>
          <p:nvPr>
            <p:ph idx="2" type="pic"/>
          </p:nvPr>
        </p:nvSpPr>
        <p:spPr>
          <a:xfrm>
            <a:off x="5645150" y="0"/>
            <a:ext cx="3498850" cy="1666875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7"/>
          <p:cNvSpPr/>
          <p:nvPr>
            <p:ph idx="3" type="pic"/>
          </p:nvPr>
        </p:nvSpPr>
        <p:spPr>
          <a:xfrm>
            <a:off x="5650992" y="1737035"/>
            <a:ext cx="3493294" cy="1666875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7"/>
          <p:cNvSpPr/>
          <p:nvPr>
            <p:ph idx="4" type="pic"/>
          </p:nvPr>
        </p:nvSpPr>
        <p:spPr>
          <a:xfrm>
            <a:off x="5651954" y="3475538"/>
            <a:ext cx="3493294" cy="1666875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7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0" y="2571750"/>
            <a:ext cx="9144000" cy="21017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573140" y="2571750"/>
            <a:ext cx="7997720" cy="1686544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>
            <p:ph type="ctrTitle"/>
          </p:nvPr>
        </p:nvSpPr>
        <p:spPr>
          <a:xfrm>
            <a:off x="731519" y="2727845"/>
            <a:ext cx="7549259" cy="112032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730377" y="3767652"/>
            <a:ext cx="7549259" cy="4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 b="0" cap="none"/>
            </a:lvl1pPr>
            <a:lvl2pPr lvl="1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28"/>
          <p:cNvSpPr/>
          <p:nvPr/>
        </p:nvSpPr>
        <p:spPr>
          <a:xfrm>
            <a:off x="572568" y="4258295"/>
            <a:ext cx="7996428" cy="1234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>
            <p:ph idx="2" type="pic"/>
          </p:nvPr>
        </p:nvSpPr>
        <p:spPr>
          <a:xfrm>
            <a:off x="572691" y="482204"/>
            <a:ext cx="1837134" cy="1857375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8"/>
          <p:cNvSpPr/>
          <p:nvPr>
            <p:ph idx="3" type="pic"/>
          </p:nvPr>
        </p:nvSpPr>
        <p:spPr>
          <a:xfrm>
            <a:off x="2626753" y="482727"/>
            <a:ext cx="1837134" cy="1857375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28"/>
          <p:cNvSpPr/>
          <p:nvPr>
            <p:ph idx="4" type="pic"/>
          </p:nvPr>
        </p:nvSpPr>
        <p:spPr>
          <a:xfrm>
            <a:off x="4680352" y="482727"/>
            <a:ext cx="1837134" cy="1857375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28"/>
          <p:cNvSpPr/>
          <p:nvPr>
            <p:ph idx="5" type="pic"/>
          </p:nvPr>
        </p:nvSpPr>
        <p:spPr>
          <a:xfrm>
            <a:off x="6733726" y="482727"/>
            <a:ext cx="1837134" cy="1857375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28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4080752" y="480060"/>
            <a:ext cx="4583689" cy="4183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>
            <p:ph type="title"/>
          </p:nvPr>
        </p:nvSpPr>
        <p:spPr>
          <a:xfrm>
            <a:off x="4453196" y="996044"/>
            <a:ext cx="3822472" cy="25337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29"/>
          <p:cNvSpPr/>
          <p:nvPr>
            <p:ph idx="2" type="pic"/>
          </p:nvPr>
        </p:nvSpPr>
        <p:spPr>
          <a:xfrm>
            <a:off x="479822" y="476250"/>
            <a:ext cx="3600450" cy="4183856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4461360" y="3501034"/>
            <a:ext cx="3822473" cy="7500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Arial"/>
              <a:buNone/>
              <a:defRPr b="0" sz="1800" cap="none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3047742" y="0"/>
            <a:ext cx="6096300" cy="7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>
            <p:ph idx="2" type="pic"/>
          </p:nvPr>
        </p:nvSpPr>
        <p:spPr>
          <a:xfrm>
            <a:off x="2318003" y="0"/>
            <a:ext cx="2250300" cy="2537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047742" y="209844"/>
            <a:ext cx="5833500" cy="7398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/>
          <p:nvPr>
            <p:ph idx="3" type="pic"/>
          </p:nvPr>
        </p:nvSpPr>
        <p:spPr>
          <a:xfrm>
            <a:off x="0" y="0"/>
            <a:ext cx="2248200" cy="25371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/>
          <p:nvPr>
            <p:ph idx="4" type="pic"/>
          </p:nvPr>
        </p:nvSpPr>
        <p:spPr>
          <a:xfrm>
            <a:off x="0" y="2606279"/>
            <a:ext cx="4572000" cy="25371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5051360" y="1229711"/>
            <a:ext cx="3613200" cy="3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 showMasterSp="0">
  <p:cSld name="Section Brea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>
            <p:ph idx="2" type="pic"/>
          </p:nvPr>
        </p:nvSpPr>
        <p:spPr>
          <a:xfrm>
            <a:off x="4570810" y="0"/>
            <a:ext cx="4570800" cy="5141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/>
          <p:nvPr/>
        </p:nvSpPr>
        <p:spPr>
          <a:xfrm>
            <a:off x="0" y="685800"/>
            <a:ext cx="4570800" cy="37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ctrTitle"/>
          </p:nvPr>
        </p:nvSpPr>
        <p:spPr>
          <a:xfrm>
            <a:off x="571331" y="2111231"/>
            <a:ext cx="5077200" cy="143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571500" y="3493295"/>
            <a:ext cx="5076900" cy="54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 sz="11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79560" y="357065"/>
            <a:ext cx="8178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703490" y="1301968"/>
            <a:ext cx="77385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9560" y="357065"/>
            <a:ext cx="8178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964406" y="1550194"/>
            <a:ext cx="72081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showMasterSp="0">
  <p:cSld name="Tea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79560" y="357065"/>
            <a:ext cx="8178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/>
          <p:nvPr/>
        </p:nvSpPr>
        <p:spPr>
          <a:xfrm>
            <a:off x="-1429" y="1225120"/>
            <a:ext cx="9144000" cy="391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-3278" y="1231335"/>
            <a:ext cx="9144000" cy="391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298677" y="1415483"/>
            <a:ext cx="85467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 showMasterSp="0">
  <p:cSld name="Timelin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79560" y="357065"/>
            <a:ext cx="8178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-1429" y="1225120"/>
            <a:ext cx="9144000" cy="391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3278" y="1231335"/>
            <a:ext cx="9144000" cy="391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628650" y="1214438"/>
            <a:ext cx="78867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 showMasterSp="0">
  <p:cSld name="Content 2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0" y="685799"/>
            <a:ext cx="9144000" cy="397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758163" y="1552466"/>
            <a:ext cx="35457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3" type="body"/>
          </p:nvPr>
        </p:nvSpPr>
        <p:spPr>
          <a:xfrm>
            <a:off x="4843462" y="1111184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Arial"/>
              <a:buNone/>
              <a:defRPr b="1" sz="1500">
                <a:solidFill>
                  <a:srgbClr val="39787E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4" type="body"/>
          </p:nvPr>
        </p:nvSpPr>
        <p:spPr>
          <a:xfrm>
            <a:off x="4843462" y="1552466"/>
            <a:ext cx="35457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  <a:defRPr b="1" sz="11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7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62890" y="209844"/>
            <a:ext cx="8606700" cy="739800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34275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79560" y="357065"/>
            <a:ext cx="8178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79559" y="1229711"/>
            <a:ext cx="8178300" cy="3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0" y="0"/>
            <a:ext cx="9144000" cy="7397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262890" y="209844"/>
            <a:ext cx="8606790" cy="739729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34275" lIns="137150" spcFirstLastPara="1" rIns="137150" wrap="square" tIns="13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479560" y="357064"/>
            <a:ext cx="8178326" cy="517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479559" y="1229711"/>
            <a:ext cx="8178326" cy="34030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Relationship Id="rId5" Type="http://schemas.openxmlformats.org/officeDocument/2006/relationships/image" Target="../media/image16.jpg"/><Relationship Id="rId6" Type="http://schemas.openxmlformats.org/officeDocument/2006/relationships/image" Target="../media/image2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jpg"/><Relationship Id="rId4" Type="http://schemas.openxmlformats.org/officeDocument/2006/relationships/image" Target="../media/image27.jpg"/><Relationship Id="rId5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Relationship Id="rId4" Type="http://schemas.openxmlformats.org/officeDocument/2006/relationships/image" Target="../media/image36.jpg"/><Relationship Id="rId5" Type="http://schemas.openxmlformats.org/officeDocument/2006/relationships/image" Target="../media/image33.jpg"/><Relationship Id="rId6" Type="http://schemas.openxmlformats.org/officeDocument/2006/relationships/image" Target="../media/image4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hyperlink" Target="https://www.kaggle.com/datasets/febinphilips/us-house-listings-2023" TargetMode="External"/><Relationship Id="rId6" Type="http://schemas.openxmlformats.org/officeDocument/2006/relationships/hyperlink" Target="https://www.zillow.com/research/dat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2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app/profile/andrea.hernandez1906/viz/Project4_ArizonaProperties2023/ASU_Project4?publish=yes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4868499" y="1519238"/>
            <a:ext cx="3793657" cy="17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Arizona Real Estate Pricing Predictive Modeling </a:t>
            </a:r>
            <a:endParaRPr/>
          </a:p>
        </p:txBody>
      </p:sp>
      <p:pic>
        <p:nvPicPr>
          <p:cNvPr descr="Diagram, engineering drawing, blueprints" id="262" name="Google Shape;262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94" y="213344"/>
            <a:ext cx="4056460" cy="471681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4869643" y="3286037"/>
            <a:ext cx="3793657" cy="2965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2000"/>
              <a:t>TEAM 1</a:t>
            </a:r>
            <a:endParaRPr sz="2000"/>
          </a:p>
        </p:txBody>
      </p:sp>
      <p:sp>
        <p:nvSpPr>
          <p:cNvPr id="264" name="Google Shape;264;p30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265" name="Google Shape;265;p30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3838"/>
                </a:solidFill>
              </a:rPr>
              <a:t>20</a:t>
            </a:r>
            <a:r>
              <a:rPr lang="en"/>
              <a:t>24</a:t>
            </a:r>
            <a:endParaRPr/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38383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38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Cities</a:t>
            </a:r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758175" y="954875"/>
            <a:ext cx="7907700" cy="50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Scottsdale and Prescott are popular destinations for retirees</a:t>
            </a:r>
            <a:endParaRPr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75" y="1644707"/>
            <a:ext cx="3793800" cy="272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087" y="1616950"/>
            <a:ext cx="3816937" cy="27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382" name="Google Shape;382;p40"/>
          <p:cNvSpPr txBox="1"/>
          <p:nvPr>
            <p:ph idx="1" type="body"/>
          </p:nvPr>
        </p:nvSpPr>
        <p:spPr>
          <a:xfrm>
            <a:off x="758178" y="767275"/>
            <a:ext cx="4295700" cy="3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/>
              <a:t>Data is displayed by individual variables </a:t>
            </a:r>
            <a:endParaRPr sz="1300"/>
          </a:p>
        </p:txBody>
      </p:sp>
      <p:pic>
        <p:nvPicPr>
          <p:cNvPr id="383" name="Google Shape;3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00" y="1163925"/>
            <a:ext cx="7719874" cy="335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Correlation</a:t>
            </a:r>
            <a:endParaRPr/>
          </a:p>
        </p:txBody>
      </p:sp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758200" y="767275"/>
            <a:ext cx="7809300" cy="36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/>
              <a:t>This visualization identified </a:t>
            </a:r>
            <a:r>
              <a:rPr lang="en" sz="1100"/>
              <a:t>patterns</a:t>
            </a:r>
            <a:r>
              <a:rPr lang="en" sz="1100"/>
              <a:t> and relationships between different variables in a dataset.</a:t>
            </a:r>
            <a:endParaRPr sz="1100"/>
          </a:p>
        </p:txBody>
      </p:sp>
      <p:pic>
        <p:nvPicPr>
          <p:cNvPr id="390" name="Google Shape;3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75" y="1039175"/>
            <a:ext cx="6891827" cy="35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Scatterplot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758188" y="767275"/>
            <a:ext cx="7532700" cy="3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/>
              <a:t>Clustering indicates high activity, population centers, or area of interest.</a:t>
            </a:r>
            <a:endParaRPr sz="1200"/>
          </a:p>
        </p:txBody>
      </p:sp>
      <p:pic>
        <p:nvPicPr>
          <p:cNvPr id="397" name="Google Shape;3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575"/>
            <a:ext cx="8839198" cy="291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Data modeling the Zillow listings</a:t>
            </a:r>
            <a:endParaRPr/>
          </a:p>
        </p:txBody>
      </p:sp>
      <p:sp>
        <p:nvSpPr>
          <p:cNvPr id="403" name="Google Shape;403;p43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404" name="Google Shape;404;p43"/>
          <p:cNvSpPr txBox="1"/>
          <p:nvPr>
            <p:ph idx="2" type="body"/>
          </p:nvPr>
        </p:nvSpPr>
        <p:spPr>
          <a:xfrm>
            <a:off x="4114450" y="3602788"/>
            <a:ext cx="4035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This first model uses </a:t>
            </a:r>
            <a:r>
              <a:rPr lang="en" u="sng"/>
              <a:t>all</a:t>
            </a:r>
            <a:r>
              <a:rPr lang="en"/>
              <a:t> the independent variables to have an R-</a:t>
            </a:r>
            <a:r>
              <a:rPr lang="en"/>
              <a:t>squared</a:t>
            </a:r>
            <a:r>
              <a:rPr lang="en"/>
              <a:t> of 0.935 (out of 1)</a:t>
            </a:r>
            <a:endParaRPr/>
          </a:p>
        </p:txBody>
      </p:sp>
      <p:sp>
        <p:nvSpPr>
          <p:cNvPr id="405" name="Google Shape;405;p43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406" name="Google Shape;406;p43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407" name="Google Shape;407;p43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2150"/>
            <a:ext cx="8830899" cy="129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43"/>
          <p:cNvCxnSpPr/>
          <p:nvPr/>
        </p:nvCxnSpPr>
        <p:spPr>
          <a:xfrm rot="10800000">
            <a:off x="3941825" y="3010050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Data modeling the Zillow listings</a:t>
            </a:r>
            <a:endParaRPr/>
          </a:p>
        </p:txBody>
      </p:sp>
      <p:sp>
        <p:nvSpPr>
          <p:cNvPr id="415" name="Google Shape;415;p44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416" name="Google Shape;416;p44"/>
          <p:cNvSpPr txBox="1"/>
          <p:nvPr>
            <p:ph idx="2" type="body"/>
          </p:nvPr>
        </p:nvSpPr>
        <p:spPr>
          <a:xfrm>
            <a:off x="4114450" y="3602800"/>
            <a:ext cx="41391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However, the “PPsq” or </a:t>
            </a:r>
            <a:r>
              <a:rPr i="1" lang="en"/>
              <a:t>price per square foot </a:t>
            </a:r>
            <a:r>
              <a:rPr lang="en"/>
              <a:t>naturally does a lot of the heavy lifting here, so let’s see if we can find other strong predictors for real estate values…</a:t>
            </a:r>
            <a:endParaRPr/>
          </a:p>
        </p:txBody>
      </p:sp>
      <p:sp>
        <p:nvSpPr>
          <p:cNvPr id="417" name="Google Shape;417;p44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418" name="Google Shape;418;p44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419" name="Google Shape;419;p44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0" name="Google Shape;420;p44"/>
          <p:cNvCxnSpPr/>
          <p:nvPr/>
        </p:nvCxnSpPr>
        <p:spPr>
          <a:xfrm rot="10800000">
            <a:off x="3941825" y="3010050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1" name="Google Shape;4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5" y="1814510"/>
            <a:ext cx="8839204" cy="119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An interaction model</a:t>
            </a:r>
            <a:endParaRPr/>
          </a:p>
        </p:txBody>
      </p:sp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428" name="Google Shape;428;p45"/>
          <p:cNvSpPr txBox="1"/>
          <p:nvPr>
            <p:ph idx="2" type="body"/>
          </p:nvPr>
        </p:nvSpPr>
        <p:spPr>
          <a:xfrm>
            <a:off x="4004450" y="3602825"/>
            <a:ext cx="41391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We get an R-squared over 0.8 using the plot size, City, square footage, and number of bedrooms/bathrooms</a:t>
            </a:r>
            <a:endParaRPr/>
          </a:p>
        </p:txBody>
      </p:sp>
      <p:sp>
        <p:nvSpPr>
          <p:cNvPr id="429" name="Google Shape;429;p45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430" name="Google Shape;430;p45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431" name="Google Shape;431;p45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2" name="Google Shape;432;p45"/>
          <p:cNvCxnSpPr/>
          <p:nvPr/>
        </p:nvCxnSpPr>
        <p:spPr>
          <a:xfrm rot="10800000">
            <a:off x="3721800" y="3042900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3" name="Google Shape;4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9998"/>
            <a:ext cx="8839204" cy="102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9750"/>
            <a:ext cx="9144000" cy="18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Just Scottsdale</a:t>
            </a:r>
            <a:endParaRPr/>
          </a:p>
        </p:txBody>
      </p:sp>
      <p:sp>
        <p:nvSpPr>
          <p:cNvPr id="440" name="Google Shape;440;p46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441" name="Google Shape;441;p46"/>
          <p:cNvSpPr txBox="1"/>
          <p:nvPr>
            <p:ph idx="2" type="body"/>
          </p:nvPr>
        </p:nvSpPr>
        <p:spPr>
          <a:xfrm>
            <a:off x="5296100" y="3892250"/>
            <a:ext cx="3847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We get an R-squared over 0.8 using the square footage, and number of bedrooms/bathrooms</a:t>
            </a:r>
            <a:endParaRPr/>
          </a:p>
        </p:txBody>
      </p:sp>
      <p:sp>
        <p:nvSpPr>
          <p:cNvPr id="442" name="Google Shape;442;p46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443" name="Google Shape;443;p46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444" name="Google Shape;444;p46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5" name="Google Shape;445;p46"/>
          <p:cNvCxnSpPr/>
          <p:nvPr/>
        </p:nvCxnSpPr>
        <p:spPr>
          <a:xfrm rot="10800000">
            <a:off x="5004900" y="3418225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Just Phoenix</a:t>
            </a:r>
            <a:endParaRPr/>
          </a:p>
        </p:txBody>
      </p:sp>
      <p:sp>
        <p:nvSpPr>
          <p:cNvPr id="451" name="Google Shape;451;p47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452" name="Google Shape;452;p47"/>
          <p:cNvSpPr txBox="1"/>
          <p:nvPr>
            <p:ph idx="2" type="body"/>
          </p:nvPr>
        </p:nvSpPr>
        <p:spPr>
          <a:xfrm>
            <a:off x="5296100" y="3892250"/>
            <a:ext cx="3847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We get an R-squared over 0.8 using the plot size, square footage, and # of bedrooms/bathrooms</a:t>
            </a:r>
            <a:endParaRPr/>
          </a:p>
        </p:txBody>
      </p:sp>
      <p:sp>
        <p:nvSpPr>
          <p:cNvPr id="453" name="Google Shape;453;p47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454" name="Google Shape;454;p47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455" name="Google Shape;455;p47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6" name="Google Shape;456;p47"/>
          <p:cNvCxnSpPr/>
          <p:nvPr/>
        </p:nvCxnSpPr>
        <p:spPr>
          <a:xfrm rot="10800000">
            <a:off x="5004900" y="3418225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7" name="Google Shape;4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3685"/>
            <a:ext cx="8363325" cy="165334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7"/>
          <p:cNvSpPr txBox="1"/>
          <p:nvPr>
            <p:ph idx="2" type="body"/>
          </p:nvPr>
        </p:nvSpPr>
        <p:spPr>
          <a:xfrm>
            <a:off x="377775" y="3753425"/>
            <a:ext cx="3847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"/>
              <a:t>Phoenix needed the plot size in order to reach the significance threshold, so there’s likely more variance here than compared to Scottsdale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Just Tucson</a:t>
            </a:r>
            <a:endParaRPr/>
          </a:p>
        </p:txBody>
      </p:sp>
      <p:sp>
        <p:nvSpPr>
          <p:cNvPr id="464" name="Google Shape;464;p48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465" name="Google Shape;465;p48"/>
          <p:cNvSpPr txBox="1"/>
          <p:nvPr>
            <p:ph idx="2" type="body"/>
          </p:nvPr>
        </p:nvSpPr>
        <p:spPr>
          <a:xfrm>
            <a:off x="5296100" y="3892250"/>
            <a:ext cx="3847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Narrowly misses the threshold for </a:t>
            </a:r>
            <a:r>
              <a:rPr lang="en"/>
              <a:t>significance</a:t>
            </a:r>
            <a:r>
              <a:rPr lang="en"/>
              <a:t> but it’s close. Maybe if we had more data, the model could be improved</a:t>
            </a:r>
            <a:endParaRPr/>
          </a:p>
        </p:txBody>
      </p:sp>
      <p:sp>
        <p:nvSpPr>
          <p:cNvPr id="466" name="Google Shape;466;p48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467" name="Google Shape;467;p48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9" name="Google Shape;469;p48"/>
          <p:cNvCxnSpPr/>
          <p:nvPr/>
        </p:nvCxnSpPr>
        <p:spPr>
          <a:xfrm rot="10800000">
            <a:off x="5257275" y="3208588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0" name="Google Shape;4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485"/>
            <a:ext cx="8839202" cy="156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479560" y="357064"/>
            <a:ext cx="8178326" cy="517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272" name="Google Shape;272;p31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273" name="Google Shape;273;p31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526300" y="1829168"/>
            <a:ext cx="8123927" cy="2597180"/>
            <a:chOff x="303270" y="551353"/>
            <a:chExt cx="10831902" cy="3462907"/>
          </a:xfrm>
        </p:grpSpPr>
        <p:sp>
          <p:nvSpPr>
            <p:cNvPr id="276" name="Google Shape;276;p31"/>
            <p:cNvSpPr/>
            <p:nvPr/>
          </p:nvSpPr>
          <p:spPr>
            <a:xfrm>
              <a:off x="354430" y="551353"/>
              <a:ext cx="2281886" cy="22818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03270" y="2946942"/>
              <a:ext cx="2384206" cy="48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 txBox="1"/>
            <p:nvPr/>
          </p:nvSpPr>
          <p:spPr>
            <a:xfrm>
              <a:off x="303270" y="2946942"/>
              <a:ext cx="2384206" cy="48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6273"/>
                </a:buClr>
                <a:buSzPts val="1400"/>
                <a:buFont typeface="Arial"/>
                <a:buNone/>
              </a:pPr>
              <a:r>
                <a:rPr b="1" lang="en" sz="1400">
                  <a:solidFill>
                    <a:srgbClr val="C96273"/>
                  </a:solidFill>
                  <a:latin typeface="Arial"/>
                  <a:ea typeface="Arial"/>
                  <a:cs typeface="Arial"/>
                  <a:sym typeface="Arial"/>
                </a:rPr>
                <a:t>Andrea Hernandez</a:t>
              </a:r>
              <a:endParaRPr b="0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03270" y="3411614"/>
              <a:ext cx="2384206" cy="602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155872" y="551353"/>
              <a:ext cx="2281886" cy="22818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104712" y="2946942"/>
              <a:ext cx="2384206" cy="48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 txBox="1"/>
            <p:nvPr/>
          </p:nvSpPr>
          <p:spPr>
            <a:xfrm>
              <a:off x="3104712" y="2946942"/>
              <a:ext cx="2384206" cy="48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6273"/>
                </a:buClr>
                <a:buSzPts val="1400"/>
                <a:buFont typeface="Arial"/>
                <a:buNone/>
              </a:pPr>
              <a:r>
                <a:rPr b="1" lang="en" sz="1400">
                  <a:solidFill>
                    <a:srgbClr val="C96273"/>
                  </a:solidFill>
                  <a:latin typeface="Arial"/>
                  <a:ea typeface="Arial"/>
                  <a:cs typeface="Arial"/>
                  <a:sym typeface="Arial"/>
                </a:rPr>
                <a:t>Ryan Dekker</a:t>
              </a:r>
              <a:endPara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104712" y="3411614"/>
              <a:ext cx="2384206" cy="602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5957315" y="551353"/>
              <a:ext cx="2281886" cy="228188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06155" y="2946942"/>
              <a:ext cx="2384206" cy="48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 txBox="1"/>
            <p:nvPr/>
          </p:nvSpPr>
          <p:spPr>
            <a:xfrm>
              <a:off x="5906155" y="2946942"/>
              <a:ext cx="2384206" cy="48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6273"/>
                </a:buClr>
                <a:buSzPts val="1500"/>
                <a:buFont typeface="Arial"/>
                <a:buNone/>
              </a:pPr>
              <a:r>
                <a:rPr b="1" lang="en" sz="1500">
                  <a:solidFill>
                    <a:srgbClr val="C96273"/>
                  </a:solidFill>
                  <a:latin typeface="Arial"/>
                  <a:ea typeface="Arial"/>
                  <a:cs typeface="Arial"/>
                  <a:sym typeface="Arial"/>
                </a:rPr>
                <a:t>Daniela Trujillo</a:t>
              </a:r>
              <a:endPara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6242352" y="2536179"/>
              <a:ext cx="2384206" cy="602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8790162" y="551353"/>
              <a:ext cx="2281886" cy="22818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8707598" y="2946942"/>
              <a:ext cx="2384206" cy="48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8707598" y="2946942"/>
              <a:ext cx="2384206" cy="486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6273"/>
                </a:buClr>
                <a:buSzPts val="1500"/>
                <a:buFont typeface="Arial"/>
                <a:buNone/>
              </a:pPr>
              <a:r>
                <a:rPr b="1" lang="en" sz="1500">
                  <a:solidFill>
                    <a:srgbClr val="C96273"/>
                  </a:solidFill>
                  <a:latin typeface="Arial"/>
                  <a:ea typeface="Arial"/>
                  <a:cs typeface="Arial"/>
                  <a:sym typeface="Arial"/>
                </a:rPr>
                <a:t>Necole Barnes</a:t>
              </a:r>
              <a:endPara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8750966" y="3368151"/>
              <a:ext cx="2384206" cy="602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type="title"/>
          </p:nvPr>
        </p:nvSpPr>
        <p:spPr>
          <a:xfrm>
            <a:off x="404767" y="166825"/>
            <a:ext cx="750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Just East Valley (Mesa, Tempe, Chandler, Gilbert) </a:t>
            </a:r>
            <a:endParaRPr/>
          </a:p>
        </p:txBody>
      </p:sp>
      <p:sp>
        <p:nvSpPr>
          <p:cNvPr id="476" name="Google Shape;476;p49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477" name="Google Shape;477;p49"/>
          <p:cNvSpPr txBox="1"/>
          <p:nvPr>
            <p:ph idx="2" type="body"/>
          </p:nvPr>
        </p:nvSpPr>
        <p:spPr>
          <a:xfrm>
            <a:off x="5108425" y="3575150"/>
            <a:ext cx="3847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These similar suburb cities were able to have the best model so far</a:t>
            </a:r>
            <a:endParaRPr/>
          </a:p>
        </p:txBody>
      </p:sp>
      <p:sp>
        <p:nvSpPr>
          <p:cNvPr id="478" name="Google Shape;478;p49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479" name="Google Shape;479;p49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480" name="Google Shape;480;p49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1" name="Google Shape;481;p49"/>
          <p:cNvCxnSpPr/>
          <p:nvPr/>
        </p:nvCxnSpPr>
        <p:spPr>
          <a:xfrm rot="10800000">
            <a:off x="4913125" y="3056163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2" name="Google Shape;4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475"/>
            <a:ext cx="8512150" cy="1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075" y="3243588"/>
            <a:ext cx="4845832" cy="1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500" y="3243600"/>
            <a:ext cx="633600" cy="13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9200" y="3243600"/>
            <a:ext cx="3182050" cy="13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9"/>
          <p:cNvSpPr txBox="1"/>
          <p:nvPr>
            <p:ph idx="2" type="body"/>
          </p:nvPr>
        </p:nvSpPr>
        <p:spPr>
          <a:xfrm>
            <a:off x="2329300" y="3575150"/>
            <a:ext cx="2394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← All these predictors have p-values that are close to zero.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/>
          <p:nvPr>
            <p:ph type="title"/>
          </p:nvPr>
        </p:nvSpPr>
        <p:spPr>
          <a:xfrm>
            <a:off x="404766" y="166825"/>
            <a:ext cx="7868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The </a:t>
            </a:r>
            <a:r>
              <a:rPr lang="en"/>
              <a:t>mountainous areas (Prescott, Payson, Sedona, Flagstaff) </a:t>
            </a:r>
            <a:endParaRPr/>
          </a:p>
        </p:txBody>
      </p:sp>
      <p:sp>
        <p:nvSpPr>
          <p:cNvPr id="492" name="Google Shape;492;p50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493" name="Google Shape;493;p50"/>
          <p:cNvSpPr txBox="1"/>
          <p:nvPr>
            <p:ph idx="2" type="body"/>
          </p:nvPr>
        </p:nvSpPr>
        <p:spPr>
          <a:xfrm>
            <a:off x="5613200" y="3795175"/>
            <a:ext cx="3847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The Uplands could reach this threshold, but “City” is still significant, so one </a:t>
            </a:r>
            <a:r>
              <a:rPr lang="en"/>
              <a:t>mountain</a:t>
            </a:r>
            <a:r>
              <a:rPr lang="en"/>
              <a:t> town isn’t similar to all. </a:t>
            </a:r>
            <a:endParaRPr/>
          </a:p>
        </p:txBody>
      </p:sp>
      <p:sp>
        <p:nvSpPr>
          <p:cNvPr id="494" name="Google Shape;494;p50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495" name="Google Shape;495;p50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496" name="Google Shape;496;p50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7" name="Google Shape;497;p50"/>
          <p:cNvCxnSpPr/>
          <p:nvPr/>
        </p:nvCxnSpPr>
        <p:spPr>
          <a:xfrm rot="10800000">
            <a:off x="5257275" y="3208588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8" name="Google Shape;4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485"/>
            <a:ext cx="8839203" cy="1375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>
            <p:ph type="title"/>
          </p:nvPr>
        </p:nvSpPr>
        <p:spPr>
          <a:xfrm>
            <a:off x="404775" y="166825"/>
            <a:ext cx="3978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Just listings over a million dollars</a:t>
            </a:r>
            <a:endParaRPr/>
          </a:p>
        </p:txBody>
      </p:sp>
      <p:sp>
        <p:nvSpPr>
          <p:cNvPr id="504" name="Google Shape;504;p51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Least Squares Regression</a:t>
            </a:r>
            <a:endParaRPr/>
          </a:p>
        </p:txBody>
      </p:sp>
      <p:sp>
        <p:nvSpPr>
          <p:cNvPr id="505" name="Google Shape;505;p51"/>
          <p:cNvSpPr txBox="1"/>
          <p:nvPr>
            <p:ph idx="2" type="body"/>
          </p:nvPr>
        </p:nvSpPr>
        <p:spPr>
          <a:xfrm>
            <a:off x="5197950" y="3892250"/>
            <a:ext cx="3945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u="sng"/>
              <a:t>City</a:t>
            </a:r>
            <a:r>
              <a:rPr lang="en"/>
              <a:t> still matters for listings over $1,000,000. Square footage was the strongest predictor, with a p-value listed as “0.000”. Number of bedrooms also included.</a:t>
            </a:r>
            <a:endParaRPr/>
          </a:p>
        </p:txBody>
      </p:sp>
      <p:sp>
        <p:nvSpPr>
          <p:cNvPr id="506" name="Google Shape;506;p51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507" name="Google Shape;507;p51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508" name="Google Shape;508;p51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9" name="Google Shape;509;p51"/>
          <p:cNvCxnSpPr/>
          <p:nvPr/>
        </p:nvCxnSpPr>
        <p:spPr>
          <a:xfrm rot="10800000">
            <a:off x="5257275" y="3208588"/>
            <a:ext cx="427200" cy="65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0" name="Google Shape;5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2485"/>
            <a:ext cx="8177131" cy="144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2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price tiers</a:t>
            </a:r>
            <a:endParaRPr/>
          </a:p>
        </p:txBody>
      </p:sp>
      <p:sp>
        <p:nvSpPr>
          <p:cNvPr id="516" name="Google Shape;516;p52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u="sng"/>
              <a:t>wide spread</a:t>
            </a:r>
            <a:r>
              <a:rPr lang="en"/>
              <a:t> here, as expected…</a:t>
            </a:r>
            <a:endParaRPr/>
          </a:p>
        </p:txBody>
      </p:sp>
      <p:sp>
        <p:nvSpPr>
          <p:cNvPr id="517" name="Google Shape;517;p52"/>
          <p:cNvSpPr txBox="1"/>
          <p:nvPr>
            <p:ph idx="2" type="body"/>
          </p:nvPr>
        </p:nvSpPr>
        <p:spPr>
          <a:xfrm>
            <a:off x="758163" y="1552466"/>
            <a:ext cx="3545700" cy="290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81" y="1593368"/>
            <a:ext cx="6645813" cy="28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404783" y="166827"/>
            <a:ext cx="3793800" cy="5052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price tiers</a:t>
            </a:r>
            <a:endParaRPr/>
          </a:p>
        </p:txBody>
      </p:sp>
      <p:sp>
        <p:nvSpPr>
          <p:cNvPr id="524" name="Google Shape;524;p53"/>
          <p:cNvSpPr txBox="1"/>
          <p:nvPr>
            <p:ph idx="1" type="body"/>
          </p:nvPr>
        </p:nvSpPr>
        <p:spPr>
          <a:xfrm>
            <a:off x="758179" y="1111175"/>
            <a:ext cx="4246500" cy="3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With so many tiers, it had trouble modeling this skewed data </a:t>
            </a:r>
            <a:endParaRPr/>
          </a:p>
        </p:txBody>
      </p:sp>
      <p:sp>
        <p:nvSpPr>
          <p:cNvPr id="525" name="Google Shape;525;p53"/>
          <p:cNvSpPr txBox="1"/>
          <p:nvPr>
            <p:ph idx="2" type="body"/>
          </p:nvPr>
        </p:nvSpPr>
        <p:spPr>
          <a:xfrm>
            <a:off x="758175" y="1869574"/>
            <a:ext cx="3545700" cy="25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It only got a few of these tiers well (those with the larger sample size) 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It’s weighted average is only 0.51, so the model could possibly benefit from different binning or more data.</a:t>
            </a:r>
            <a:endParaRPr/>
          </a:p>
        </p:txBody>
      </p:sp>
      <p:pic>
        <p:nvPicPr>
          <p:cNvPr id="526" name="Google Shape;52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513" y="1111163"/>
            <a:ext cx="2922205" cy="337862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3"/>
          <p:cNvSpPr/>
          <p:nvPr/>
        </p:nvSpPr>
        <p:spPr>
          <a:xfrm>
            <a:off x="7341432" y="2489007"/>
            <a:ext cx="423175" cy="280925"/>
          </a:xfrm>
          <a:custGeom>
            <a:rect b="b" l="l" r="r" t="t"/>
            <a:pathLst>
              <a:path extrusionOk="0" h="11237" w="16927">
                <a:moveTo>
                  <a:pt x="15254" y="316"/>
                </a:moveTo>
                <a:cubicBezTo>
                  <a:pt x="9892" y="-1473"/>
                  <a:pt x="-3239" y="5120"/>
                  <a:pt x="758" y="9117"/>
                </a:cubicBezTo>
                <a:cubicBezTo>
                  <a:pt x="4437" y="12796"/>
                  <a:pt x="12612" y="11245"/>
                  <a:pt x="16290" y="7564"/>
                </a:cubicBezTo>
                <a:cubicBezTo>
                  <a:pt x="18092" y="5761"/>
                  <a:pt x="15733" y="575"/>
                  <a:pt x="13183" y="575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4"/>
          <p:cNvSpPr txBox="1"/>
          <p:nvPr>
            <p:ph type="title"/>
          </p:nvPr>
        </p:nvSpPr>
        <p:spPr>
          <a:xfrm>
            <a:off x="260499" y="208756"/>
            <a:ext cx="5833367" cy="739728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68575" lIns="82300" spcFirstLastPara="1" rIns="82300" wrap="square" tIns="205725">
            <a:normAutofit/>
          </a:bodyPr>
          <a:lstStyle/>
          <a:p>
            <a:pPr indent="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33" name="Google Shape;533;p54"/>
          <p:cNvSpPr txBox="1"/>
          <p:nvPr>
            <p:ph idx="1" type="body"/>
          </p:nvPr>
        </p:nvSpPr>
        <p:spPr>
          <a:xfrm>
            <a:off x="479559" y="1240109"/>
            <a:ext cx="4718330" cy="34030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This Zillow data showed a wide range of prices for the listings, but several factors repeatedly showed themselves to be significant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# of bedrooms and bathrooms,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Square footage of the home was </a:t>
            </a:r>
            <a:r>
              <a:rPr lang="en" u="sng"/>
              <a:t>more important</a:t>
            </a:r>
            <a:r>
              <a:rPr lang="en"/>
              <a:t> than lot size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City was an important factor, but these data were able to be successfully modeled when grouping these </a:t>
            </a:r>
            <a:r>
              <a:rPr lang="en"/>
              <a:t>listings into relevant categories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Tucson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Scottsdale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East Valley (Mesa, Tempe, Chandler, Gilbert)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	Uplands (Prescott, Payson, Sedona, Flagstaff)</a:t>
            </a:r>
            <a:endParaRPr/>
          </a:p>
        </p:txBody>
      </p:sp>
      <p:sp>
        <p:nvSpPr>
          <p:cNvPr id="534" name="Google Shape;534;p54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pic>
        <p:nvPicPr>
          <p:cNvPr descr="A picture containing building, outdoor, construction" id="535" name="Google Shape;535;p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150" y="0"/>
            <a:ext cx="34988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person's hand holding a piece of wood" id="536" name="Google Shape;536;p5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0992" y="1737035"/>
            <a:ext cx="3493294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ilver key on a blueprint" id="537" name="Google Shape;537;p5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1954" y="3475538"/>
            <a:ext cx="3493294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4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</a:t>
            </a:r>
            <a:endParaRPr/>
          </a:p>
        </p:txBody>
      </p:sp>
      <p:sp>
        <p:nvSpPr>
          <p:cNvPr id="539" name="Google Shape;539;p54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 txBox="1"/>
          <p:nvPr>
            <p:ph type="ctrTitle"/>
          </p:nvPr>
        </p:nvSpPr>
        <p:spPr>
          <a:xfrm>
            <a:off x="731519" y="2727845"/>
            <a:ext cx="7549259" cy="112032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descr="A computer on a table" id="545" name="Google Shape;545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91" y="482204"/>
            <a:ext cx="1837134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standing in front of a building" id="546" name="Google Shape;546;p5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6753" y="482727"/>
            <a:ext cx="1837134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indoor, device" id="547" name="Google Shape;547;p5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0352" y="482727"/>
            <a:ext cx="1837134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erson, indoor drawing on glass" id="548" name="Google Shape;548;p55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3726" y="482727"/>
            <a:ext cx="1837134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5"/>
          <p:cNvSpPr txBox="1"/>
          <p:nvPr>
            <p:ph idx="11" type="ftr"/>
          </p:nvPr>
        </p:nvSpPr>
        <p:spPr>
          <a:xfrm>
            <a:off x="479560" y="4767263"/>
            <a:ext cx="471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550" name="Google Shape;550;p55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551" name="Google Shape;551;p55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4861356" y="670263"/>
            <a:ext cx="3852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descr="A close-up of a tool belt" id="297" name="Google Shape;297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59" y="497844"/>
            <a:ext cx="361116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erson holding a hard hat" id="298" name="Google Shape;298;p3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559" y="2723602"/>
            <a:ext cx="3611165" cy="192205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4479900" y="1175475"/>
            <a:ext cx="45741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3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326"/>
              <a:buFont typeface="Arial"/>
              <a:buNone/>
            </a:pPr>
            <a:r>
              <a:rPr lang="en" sz="2781"/>
              <a:t>In a post-pandemic world, with ever-changing market prices, the prediction of housing prices in various regions of Arizona can help guide a family in their search for a new home. </a:t>
            </a:r>
            <a:endParaRPr sz="2481"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50326"/>
              <a:buFont typeface="Arial"/>
              <a:buNone/>
            </a:pPr>
            <a:r>
              <a:rPr lang="en" sz="2781"/>
              <a:t>For this project, we will use U.S. housing listings from Zillow in 2023, specifically Arizona, to understand the relationships between various housing characteristics and the listed price for a home. </a:t>
            </a:r>
            <a:endParaRPr sz="2481"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50326"/>
              <a:buFont typeface="Arial"/>
              <a:buNone/>
            </a:pPr>
            <a:r>
              <a:rPr lang="en" sz="2781"/>
              <a:t>We aim to create a predictive model on housing prices to predict market prices in 2024.</a:t>
            </a:r>
            <a:endParaRPr sz="2781"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35993"/>
              <a:buFont typeface="Arial"/>
              <a:buNone/>
            </a:pPr>
            <a:r>
              <a:rPr lang="en" sz="3889"/>
              <a:t>Dataset</a:t>
            </a:r>
            <a:r>
              <a:rPr lang="en" sz="4812"/>
              <a:t>: </a:t>
            </a:r>
            <a:r>
              <a:rPr b="0" lang="en" sz="3180" u="sng">
                <a:solidFill>
                  <a:schemeClr val="hlink"/>
                </a:solidFill>
                <a:highlight>
                  <a:srgbClr val="222529"/>
                </a:highlight>
                <a:hlinkClick r:id="rId5"/>
              </a:rPr>
              <a:t>https://www.kaggle.com/datasets/febinphilips/us-house-listings-2023</a:t>
            </a:r>
            <a:endParaRPr b="0" sz="3180" u="sng">
              <a:solidFill>
                <a:schemeClr val="hlink"/>
              </a:solidFill>
              <a:highlight>
                <a:srgbClr val="222529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44014"/>
              <a:buFont typeface="Arial"/>
              <a:buNone/>
            </a:pPr>
            <a:r>
              <a:rPr b="0" lang="en" sz="3180">
                <a:solidFill>
                  <a:schemeClr val="hlink"/>
                </a:solidFill>
                <a:highlight>
                  <a:srgbClr val="222529"/>
                </a:highlight>
                <a:uFill>
                  <a:noFill/>
                </a:uFill>
                <a:hlinkClick r:id="rId6"/>
              </a:rPr>
              <a:t>https://www.zillow.com/research/data/</a:t>
            </a:r>
            <a:endParaRPr sz="4812"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301" name="Google Shape;301;p32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wing board with plans" id="307" name="Google Shape;307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003" y="0"/>
            <a:ext cx="2250187" cy="253722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/>
          <p:nvPr>
            <p:ph type="title"/>
          </p:nvPr>
        </p:nvSpPr>
        <p:spPr>
          <a:xfrm>
            <a:off x="3047742" y="209844"/>
            <a:ext cx="5833368" cy="739728"/>
          </a:xfrm>
          <a:prstGeom prst="rect">
            <a:avLst/>
          </a:prstGeom>
          <a:solidFill>
            <a:srgbClr val="EFCB79"/>
          </a:solidFill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Research Questions</a:t>
            </a:r>
            <a:endParaRPr/>
          </a:p>
        </p:txBody>
      </p:sp>
      <p:pic>
        <p:nvPicPr>
          <p:cNvPr descr="A building under construction" id="309" name="Google Shape;309;p3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248281" cy="2537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a neighbourhood" id="310" name="Google Shape;310;p3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06279"/>
            <a:ext cx="4572000" cy="2537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>
            <p:ph idx="1" type="body"/>
          </p:nvPr>
        </p:nvSpPr>
        <p:spPr>
          <a:xfrm>
            <a:off x="5051360" y="1229711"/>
            <a:ext cx="3613081" cy="34030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955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What are the differences in the cost of a home throughout the various regions of AZ? </a:t>
            </a:r>
            <a:endParaRPr/>
          </a:p>
          <a:p>
            <a:pPr indent="-20955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By exploring the categorical and numerical variables, how does each variable affect the price per square foot and ultimate listing price?</a:t>
            </a:r>
            <a:endParaRPr/>
          </a:p>
          <a:p>
            <a:pPr indent="-20955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What categorical and numerical variable best predicts the Zillow market price of a home?</a:t>
            </a:r>
            <a:endParaRPr/>
          </a:p>
        </p:txBody>
      </p:sp>
      <p:sp>
        <p:nvSpPr>
          <p:cNvPr id="312" name="Google Shape;312;p33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313" name="Google Shape;313;p33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14" name="Google Shape;314;p33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404766" y="166825"/>
            <a:ext cx="80679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Data Analytic Methods Used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404775" y="1111175"/>
            <a:ext cx="3899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Data Exploration, Cleanup, Visualizations</a:t>
            </a:r>
            <a:endParaRPr/>
          </a:p>
        </p:txBody>
      </p:sp>
      <p:sp>
        <p:nvSpPr>
          <p:cNvPr id="321" name="Google Shape;321;p34"/>
          <p:cNvSpPr txBox="1"/>
          <p:nvPr>
            <p:ph idx="2" type="body"/>
          </p:nvPr>
        </p:nvSpPr>
        <p:spPr>
          <a:xfrm>
            <a:off x="479551" y="1552488"/>
            <a:ext cx="38244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955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Pandas </a:t>
            </a:r>
            <a:endParaRPr/>
          </a:p>
          <a:p>
            <a:pPr indent="-20955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Tableau</a:t>
            </a:r>
            <a:endParaRPr/>
          </a:p>
          <a:p>
            <a:pPr indent="-20955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Matplotlib</a:t>
            </a:r>
            <a:endParaRPr/>
          </a:p>
          <a:p>
            <a:pPr indent="-20955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Numpy</a:t>
            </a:r>
            <a:endParaRPr/>
          </a:p>
          <a:p>
            <a:pPr indent="-20955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Sql Alchemy </a:t>
            </a:r>
            <a:endParaRPr/>
          </a:p>
        </p:txBody>
      </p:sp>
      <p:sp>
        <p:nvSpPr>
          <p:cNvPr id="322" name="Google Shape;322;p34"/>
          <p:cNvSpPr txBox="1"/>
          <p:nvPr>
            <p:ph idx="3" type="body"/>
          </p:nvPr>
        </p:nvSpPr>
        <p:spPr>
          <a:xfrm>
            <a:off x="4843462" y="1111184"/>
            <a:ext cx="3545801" cy="3488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323" name="Google Shape;323;p34"/>
          <p:cNvSpPr txBox="1"/>
          <p:nvPr>
            <p:ph idx="4" type="body"/>
          </p:nvPr>
        </p:nvSpPr>
        <p:spPr>
          <a:xfrm>
            <a:off x="4843462" y="1552466"/>
            <a:ext cx="3545801" cy="29052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9550" lvl="0" marL="215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Scikit-learn</a:t>
            </a:r>
            <a:endParaRPr/>
          </a:p>
          <a:p>
            <a:pPr indent="-20955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Statsmodels</a:t>
            </a:r>
            <a:endParaRPr/>
          </a:p>
        </p:txBody>
      </p:sp>
      <p:sp>
        <p:nvSpPr>
          <p:cNvPr id="324" name="Google Shape;324;p34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325" name="Google Shape;325;p34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26" name="Google Shape;326;p34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3080275" y="1460050"/>
            <a:ext cx="1111175" cy="11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479550" y="3407175"/>
            <a:ext cx="15036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8000" y="3299625"/>
            <a:ext cx="1812575" cy="10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>
          <a:blip r:embed="rId6">
            <a:alphaModFix amt="82000"/>
          </a:blip>
          <a:stretch>
            <a:fillRect/>
          </a:stretch>
        </p:blipFill>
        <p:spPr>
          <a:xfrm>
            <a:off x="5663863" y="2434053"/>
            <a:ext cx="1905000" cy="125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260499" y="208757"/>
            <a:ext cx="5833500" cy="739800"/>
          </a:xfrm>
          <a:prstGeom prst="rect">
            <a:avLst/>
          </a:prstGeom>
        </p:spPr>
        <p:txBody>
          <a:bodyPr anchorCtr="0" anchor="ctr" bIns="68575" lIns="82300" spcFirstLastPara="1" rIns="82300" wrap="square" tIns="205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Data Visualization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260500" y="1240100"/>
            <a:ext cx="5833500" cy="3762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uploaded our dataset into Tableau to visually explore the data and answer our first two research questions: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300">
                <a:solidFill>
                  <a:schemeClr val="lt1"/>
                </a:solidFill>
              </a:rPr>
              <a:t>What are the differences in the cost of a home throughout the various regions of AZ?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300">
                <a:solidFill>
                  <a:schemeClr val="lt1"/>
                </a:solidFill>
              </a:rPr>
              <a:t>By exploring the categorical variables, how does each variable affect the price per square foot and ultimate listing price?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In Tableau, we created four dashboards to combine into one story, with the main focus on the average </a:t>
            </a:r>
            <a:r>
              <a:rPr lang="en" sz="1300" u="sng">
                <a:solidFill>
                  <a:srgbClr val="FFFF00"/>
                </a:solidFill>
              </a:rPr>
              <a:t>Listed Price</a:t>
            </a:r>
            <a:r>
              <a:rPr lang="en" sz="1300">
                <a:solidFill>
                  <a:schemeClr val="lt1"/>
                </a:solidFill>
              </a:rPr>
              <a:t> and average </a:t>
            </a:r>
            <a:r>
              <a:rPr lang="en" sz="1300" u="sng">
                <a:solidFill>
                  <a:srgbClr val="FFFF00"/>
                </a:solidFill>
              </a:rPr>
              <a:t>Price Per Square Foot </a:t>
            </a:r>
            <a:r>
              <a:rPr lang="en" sz="1300">
                <a:solidFill>
                  <a:schemeClr val="lt1"/>
                </a:solidFill>
              </a:rPr>
              <a:t>for each city.</a:t>
            </a:r>
            <a:r>
              <a:rPr lang="en" sz="1300" u="sng">
                <a:solidFill>
                  <a:schemeClr val="lt1"/>
                </a:solidFill>
              </a:rPr>
              <a:t> </a:t>
            </a:r>
            <a:endParaRPr sz="13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u="sng">
                <a:solidFill>
                  <a:schemeClr val="hlink"/>
                </a:solidFill>
                <a:hlinkClick r:id="rId3"/>
              </a:rPr>
              <a:t>Project4_Arizona Properties 2023 | Tableau Public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4250" y="208750"/>
            <a:ext cx="1936425" cy="190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lant, outdoor, building, porch" id="338" name="Google Shape;338;p35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7798" y="1820498"/>
            <a:ext cx="2829325" cy="31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4868499" y="1519238"/>
            <a:ext cx="3793657" cy="17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00"/>
              <a:t>Matplotlib Data Visualizations to explore the categorical variables throughout various regions of Arizona</a:t>
            </a:r>
            <a:endParaRPr sz="1500"/>
          </a:p>
        </p:txBody>
      </p:sp>
      <p:pic>
        <p:nvPicPr>
          <p:cNvPr descr="A silver key on a blueprint" id="344" name="Google Shape;344;p36"/>
          <p:cNvPicPr preferRelativeResize="0"/>
          <p:nvPr/>
        </p:nvPicPr>
        <p:blipFill rotWithShape="1">
          <a:blip r:embed="rId3">
            <a:alphaModFix/>
          </a:blip>
          <a:srcRect b="1" l="45553" r="16789" t="0"/>
          <a:stretch/>
        </p:blipFill>
        <p:spPr>
          <a:xfrm>
            <a:off x="407194" y="8"/>
            <a:ext cx="405646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 txBox="1"/>
          <p:nvPr>
            <p:ph idx="11" type="ftr"/>
          </p:nvPr>
        </p:nvSpPr>
        <p:spPr>
          <a:xfrm>
            <a:off x="479560" y="4767263"/>
            <a:ext cx="47183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346" name="Google Shape;346;p36"/>
          <p:cNvSpPr txBox="1"/>
          <p:nvPr>
            <p:ph idx="10" type="dt"/>
          </p:nvPr>
        </p:nvSpPr>
        <p:spPr>
          <a:xfrm>
            <a:off x="5471804" y="4767263"/>
            <a:ext cx="22753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3838"/>
                </a:solidFill>
              </a:rPr>
              <a:t>20</a:t>
            </a:r>
            <a:r>
              <a:rPr lang="en"/>
              <a:t>24</a:t>
            </a:r>
            <a:endParaRPr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030954" y="4767263"/>
            <a:ext cx="6334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383838"/>
                </a:solidFill>
              </a:rPr>
              <a:t>‹#›</a:t>
            </a:fld>
            <a:endParaRPr>
              <a:solidFill>
                <a:srgbClr val="3838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404770" y="166825"/>
            <a:ext cx="63045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/>
              <a:t>Categorical Variable Matplotlib Exploration 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758175" y="1111168"/>
            <a:ext cx="3545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rPr lang="en"/>
              <a:t>Highest Price Valued Homes in Arizona</a:t>
            </a:r>
            <a:endParaRPr/>
          </a:p>
        </p:txBody>
      </p:sp>
      <p:sp>
        <p:nvSpPr>
          <p:cNvPr id="354" name="Google Shape;354;p37"/>
          <p:cNvSpPr txBox="1"/>
          <p:nvPr>
            <p:ph idx="2" type="body"/>
          </p:nvPr>
        </p:nvSpPr>
        <p:spPr>
          <a:xfrm>
            <a:off x="510076" y="1552475"/>
            <a:ext cx="3793800" cy="29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55" name="Google Shape;355;p37"/>
          <p:cNvSpPr txBox="1"/>
          <p:nvPr>
            <p:ph idx="4" type="body"/>
          </p:nvPr>
        </p:nvSpPr>
        <p:spPr>
          <a:xfrm>
            <a:off x="4843450" y="1053875"/>
            <a:ext cx="35457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2159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By filtering the data set by Bedroom size we are able to compare Listed Price for Arizona and we also focused on the </a:t>
            </a:r>
            <a:r>
              <a:rPr lang="en"/>
              <a:t>cities continuously growing like Tucson and Phoenix. </a:t>
            </a:r>
            <a:endParaRPr/>
          </a:p>
        </p:txBody>
      </p:sp>
      <p:sp>
        <p:nvSpPr>
          <p:cNvPr id="356" name="Google Shape;356;p37"/>
          <p:cNvSpPr txBox="1"/>
          <p:nvPr>
            <p:ph idx="10" type="dt"/>
          </p:nvPr>
        </p:nvSpPr>
        <p:spPr>
          <a:xfrm>
            <a:off x="5471804" y="4767263"/>
            <a:ext cx="227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8030954" y="4767263"/>
            <a:ext cx="6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25" y="1882700"/>
            <a:ext cx="3545700" cy="2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425" y="2135099"/>
            <a:ext cx="3272724" cy="23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404783" y="73552"/>
            <a:ext cx="3793800" cy="5052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Continuously</a:t>
            </a:r>
            <a:r>
              <a:rPr lang="en"/>
              <a:t> Growing Cities</a:t>
            </a:r>
            <a:endParaRPr/>
          </a:p>
        </p:txBody>
      </p:sp>
      <p:sp>
        <p:nvSpPr>
          <p:cNvPr id="365" name="Google Shape;365;p38"/>
          <p:cNvSpPr txBox="1"/>
          <p:nvPr>
            <p:ph idx="1" type="body"/>
          </p:nvPr>
        </p:nvSpPr>
        <p:spPr>
          <a:xfrm>
            <a:off x="758163" y="1111185"/>
            <a:ext cx="3545700" cy="3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Phoenix Listed Value Housing</a:t>
            </a:r>
            <a:endParaRPr/>
          </a:p>
        </p:txBody>
      </p:sp>
      <p:sp>
        <p:nvSpPr>
          <p:cNvPr id="366" name="Google Shape;366;p38"/>
          <p:cNvSpPr txBox="1"/>
          <p:nvPr>
            <p:ph idx="3" type="body"/>
          </p:nvPr>
        </p:nvSpPr>
        <p:spPr>
          <a:xfrm>
            <a:off x="4843462" y="1111184"/>
            <a:ext cx="3545700" cy="3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Tucson </a:t>
            </a:r>
            <a:r>
              <a:rPr lang="en"/>
              <a:t>Listed Value Housing</a:t>
            </a:r>
            <a:endParaRPr/>
          </a:p>
        </p:txBody>
      </p:sp>
      <p:pic>
        <p:nvPicPr>
          <p:cNvPr id="367" name="Google Shape;3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21" y="1552466"/>
            <a:ext cx="3545699" cy="255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400" y="1552475"/>
            <a:ext cx="3793801" cy="25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