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Montserrat"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onymou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1368BE-EB41-4FA7-8AB9-3EC0A02B278C}">
  <a:tblStyle styleId="{9F1368BE-EB41-4FA7-8AB9-3EC0A02B27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56" d="100"/>
          <a:sy n="156" d="100"/>
        </p:scale>
        <p:origin x="8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11-05T19:13:56.298" idx="1">
    <p:pos x="6000" y="0"/>
    <p:text>This is the same for the south--I did the t-test and had very similar results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e907b97ec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e907b97ec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5e907b97ec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5e907b97ec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602c1828c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602c1828c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5e8ca307a0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5e8ca307a0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5e8ca307a0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5e8ca307a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e8ca307a0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5e8ca307a0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5e8ca307a0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5e8ca307a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602c1828c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602c1828c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602c1828c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602c1828c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5e99d4bef4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5e99d4bef4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e8ca307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e8ca307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e907b97e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e907b97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dataset provides a plethora of factors that can potentially impact heart disease from gender and ethnicity to depression and number of hours of sleep each patient got each night. Our goal was to first split this data into the four regions, then focus on only a few factors to understand exactly how region impacts the heart health of a patient. We then used numpy, scipy, and matplotlib python coding in jupyter notebook to perform our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e8ca307a0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e8ca307a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of the first aspects of this eda project was looking at the breakdown of how many patients surveyed had already suffered from a heart attack by region. We used a pie chart for each region to show the percentage of those that had a heart attack and those that did not. Those that did suffer from a heart attack are in red for each region, with the south having the highest percentage of 6.3% of patients surveyed did indeed have a heart attack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e907b97e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e907b97e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slide we performed the same analysis on patients that had suffered from a stroke (percentage in yellow) and here we see that both the Northeast and the South have the highest percentage of patients that suffered from a stroke.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e8ca307a0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e8ca307a0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analysis indicates that there are indeed factors that influence the rate of heart attack and stroke depending on what region of the United states you live in. We started our analysis by focusing on the prevalence of heart attack and stroke between men and women in each region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e907b97ec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e907b97ec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5e907b97ec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5e907b97ec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e8ca307a0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e8ca307a0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South Gender heartattack: </a:t>
            </a:r>
            <a:r>
              <a:rPr lang="en" sz="1050">
                <a:solidFill>
                  <a:schemeClr val="dk1"/>
                </a:solidFill>
                <a:highlight>
                  <a:srgbClr val="FFFFFF"/>
                </a:highlight>
              </a:rPr>
              <a:t>TtestResult(statistic=-16.668701635129242, pvalue=3.1556670886651587e-62,</a:t>
            </a:r>
            <a:endParaRPr sz="1050">
              <a:solidFill>
                <a:schemeClr val="dk1"/>
              </a:solidFill>
              <a:highlight>
                <a:srgbClr val="FFFFFF"/>
              </a:highlight>
            </a:endParaRPr>
          </a:p>
          <a:p>
            <a:pPr marL="0" lvl="0" indent="0" algn="l" rtl="0">
              <a:spcBef>
                <a:spcPts val="0"/>
              </a:spcBef>
              <a:spcAft>
                <a:spcPts val="0"/>
              </a:spcAft>
              <a:buNone/>
            </a:pPr>
            <a:r>
              <a:rPr lang="en"/>
              <a:t>South Gender stroke: </a:t>
            </a:r>
            <a:r>
              <a:rPr lang="en" sz="1050">
                <a:solidFill>
                  <a:schemeClr val="dk1"/>
                </a:solidFill>
                <a:highlight>
                  <a:srgbClr val="FFFFFF"/>
                </a:highlight>
              </a:rPr>
              <a:t>TtestResult(statistic=0.08393648861519239, pvalue=0.9331072357494374</a:t>
            </a:r>
            <a:endParaRPr sz="10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kamilpytlak/personal-key-indicators-of-heart-disease/"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14025" y="93065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Does region of the country affect health outcomes?</a:t>
            </a:r>
            <a:endParaRPr/>
          </a:p>
        </p:txBody>
      </p:sp>
      <p:sp>
        <p:nvSpPr>
          <p:cNvPr id="135" name="Google Shape;135;p13"/>
          <p:cNvSpPr txBox="1">
            <a:spLocks noGrp="1"/>
          </p:cNvSpPr>
          <p:nvPr>
            <p:ph type="subTitle" idx="1"/>
          </p:nvPr>
        </p:nvSpPr>
        <p:spPr>
          <a:xfrm>
            <a:off x="4870175" y="2856025"/>
            <a:ext cx="3470700" cy="12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Team 7</a:t>
            </a:r>
            <a:endParaRPr u="sng"/>
          </a:p>
          <a:p>
            <a:pPr marL="0" lvl="0" indent="0" algn="l" rtl="0">
              <a:spcBef>
                <a:spcPts val="0"/>
              </a:spcBef>
              <a:spcAft>
                <a:spcPts val="0"/>
              </a:spcAft>
              <a:buNone/>
            </a:pPr>
            <a:r>
              <a:rPr lang="en"/>
              <a:t> </a:t>
            </a:r>
            <a:endParaRPr/>
          </a:p>
          <a:p>
            <a:pPr marL="0" lvl="0" indent="0" algn="l" rtl="0">
              <a:spcBef>
                <a:spcPts val="0"/>
              </a:spcBef>
              <a:spcAft>
                <a:spcPts val="0"/>
              </a:spcAft>
              <a:buNone/>
            </a:pPr>
            <a:r>
              <a:rPr lang="en"/>
              <a:t>Ryan Dekker</a:t>
            </a:r>
            <a:endParaRPr/>
          </a:p>
          <a:p>
            <a:pPr marL="0" lvl="0" indent="0" algn="l" rtl="0">
              <a:spcBef>
                <a:spcPts val="0"/>
              </a:spcBef>
              <a:spcAft>
                <a:spcPts val="0"/>
              </a:spcAft>
              <a:buNone/>
            </a:pPr>
            <a:r>
              <a:rPr lang="en"/>
              <a:t>Andrea Hernandez</a:t>
            </a:r>
            <a:endParaRPr/>
          </a:p>
          <a:p>
            <a:pPr marL="0" lvl="0" indent="0" algn="l" rtl="0">
              <a:spcBef>
                <a:spcPts val="0"/>
              </a:spcBef>
              <a:spcAft>
                <a:spcPts val="0"/>
              </a:spcAft>
              <a:buNone/>
            </a:pPr>
            <a:r>
              <a:rPr lang="en"/>
              <a:t>Daniela Trujillo </a:t>
            </a:r>
            <a:endParaRPr/>
          </a:p>
        </p:txBody>
      </p:sp>
      <p:sp>
        <p:nvSpPr>
          <p:cNvPr id="136" name="Google Shape;136;p13"/>
          <p:cNvSpPr txBox="1">
            <a:spLocks noGrp="1"/>
          </p:cNvSpPr>
          <p:nvPr>
            <p:ph type="subTitle" idx="1"/>
          </p:nvPr>
        </p:nvSpPr>
        <p:spPr>
          <a:xfrm>
            <a:off x="4993425" y="3931575"/>
            <a:ext cx="3470700" cy="121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2"/>
          <p:cNvSpPr txBox="1">
            <a:spLocks noGrp="1"/>
          </p:cNvSpPr>
          <p:nvPr>
            <p:ph type="title"/>
          </p:nvPr>
        </p:nvSpPr>
        <p:spPr>
          <a:xfrm>
            <a:off x="1297500" y="393750"/>
            <a:ext cx="73995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Comparing smoking status per region</a:t>
            </a:r>
            <a:endParaRPr/>
          </a:p>
          <a:p>
            <a:pPr marL="0" lvl="0" indent="0" algn="l" rtl="0">
              <a:spcBef>
                <a:spcPts val="0"/>
              </a:spcBef>
              <a:spcAft>
                <a:spcPts val="0"/>
              </a:spcAft>
              <a:buNone/>
            </a:pPr>
            <a:endParaRPr/>
          </a:p>
        </p:txBody>
      </p:sp>
      <p:graphicFrame>
        <p:nvGraphicFramePr>
          <p:cNvPr id="209" name="Google Shape;209;p22"/>
          <p:cNvGraphicFramePr/>
          <p:nvPr/>
        </p:nvGraphicFramePr>
        <p:xfrm>
          <a:off x="1224300" y="1066925"/>
          <a:ext cx="3000000" cy="3000000"/>
        </p:xfrm>
        <a:graphic>
          <a:graphicData uri="http://schemas.openxmlformats.org/drawingml/2006/table">
            <a:tbl>
              <a:tblPr>
                <a:noFill/>
                <a:tableStyleId>{9F1368BE-EB41-4FA7-8AB9-3EC0A02B278C}</a:tableStyleId>
              </a:tblPr>
              <a:tblGrid>
                <a:gridCol w="3142750">
                  <a:extLst>
                    <a:ext uri="{9D8B030D-6E8A-4147-A177-3AD203B41FA5}">
                      <a16:colId xmlns:a16="http://schemas.microsoft.com/office/drawing/2014/main" val="20000"/>
                    </a:ext>
                  </a:extLst>
                </a:gridCol>
                <a:gridCol w="3142750">
                  <a:extLst>
                    <a:ext uri="{9D8B030D-6E8A-4147-A177-3AD203B41FA5}">
                      <a16:colId xmlns:a16="http://schemas.microsoft.com/office/drawing/2014/main" val="20001"/>
                    </a:ext>
                  </a:extLst>
                </a:gridCol>
              </a:tblGrid>
              <a:tr h="361750">
                <a:tc>
                  <a:txBody>
                    <a:bodyPr/>
                    <a:lstStyle/>
                    <a:p>
                      <a:pPr marL="0" lvl="0" indent="0" algn="l" rtl="0">
                        <a:spcBef>
                          <a:spcPts val="0"/>
                        </a:spcBef>
                        <a:spcAft>
                          <a:spcPts val="0"/>
                        </a:spcAft>
                        <a:buNone/>
                      </a:pPr>
                      <a:r>
                        <a:rPr lang="en">
                          <a:solidFill>
                            <a:schemeClr val="lt1"/>
                          </a:solidFill>
                        </a:rPr>
                        <a:t>Northeast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South </a:t>
                      </a:r>
                      <a:endParaRPr>
                        <a:solidFill>
                          <a:schemeClr val="lt1"/>
                        </a:solidFill>
                      </a:endParaRPr>
                    </a:p>
                  </a:txBody>
                  <a:tcPr marL="91425" marR="91425" marT="91425" marB="91425"/>
                </a:tc>
                <a:extLst>
                  <a:ext uri="{0D108BD9-81ED-4DB2-BD59-A6C34878D82A}">
                    <a16:rowId xmlns:a16="http://schemas.microsoft.com/office/drawing/2014/main" val="10000"/>
                  </a:ext>
                </a:extLst>
              </a:tr>
              <a:tr h="1474650">
                <a:tc>
                  <a:txBody>
                    <a:bodyPr/>
                    <a:lstStyle/>
                    <a:p>
                      <a:pPr marL="0" lvl="0" indent="0" algn="l" rtl="0">
                        <a:spcBef>
                          <a:spcPts val="0"/>
                        </a:spcBef>
                        <a:spcAft>
                          <a:spcPts val="0"/>
                        </a:spcAft>
                        <a:buNone/>
                      </a:pPr>
                      <a:r>
                        <a:rPr lang="en">
                          <a:solidFill>
                            <a:schemeClr val="accent2"/>
                          </a:solidFill>
                        </a:rPr>
                        <a:t>60%</a:t>
                      </a:r>
                      <a:r>
                        <a:rPr lang="en">
                          <a:solidFill>
                            <a:schemeClr val="lt1"/>
                          </a:solidFill>
                        </a:rPr>
                        <a:t> never smoke;</a:t>
                      </a:r>
                      <a:endParaRPr>
                        <a:solidFill>
                          <a:schemeClr val="lt1"/>
                        </a:solidFill>
                      </a:endParaRPr>
                    </a:p>
                    <a:p>
                      <a:pPr marL="0" lvl="0" indent="0" algn="l" rtl="0">
                        <a:spcBef>
                          <a:spcPts val="0"/>
                        </a:spcBef>
                        <a:spcAft>
                          <a:spcPts val="0"/>
                        </a:spcAft>
                        <a:buNone/>
                      </a:pPr>
                      <a:r>
                        <a:rPr lang="en" b="1" i="1">
                          <a:solidFill>
                            <a:schemeClr val="lt1"/>
                          </a:solidFill>
                        </a:rPr>
                        <a:t>8% </a:t>
                      </a:r>
                      <a:r>
                        <a:rPr lang="en">
                          <a:solidFill>
                            <a:schemeClr val="lt1"/>
                          </a:solidFill>
                        </a:rPr>
                        <a:t>smoke </a:t>
                      </a:r>
                      <a:endParaRPr>
                        <a:solidFill>
                          <a:schemeClr val="lt1"/>
                        </a:solidFill>
                      </a:endParaRPr>
                    </a:p>
                    <a:p>
                      <a:pPr marL="0" lvl="0" indent="0" algn="l" rtl="0">
                        <a:spcBef>
                          <a:spcPts val="0"/>
                        </a:spcBef>
                        <a:spcAft>
                          <a:spcPts val="0"/>
                        </a:spcAft>
                        <a:buNone/>
                      </a:pPr>
                      <a:r>
                        <a:rPr lang="en">
                          <a:solidFill>
                            <a:schemeClr val="lt1"/>
                          </a:solidFill>
                        </a:rPr>
                        <a:t>every day</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accent2"/>
                          </a:solidFill>
                        </a:rPr>
                        <a:t>58%</a:t>
                      </a:r>
                      <a:r>
                        <a:rPr lang="en">
                          <a:solidFill>
                            <a:schemeClr val="lt1"/>
                          </a:solidFill>
                        </a:rPr>
                        <a:t> never </a:t>
                      </a:r>
                      <a:endParaRPr>
                        <a:solidFill>
                          <a:schemeClr val="lt1"/>
                        </a:solidFill>
                      </a:endParaRPr>
                    </a:p>
                    <a:p>
                      <a:pPr marL="0" lvl="0" indent="0" algn="l" rtl="0">
                        <a:spcBef>
                          <a:spcPts val="0"/>
                        </a:spcBef>
                        <a:spcAft>
                          <a:spcPts val="0"/>
                        </a:spcAft>
                        <a:buNone/>
                      </a:pPr>
                      <a:r>
                        <a:rPr lang="en">
                          <a:solidFill>
                            <a:schemeClr val="lt1"/>
                          </a:solidFill>
                        </a:rPr>
                        <a:t>smoked;</a:t>
                      </a:r>
                      <a:endParaRPr>
                        <a:solidFill>
                          <a:schemeClr val="lt1"/>
                        </a:solidFill>
                      </a:endParaRPr>
                    </a:p>
                    <a:p>
                      <a:pPr marL="0" lvl="0" indent="0" algn="l" rtl="0">
                        <a:spcBef>
                          <a:spcPts val="0"/>
                        </a:spcBef>
                        <a:spcAft>
                          <a:spcPts val="0"/>
                        </a:spcAft>
                        <a:buNone/>
                      </a:pPr>
                      <a:r>
                        <a:rPr lang="en" b="1" i="1">
                          <a:solidFill>
                            <a:schemeClr val="lt1"/>
                          </a:solidFill>
                        </a:rPr>
                        <a:t>10% </a:t>
                      </a:r>
                      <a:r>
                        <a:rPr lang="en">
                          <a:solidFill>
                            <a:schemeClr val="lt1"/>
                          </a:solidFill>
                        </a:rPr>
                        <a:t>smoke </a:t>
                      </a:r>
                      <a:endParaRPr>
                        <a:solidFill>
                          <a:schemeClr val="lt1"/>
                        </a:solidFill>
                      </a:endParaRPr>
                    </a:p>
                    <a:p>
                      <a:pPr marL="0" lvl="0" indent="0" algn="l" rtl="0">
                        <a:spcBef>
                          <a:spcPts val="0"/>
                        </a:spcBef>
                        <a:spcAft>
                          <a:spcPts val="0"/>
                        </a:spcAft>
                        <a:buNone/>
                      </a:pPr>
                      <a:r>
                        <a:rPr lang="en">
                          <a:solidFill>
                            <a:schemeClr val="lt1"/>
                          </a:solidFill>
                        </a:rPr>
                        <a:t>every day </a:t>
                      </a:r>
                      <a:endParaRPr>
                        <a:solidFill>
                          <a:schemeClr val="lt1"/>
                        </a:solidFill>
                      </a:endParaRPr>
                    </a:p>
                  </a:txBody>
                  <a:tcPr marL="91425" marR="91425" marT="91425" marB="91425"/>
                </a:tc>
                <a:extLst>
                  <a:ext uri="{0D108BD9-81ED-4DB2-BD59-A6C34878D82A}">
                    <a16:rowId xmlns:a16="http://schemas.microsoft.com/office/drawing/2014/main" val="10001"/>
                  </a:ext>
                </a:extLst>
              </a:tr>
              <a:tr h="361750">
                <a:tc>
                  <a:txBody>
                    <a:bodyPr/>
                    <a:lstStyle/>
                    <a:p>
                      <a:pPr marL="0" lvl="0" indent="0" algn="l" rtl="0">
                        <a:spcBef>
                          <a:spcPts val="0"/>
                        </a:spcBef>
                        <a:spcAft>
                          <a:spcPts val="0"/>
                        </a:spcAft>
                        <a:buNone/>
                      </a:pPr>
                      <a:r>
                        <a:rPr lang="en">
                          <a:solidFill>
                            <a:schemeClr val="lt1"/>
                          </a:solidFill>
                        </a:rPr>
                        <a:t>Midwest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West</a:t>
                      </a:r>
                      <a:endParaRPr>
                        <a:solidFill>
                          <a:schemeClr val="lt1"/>
                        </a:solidFill>
                      </a:endParaRPr>
                    </a:p>
                  </a:txBody>
                  <a:tcPr marL="91425" marR="91425" marT="91425" marB="91425"/>
                </a:tc>
                <a:extLst>
                  <a:ext uri="{0D108BD9-81ED-4DB2-BD59-A6C34878D82A}">
                    <a16:rowId xmlns:a16="http://schemas.microsoft.com/office/drawing/2014/main" val="10002"/>
                  </a:ext>
                </a:extLst>
              </a:tr>
              <a:tr h="1474650">
                <a:tc>
                  <a:txBody>
                    <a:bodyPr/>
                    <a:lstStyle/>
                    <a:p>
                      <a:pPr marL="0" lvl="0" indent="0" algn="l" rtl="0">
                        <a:spcBef>
                          <a:spcPts val="0"/>
                        </a:spcBef>
                        <a:spcAft>
                          <a:spcPts val="0"/>
                        </a:spcAft>
                        <a:buNone/>
                      </a:pPr>
                      <a:r>
                        <a:rPr lang="en">
                          <a:solidFill>
                            <a:schemeClr val="accent2"/>
                          </a:solidFill>
                        </a:rPr>
                        <a:t>59%</a:t>
                      </a:r>
                      <a:r>
                        <a:rPr lang="en">
                          <a:solidFill>
                            <a:schemeClr val="lt1"/>
                          </a:solidFill>
                        </a:rPr>
                        <a:t> never smoke;</a:t>
                      </a:r>
                      <a:endParaRPr>
                        <a:solidFill>
                          <a:schemeClr val="lt1"/>
                        </a:solidFill>
                      </a:endParaRPr>
                    </a:p>
                    <a:p>
                      <a:pPr marL="0" lvl="0" indent="0" algn="l" rtl="0">
                        <a:spcBef>
                          <a:spcPts val="0"/>
                        </a:spcBef>
                        <a:spcAft>
                          <a:spcPts val="0"/>
                        </a:spcAft>
                        <a:buNone/>
                      </a:pPr>
                      <a:r>
                        <a:rPr lang="en" b="1" i="1">
                          <a:solidFill>
                            <a:schemeClr val="lt1"/>
                          </a:solidFill>
                        </a:rPr>
                        <a:t>10%</a:t>
                      </a:r>
                      <a:r>
                        <a:rPr lang="en">
                          <a:solidFill>
                            <a:schemeClr val="lt1"/>
                          </a:solidFill>
                        </a:rPr>
                        <a:t> smoke </a:t>
                      </a:r>
                      <a:endParaRPr>
                        <a:solidFill>
                          <a:schemeClr val="lt1"/>
                        </a:solidFill>
                      </a:endParaRPr>
                    </a:p>
                    <a:p>
                      <a:pPr marL="0" lvl="0" indent="0" algn="l" rtl="0">
                        <a:spcBef>
                          <a:spcPts val="0"/>
                        </a:spcBef>
                        <a:spcAft>
                          <a:spcPts val="0"/>
                        </a:spcAft>
                        <a:buNone/>
                      </a:pPr>
                      <a:r>
                        <a:rPr lang="en">
                          <a:solidFill>
                            <a:schemeClr val="lt1"/>
                          </a:solidFill>
                        </a:rPr>
                        <a:t>every day</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accent2"/>
                          </a:solidFill>
                        </a:rPr>
                        <a:t>62%</a:t>
                      </a:r>
                      <a:r>
                        <a:rPr lang="en">
                          <a:solidFill>
                            <a:schemeClr val="lt1"/>
                          </a:solidFill>
                        </a:rPr>
                        <a:t> never </a:t>
                      </a:r>
                      <a:endParaRPr>
                        <a:solidFill>
                          <a:schemeClr val="lt1"/>
                        </a:solidFill>
                      </a:endParaRPr>
                    </a:p>
                    <a:p>
                      <a:pPr marL="0" lvl="0" indent="0" algn="l" rtl="0">
                        <a:spcBef>
                          <a:spcPts val="0"/>
                        </a:spcBef>
                        <a:spcAft>
                          <a:spcPts val="0"/>
                        </a:spcAft>
                        <a:buNone/>
                      </a:pPr>
                      <a:r>
                        <a:rPr lang="en">
                          <a:solidFill>
                            <a:schemeClr val="lt1"/>
                          </a:solidFill>
                        </a:rPr>
                        <a:t>smoked;</a:t>
                      </a:r>
                      <a:endParaRPr>
                        <a:solidFill>
                          <a:schemeClr val="lt1"/>
                        </a:solidFill>
                      </a:endParaRPr>
                    </a:p>
                    <a:p>
                      <a:pPr marL="0" lvl="0" indent="0" algn="l" rtl="0">
                        <a:spcBef>
                          <a:spcPts val="0"/>
                        </a:spcBef>
                        <a:spcAft>
                          <a:spcPts val="0"/>
                        </a:spcAft>
                        <a:buNone/>
                      </a:pPr>
                      <a:r>
                        <a:rPr lang="en" b="1" i="1">
                          <a:solidFill>
                            <a:schemeClr val="lt1"/>
                          </a:solidFill>
                        </a:rPr>
                        <a:t>7%</a:t>
                      </a:r>
                      <a:r>
                        <a:rPr lang="en">
                          <a:solidFill>
                            <a:schemeClr val="lt1"/>
                          </a:solidFill>
                        </a:rPr>
                        <a:t> smoke </a:t>
                      </a:r>
                      <a:endParaRPr>
                        <a:solidFill>
                          <a:schemeClr val="lt1"/>
                        </a:solidFill>
                      </a:endParaRPr>
                    </a:p>
                    <a:p>
                      <a:pPr marL="0" lvl="0" indent="0" algn="l" rtl="0">
                        <a:spcBef>
                          <a:spcPts val="0"/>
                        </a:spcBef>
                        <a:spcAft>
                          <a:spcPts val="0"/>
                        </a:spcAft>
                        <a:buNone/>
                      </a:pPr>
                      <a:r>
                        <a:rPr lang="en">
                          <a:solidFill>
                            <a:schemeClr val="lt1"/>
                          </a:solidFill>
                        </a:rPr>
                        <a:t>every day</a:t>
                      </a:r>
                      <a:endParaRPr>
                        <a:solidFill>
                          <a:schemeClr val="lt1"/>
                        </a:solidFill>
                      </a:endParaRPr>
                    </a:p>
                    <a:p>
                      <a:pPr marL="0" lvl="0" indent="0" algn="l" rtl="0">
                        <a:spcBef>
                          <a:spcPts val="0"/>
                        </a:spcBef>
                        <a:spcAft>
                          <a:spcPts val="0"/>
                        </a:spcAft>
                        <a:buNone/>
                      </a:pPr>
                      <a:endParaRPr>
                        <a:solidFill>
                          <a:schemeClr val="lt1"/>
                        </a:solidFill>
                      </a:endParaRPr>
                    </a:p>
                  </a:txBody>
                  <a:tcPr marL="91425" marR="91425" marT="91425" marB="91425"/>
                </a:tc>
                <a:extLst>
                  <a:ext uri="{0D108BD9-81ED-4DB2-BD59-A6C34878D82A}">
                    <a16:rowId xmlns:a16="http://schemas.microsoft.com/office/drawing/2014/main" val="10003"/>
                  </a:ext>
                </a:extLst>
              </a:tr>
            </a:tbl>
          </a:graphicData>
        </a:graphic>
      </p:graphicFrame>
      <p:pic>
        <p:nvPicPr>
          <p:cNvPr id="210" name="Google Shape;210;p22"/>
          <p:cNvPicPr preferRelativeResize="0"/>
          <p:nvPr/>
        </p:nvPicPr>
        <p:blipFill>
          <a:blip r:embed="rId3">
            <a:alphaModFix/>
          </a:blip>
          <a:stretch>
            <a:fillRect/>
          </a:stretch>
        </p:blipFill>
        <p:spPr>
          <a:xfrm>
            <a:off x="5813975" y="3412125"/>
            <a:ext cx="1388175" cy="1303575"/>
          </a:xfrm>
          <a:prstGeom prst="rect">
            <a:avLst/>
          </a:prstGeom>
          <a:noFill/>
          <a:ln>
            <a:noFill/>
          </a:ln>
        </p:spPr>
      </p:pic>
      <p:sp>
        <p:nvSpPr>
          <p:cNvPr id="211" name="Google Shape;211;p22"/>
          <p:cNvSpPr/>
          <p:nvPr/>
        </p:nvSpPr>
        <p:spPr>
          <a:xfrm>
            <a:off x="7933475" y="1603575"/>
            <a:ext cx="216900" cy="2106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 name="Google Shape;212;p22"/>
          <p:cNvSpPr txBox="1"/>
          <p:nvPr/>
        </p:nvSpPr>
        <p:spPr>
          <a:xfrm>
            <a:off x="8229600" y="1401075"/>
            <a:ext cx="91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 never smoked</a:t>
            </a:r>
            <a:endParaRPr>
              <a:solidFill>
                <a:schemeClr val="lt1"/>
              </a:solidFill>
              <a:latin typeface="Lato"/>
              <a:ea typeface="Lato"/>
              <a:cs typeface="Lato"/>
              <a:sym typeface="Lato"/>
            </a:endParaRPr>
          </a:p>
        </p:txBody>
      </p:sp>
      <p:sp>
        <p:nvSpPr>
          <p:cNvPr id="213" name="Google Shape;213;p22"/>
          <p:cNvSpPr/>
          <p:nvPr/>
        </p:nvSpPr>
        <p:spPr>
          <a:xfrm>
            <a:off x="7933475" y="2312400"/>
            <a:ext cx="216900" cy="2106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4" name="Google Shape;214;p22"/>
          <p:cNvSpPr txBox="1"/>
          <p:nvPr/>
        </p:nvSpPr>
        <p:spPr>
          <a:xfrm>
            <a:off x="8229600" y="2109900"/>
            <a:ext cx="91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 former smoker</a:t>
            </a:r>
            <a:endParaRPr>
              <a:solidFill>
                <a:schemeClr val="lt1"/>
              </a:solidFill>
              <a:latin typeface="Lato"/>
              <a:ea typeface="Lato"/>
              <a:cs typeface="Lato"/>
              <a:sym typeface="Lato"/>
            </a:endParaRPr>
          </a:p>
        </p:txBody>
      </p:sp>
      <p:sp>
        <p:nvSpPr>
          <p:cNvPr id="215" name="Google Shape;215;p22"/>
          <p:cNvSpPr/>
          <p:nvPr/>
        </p:nvSpPr>
        <p:spPr>
          <a:xfrm>
            <a:off x="7933475" y="3021225"/>
            <a:ext cx="216900" cy="210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6" name="Google Shape;216;p22"/>
          <p:cNvSpPr txBox="1"/>
          <p:nvPr/>
        </p:nvSpPr>
        <p:spPr>
          <a:xfrm>
            <a:off x="8229600" y="2818725"/>
            <a:ext cx="99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 smoke every day</a:t>
            </a:r>
            <a:endParaRPr>
              <a:solidFill>
                <a:schemeClr val="lt1"/>
              </a:solidFill>
              <a:latin typeface="Lato"/>
              <a:ea typeface="Lato"/>
              <a:cs typeface="Lato"/>
              <a:sym typeface="Lato"/>
            </a:endParaRPr>
          </a:p>
        </p:txBody>
      </p:sp>
      <p:sp>
        <p:nvSpPr>
          <p:cNvPr id="217" name="Google Shape;217;p22"/>
          <p:cNvSpPr/>
          <p:nvPr/>
        </p:nvSpPr>
        <p:spPr>
          <a:xfrm>
            <a:off x="7933475" y="3821100"/>
            <a:ext cx="216900" cy="2106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8" name="Google Shape;218;p22"/>
          <p:cNvSpPr txBox="1"/>
          <p:nvPr/>
        </p:nvSpPr>
        <p:spPr>
          <a:xfrm>
            <a:off x="8229600" y="3618600"/>
            <a:ext cx="1054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 smoke some days</a:t>
            </a:r>
            <a:endParaRPr>
              <a:solidFill>
                <a:schemeClr val="lt1"/>
              </a:solidFill>
              <a:latin typeface="Lato"/>
              <a:ea typeface="Lato"/>
              <a:cs typeface="Lato"/>
              <a:sym typeface="Lato"/>
            </a:endParaRPr>
          </a:p>
        </p:txBody>
      </p:sp>
      <p:pic>
        <p:nvPicPr>
          <p:cNvPr id="219" name="Google Shape;219;p22"/>
          <p:cNvPicPr preferRelativeResize="0"/>
          <p:nvPr/>
        </p:nvPicPr>
        <p:blipFill>
          <a:blip r:embed="rId4">
            <a:alphaModFix/>
          </a:blip>
          <a:stretch>
            <a:fillRect/>
          </a:stretch>
        </p:blipFill>
        <p:spPr>
          <a:xfrm>
            <a:off x="5754963" y="1603586"/>
            <a:ext cx="1506199" cy="1186339"/>
          </a:xfrm>
          <a:prstGeom prst="rect">
            <a:avLst/>
          </a:prstGeom>
          <a:noFill/>
          <a:ln>
            <a:noFill/>
          </a:ln>
        </p:spPr>
      </p:pic>
      <p:pic>
        <p:nvPicPr>
          <p:cNvPr id="220" name="Google Shape;220;p22"/>
          <p:cNvPicPr preferRelativeResize="0"/>
          <p:nvPr/>
        </p:nvPicPr>
        <p:blipFill>
          <a:blip r:embed="rId5">
            <a:alphaModFix/>
          </a:blip>
          <a:stretch>
            <a:fillRect/>
          </a:stretch>
        </p:blipFill>
        <p:spPr>
          <a:xfrm>
            <a:off x="2978875" y="1463126"/>
            <a:ext cx="1388175" cy="1388149"/>
          </a:xfrm>
          <a:prstGeom prst="rect">
            <a:avLst/>
          </a:prstGeom>
          <a:noFill/>
          <a:ln>
            <a:noFill/>
          </a:ln>
        </p:spPr>
      </p:pic>
      <p:pic>
        <p:nvPicPr>
          <p:cNvPr id="221" name="Google Shape;221;p22"/>
          <p:cNvPicPr preferRelativeResize="0"/>
          <p:nvPr/>
        </p:nvPicPr>
        <p:blipFill>
          <a:blip r:embed="rId6">
            <a:alphaModFix/>
          </a:blip>
          <a:stretch>
            <a:fillRect/>
          </a:stretch>
        </p:blipFill>
        <p:spPr>
          <a:xfrm>
            <a:off x="2906525" y="3333967"/>
            <a:ext cx="1388175" cy="13720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1297500" y="393750"/>
            <a:ext cx="73995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Pie charts per region of removed teeth</a:t>
            </a:r>
            <a:endParaRPr/>
          </a:p>
          <a:p>
            <a:pPr marL="0" lvl="0" indent="0" algn="l" rtl="0">
              <a:spcBef>
                <a:spcPts val="0"/>
              </a:spcBef>
              <a:spcAft>
                <a:spcPts val="0"/>
              </a:spcAft>
              <a:buNone/>
            </a:pPr>
            <a:endParaRPr/>
          </a:p>
        </p:txBody>
      </p:sp>
      <p:graphicFrame>
        <p:nvGraphicFramePr>
          <p:cNvPr id="227" name="Google Shape;227;p23"/>
          <p:cNvGraphicFramePr/>
          <p:nvPr/>
        </p:nvGraphicFramePr>
        <p:xfrm>
          <a:off x="1224300" y="1066925"/>
          <a:ext cx="3000000" cy="3000000"/>
        </p:xfrm>
        <a:graphic>
          <a:graphicData uri="http://schemas.openxmlformats.org/drawingml/2006/table">
            <a:tbl>
              <a:tblPr>
                <a:noFill/>
                <a:tableStyleId>{9F1368BE-EB41-4FA7-8AB9-3EC0A02B278C}</a:tableStyleId>
              </a:tblPr>
              <a:tblGrid>
                <a:gridCol w="3142750">
                  <a:extLst>
                    <a:ext uri="{9D8B030D-6E8A-4147-A177-3AD203B41FA5}">
                      <a16:colId xmlns:a16="http://schemas.microsoft.com/office/drawing/2014/main" val="20000"/>
                    </a:ext>
                  </a:extLst>
                </a:gridCol>
                <a:gridCol w="3142750">
                  <a:extLst>
                    <a:ext uri="{9D8B030D-6E8A-4147-A177-3AD203B41FA5}">
                      <a16:colId xmlns:a16="http://schemas.microsoft.com/office/drawing/2014/main" val="20001"/>
                    </a:ext>
                  </a:extLst>
                </a:gridCol>
              </a:tblGrid>
              <a:tr h="361750">
                <a:tc>
                  <a:txBody>
                    <a:bodyPr/>
                    <a:lstStyle/>
                    <a:p>
                      <a:pPr marL="0" lvl="0" indent="0" algn="l" rtl="0">
                        <a:spcBef>
                          <a:spcPts val="0"/>
                        </a:spcBef>
                        <a:spcAft>
                          <a:spcPts val="0"/>
                        </a:spcAft>
                        <a:buNone/>
                      </a:pPr>
                      <a:r>
                        <a:rPr lang="en">
                          <a:solidFill>
                            <a:schemeClr val="lt1"/>
                          </a:solidFill>
                        </a:rPr>
                        <a:t>Northeast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South </a:t>
                      </a:r>
                      <a:endParaRPr>
                        <a:solidFill>
                          <a:schemeClr val="lt1"/>
                        </a:solidFill>
                      </a:endParaRPr>
                    </a:p>
                  </a:txBody>
                  <a:tcPr marL="91425" marR="91425" marT="91425" marB="91425"/>
                </a:tc>
                <a:extLst>
                  <a:ext uri="{0D108BD9-81ED-4DB2-BD59-A6C34878D82A}">
                    <a16:rowId xmlns:a16="http://schemas.microsoft.com/office/drawing/2014/main" val="10000"/>
                  </a:ext>
                </a:extLst>
              </a:tr>
              <a:tr h="1474650">
                <a:tc>
                  <a:txBody>
                    <a:bodyPr/>
                    <a:lstStyle/>
                    <a:p>
                      <a:pPr marL="0" lvl="0" indent="0" algn="l" rtl="0">
                        <a:spcBef>
                          <a:spcPts val="0"/>
                        </a:spcBef>
                        <a:spcAft>
                          <a:spcPts val="0"/>
                        </a:spcAft>
                        <a:buNone/>
                      </a:pPr>
                      <a:r>
                        <a:rPr lang="en">
                          <a:solidFill>
                            <a:srgbClr val="FFFF00"/>
                          </a:solidFill>
                        </a:rPr>
                        <a:t>54%</a:t>
                      </a:r>
                      <a:r>
                        <a:rPr lang="en">
                          <a:solidFill>
                            <a:schemeClr val="lt1"/>
                          </a:solidFill>
                        </a:rPr>
                        <a:t> never had</a:t>
                      </a:r>
                      <a:endParaRPr>
                        <a:solidFill>
                          <a:schemeClr val="lt1"/>
                        </a:solidFill>
                      </a:endParaRPr>
                    </a:p>
                    <a:p>
                      <a:pPr marL="0" lvl="0" indent="0" algn="l" rtl="0">
                        <a:spcBef>
                          <a:spcPts val="0"/>
                        </a:spcBef>
                        <a:spcAft>
                          <a:spcPts val="0"/>
                        </a:spcAft>
                        <a:buNone/>
                      </a:pPr>
                      <a:r>
                        <a:rPr lang="en">
                          <a:solidFill>
                            <a:schemeClr val="lt1"/>
                          </a:solidFill>
                        </a:rPr>
                        <a:t>Teeth removed</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rgbClr val="FFFF00"/>
                          </a:solidFill>
                        </a:rPr>
                        <a:t>49%</a:t>
                      </a:r>
                      <a:r>
                        <a:rPr lang="en">
                          <a:solidFill>
                            <a:schemeClr val="lt1"/>
                          </a:solidFill>
                        </a:rPr>
                        <a:t> never had</a:t>
                      </a:r>
                      <a:endParaRPr>
                        <a:solidFill>
                          <a:schemeClr val="lt1"/>
                        </a:solidFill>
                      </a:endParaRPr>
                    </a:p>
                    <a:p>
                      <a:pPr marL="0" lvl="0" indent="0" algn="l" rtl="0">
                        <a:spcBef>
                          <a:spcPts val="0"/>
                        </a:spcBef>
                        <a:spcAft>
                          <a:spcPts val="0"/>
                        </a:spcAft>
                        <a:buNone/>
                      </a:pPr>
                      <a:r>
                        <a:rPr lang="en">
                          <a:solidFill>
                            <a:schemeClr val="lt1"/>
                          </a:solidFill>
                        </a:rPr>
                        <a:t>teeth removed</a:t>
                      </a:r>
                      <a:endParaRPr>
                        <a:solidFill>
                          <a:schemeClr val="lt1"/>
                        </a:solidFill>
                      </a:endParaRPr>
                    </a:p>
                  </a:txBody>
                  <a:tcPr marL="91425" marR="91425" marT="91425" marB="91425"/>
                </a:tc>
                <a:extLst>
                  <a:ext uri="{0D108BD9-81ED-4DB2-BD59-A6C34878D82A}">
                    <a16:rowId xmlns:a16="http://schemas.microsoft.com/office/drawing/2014/main" val="10001"/>
                  </a:ext>
                </a:extLst>
              </a:tr>
              <a:tr h="361750">
                <a:tc>
                  <a:txBody>
                    <a:bodyPr/>
                    <a:lstStyle/>
                    <a:p>
                      <a:pPr marL="0" lvl="0" indent="0" algn="l" rtl="0">
                        <a:spcBef>
                          <a:spcPts val="0"/>
                        </a:spcBef>
                        <a:spcAft>
                          <a:spcPts val="0"/>
                        </a:spcAft>
                        <a:buNone/>
                      </a:pPr>
                      <a:r>
                        <a:rPr lang="en">
                          <a:solidFill>
                            <a:schemeClr val="lt1"/>
                          </a:solidFill>
                        </a:rPr>
                        <a:t>Midwest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West</a:t>
                      </a:r>
                      <a:endParaRPr>
                        <a:solidFill>
                          <a:schemeClr val="lt1"/>
                        </a:solidFill>
                      </a:endParaRPr>
                    </a:p>
                  </a:txBody>
                  <a:tcPr marL="91425" marR="91425" marT="91425" marB="91425"/>
                </a:tc>
                <a:extLst>
                  <a:ext uri="{0D108BD9-81ED-4DB2-BD59-A6C34878D82A}">
                    <a16:rowId xmlns:a16="http://schemas.microsoft.com/office/drawing/2014/main" val="10002"/>
                  </a:ext>
                </a:extLst>
              </a:tr>
              <a:tr h="1474650">
                <a:tc>
                  <a:txBody>
                    <a:bodyPr/>
                    <a:lstStyle/>
                    <a:p>
                      <a:pPr marL="0" lvl="0" indent="0" algn="l" rtl="0">
                        <a:spcBef>
                          <a:spcPts val="0"/>
                        </a:spcBef>
                        <a:spcAft>
                          <a:spcPts val="0"/>
                        </a:spcAft>
                        <a:buNone/>
                      </a:pPr>
                      <a:r>
                        <a:rPr lang="en">
                          <a:solidFill>
                            <a:srgbClr val="FFFF00"/>
                          </a:solidFill>
                        </a:rPr>
                        <a:t>54%</a:t>
                      </a:r>
                      <a:r>
                        <a:rPr lang="en">
                          <a:solidFill>
                            <a:schemeClr val="lt1"/>
                          </a:solidFill>
                        </a:rPr>
                        <a:t> never had</a:t>
                      </a:r>
                      <a:endParaRPr>
                        <a:solidFill>
                          <a:schemeClr val="lt1"/>
                        </a:solidFill>
                      </a:endParaRPr>
                    </a:p>
                    <a:p>
                      <a:pPr marL="0" lvl="0" indent="0" algn="l" rtl="0">
                        <a:spcBef>
                          <a:spcPts val="0"/>
                        </a:spcBef>
                        <a:spcAft>
                          <a:spcPts val="0"/>
                        </a:spcAft>
                        <a:buNone/>
                      </a:pPr>
                      <a:r>
                        <a:rPr lang="en">
                          <a:solidFill>
                            <a:schemeClr val="lt1"/>
                          </a:solidFill>
                        </a:rPr>
                        <a:t>Teeth removed</a:t>
                      </a:r>
                      <a:endParaRPr/>
                    </a:p>
                  </a:txBody>
                  <a:tcPr marL="91425" marR="91425" marT="91425" marB="91425"/>
                </a:tc>
                <a:tc>
                  <a:txBody>
                    <a:bodyPr/>
                    <a:lstStyle/>
                    <a:p>
                      <a:pPr marL="0" lvl="0" indent="0" algn="l" rtl="0">
                        <a:spcBef>
                          <a:spcPts val="0"/>
                        </a:spcBef>
                        <a:spcAft>
                          <a:spcPts val="0"/>
                        </a:spcAft>
                        <a:buNone/>
                      </a:pPr>
                      <a:r>
                        <a:rPr lang="en">
                          <a:solidFill>
                            <a:srgbClr val="FFFF00"/>
                          </a:solidFill>
                        </a:rPr>
                        <a:t>57%</a:t>
                      </a:r>
                      <a:r>
                        <a:rPr lang="en">
                          <a:solidFill>
                            <a:schemeClr val="lt1"/>
                          </a:solidFill>
                        </a:rPr>
                        <a:t> never had </a:t>
                      </a:r>
                      <a:endParaRPr>
                        <a:solidFill>
                          <a:schemeClr val="lt1"/>
                        </a:solidFill>
                      </a:endParaRPr>
                    </a:p>
                    <a:p>
                      <a:pPr marL="0" lvl="0" indent="0" algn="l" rtl="0">
                        <a:spcBef>
                          <a:spcPts val="0"/>
                        </a:spcBef>
                        <a:spcAft>
                          <a:spcPts val="0"/>
                        </a:spcAft>
                        <a:buNone/>
                      </a:pPr>
                      <a:r>
                        <a:rPr lang="en">
                          <a:solidFill>
                            <a:schemeClr val="lt1"/>
                          </a:solidFill>
                        </a:rPr>
                        <a:t>teeth removed </a:t>
                      </a:r>
                      <a:endParaRPr>
                        <a:solidFill>
                          <a:schemeClr val="lt1"/>
                        </a:solidFill>
                      </a:endParaRPr>
                    </a:p>
                    <a:p>
                      <a:pPr marL="0" lvl="0" indent="0" algn="l" rtl="0">
                        <a:spcBef>
                          <a:spcPts val="0"/>
                        </a:spcBef>
                        <a:spcAft>
                          <a:spcPts val="0"/>
                        </a:spcAft>
                        <a:buNone/>
                      </a:pPr>
                      <a:endParaRPr>
                        <a:solidFill>
                          <a:schemeClr val="lt1"/>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228" name="Google Shape;228;p23"/>
          <p:cNvSpPr/>
          <p:nvPr/>
        </p:nvSpPr>
        <p:spPr>
          <a:xfrm>
            <a:off x="7933475" y="1603575"/>
            <a:ext cx="216900" cy="2106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9" name="Google Shape;229;p23"/>
          <p:cNvSpPr txBox="1"/>
          <p:nvPr/>
        </p:nvSpPr>
        <p:spPr>
          <a:xfrm>
            <a:off x="8229600" y="1508775"/>
            <a:ext cx="91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 none</a:t>
            </a:r>
            <a:endParaRPr>
              <a:solidFill>
                <a:schemeClr val="lt1"/>
              </a:solidFill>
              <a:latin typeface="Lato"/>
              <a:ea typeface="Lato"/>
              <a:cs typeface="Lato"/>
              <a:sym typeface="Lato"/>
            </a:endParaRPr>
          </a:p>
        </p:txBody>
      </p:sp>
      <p:sp>
        <p:nvSpPr>
          <p:cNvPr id="230" name="Google Shape;230;p23"/>
          <p:cNvSpPr/>
          <p:nvPr/>
        </p:nvSpPr>
        <p:spPr>
          <a:xfrm>
            <a:off x="7933475" y="2312400"/>
            <a:ext cx="216900" cy="2106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1" name="Google Shape;231;p23"/>
          <p:cNvSpPr txBox="1"/>
          <p:nvPr/>
        </p:nvSpPr>
        <p:spPr>
          <a:xfrm>
            <a:off x="8229600" y="2217600"/>
            <a:ext cx="91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  1-5</a:t>
            </a:r>
            <a:endParaRPr>
              <a:solidFill>
                <a:schemeClr val="lt1"/>
              </a:solidFill>
              <a:latin typeface="Lato"/>
              <a:ea typeface="Lato"/>
              <a:cs typeface="Lato"/>
              <a:sym typeface="Lato"/>
            </a:endParaRPr>
          </a:p>
        </p:txBody>
      </p:sp>
      <p:sp>
        <p:nvSpPr>
          <p:cNvPr id="232" name="Google Shape;232;p23"/>
          <p:cNvSpPr/>
          <p:nvPr/>
        </p:nvSpPr>
        <p:spPr>
          <a:xfrm>
            <a:off x="7933475" y="3021225"/>
            <a:ext cx="216900" cy="210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3" name="Google Shape;233;p23"/>
          <p:cNvSpPr txBox="1"/>
          <p:nvPr/>
        </p:nvSpPr>
        <p:spPr>
          <a:xfrm>
            <a:off x="8229600" y="2818725"/>
            <a:ext cx="99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 6+ (but not all)</a:t>
            </a:r>
            <a:endParaRPr>
              <a:solidFill>
                <a:schemeClr val="lt1"/>
              </a:solidFill>
              <a:latin typeface="Lato"/>
              <a:ea typeface="Lato"/>
              <a:cs typeface="Lato"/>
              <a:sym typeface="Lato"/>
            </a:endParaRPr>
          </a:p>
        </p:txBody>
      </p:sp>
      <p:sp>
        <p:nvSpPr>
          <p:cNvPr id="234" name="Google Shape;234;p23"/>
          <p:cNvSpPr/>
          <p:nvPr/>
        </p:nvSpPr>
        <p:spPr>
          <a:xfrm>
            <a:off x="7933475" y="3821100"/>
            <a:ext cx="216900" cy="2106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5" name="Google Shape;235;p23"/>
          <p:cNvSpPr txBox="1"/>
          <p:nvPr/>
        </p:nvSpPr>
        <p:spPr>
          <a:xfrm>
            <a:off x="8229600" y="3742950"/>
            <a:ext cx="105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 all</a:t>
            </a:r>
            <a:endParaRPr>
              <a:solidFill>
                <a:schemeClr val="lt1"/>
              </a:solidFill>
              <a:latin typeface="Lato"/>
              <a:ea typeface="Lato"/>
              <a:cs typeface="Lato"/>
              <a:sym typeface="Lato"/>
            </a:endParaRPr>
          </a:p>
        </p:txBody>
      </p:sp>
      <p:pic>
        <p:nvPicPr>
          <p:cNvPr id="236" name="Google Shape;236;p23"/>
          <p:cNvPicPr preferRelativeResize="0"/>
          <p:nvPr/>
        </p:nvPicPr>
        <p:blipFill>
          <a:blip r:embed="rId3">
            <a:alphaModFix/>
          </a:blip>
          <a:stretch>
            <a:fillRect/>
          </a:stretch>
        </p:blipFill>
        <p:spPr>
          <a:xfrm>
            <a:off x="5800275" y="3434325"/>
            <a:ext cx="1416349" cy="1315200"/>
          </a:xfrm>
          <a:prstGeom prst="rect">
            <a:avLst/>
          </a:prstGeom>
          <a:noFill/>
          <a:ln>
            <a:noFill/>
          </a:ln>
        </p:spPr>
      </p:pic>
      <p:pic>
        <p:nvPicPr>
          <p:cNvPr id="237" name="Google Shape;237;p23"/>
          <p:cNvPicPr preferRelativeResize="0"/>
          <p:nvPr/>
        </p:nvPicPr>
        <p:blipFill>
          <a:blip r:embed="rId4">
            <a:alphaModFix/>
          </a:blip>
          <a:stretch>
            <a:fillRect/>
          </a:stretch>
        </p:blipFill>
        <p:spPr>
          <a:xfrm>
            <a:off x="5860375" y="1508775"/>
            <a:ext cx="1416349" cy="1281625"/>
          </a:xfrm>
          <a:prstGeom prst="rect">
            <a:avLst/>
          </a:prstGeom>
          <a:noFill/>
          <a:ln>
            <a:noFill/>
          </a:ln>
        </p:spPr>
      </p:pic>
      <p:pic>
        <p:nvPicPr>
          <p:cNvPr id="238" name="Google Shape;238;p23"/>
          <p:cNvPicPr preferRelativeResize="0"/>
          <p:nvPr/>
        </p:nvPicPr>
        <p:blipFill>
          <a:blip r:embed="rId5">
            <a:alphaModFix/>
          </a:blip>
          <a:stretch>
            <a:fillRect/>
          </a:stretch>
        </p:blipFill>
        <p:spPr>
          <a:xfrm>
            <a:off x="2582563" y="3379403"/>
            <a:ext cx="1771937" cy="1281625"/>
          </a:xfrm>
          <a:prstGeom prst="rect">
            <a:avLst/>
          </a:prstGeom>
          <a:noFill/>
          <a:ln>
            <a:noFill/>
          </a:ln>
        </p:spPr>
      </p:pic>
      <p:pic>
        <p:nvPicPr>
          <p:cNvPr id="239" name="Google Shape;239;p23"/>
          <p:cNvPicPr preferRelativeResize="0"/>
          <p:nvPr/>
        </p:nvPicPr>
        <p:blipFill>
          <a:blip r:embed="rId6">
            <a:alphaModFix/>
          </a:blip>
          <a:stretch>
            <a:fillRect/>
          </a:stretch>
        </p:blipFill>
        <p:spPr>
          <a:xfrm>
            <a:off x="2539050" y="1599350"/>
            <a:ext cx="1771926" cy="128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Heart attack factors</a:t>
            </a:r>
            <a:endParaRPr/>
          </a:p>
        </p:txBody>
      </p:sp>
      <p:graphicFrame>
        <p:nvGraphicFramePr>
          <p:cNvPr id="245" name="Google Shape;245;p24"/>
          <p:cNvGraphicFramePr/>
          <p:nvPr/>
        </p:nvGraphicFramePr>
        <p:xfrm>
          <a:off x="814225" y="2206100"/>
          <a:ext cx="3000000" cy="3000000"/>
        </p:xfrm>
        <a:graphic>
          <a:graphicData uri="http://schemas.openxmlformats.org/drawingml/2006/table">
            <a:tbl>
              <a:tblPr>
                <a:noFill/>
                <a:tableStyleId>{9F1368BE-EB41-4FA7-8AB9-3EC0A02B278C}</a:tableStyleId>
              </a:tblPr>
              <a:tblGrid>
                <a:gridCol w="1403150">
                  <a:extLst>
                    <a:ext uri="{9D8B030D-6E8A-4147-A177-3AD203B41FA5}">
                      <a16:colId xmlns:a16="http://schemas.microsoft.com/office/drawing/2014/main" val="20000"/>
                    </a:ext>
                  </a:extLst>
                </a:gridCol>
                <a:gridCol w="1591500">
                  <a:extLst>
                    <a:ext uri="{9D8B030D-6E8A-4147-A177-3AD203B41FA5}">
                      <a16:colId xmlns:a16="http://schemas.microsoft.com/office/drawing/2014/main" val="20001"/>
                    </a:ext>
                  </a:extLst>
                </a:gridCol>
                <a:gridCol w="1183625">
                  <a:extLst>
                    <a:ext uri="{9D8B030D-6E8A-4147-A177-3AD203B41FA5}">
                      <a16:colId xmlns:a16="http://schemas.microsoft.com/office/drawing/2014/main" val="20002"/>
                    </a:ext>
                  </a:extLst>
                </a:gridCol>
                <a:gridCol w="1488525">
                  <a:extLst>
                    <a:ext uri="{9D8B030D-6E8A-4147-A177-3AD203B41FA5}">
                      <a16:colId xmlns:a16="http://schemas.microsoft.com/office/drawing/2014/main" val="20003"/>
                    </a:ext>
                  </a:extLst>
                </a:gridCol>
                <a:gridCol w="1464050">
                  <a:extLst>
                    <a:ext uri="{9D8B030D-6E8A-4147-A177-3AD203B41FA5}">
                      <a16:colId xmlns:a16="http://schemas.microsoft.com/office/drawing/2014/main" val="20004"/>
                    </a:ext>
                  </a:extLst>
                </a:gridCol>
              </a:tblGrid>
              <a:tr h="0">
                <a:tc>
                  <a:txBody>
                    <a:bodyPr/>
                    <a:lstStyle/>
                    <a:p>
                      <a:pPr marL="0" lvl="0" indent="0" algn="l" rtl="0">
                        <a:spcBef>
                          <a:spcPts val="0"/>
                        </a:spcBef>
                        <a:spcAft>
                          <a:spcPts val="0"/>
                        </a:spcAft>
                        <a:buNone/>
                      </a:pPr>
                      <a:r>
                        <a:rPr lang="en" sz="1200">
                          <a:solidFill>
                            <a:schemeClr val="lt1"/>
                          </a:solidFill>
                        </a:rPr>
                        <a:t>Region</a:t>
                      </a:r>
                      <a:endParaRPr sz="1200">
                        <a:solidFill>
                          <a:schemeClr val="lt1"/>
                        </a:solidFill>
                      </a:endParaRPr>
                    </a:p>
                  </a:txBody>
                  <a:tcPr marL="91425" marR="91425" marT="91425" marB="91425"/>
                </a:tc>
                <a:tc>
                  <a:txBody>
                    <a:bodyPr/>
                    <a:lstStyle/>
                    <a:p>
                      <a:pPr marL="0" lvl="0" indent="0" algn="l" rtl="0">
                        <a:spcBef>
                          <a:spcPts val="0"/>
                        </a:spcBef>
                        <a:spcAft>
                          <a:spcPts val="0"/>
                        </a:spcAft>
                        <a:buNone/>
                      </a:pPr>
                      <a:r>
                        <a:rPr lang="en" sz="1200">
                          <a:solidFill>
                            <a:schemeClr val="lt1"/>
                          </a:solidFill>
                        </a:rPr>
                        <a:t>Heart attack rate</a:t>
                      </a:r>
                      <a:endParaRPr sz="1200">
                        <a:solidFill>
                          <a:schemeClr val="lt1"/>
                        </a:solidFill>
                      </a:endParaRPr>
                    </a:p>
                  </a:txBody>
                  <a:tcPr marL="91425" marR="91425" marT="91425" marB="91425"/>
                </a:tc>
                <a:tc>
                  <a:txBody>
                    <a:bodyPr/>
                    <a:lstStyle/>
                    <a:p>
                      <a:pPr marL="0" lvl="0" indent="0" algn="l" rtl="0">
                        <a:spcBef>
                          <a:spcPts val="0"/>
                        </a:spcBef>
                        <a:spcAft>
                          <a:spcPts val="0"/>
                        </a:spcAft>
                        <a:buNone/>
                      </a:pPr>
                      <a:r>
                        <a:rPr lang="en" sz="1200">
                          <a:solidFill>
                            <a:schemeClr val="lt1"/>
                          </a:solidFill>
                        </a:rPr>
                        <a:t>% Never smoked</a:t>
                      </a:r>
                      <a:endParaRPr sz="1200">
                        <a:solidFill>
                          <a:schemeClr val="lt1"/>
                        </a:solidFill>
                      </a:endParaRPr>
                    </a:p>
                  </a:txBody>
                  <a:tcPr marL="91425" marR="91425" marT="91425" marB="91425"/>
                </a:tc>
                <a:tc>
                  <a:txBody>
                    <a:bodyPr/>
                    <a:lstStyle/>
                    <a:p>
                      <a:pPr marL="0" lvl="0" indent="0" algn="l" rtl="0">
                        <a:spcBef>
                          <a:spcPts val="0"/>
                        </a:spcBef>
                        <a:spcAft>
                          <a:spcPts val="0"/>
                        </a:spcAft>
                        <a:buNone/>
                      </a:pPr>
                      <a:r>
                        <a:rPr lang="en" sz="1200">
                          <a:solidFill>
                            <a:schemeClr val="lt1"/>
                          </a:solidFill>
                        </a:rPr>
                        <a:t>% had teeth pulled</a:t>
                      </a:r>
                      <a:endParaRPr sz="1200">
                        <a:solidFill>
                          <a:schemeClr val="lt1"/>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sz="1200">
                          <a:solidFill>
                            <a:srgbClr val="FFFF00"/>
                          </a:solidFill>
                        </a:rPr>
                        <a:t>% Alcohol drinkers</a:t>
                      </a:r>
                      <a:endParaRPr sz="1200">
                        <a:solidFill>
                          <a:srgbClr val="FFFF00"/>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solidFill>
                            <a:schemeClr val="lt1"/>
                          </a:solidFill>
                        </a:rPr>
                        <a:t>South</a:t>
                      </a:r>
                      <a:endParaRPr sz="1200">
                        <a:solidFill>
                          <a:schemeClr val="lt1"/>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6.3%</a:t>
                      </a:r>
                      <a:endParaRPr sz="1200">
                        <a:solidFill>
                          <a:schemeClr val="lt1"/>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58%</a:t>
                      </a:r>
                      <a:endParaRPr sz="1200">
                        <a:solidFill>
                          <a:schemeClr val="lt1"/>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51%</a:t>
                      </a:r>
                      <a:endParaRPr sz="1200">
                        <a:solidFill>
                          <a:schemeClr val="lt1"/>
                        </a:solidFill>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rgbClr val="FFFF00"/>
                          </a:solidFill>
                        </a:rPr>
                        <a:t>49%</a:t>
                      </a:r>
                      <a:endParaRPr sz="1200">
                        <a:solidFill>
                          <a:srgbClr val="FFFF00"/>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solidFill>
                            <a:schemeClr val="lt1"/>
                          </a:solidFill>
                        </a:rPr>
                        <a:t>Midwest</a:t>
                      </a:r>
                      <a:endParaRPr sz="12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5.4%</a:t>
                      </a:r>
                      <a:endParaRPr sz="12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59%</a:t>
                      </a:r>
                      <a:endParaRPr sz="12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46%</a:t>
                      </a:r>
                      <a:endParaRPr sz="12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rgbClr val="FFFF00"/>
                          </a:solidFill>
                        </a:rPr>
                        <a:t>57%</a:t>
                      </a:r>
                      <a:endParaRPr sz="1200">
                        <a:solidFill>
                          <a:srgbClr val="FFFF00"/>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solidFill>
                            <a:schemeClr val="lt1"/>
                          </a:solidFill>
                        </a:rPr>
                        <a:t>Northeast</a:t>
                      </a:r>
                      <a:endParaRPr sz="12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5.2%</a:t>
                      </a:r>
                      <a:endParaRPr sz="12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60%</a:t>
                      </a:r>
                      <a:endParaRPr sz="12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46%</a:t>
                      </a:r>
                      <a:endParaRPr sz="12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rgbClr val="FFFF00"/>
                          </a:solidFill>
                        </a:rPr>
                        <a:t>60%</a:t>
                      </a:r>
                      <a:endParaRPr sz="1200">
                        <a:solidFill>
                          <a:srgbClr val="FFFF00"/>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solidFill>
                            <a:schemeClr val="lt1"/>
                          </a:solidFill>
                        </a:rPr>
                        <a:t>West</a:t>
                      </a:r>
                      <a:endParaRPr sz="12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4.9%</a:t>
                      </a:r>
                      <a:endParaRPr sz="12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62%</a:t>
                      </a:r>
                      <a:endParaRPr sz="12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lt1"/>
                          </a:solidFill>
                        </a:rPr>
                        <a:t>43%</a:t>
                      </a:r>
                      <a:endParaRPr sz="12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rgbClr val="FFFF00"/>
                          </a:solidFill>
                        </a:rPr>
                        <a:t>55%</a:t>
                      </a:r>
                      <a:endParaRPr sz="1200">
                        <a:solidFill>
                          <a:srgbClr val="FFFF00"/>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46" name="Google Shape;246;p24"/>
          <p:cNvSpPr/>
          <p:nvPr/>
        </p:nvSpPr>
        <p:spPr>
          <a:xfrm>
            <a:off x="2980350" y="2974725"/>
            <a:ext cx="568500" cy="1113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7" name="Google Shape;247;p24"/>
          <p:cNvSpPr/>
          <p:nvPr/>
        </p:nvSpPr>
        <p:spPr>
          <a:xfrm>
            <a:off x="4315850" y="2936150"/>
            <a:ext cx="222900" cy="1113900"/>
          </a:xfrm>
          <a:prstGeom prst="down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8" name="Google Shape;248;p24"/>
          <p:cNvSpPr/>
          <p:nvPr/>
        </p:nvSpPr>
        <p:spPr>
          <a:xfrm rot="10800000">
            <a:off x="5658875" y="2958375"/>
            <a:ext cx="222900" cy="1113900"/>
          </a:xfrm>
          <a:prstGeom prst="down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9" name="Google Shape;249;p24"/>
          <p:cNvSpPr txBox="1"/>
          <p:nvPr/>
        </p:nvSpPr>
        <p:spPr>
          <a:xfrm>
            <a:off x="1148975" y="1372650"/>
            <a:ext cx="7464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Lato"/>
              <a:buChar char="●"/>
            </a:pPr>
            <a:r>
              <a:rPr lang="en">
                <a:solidFill>
                  <a:schemeClr val="accent2"/>
                </a:solidFill>
                <a:latin typeface="Lato"/>
                <a:ea typeface="Lato"/>
                <a:cs typeface="Lato"/>
                <a:sym typeface="Lato"/>
              </a:rPr>
              <a:t>Smoking</a:t>
            </a:r>
            <a:r>
              <a:rPr lang="en">
                <a:solidFill>
                  <a:schemeClr val="lt1"/>
                </a:solidFill>
                <a:latin typeface="Lato"/>
                <a:ea typeface="Lato"/>
                <a:cs typeface="Lato"/>
                <a:sym typeface="Lato"/>
              </a:rPr>
              <a:t> and </a:t>
            </a:r>
            <a:r>
              <a:rPr lang="en">
                <a:solidFill>
                  <a:schemeClr val="accent2"/>
                </a:solidFill>
                <a:latin typeface="Lato"/>
                <a:ea typeface="Lato"/>
                <a:cs typeface="Lato"/>
                <a:sym typeface="Lato"/>
              </a:rPr>
              <a:t>having teeth pulled</a:t>
            </a:r>
            <a:r>
              <a:rPr lang="en">
                <a:solidFill>
                  <a:schemeClr val="lt1"/>
                </a:solidFill>
                <a:latin typeface="Lato"/>
                <a:ea typeface="Lato"/>
                <a:cs typeface="Lato"/>
                <a:sym typeface="Lato"/>
              </a:rPr>
              <a:t> have clear correlations for predicting heart attacks.</a:t>
            </a:r>
            <a:endParaRPr>
              <a:solidFill>
                <a:schemeClr val="lt1"/>
              </a:solidFill>
              <a:latin typeface="Lato"/>
              <a:ea typeface="Lato"/>
              <a:cs typeface="Lato"/>
              <a:sym typeface="Lato"/>
            </a:endParaRPr>
          </a:p>
          <a:p>
            <a:pPr marL="914400" lvl="1"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Alcohol drinking showed very </a:t>
            </a:r>
            <a:r>
              <a:rPr lang="en" u="sng">
                <a:solidFill>
                  <a:schemeClr val="lt1"/>
                </a:solidFill>
                <a:latin typeface="Lato"/>
                <a:ea typeface="Lato"/>
                <a:cs typeface="Lato"/>
                <a:sym typeface="Lato"/>
              </a:rPr>
              <a:t>mixed results</a:t>
            </a:r>
            <a:endParaRPr u="sng">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Bar graphs per region of general health</a:t>
            </a:r>
            <a:endParaRPr/>
          </a:p>
          <a:p>
            <a:pPr marL="0" lvl="0" indent="0" algn="l" rtl="0">
              <a:spcBef>
                <a:spcPts val="0"/>
              </a:spcBef>
              <a:spcAft>
                <a:spcPts val="0"/>
              </a:spcAft>
              <a:buNone/>
            </a:pPr>
            <a:r>
              <a:rPr lang="en"/>
              <a:t>(ranging from ‘</a:t>
            </a:r>
            <a:r>
              <a:rPr lang="en" u="sng"/>
              <a:t>excellent</a:t>
            </a:r>
            <a:r>
              <a:rPr lang="en"/>
              <a:t>’ to ‘</a:t>
            </a:r>
            <a:r>
              <a:rPr lang="en" u="sng"/>
              <a:t>poor</a:t>
            </a:r>
            <a:r>
              <a:rPr lang="en"/>
              <a:t>’)</a:t>
            </a:r>
            <a:endParaRPr/>
          </a:p>
        </p:txBody>
      </p:sp>
      <p:graphicFrame>
        <p:nvGraphicFramePr>
          <p:cNvPr id="255" name="Google Shape;255;p25"/>
          <p:cNvGraphicFramePr/>
          <p:nvPr/>
        </p:nvGraphicFramePr>
        <p:xfrm>
          <a:off x="1208875" y="1244300"/>
          <a:ext cx="3000000" cy="3000000"/>
        </p:xfrm>
        <a:graphic>
          <a:graphicData uri="http://schemas.openxmlformats.org/drawingml/2006/table">
            <a:tbl>
              <a:tblPr>
                <a:noFill/>
                <a:tableStyleId>{9F1368BE-EB41-4FA7-8AB9-3EC0A02B278C}</a:tableStyleId>
              </a:tblPr>
              <a:tblGrid>
                <a:gridCol w="3142750">
                  <a:extLst>
                    <a:ext uri="{9D8B030D-6E8A-4147-A177-3AD203B41FA5}">
                      <a16:colId xmlns:a16="http://schemas.microsoft.com/office/drawing/2014/main" val="20000"/>
                    </a:ext>
                  </a:extLst>
                </a:gridCol>
                <a:gridCol w="3142750">
                  <a:extLst>
                    <a:ext uri="{9D8B030D-6E8A-4147-A177-3AD203B41FA5}">
                      <a16:colId xmlns:a16="http://schemas.microsoft.com/office/drawing/2014/main" val="20001"/>
                    </a:ext>
                  </a:extLst>
                </a:gridCol>
              </a:tblGrid>
              <a:tr h="361750">
                <a:tc>
                  <a:txBody>
                    <a:bodyPr/>
                    <a:lstStyle/>
                    <a:p>
                      <a:pPr marL="0" lvl="0" indent="0" algn="l" rtl="0">
                        <a:spcBef>
                          <a:spcPts val="0"/>
                        </a:spcBef>
                        <a:spcAft>
                          <a:spcPts val="0"/>
                        </a:spcAft>
                        <a:buNone/>
                      </a:pPr>
                      <a:r>
                        <a:rPr lang="en">
                          <a:solidFill>
                            <a:schemeClr val="lt1"/>
                          </a:solidFill>
                        </a:rPr>
                        <a:t>Northeast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South - </a:t>
                      </a:r>
                      <a:endParaRPr i="1">
                        <a:solidFill>
                          <a:schemeClr val="lt1"/>
                        </a:solidFill>
                      </a:endParaRPr>
                    </a:p>
                  </a:txBody>
                  <a:tcPr marL="91425" marR="91425" marT="91425" marB="91425"/>
                </a:tc>
                <a:extLst>
                  <a:ext uri="{0D108BD9-81ED-4DB2-BD59-A6C34878D82A}">
                    <a16:rowId xmlns:a16="http://schemas.microsoft.com/office/drawing/2014/main" val="10000"/>
                  </a:ext>
                </a:extLst>
              </a:tr>
              <a:tr h="14746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solidFill>
                          <a:schemeClr val="lt1"/>
                        </a:solidFill>
                      </a:endParaRPr>
                    </a:p>
                  </a:txBody>
                  <a:tcPr marL="91425" marR="91425" marT="91425" marB="91425"/>
                </a:tc>
                <a:extLst>
                  <a:ext uri="{0D108BD9-81ED-4DB2-BD59-A6C34878D82A}">
                    <a16:rowId xmlns:a16="http://schemas.microsoft.com/office/drawing/2014/main" val="10001"/>
                  </a:ext>
                </a:extLst>
              </a:tr>
              <a:tr h="361750">
                <a:tc>
                  <a:txBody>
                    <a:bodyPr/>
                    <a:lstStyle/>
                    <a:p>
                      <a:pPr marL="0" lvl="0" indent="0" algn="l" rtl="0">
                        <a:spcBef>
                          <a:spcPts val="0"/>
                        </a:spcBef>
                        <a:spcAft>
                          <a:spcPts val="0"/>
                        </a:spcAft>
                        <a:buNone/>
                      </a:pPr>
                      <a:r>
                        <a:rPr lang="en">
                          <a:solidFill>
                            <a:schemeClr val="lt1"/>
                          </a:solidFill>
                        </a:rPr>
                        <a:t>Midwest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West</a:t>
                      </a:r>
                      <a:endParaRPr>
                        <a:solidFill>
                          <a:schemeClr val="lt1"/>
                        </a:solidFill>
                      </a:endParaRPr>
                    </a:p>
                  </a:txBody>
                  <a:tcPr marL="91425" marR="91425" marT="91425" marB="91425"/>
                </a:tc>
                <a:extLst>
                  <a:ext uri="{0D108BD9-81ED-4DB2-BD59-A6C34878D82A}">
                    <a16:rowId xmlns:a16="http://schemas.microsoft.com/office/drawing/2014/main" val="10002"/>
                  </a:ext>
                </a:extLst>
              </a:tr>
              <a:tr h="14746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solidFill>
                          <a:schemeClr val="lt1"/>
                        </a:solidFill>
                      </a:endParaRPr>
                    </a:p>
                  </a:txBody>
                  <a:tcPr marL="91425" marR="91425" marT="91425" marB="91425"/>
                </a:tc>
                <a:extLst>
                  <a:ext uri="{0D108BD9-81ED-4DB2-BD59-A6C34878D82A}">
                    <a16:rowId xmlns:a16="http://schemas.microsoft.com/office/drawing/2014/main" val="10003"/>
                  </a:ext>
                </a:extLst>
              </a:tr>
            </a:tbl>
          </a:graphicData>
        </a:graphic>
      </p:graphicFrame>
      <p:pic>
        <p:nvPicPr>
          <p:cNvPr id="256" name="Google Shape;256;p25"/>
          <p:cNvPicPr preferRelativeResize="0"/>
          <p:nvPr/>
        </p:nvPicPr>
        <p:blipFill>
          <a:blip r:embed="rId3">
            <a:alphaModFix/>
          </a:blip>
          <a:stretch>
            <a:fillRect/>
          </a:stretch>
        </p:blipFill>
        <p:spPr>
          <a:xfrm>
            <a:off x="5057150" y="1717900"/>
            <a:ext cx="1781101" cy="1286823"/>
          </a:xfrm>
          <a:prstGeom prst="rect">
            <a:avLst/>
          </a:prstGeom>
          <a:noFill/>
          <a:ln>
            <a:noFill/>
          </a:ln>
        </p:spPr>
      </p:pic>
      <p:pic>
        <p:nvPicPr>
          <p:cNvPr id="257" name="Google Shape;257;p25"/>
          <p:cNvPicPr preferRelativeResize="0"/>
          <p:nvPr/>
        </p:nvPicPr>
        <p:blipFill>
          <a:blip r:embed="rId4">
            <a:alphaModFix/>
          </a:blip>
          <a:stretch>
            <a:fillRect/>
          </a:stretch>
        </p:blipFill>
        <p:spPr>
          <a:xfrm>
            <a:off x="5057150" y="3604550"/>
            <a:ext cx="1819651" cy="1239437"/>
          </a:xfrm>
          <a:prstGeom prst="rect">
            <a:avLst/>
          </a:prstGeom>
          <a:noFill/>
          <a:ln>
            <a:noFill/>
          </a:ln>
        </p:spPr>
      </p:pic>
      <p:pic>
        <p:nvPicPr>
          <p:cNvPr id="258" name="Google Shape;258;p25"/>
          <p:cNvPicPr preferRelativeResize="0"/>
          <p:nvPr/>
        </p:nvPicPr>
        <p:blipFill>
          <a:blip r:embed="rId5">
            <a:alphaModFix/>
          </a:blip>
          <a:stretch>
            <a:fillRect/>
          </a:stretch>
        </p:blipFill>
        <p:spPr>
          <a:xfrm>
            <a:off x="1886780" y="1717900"/>
            <a:ext cx="1918495" cy="1239425"/>
          </a:xfrm>
          <a:prstGeom prst="rect">
            <a:avLst/>
          </a:prstGeom>
          <a:noFill/>
          <a:ln>
            <a:noFill/>
          </a:ln>
        </p:spPr>
      </p:pic>
      <p:pic>
        <p:nvPicPr>
          <p:cNvPr id="259" name="Google Shape;259;p25"/>
          <p:cNvPicPr preferRelativeResize="0"/>
          <p:nvPr/>
        </p:nvPicPr>
        <p:blipFill>
          <a:blip r:embed="rId6">
            <a:alphaModFix/>
          </a:blip>
          <a:stretch>
            <a:fillRect/>
          </a:stretch>
        </p:blipFill>
        <p:spPr>
          <a:xfrm>
            <a:off x="1858054" y="3604549"/>
            <a:ext cx="1947221" cy="123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26"/>
          <p:cNvPicPr preferRelativeResize="0"/>
          <p:nvPr/>
        </p:nvPicPr>
        <p:blipFill>
          <a:blip r:embed="rId3">
            <a:alphaModFix/>
          </a:blip>
          <a:stretch>
            <a:fillRect/>
          </a:stretch>
        </p:blipFill>
        <p:spPr>
          <a:xfrm>
            <a:off x="4652625" y="452975"/>
            <a:ext cx="3955525" cy="415925"/>
          </a:xfrm>
          <a:prstGeom prst="rect">
            <a:avLst/>
          </a:prstGeom>
          <a:noFill/>
          <a:ln>
            <a:noFill/>
          </a:ln>
        </p:spPr>
      </p:pic>
      <p:sp>
        <p:nvSpPr>
          <p:cNvPr id="265" name="Google Shape;265;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Region and BMI </a:t>
            </a:r>
            <a:endParaRPr/>
          </a:p>
        </p:txBody>
      </p:sp>
      <p:sp>
        <p:nvSpPr>
          <p:cNvPr id="266" name="Google Shape;266;p26"/>
          <p:cNvSpPr txBox="1">
            <a:spLocks noGrp="1"/>
          </p:cNvSpPr>
          <p:nvPr>
            <p:ph type="body" idx="1"/>
          </p:nvPr>
        </p:nvSpPr>
        <p:spPr>
          <a:xfrm>
            <a:off x="1297500" y="1567550"/>
            <a:ext cx="29466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South (29.1)  and Midwest (29.2) </a:t>
            </a:r>
            <a:r>
              <a:rPr lang="en">
                <a:solidFill>
                  <a:schemeClr val="accent2"/>
                </a:solidFill>
              </a:rPr>
              <a:t>pattern together</a:t>
            </a:r>
            <a:endParaRPr>
              <a:solidFill>
                <a:schemeClr val="accent2"/>
              </a:solidFill>
            </a:endParaRPr>
          </a:p>
          <a:p>
            <a:pPr marL="0" lvl="0" indent="0" algn="l" rtl="0">
              <a:spcBef>
                <a:spcPts val="1200"/>
              </a:spcBef>
              <a:spcAft>
                <a:spcPts val="0"/>
              </a:spcAft>
              <a:buNone/>
            </a:pPr>
            <a:endParaRPr/>
          </a:p>
          <a:p>
            <a:pPr marL="0" lvl="0" indent="0" algn="l" rtl="0">
              <a:spcBef>
                <a:spcPts val="1200"/>
              </a:spcBef>
              <a:spcAft>
                <a:spcPts val="1200"/>
              </a:spcAft>
              <a:buNone/>
            </a:pPr>
            <a:r>
              <a:rPr lang="en"/>
              <a:t>As do the West (28.1) and the Northeast (28.2)</a:t>
            </a:r>
            <a:endParaRPr/>
          </a:p>
        </p:txBody>
      </p:sp>
      <p:pic>
        <p:nvPicPr>
          <p:cNvPr id="267" name="Google Shape;267;p26"/>
          <p:cNvPicPr preferRelativeResize="0"/>
          <p:nvPr/>
        </p:nvPicPr>
        <p:blipFill>
          <a:blip r:embed="rId4">
            <a:alphaModFix/>
          </a:blip>
          <a:stretch>
            <a:fillRect/>
          </a:stretch>
        </p:blipFill>
        <p:spPr>
          <a:xfrm>
            <a:off x="4652613" y="725075"/>
            <a:ext cx="3955525" cy="3693349"/>
          </a:xfrm>
          <a:prstGeom prst="rect">
            <a:avLst/>
          </a:prstGeom>
          <a:noFill/>
          <a:ln>
            <a:noFill/>
          </a:ln>
        </p:spPr>
      </p:pic>
      <p:pic>
        <p:nvPicPr>
          <p:cNvPr id="268" name="Google Shape;268;p26"/>
          <p:cNvPicPr preferRelativeResize="0"/>
          <p:nvPr/>
        </p:nvPicPr>
        <p:blipFill>
          <a:blip r:embed="rId5">
            <a:alphaModFix/>
          </a:blip>
          <a:stretch>
            <a:fillRect/>
          </a:stretch>
        </p:blipFill>
        <p:spPr>
          <a:xfrm>
            <a:off x="5960900" y="494048"/>
            <a:ext cx="1700150" cy="4621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of general health and region  </a:t>
            </a:r>
            <a:endParaRPr/>
          </a:p>
        </p:txBody>
      </p:sp>
      <p:sp>
        <p:nvSpPr>
          <p:cNvPr id="274" name="Google Shape;274;p27"/>
          <p:cNvSpPr txBox="1">
            <a:spLocks noGrp="1"/>
          </p:cNvSpPr>
          <p:nvPr>
            <p:ph type="body" idx="1"/>
          </p:nvPr>
        </p:nvSpPr>
        <p:spPr>
          <a:xfrm>
            <a:off x="1297500" y="1567550"/>
            <a:ext cx="739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order of </a:t>
            </a:r>
            <a:r>
              <a:rPr lang="en" i="1"/>
              <a:t>BMI </a:t>
            </a:r>
            <a:r>
              <a:rPr lang="en"/>
              <a:t>didn’t precisely predict the order for heart attack, as the Midwest (narrowly) had the highest score, but the Midwest did not have the highest rate of heart attacks </a:t>
            </a:r>
            <a:endParaRPr/>
          </a:p>
          <a:p>
            <a:pPr marL="0" lvl="0" indent="0" algn="l" rtl="0">
              <a:spcBef>
                <a:spcPts val="1200"/>
              </a:spcBef>
              <a:spcAft>
                <a:spcPts val="0"/>
              </a:spcAft>
              <a:buNone/>
            </a:pPr>
            <a:endParaRPr/>
          </a:p>
          <a:p>
            <a:pPr marL="0" lvl="0" indent="0" algn="l" rtl="0">
              <a:spcBef>
                <a:spcPts val="1200"/>
              </a:spcBef>
              <a:spcAft>
                <a:spcPts val="0"/>
              </a:spcAft>
              <a:buNone/>
            </a:pPr>
            <a:r>
              <a:rPr lang="en"/>
              <a:t>Once again, comparing the South to the West…</a:t>
            </a:r>
            <a:endParaRPr/>
          </a:p>
          <a:p>
            <a:pPr marL="0" lvl="0" indent="0" algn="l" rtl="0">
              <a:spcBef>
                <a:spcPts val="1200"/>
              </a:spcBef>
              <a:spcAft>
                <a:spcPts val="0"/>
              </a:spcAft>
              <a:buNone/>
            </a:pPr>
            <a:r>
              <a:rPr lang="en"/>
              <a:t>	South has a higher rate for general health of ‘Poor’ and the West has a higher rate of ‘Good’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Conclusions</a:t>
            </a:r>
            <a:endParaRPr/>
          </a:p>
        </p:txBody>
      </p:sp>
      <p:sp>
        <p:nvSpPr>
          <p:cNvPr id="280" name="Google Shape;280;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Regional differences existed for heart attack and stroke, but much </a:t>
            </a:r>
            <a:r>
              <a:rPr lang="en">
                <a:solidFill>
                  <a:schemeClr val="accent2"/>
                </a:solidFill>
              </a:rPr>
              <a:t>stronger</a:t>
            </a:r>
            <a:r>
              <a:rPr lang="en"/>
              <a:t> for heart attack</a:t>
            </a:r>
            <a:endParaRPr/>
          </a:p>
          <a:p>
            <a:pPr marL="0" lvl="0" indent="0" algn="l" rtl="0">
              <a:spcBef>
                <a:spcPts val="1200"/>
              </a:spcBef>
              <a:spcAft>
                <a:spcPts val="0"/>
              </a:spcAft>
              <a:buNone/>
            </a:pPr>
            <a:r>
              <a:rPr lang="en"/>
              <a:t>	The South had the highest rate of </a:t>
            </a:r>
            <a:r>
              <a:rPr lang="en" u="sng"/>
              <a:t>both</a:t>
            </a:r>
            <a:r>
              <a:rPr lang="en"/>
              <a:t>; the West always had the lowest rate</a:t>
            </a:r>
            <a:endParaRPr/>
          </a:p>
          <a:p>
            <a:pPr marL="0" lvl="0" indent="0" algn="l" rtl="0">
              <a:spcBef>
                <a:spcPts val="1200"/>
              </a:spcBef>
              <a:spcAft>
                <a:spcPts val="0"/>
              </a:spcAft>
              <a:buNone/>
            </a:pPr>
            <a:r>
              <a:rPr lang="en"/>
              <a:t>These differences were caused, in part, by differences in health measurements, as patterns were found for general health, BMI, and smoking status</a:t>
            </a:r>
            <a:endParaRPr/>
          </a:p>
          <a:p>
            <a:pPr marL="457200" lvl="0" indent="457200" algn="l" rtl="0">
              <a:spcBef>
                <a:spcPts val="1200"/>
              </a:spcBef>
              <a:spcAft>
                <a:spcPts val="0"/>
              </a:spcAft>
              <a:buNone/>
            </a:pPr>
            <a:r>
              <a:rPr lang="en"/>
              <a:t>Generally not for alcohol consumption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a:t>
            </a:r>
            <a:r>
              <a:rPr lang="en">
                <a:solidFill>
                  <a:schemeClr val="accent2"/>
                </a:solidFill>
              </a:rPr>
              <a:t>Regional differences </a:t>
            </a:r>
            <a:r>
              <a:rPr lang="en"/>
              <a:t>in lifestyle predict</a:t>
            </a:r>
            <a:r>
              <a:rPr lang="en">
                <a:solidFill>
                  <a:schemeClr val="accent2"/>
                </a:solidFill>
              </a:rPr>
              <a:t> different health outcomes.</a:t>
            </a: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Limitations of the dataset</a:t>
            </a:r>
            <a:endParaRPr/>
          </a:p>
        </p:txBody>
      </p:sp>
      <p:sp>
        <p:nvSpPr>
          <p:cNvPr id="286" name="Google Shape;286;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While the raw numbers are large, this is still </a:t>
            </a:r>
            <a:r>
              <a:rPr lang="en" u="sng"/>
              <a:t>only just a sample</a:t>
            </a:r>
            <a:endParaRPr u="sng"/>
          </a:p>
          <a:p>
            <a:pPr marL="0" lvl="0" indent="0" algn="l" rtl="0">
              <a:spcBef>
                <a:spcPts val="1200"/>
              </a:spcBef>
              <a:spcAft>
                <a:spcPts val="0"/>
              </a:spcAft>
              <a:buNone/>
            </a:pPr>
            <a:r>
              <a:rPr lang="en"/>
              <a:t>	Some states may be overrepresented or underrepresented</a:t>
            </a:r>
            <a:endParaRPr/>
          </a:p>
          <a:p>
            <a:pPr marL="0" lvl="0" indent="0" algn="l" rtl="0">
              <a:spcBef>
                <a:spcPts val="1200"/>
              </a:spcBef>
              <a:spcAft>
                <a:spcPts val="0"/>
              </a:spcAft>
              <a:buNone/>
            </a:pPr>
            <a:endParaRPr/>
          </a:p>
          <a:p>
            <a:pPr marL="0" lvl="0" indent="0" algn="l" rtl="0">
              <a:spcBef>
                <a:spcPts val="1200"/>
              </a:spcBef>
              <a:spcAft>
                <a:spcPts val="0"/>
              </a:spcAft>
              <a:buNone/>
            </a:pPr>
            <a:r>
              <a:rPr lang="en"/>
              <a:t>These data do not show </a:t>
            </a:r>
            <a:r>
              <a:rPr lang="en">
                <a:solidFill>
                  <a:schemeClr val="accent2"/>
                </a:solidFill>
              </a:rPr>
              <a:t>economic factors</a:t>
            </a:r>
            <a:r>
              <a:rPr lang="en"/>
              <a:t> that may cause the lifestyle differences that caused different health outcomes</a:t>
            </a:r>
            <a:endParaRPr/>
          </a:p>
          <a:p>
            <a:pPr marL="0" lvl="0" indent="0" algn="l" rtl="0">
              <a:spcBef>
                <a:spcPts val="1200"/>
              </a:spcBef>
              <a:spcAft>
                <a:spcPts val="0"/>
              </a:spcAft>
              <a:buNone/>
            </a:pPr>
            <a:r>
              <a:rPr lang="en"/>
              <a:t>Additionally, there was nothing in the data about </a:t>
            </a:r>
            <a:r>
              <a:rPr lang="en">
                <a:solidFill>
                  <a:schemeClr val="accent2"/>
                </a:solidFill>
              </a:rPr>
              <a:t>diet</a:t>
            </a:r>
            <a:r>
              <a:rPr lang="en"/>
              <a:t>, which could differ from region to region and help explain different health outcomes </a:t>
            </a:r>
            <a:endParaRPr/>
          </a:p>
          <a:p>
            <a:pPr marL="0" lvl="0" indent="0" algn="l" rtl="0">
              <a:spcBef>
                <a:spcPts val="1200"/>
              </a:spcBef>
              <a:spcAft>
                <a:spcPts val="1200"/>
              </a:spcAft>
              <a:buNone/>
            </a:pPr>
            <a:r>
              <a:rPr lang="en"/>
              <a:t>Finally, there were many other demographic data we did not have time to explore…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a:t>
            </a:r>
            <a:endParaRPr/>
          </a:p>
        </p:txBody>
      </p:sp>
      <p:sp>
        <p:nvSpPr>
          <p:cNvPr id="292" name="Google Shape;292;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298" name="Google Shape;298;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link - </a:t>
            </a:r>
            <a:endParaRPr/>
          </a:p>
          <a:p>
            <a:pPr marL="0" lvl="0" indent="0" algn="l" rtl="0">
              <a:spcBef>
                <a:spcPts val="1200"/>
              </a:spcBef>
              <a:spcAft>
                <a:spcPts val="0"/>
              </a:spcAft>
              <a:buNone/>
            </a:pPr>
            <a:r>
              <a:rPr lang="en" u="sng">
                <a:solidFill>
                  <a:schemeClr val="hlink"/>
                </a:solidFill>
                <a:hlinkClick r:id="rId3"/>
              </a:rPr>
              <a:t>https://www.kaggle.com/datasets/kamilpytlak/personal-key-indicators-of-heart-disease/</a:t>
            </a:r>
            <a:endParaRPr/>
          </a:p>
          <a:p>
            <a:pPr marL="0" lvl="0" indent="0" algn="l" rtl="0">
              <a:spcBef>
                <a:spcPts val="1200"/>
              </a:spcBef>
              <a:spcAft>
                <a:spcPts val="0"/>
              </a:spcAft>
              <a:buNone/>
            </a:pPr>
            <a:endParaRPr/>
          </a:p>
          <a:p>
            <a:pPr marL="0" lvl="0" indent="0" algn="l" rtl="0">
              <a:spcBef>
                <a:spcPts val="1200"/>
              </a:spcBef>
              <a:spcAft>
                <a:spcPts val="0"/>
              </a:spcAft>
              <a:buNone/>
            </a:pPr>
            <a:r>
              <a:rPr lang="en" sz="1200"/>
              <a:t>This dataset was added to Kaggle by Kamil Pytlak and has a CC0:Public Domain License and has been used for many EDA projects. </a:t>
            </a:r>
            <a:endParaRPr sz="1200"/>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4908075" y="1717075"/>
            <a:ext cx="4001700" cy="3196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t>This is an Exploratory Data Analysis (EDA) Project focusing on an a major concern in community Healthcare.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For each region we explore:</a:t>
            </a:r>
            <a:endParaRPr sz="1200"/>
          </a:p>
          <a:p>
            <a:pPr marL="457200" lvl="0" indent="-297180" algn="l" rtl="0">
              <a:spcBef>
                <a:spcPts val="0"/>
              </a:spcBef>
              <a:spcAft>
                <a:spcPts val="0"/>
              </a:spcAft>
              <a:buSzPct val="100000"/>
              <a:buChar char="●"/>
            </a:pPr>
            <a:r>
              <a:rPr lang="en" sz="1200"/>
              <a:t>Gender</a:t>
            </a:r>
            <a:endParaRPr sz="1200"/>
          </a:p>
          <a:p>
            <a:pPr marL="457200" lvl="0" indent="-297180" algn="l" rtl="0">
              <a:spcBef>
                <a:spcPts val="0"/>
              </a:spcBef>
              <a:spcAft>
                <a:spcPts val="0"/>
              </a:spcAft>
              <a:buSzPct val="100000"/>
              <a:buChar char="●"/>
            </a:pPr>
            <a:r>
              <a:rPr lang="en" sz="1200"/>
              <a:t>General Health</a:t>
            </a:r>
            <a:endParaRPr sz="1200"/>
          </a:p>
          <a:p>
            <a:pPr marL="457200" lvl="0" indent="-297180" algn="l" rtl="0">
              <a:spcBef>
                <a:spcPts val="0"/>
              </a:spcBef>
              <a:spcAft>
                <a:spcPts val="0"/>
              </a:spcAft>
              <a:buSzPct val="100000"/>
              <a:buChar char="●"/>
            </a:pPr>
            <a:r>
              <a:rPr lang="en" sz="1200"/>
              <a:t>Smoking Status</a:t>
            </a:r>
            <a:endParaRPr sz="1200"/>
          </a:p>
          <a:p>
            <a:pPr marL="457200" lvl="0" indent="-297180" algn="l" rtl="0">
              <a:spcBef>
                <a:spcPts val="0"/>
              </a:spcBef>
              <a:spcAft>
                <a:spcPts val="0"/>
              </a:spcAft>
              <a:buSzPct val="100000"/>
              <a:buChar char="●"/>
            </a:pPr>
            <a:r>
              <a:rPr lang="en" sz="1200"/>
              <a:t>Alcohol Use</a:t>
            </a:r>
            <a:endParaRPr sz="1200"/>
          </a:p>
          <a:p>
            <a:pPr marL="457200" lvl="0" indent="-297180" algn="l" rtl="0">
              <a:spcBef>
                <a:spcPts val="0"/>
              </a:spcBef>
              <a:spcAft>
                <a:spcPts val="0"/>
              </a:spcAft>
              <a:buSzPct val="100000"/>
              <a:buChar char="●"/>
            </a:pPr>
            <a:r>
              <a:rPr lang="en" sz="1200"/>
              <a:t>Teeth Removal</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This exploration aims to understand which factors are more prevalent when predicting heart attack or stroke.</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*The U.S. Census designates 4 official regions </a:t>
            </a:r>
            <a:endParaRPr sz="1200"/>
          </a:p>
        </p:txBody>
      </p:sp>
      <p:sp>
        <p:nvSpPr>
          <p:cNvPr id="142" name="Google Shape;142;p14"/>
          <p:cNvSpPr txBox="1">
            <a:spLocks noGrp="1"/>
          </p:cNvSpPr>
          <p:nvPr>
            <p:ph type="body" idx="1"/>
          </p:nvPr>
        </p:nvSpPr>
        <p:spPr>
          <a:xfrm>
            <a:off x="1098600" y="200525"/>
            <a:ext cx="7383600" cy="1290600"/>
          </a:xfrm>
          <a:prstGeom prst="rect">
            <a:avLst/>
          </a:prstGeom>
        </p:spPr>
        <p:txBody>
          <a:bodyPr spcFirstLastPara="1" wrap="square" lIns="91425" tIns="91425" rIns="91425" bIns="91425" anchor="t" anchorCtr="0">
            <a:normAutofit fontScale="92500"/>
          </a:bodyPr>
          <a:lstStyle/>
          <a:p>
            <a:pPr marL="0" lvl="0" indent="0" algn="just" rtl="0">
              <a:lnSpc>
                <a:spcPct val="100000"/>
              </a:lnSpc>
              <a:spcBef>
                <a:spcPts val="0"/>
              </a:spcBef>
              <a:spcAft>
                <a:spcPts val="0"/>
              </a:spcAft>
              <a:buNone/>
            </a:pPr>
            <a:r>
              <a:rPr lang="en" sz="2400" i="1">
                <a:latin typeface="Montserrat"/>
                <a:ea typeface="Montserrat"/>
                <a:cs typeface="Montserrat"/>
                <a:sym typeface="Montserrat"/>
              </a:rPr>
              <a:t>Using these medical data, does the  </a:t>
            </a:r>
            <a:r>
              <a:rPr lang="en" sz="2400" i="1">
                <a:solidFill>
                  <a:schemeClr val="accent2"/>
                </a:solidFill>
                <a:latin typeface="Montserrat"/>
                <a:ea typeface="Montserrat"/>
                <a:cs typeface="Montserrat"/>
                <a:sym typeface="Montserrat"/>
              </a:rPr>
              <a:t>region</a:t>
            </a:r>
            <a:r>
              <a:rPr lang="en" sz="2400" i="1">
                <a:latin typeface="Montserrat"/>
                <a:ea typeface="Montserrat"/>
                <a:cs typeface="Montserrat"/>
                <a:sym typeface="Montserrat"/>
              </a:rPr>
              <a:t> in which a patient lives play a part in predicting their risk of suffering from a heart attack or strok</a:t>
            </a:r>
            <a:r>
              <a:rPr lang="en" sz="2400">
                <a:latin typeface="Montserrat"/>
                <a:ea typeface="Montserrat"/>
                <a:cs typeface="Montserrat"/>
                <a:sym typeface="Montserrat"/>
              </a:rPr>
              <a:t>e?</a:t>
            </a:r>
            <a:endParaRPr sz="2400">
              <a:latin typeface="Montserrat"/>
              <a:ea typeface="Montserrat"/>
              <a:cs typeface="Montserrat"/>
              <a:sym typeface="Montserrat"/>
            </a:endParaRPr>
          </a:p>
          <a:p>
            <a:pPr marL="0" lvl="0" indent="0" algn="l" rtl="0">
              <a:spcBef>
                <a:spcPts val="0"/>
              </a:spcBef>
              <a:spcAft>
                <a:spcPts val="1200"/>
              </a:spcAft>
              <a:buNone/>
            </a:pPr>
            <a:endParaRPr/>
          </a:p>
        </p:txBody>
      </p:sp>
      <p:pic>
        <p:nvPicPr>
          <p:cNvPr id="143" name="Google Shape;143;p14"/>
          <p:cNvPicPr preferRelativeResize="0"/>
          <p:nvPr/>
        </p:nvPicPr>
        <p:blipFill>
          <a:blip r:embed="rId3">
            <a:alphaModFix/>
          </a:blip>
          <a:stretch>
            <a:fillRect/>
          </a:stretch>
        </p:blipFill>
        <p:spPr>
          <a:xfrm>
            <a:off x="618050" y="1717013"/>
            <a:ext cx="4209794" cy="319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7547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Brief background on data</a:t>
            </a:r>
            <a:endParaRPr/>
          </a:p>
        </p:txBody>
      </p:sp>
      <p:sp>
        <p:nvSpPr>
          <p:cNvPr id="149" name="Google Shape;149;p15"/>
          <p:cNvSpPr txBox="1">
            <a:spLocks noGrp="1"/>
          </p:cNvSpPr>
          <p:nvPr>
            <p:ph type="body" idx="1"/>
          </p:nvPr>
        </p:nvSpPr>
        <p:spPr>
          <a:xfrm>
            <a:off x="1297500" y="1567550"/>
            <a:ext cx="76323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t>This dataset, “Indicators of Heart Disease (2022 Update)” (hosted by kaggle) is a CDC sample of </a:t>
            </a:r>
            <a:r>
              <a:rPr lang="en" sz="1200">
                <a:solidFill>
                  <a:schemeClr val="accent2"/>
                </a:solidFill>
              </a:rPr>
              <a:t>240,141</a:t>
            </a:r>
            <a:r>
              <a:rPr lang="en" sz="1200"/>
              <a:t> patients from 2022</a:t>
            </a:r>
            <a:endParaRPr sz="1200"/>
          </a:p>
          <a:p>
            <a:pPr marL="0" lvl="0" indent="0" algn="l" rtl="0">
              <a:spcBef>
                <a:spcPts val="1200"/>
              </a:spcBef>
              <a:spcAft>
                <a:spcPts val="0"/>
              </a:spcAft>
              <a:buNone/>
            </a:pPr>
            <a:r>
              <a:rPr lang="en" sz="1200"/>
              <a:t>	Contains categorical demographic (gender, ethnicity)  data</a:t>
            </a:r>
            <a:endParaRPr sz="1200"/>
          </a:p>
          <a:p>
            <a:pPr marL="0" lvl="0" indent="457200" algn="l" rtl="0">
              <a:spcBef>
                <a:spcPts val="1200"/>
              </a:spcBef>
              <a:spcAft>
                <a:spcPts val="0"/>
              </a:spcAft>
              <a:buNone/>
            </a:pPr>
            <a:r>
              <a:rPr lang="en" sz="1200"/>
              <a:t>and health measurements (weight, BMI, physical activity,  smoking stats, etc.)</a:t>
            </a:r>
            <a:endParaRPr sz="1200"/>
          </a:p>
          <a:p>
            <a:pPr marL="0" lvl="0" indent="0" algn="l" rtl="0">
              <a:spcBef>
                <a:spcPts val="1200"/>
              </a:spcBef>
              <a:spcAft>
                <a:spcPts val="0"/>
              </a:spcAft>
              <a:buNone/>
            </a:pPr>
            <a:r>
              <a:rPr lang="en" sz="1200"/>
              <a:t>Patient info serves as the independent variables for the dependent variables of </a:t>
            </a:r>
            <a:r>
              <a:rPr lang="en" sz="1200">
                <a:solidFill>
                  <a:schemeClr val="accent2"/>
                </a:solidFill>
              </a:rPr>
              <a:t>heart attack </a:t>
            </a:r>
            <a:r>
              <a:rPr lang="en" sz="1200"/>
              <a:t>and</a:t>
            </a:r>
            <a:r>
              <a:rPr lang="en" sz="1200">
                <a:solidFill>
                  <a:schemeClr val="accent2"/>
                </a:solidFill>
              </a:rPr>
              <a:t> stroke</a:t>
            </a:r>
            <a:endParaRPr sz="1200">
              <a:solidFill>
                <a:schemeClr val="accent2"/>
              </a:solidFill>
            </a:endParaRPr>
          </a:p>
          <a:p>
            <a:pPr marL="0" lvl="0" indent="457200" algn="l" rtl="0">
              <a:spcBef>
                <a:spcPts val="1200"/>
              </a:spcBef>
              <a:spcAft>
                <a:spcPts val="0"/>
              </a:spcAft>
              <a:buNone/>
            </a:pPr>
            <a:endParaRPr sz="1200"/>
          </a:p>
          <a:p>
            <a:pPr marL="0" lvl="0" indent="0" algn="l" rtl="0">
              <a:spcBef>
                <a:spcPts val="1200"/>
              </a:spcBef>
              <a:spcAft>
                <a:spcPts val="1200"/>
              </a:spcAft>
              <a:buNone/>
            </a:pPr>
            <a:r>
              <a:rPr lang="en" sz="1200"/>
              <a:t>Because all 50 states were present, we coded the data into </a:t>
            </a:r>
            <a:r>
              <a:rPr lang="en" sz="1200">
                <a:solidFill>
                  <a:schemeClr val="accent2"/>
                </a:solidFill>
              </a:rPr>
              <a:t>the four official regions</a:t>
            </a:r>
            <a:r>
              <a:rPr lang="en" sz="1200"/>
              <a:t> to see if different regions had different health outcomes </a:t>
            </a:r>
            <a:endParaRPr sz="1200"/>
          </a:p>
        </p:txBody>
      </p:sp>
      <p:pic>
        <p:nvPicPr>
          <p:cNvPr id="150" name="Google Shape;150;p15"/>
          <p:cNvPicPr preferRelativeResize="0"/>
          <p:nvPr/>
        </p:nvPicPr>
        <p:blipFill>
          <a:blip r:embed="rId3">
            <a:alphaModFix/>
          </a:blip>
          <a:stretch>
            <a:fillRect/>
          </a:stretch>
        </p:blipFill>
        <p:spPr>
          <a:xfrm>
            <a:off x="5446450" y="188650"/>
            <a:ext cx="1413075" cy="713000"/>
          </a:xfrm>
          <a:prstGeom prst="rect">
            <a:avLst/>
          </a:prstGeom>
          <a:noFill/>
          <a:ln>
            <a:noFill/>
          </a:ln>
        </p:spPr>
      </p:pic>
      <p:pic>
        <p:nvPicPr>
          <p:cNvPr id="151" name="Google Shape;151;p15"/>
          <p:cNvPicPr preferRelativeResize="0"/>
          <p:nvPr/>
        </p:nvPicPr>
        <p:blipFill>
          <a:blip r:embed="rId4">
            <a:alphaModFix/>
          </a:blip>
          <a:stretch>
            <a:fillRect/>
          </a:stretch>
        </p:blipFill>
        <p:spPr>
          <a:xfrm>
            <a:off x="7020875" y="264900"/>
            <a:ext cx="1958775" cy="56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3750"/>
            <a:ext cx="73995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Rate of heart attack per region</a:t>
            </a:r>
            <a:endParaRPr/>
          </a:p>
        </p:txBody>
      </p:sp>
      <p:graphicFrame>
        <p:nvGraphicFramePr>
          <p:cNvPr id="157" name="Google Shape;157;p16"/>
          <p:cNvGraphicFramePr/>
          <p:nvPr/>
        </p:nvGraphicFramePr>
        <p:xfrm>
          <a:off x="1489750" y="1163400"/>
          <a:ext cx="3000000" cy="3000000"/>
        </p:xfrm>
        <a:graphic>
          <a:graphicData uri="http://schemas.openxmlformats.org/drawingml/2006/table">
            <a:tbl>
              <a:tblPr>
                <a:noFill/>
                <a:tableStyleId>{9F1368BE-EB41-4FA7-8AB9-3EC0A02B278C}</a:tableStyleId>
              </a:tblPr>
              <a:tblGrid>
                <a:gridCol w="3347700">
                  <a:extLst>
                    <a:ext uri="{9D8B030D-6E8A-4147-A177-3AD203B41FA5}">
                      <a16:colId xmlns:a16="http://schemas.microsoft.com/office/drawing/2014/main" val="20000"/>
                    </a:ext>
                  </a:extLst>
                </a:gridCol>
                <a:gridCol w="3347700">
                  <a:extLst>
                    <a:ext uri="{9D8B030D-6E8A-4147-A177-3AD203B41FA5}">
                      <a16:colId xmlns:a16="http://schemas.microsoft.com/office/drawing/2014/main" val="20001"/>
                    </a:ext>
                  </a:extLst>
                </a:gridCol>
              </a:tblGrid>
              <a:tr h="361750">
                <a:tc>
                  <a:txBody>
                    <a:bodyPr/>
                    <a:lstStyle/>
                    <a:p>
                      <a:pPr marL="0" lvl="0" indent="0" algn="l" rtl="0">
                        <a:spcBef>
                          <a:spcPts val="0"/>
                        </a:spcBef>
                        <a:spcAft>
                          <a:spcPts val="0"/>
                        </a:spcAft>
                        <a:buNone/>
                      </a:pPr>
                      <a:r>
                        <a:rPr lang="en">
                          <a:solidFill>
                            <a:schemeClr val="lt1"/>
                          </a:solidFill>
                        </a:rPr>
                        <a:t>Northeast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South</a:t>
                      </a:r>
                      <a:endParaRPr>
                        <a:solidFill>
                          <a:schemeClr val="lt1"/>
                        </a:solidFill>
                      </a:endParaRPr>
                    </a:p>
                  </a:txBody>
                  <a:tcPr marL="91425" marR="91425" marT="91425" marB="91425"/>
                </a:tc>
                <a:extLst>
                  <a:ext uri="{0D108BD9-81ED-4DB2-BD59-A6C34878D82A}">
                    <a16:rowId xmlns:a16="http://schemas.microsoft.com/office/drawing/2014/main" val="10000"/>
                  </a:ext>
                </a:extLst>
              </a:tr>
              <a:tr h="1474650">
                <a:tc>
                  <a:txBody>
                    <a:bodyPr/>
                    <a:lstStyle/>
                    <a:p>
                      <a:pPr marL="0" lvl="0" indent="0" algn="l" rtl="0">
                        <a:spcBef>
                          <a:spcPts val="0"/>
                        </a:spcBef>
                        <a:spcAft>
                          <a:spcPts val="0"/>
                        </a:spcAft>
                        <a:buNone/>
                      </a:pPr>
                      <a:r>
                        <a:rPr lang="en">
                          <a:solidFill>
                            <a:schemeClr val="accent2"/>
                          </a:solidFill>
                        </a:rPr>
                        <a:t>5.2%</a:t>
                      </a:r>
                      <a:r>
                        <a:rPr lang="en">
                          <a:solidFill>
                            <a:schemeClr val="lt1"/>
                          </a:solidFill>
                        </a:rPr>
                        <a:t> had </a:t>
                      </a:r>
                      <a:endParaRPr>
                        <a:solidFill>
                          <a:schemeClr val="lt1"/>
                        </a:solidFill>
                      </a:endParaRPr>
                    </a:p>
                    <a:p>
                      <a:pPr marL="0" lvl="0" indent="0" algn="l" rtl="0">
                        <a:spcBef>
                          <a:spcPts val="0"/>
                        </a:spcBef>
                        <a:spcAft>
                          <a:spcPts val="0"/>
                        </a:spcAft>
                        <a:buNone/>
                      </a:pPr>
                      <a:r>
                        <a:rPr lang="en">
                          <a:solidFill>
                            <a:schemeClr val="lt1"/>
                          </a:solidFill>
                        </a:rPr>
                        <a:t>Heart attack </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accent2"/>
                          </a:solidFill>
                        </a:rPr>
                        <a:t>6.3%</a:t>
                      </a:r>
                      <a:r>
                        <a:rPr lang="en">
                          <a:solidFill>
                            <a:schemeClr val="lt1"/>
                          </a:solidFill>
                        </a:rPr>
                        <a:t> had </a:t>
                      </a:r>
                      <a:endParaRPr>
                        <a:solidFill>
                          <a:schemeClr val="lt1"/>
                        </a:solidFill>
                      </a:endParaRPr>
                    </a:p>
                    <a:p>
                      <a:pPr marL="0" lvl="0" indent="0" algn="l" rtl="0">
                        <a:spcBef>
                          <a:spcPts val="0"/>
                        </a:spcBef>
                        <a:spcAft>
                          <a:spcPts val="0"/>
                        </a:spcAft>
                        <a:buNone/>
                      </a:pPr>
                      <a:r>
                        <a:rPr lang="en">
                          <a:solidFill>
                            <a:schemeClr val="lt1"/>
                          </a:solidFill>
                        </a:rPr>
                        <a:t>heart attack</a:t>
                      </a:r>
                      <a:endParaRPr/>
                    </a:p>
                  </a:txBody>
                  <a:tcPr marL="91425" marR="91425" marT="91425" marB="91425"/>
                </a:tc>
                <a:extLst>
                  <a:ext uri="{0D108BD9-81ED-4DB2-BD59-A6C34878D82A}">
                    <a16:rowId xmlns:a16="http://schemas.microsoft.com/office/drawing/2014/main" val="10001"/>
                  </a:ext>
                </a:extLst>
              </a:tr>
              <a:tr h="361750">
                <a:tc>
                  <a:txBody>
                    <a:bodyPr/>
                    <a:lstStyle/>
                    <a:p>
                      <a:pPr marL="0" lvl="0" indent="0" algn="l" rtl="0">
                        <a:spcBef>
                          <a:spcPts val="0"/>
                        </a:spcBef>
                        <a:spcAft>
                          <a:spcPts val="0"/>
                        </a:spcAft>
                        <a:buNone/>
                      </a:pPr>
                      <a:r>
                        <a:rPr lang="en">
                          <a:solidFill>
                            <a:schemeClr val="lt1"/>
                          </a:solidFill>
                        </a:rPr>
                        <a:t>Midwest</a:t>
                      </a:r>
                      <a:endParaRPr>
                        <a:solidFill>
                          <a:schemeClr val="lt1"/>
                        </a:solidFill>
                      </a:endParaRPr>
                    </a:p>
                  </a:txBody>
                  <a:tcPr marL="91425" marR="91425" marT="91425" marB="91425">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West</a:t>
                      </a:r>
                      <a:endParaRPr>
                        <a:solidFill>
                          <a:schemeClr val="lt1"/>
                        </a:solidFill>
                      </a:endParaRPr>
                    </a:p>
                  </a:txBody>
                  <a:tcPr marL="91425" marR="91425" marT="91425" marB="91425"/>
                </a:tc>
                <a:extLst>
                  <a:ext uri="{0D108BD9-81ED-4DB2-BD59-A6C34878D82A}">
                    <a16:rowId xmlns:a16="http://schemas.microsoft.com/office/drawing/2014/main" val="10002"/>
                  </a:ext>
                </a:extLst>
              </a:tr>
              <a:tr h="1474650">
                <a:tc>
                  <a:txBody>
                    <a:bodyPr/>
                    <a:lstStyle/>
                    <a:p>
                      <a:pPr marL="0" lvl="0" indent="0" algn="l" rtl="0">
                        <a:spcBef>
                          <a:spcPts val="0"/>
                        </a:spcBef>
                        <a:spcAft>
                          <a:spcPts val="0"/>
                        </a:spcAft>
                        <a:buNone/>
                      </a:pPr>
                      <a:r>
                        <a:rPr lang="en">
                          <a:solidFill>
                            <a:schemeClr val="accent2"/>
                          </a:solidFill>
                        </a:rPr>
                        <a:t>5.6%</a:t>
                      </a:r>
                      <a:r>
                        <a:rPr lang="en">
                          <a:solidFill>
                            <a:schemeClr val="lt1"/>
                          </a:solidFill>
                        </a:rPr>
                        <a:t> had </a:t>
                      </a:r>
                      <a:endParaRPr>
                        <a:solidFill>
                          <a:schemeClr val="lt1"/>
                        </a:solidFill>
                      </a:endParaRPr>
                    </a:p>
                    <a:p>
                      <a:pPr marL="0" lvl="0" indent="0" algn="l" rtl="0">
                        <a:spcBef>
                          <a:spcPts val="0"/>
                        </a:spcBef>
                        <a:spcAft>
                          <a:spcPts val="0"/>
                        </a:spcAft>
                        <a:buNone/>
                      </a:pPr>
                      <a:r>
                        <a:rPr lang="en">
                          <a:solidFill>
                            <a:schemeClr val="lt1"/>
                          </a:solidFill>
                        </a:rPr>
                        <a:t>Heart attack</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2"/>
                          </a:solidFill>
                        </a:rPr>
                        <a:t>4.9%</a:t>
                      </a:r>
                      <a:r>
                        <a:rPr lang="en">
                          <a:solidFill>
                            <a:schemeClr val="lt1"/>
                          </a:solidFill>
                        </a:rPr>
                        <a:t> had </a:t>
                      </a:r>
                      <a:endParaRPr>
                        <a:solidFill>
                          <a:schemeClr val="lt1"/>
                        </a:solidFill>
                      </a:endParaRPr>
                    </a:p>
                    <a:p>
                      <a:pPr marL="0" lvl="0" indent="0" algn="l" rtl="0">
                        <a:spcBef>
                          <a:spcPts val="0"/>
                        </a:spcBef>
                        <a:spcAft>
                          <a:spcPts val="0"/>
                        </a:spcAft>
                        <a:buNone/>
                      </a:pPr>
                      <a:r>
                        <a:rPr lang="en">
                          <a:solidFill>
                            <a:schemeClr val="lt1"/>
                          </a:solidFill>
                        </a:rPr>
                        <a:t>heart attack</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pic>
        <p:nvPicPr>
          <p:cNvPr id="158" name="Google Shape;158;p16"/>
          <p:cNvPicPr preferRelativeResize="0"/>
          <p:nvPr/>
        </p:nvPicPr>
        <p:blipFill>
          <a:blip r:embed="rId3">
            <a:alphaModFix/>
          </a:blip>
          <a:stretch>
            <a:fillRect/>
          </a:stretch>
        </p:blipFill>
        <p:spPr>
          <a:xfrm>
            <a:off x="6233450" y="3486875"/>
            <a:ext cx="1347025" cy="1285400"/>
          </a:xfrm>
          <a:prstGeom prst="rect">
            <a:avLst/>
          </a:prstGeom>
          <a:noFill/>
          <a:ln>
            <a:noFill/>
          </a:ln>
        </p:spPr>
      </p:pic>
      <p:pic>
        <p:nvPicPr>
          <p:cNvPr id="159" name="Google Shape;159;p16"/>
          <p:cNvPicPr preferRelativeResize="0"/>
          <p:nvPr/>
        </p:nvPicPr>
        <p:blipFill>
          <a:blip r:embed="rId4">
            <a:alphaModFix/>
          </a:blip>
          <a:stretch>
            <a:fillRect/>
          </a:stretch>
        </p:blipFill>
        <p:spPr>
          <a:xfrm>
            <a:off x="6233450" y="1643193"/>
            <a:ext cx="1347024" cy="1246381"/>
          </a:xfrm>
          <a:prstGeom prst="rect">
            <a:avLst/>
          </a:prstGeom>
          <a:noFill/>
          <a:ln>
            <a:noFill/>
          </a:ln>
        </p:spPr>
      </p:pic>
      <p:pic>
        <p:nvPicPr>
          <p:cNvPr id="160" name="Google Shape;160;p16"/>
          <p:cNvPicPr preferRelativeResize="0"/>
          <p:nvPr/>
        </p:nvPicPr>
        <p:blipFill>
          <a:blip r:embed="rId5">
            <a:alphaModFix/>
          </a:blip>
          <a:stretch>
            <a:fillRect/>
          </a:stretch>
        </p:blipFill>
        <p:spPr>
          <a:xfrm>
            <a:off x="3170950" y="3419818"/>
            <a:ext cx="1347025" cy="1419506"/>
          </a:xfrm>
          <a:prstGeom prst="rect">
            <a:avLst/>
          </a:prstGeom>
          <a:noFill/>
          <a:ln>
            <a:noFill/>
          </a:ln>
        </p:spPr>
      </p:pic>
      <p:pic>
        <p:nvPicPr>
          <p:cNvPr id="161" name="Google Shape;161;p16"/>
          <p:cNvPicPr preferRelativeResize="0"/>
          <p:nvPr/>
        </p:nvPicPr>
        <p:blipFill>
          <a:blip r:embed="rId6">
            <a:alphaModFix/>
          </a:blip>
          <a:stretch>
            <a:fillRect/>
          </a:stretch>
        </p:blipFill>
        <p:spPr>
          <a:xfrm>
            <a:off x="3215313" y="1601400"/>
            <a:ext cx="1258306" cy="1329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1297500" y="393750"/>
            <a:ext cx="73995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Rate of stroke per region</a:t>
            </a:r>
            <a:endParaRPr/>
          </a:p>
          <a:p>
            <a:pPr marL="0" lvl="0" indent="0" algn="l" rtl="0">
              <a:spcBef>
                <a:spcPts val="0"/>
              </a:spcBef>
              <a:spcAft>
                <a:spcPts val="0"/>
              </a:spcAft>
              <a:buNone/>
            </a:pPr>
            <a:endParaRPr/>
          </a:p>
        </p:txBody>
      </p:sp>
      <p:graphicFrame>
        <p:nvGraphicFramePr>
          <p:cNvPr id="167" name="Google Shape;167;p17"/>
          <p:cNvGraphicFramePr/>
          <p:nvPr/>
        </p:nvGraphicFramePr>
        <p:xfrm>
          <a:off x="1489750" y="1163400"/>
          <a:ext cx="3000000" cy="3000000"/>
        </p:xfrm>
        <a:graphic>
          <a:graphicData uri="http://schemas.openxmlformats.org/drawingml/2006/table">
            <a:tbl>
              <a:tblPr>
                <a:noFill/>
                <a:tableStyleId>{9F1368BE-EB41-4FA7-8AB9-3EC0A02B278C}</a:tableStyleId>
              </a:tblPr>
              <a:tblGrid>
                <a:gridCol w="3347700">
                  <a:extLst>
                    <a:ext uri="{9D8B030D-6E8A-4147-A177-3AD203B41FA5}">
                      <a16:colId xmlns:a16="http://schemas.microsoft.com/office/drawing/2014/main" val="20000"/>
                    </a:ext>
                  </a:extLst>
                </a:gridCol>
                <a:gridCol w="3347700">
                  <a:extLst>
                    <a:ext uri="{9D8B030D-6E8A-4147-A177-3AD203B41FA5}">
                      <a16:colId xmlns:a16="http://schemas.microsoft.com/office/drawing/2014/main" val="20001"/>
                    </a:ext>
                  </a:extLst>
                </a:gridCol>
              </a:tblGrid>
              <a:tr h="361750">
                <a:tc>
                  <a:txBody>
                    <a:bodyPr/>
                    <a:lstStyle/>
                    <a:p>
                      <a:pPr marL="0" lvl="0" indent="0" algn="l" rtl="0">
                        <a:spcBef>
                          <a:spcPts val="0"/>
                        </a:spcBef>
                        <a:spcAft>
                          <a:spcPts val="0"/>
                        </a:spcAft>
                        <a:buNone/>
                      </a:pPr>
                      <a:r>
                        <a:rPr lang="en">
                          <a:solidFill>
                            <a:schemeClr val="lt1"/>
                          </a:solidFill>
                        </a:rPr>
                        <a:t>Northeast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South</a:t>
                      </a:r>
                      <a:endParaRPr>
                        <a:solidFill>
                          <a:schemeClr val="lt1"/>
                        </a:solidFill>
                      </a:endParaRPr>
                    </a:p>
                  </a:txBody>
                  <a:tcPr marL="91425" marR="91425" marT="91425" marB="91425"/>
                </a:tc>
                <a:extLst>
                  <a:ext uri="{0D108BD9-81ED-4DB2-BD59-A6C34878D82A}">
                    <a16:rowId xmlns:a16="http://schemas.microsoft.com/office/drawing/2014/main" val="10000"/>
                  </a:ext>
                </a:extLst>
              </a:tr>
              <a:tr h="1474650">
                <a:tc>
                  <a:txBody>
                    <a:bodyPr/>
                    <a:lstStyle/>
                    <a:p>
                      <a:pPr marL="0" lvl="0" indent="0" algn="l" rtl="0">
                        <a:spcBef>
                          <a:spcPts val="0"/>
                        </a:spcBef>
                        <a:spcAft>
                          <a:spcPts val="0"/>
                        </a:spcAft>
                        <a:buNone/>
                      </a:pPr>
                      <a:r>
                        <a:rPr lang="en">
                          <a:solidFill>
                            <a:schemeClr val="accent2"/>
                          </a:solidFill>
                        </a:rPr>
                        <a:t>5.2%</a:t>
                      </a:r>
                      <a:r>
                        <a:rPr lang="en">
                          <a:solidFill>
                            <a:schemeClr val="lt1"/>
                          </a:solidFill>
                        </a:rPr>
                        <a:t> had</a:t>
                      </a:r>
                      <a:endParaRPr>
                        <a:solidFill>
                          <a:schemeClr val="lt1"/>
                        </a:solidFill>
                      </a:endParaRPr>
                    </a:p>
                    <a:p>
                      <a:pPr marL="0" lvl="0" indent="0" algn="l" rtl="0">
                        <a:spcBef>
                          <a:spcPts val="0"/>
                        </a:spcBef>
                        <a:spcAft>
                          <a:spcPts val="0"/>
                        </a:spcAft>
                        <a:buNone/>
                      </a:pPr>
                      <a:r>
                        <a:rPr lang="en">
                          <a:solidFill>
                            <a:schemeClr val="lt1"/>
                          </a:solidFill>
                        </a:rPr>
                        <a:t>stroke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accent2"/>
                          </a:solidFill>
                        </a:rPr>
                        <a:t>5.2%</a:t>
                      </a:r>
                      <a:r>
                        <a:rPr lang="en">
                          <a:solidFill>
                            <a:schemeClr val="lt1"/>
                          </a:solidFill>
                        </a:rPr>
                        <a:t> had </a:t>
                      </a:r>
                      <a:endParaRPr>
                        <a:solidFill>
                          <a:schemeClr val="lt1"/>
                        </a:solidFill>
                      </a:endParaRPr>
                    </a:p>
                    <a:p>
                      <a:pPr marL="0" lvl="0" indent="0" algn="l" rtl="0">
                        <a:spcBef>
                          <a:spcPts val="0"/>
                        </a:spcBef>
                        <a:spcAft>
                          <a:spcPts val="0"/>
                        </a:spcAft>
                        <a:buNone/>
                      </a:pPr>
                      <a:r>
                        <a:rPr lang="en">
                          <a:solidFill>
                            <a:schemeClr val="lt1"/>
                          </a:solidFill>
                        </a:rPr>
                        <a:t>stroke</a:t>
                      </a:r>
                      <a:endParaRPr/>
                    </a:p>
                  </a:txBody>
                  <a:tcPr marL="91425" marR="91425" marT="91425" marB="91425"/>
                </a:tc>
                <a:extLst>
                  <a:ext uri="{0D108BD9-81ED-4DB2-BD59-A6C34878D82A}">
                    <a16:rowId xmlns:a16="http://schemas.microsoft.com/office/drawing/2014/main" val="10001"/>
                  </a:ext>
                </a:extLst>
              </a:tr>
              <a:tr h="361750">
                <a:tc>
                  <a:txBody>
                    <a:bodyPr/>
                    <a:lstStyle/>
                    <a:p>
                      <a:pPr marL="0" lvl="0" indent="0" algn="l" rtl="0">
                        <a:spcBef>
                          <a:spcPts val="0"/>
                        </a:spcBef>
                        <a:spcAft>
                          <a:spcPts val="0"/>
                        </a:spcAft>
                        <a:buNone/>
                      </a:pPr>
                      <a:r>
                        <a:rPr lang="en">
                          <a:solidFill>
                            <a:schemeClr val="lt1"/>
                          </a:solidFill>
                        </a:rPr>
                        <a:t>Midwest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West</a:t>
                      </a:r>
                      <a:endParaRPr>
                        <a:solidFill>
                          <a:schemeClr val="lt1"/>
                        </a:solidFill>
                      </a:endParaRPr>
                    </a:p>
                  </a:txBody>
                  <a:tcPr marL="91425" marR="91425" marT="91425" marB="91425"/>
                </a:tc>
                <a:extLst>
                  <a:ext uri="{0D108BD9-81ED-4DB2-BD59-A6C34878D82A}">
                    <a16:rowId xmlns:a16="http://schemas.microsoft.com/office/drawing/2014/main" val="10002"/>
                  </a:ext>
                </a:extLst>
              </a:tr>
              <a:tr h="1474650">
                <a:tc>
                  <a:txBody>
                    <a:bodyPr/>
                    <a:lstStyle/>
                    <a:p>
                      <a:pPr marL="0" lvl="0" indent="0" algn="l" rtl="0">
                        <a:spcBef>
                          <a:spcPts val="0"/>
                        </a:spcBef>
                        <a:spcAft>
                          <a:spcPts val="0"/>
                        </a:spcAft>
                        <a:buNone/>
                      </a:pPr>
                      <a:r>
                        <a:rPr lang="en">
                          <a:solidFill>
                            <a:schemeClr val="accent2"/>
                          </a:solidFill>
                        </a:rPr>
                        <a:t>4.0%</a:t>
                      </a:r>
                      <a:r>
                        <a:rPr lang="en">
                          <a:solidFill>
                            <a:schemeClr val="lt1"/>
                          </a:solidFill>
                        </a:rPr>
                        <a:t> had </a:t>
                      </a:r>
                      <a:endParaRPr>
                        <a:solidFill>
                          <a:schemeClr val="lt1"/>
                        </a:solidFill>
                      </a:endParaRPr>
                    </a:p>
                    <a:p>
                      <a:pPr marL="0" lvl="0" indent="0" algn="l" rtl="0">
                        <a:spcBef>
                          <a:spcPts val="0"/>
                        </a:spcBef>
                        <a:spcAft>
                          <a:spcPts val="0"/>
                        </a:spcAft>
                        <a:buNone/>
                      </a:pPr>
                      <a:r>
                        <a:rPr lang="en">
                          <a:solidFill>
                            <a:schemeClr val="lt1"/>
                          </a:solidFill>
                        </a:rPr>
                        <a:t>stroke</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accent2"/>
                          </a:solidFill>
                        </a:rPr>
                        <a:t>3.7%</a:t>
                      </a:r>
                      <a:r>
                        <a:rPr lang="en">
                          <a:solidFill>
                            <a:schemeClr val="lt1"/>
                          </a:solidFill>
                        </a:rPr>
                        <a:t> had </a:t>
                      </a:r>
                      <a:endParaRPr>
                        <a:solidFill>
                          <a:schemeClr val="lt1"/>
                        </a:solidFill>
                      </a:endParaRPr>
                    </a:p>
                    <a:p>
                      <a:pPr marL="0" lvl="0" indent="0" algn="l" rtl="0">
                        <a:spcBef>
                          <a:spcPts val="0"/>
                        </a:spcBef>
                        <a:spcAft>
                          <a:spcPts val="0"/>
                        </a:spcAft>
                        <a:buNone/>
                      </a:pPr>
                      <a:r>
                        <a:rPr lang="en">
                          <a:solidFill>
                            <a:schemeClr val="lt1"/>
                          </a:solidFill>
                        </a:rPr>
                        <a:t>stroke</a:t>
                      </a:r>
                      <a:endParaRPr>
                        <a:solidFill>
                          <a:schemeClr val="lt1"/>
                        </a:solidFill>
                      </a:endParaRPr>
                    </a:p>
                  </a:txBody>
                  <a:tcPr marL="91425" marR="91425" marT="91425" marB="91425"/>
                </a:tc>
                <a:extLst>
                  <a:ext uri="{0D108BD9-81ED-4DB2-BD59-A6C34878D82A}">
                    <a16:rowId xmlns:a16="http://schemas.microsoft.com/office/drawing/2014/main" val="10003"/>
                  </a:ext>
                </a:extLst>
              </a:tr>
            </a:tbl>
          </a:graphicData>
        </a:graphic>
      </p:graphicFrame>
      <p:pic>
        <p:nvPicPr>
          <p:cNvPr id="168" name="Google Shape;168;p17"/>
          <p:cNvPicPr preferRelativeResize="0"/>
          <p:nvPr/>
        </p:nvPicPr>
        <p:blipFill>
          <a:blip r:embed="rId3">
            <a:alphaModFix/>
          </a:blip>
          <a:stretch>
            <a:fillRect/>
          </a:stretch>
        </p:blipFill>
        <p:spPr>
          <a:xfrm>
            <a:off x="6279350" y="1559600"/>
            <a:ext cx="1380350" cy="1337750"/>
          </a:xfrm>
          <a:prstGeom prst="rect">
            <a:avLst/>
          </a:prstGeom>
          <a:noFill/>
          <a:ln>
            <a:noFill/>
          </a:ln>
        </p:spPr>
      </p:pic>
      <p:pic>
        <p:nvPicPr>
          <p:cNvPr id="169" name="Google Shape;169;p17"/>
          <p:cNvPicPr preferRelativeResize="0"/>
          <p:nvPr/>
        </p:nvPicPr>
        <p:blipFill>
          <a:blip r:embed="rId4">
            <a:alphaModFix/>
          </a:blip>
          <a:stretch>
            <a:fillRect/>
          </a:stretch>
        </p:blipFill>
        <p:spPr>
          <a:xfrm>
            <a:off x="6254739" y="3430450"/>
            <a:ext cx="1429561" cy="1337749"/>
          </a:xfrm>
          <a:prstGeom prst="rect">
            <a:avLst/>
          </a:prstGeom>
          <a:noFill/>
          <a:ln>
            <a:noFill/>
          </a:ln>
        </p:spPr>
      </p:pic>
      <p:pic>
        <p:nvPicPr>
          <p:cNvPr id="170" name="Google Shape;170;p17"/>
          <p:cNvPicPr preferRelativeResize="0"/>
          <p:nvPr/>
        </p:nvPicPr>
        <p:blipFill>
          <a:blip r:embed="rId5">
            <a:alphaModFix/>
          </a:blip>
          <a:stretch>
            <a:fillRect/>
          </a:stretch>
        </p:blipFill>
        <p:spPr>
          <a:xfrm>
            <a:off x="3238075" y="1605625"/>
            <a:ext cx="1380350" cy="1291725"/>
          </a:xfrm>
          <a:prstGeom prst="rect">
            <a:avLst/>
          </a:prstGeom>
          <a:noFill/>
          <a:ln>
            <a:noFill/>
          </a:ln>
        </p:spPr>
      </p:pic>
      <p:pic>
        <p:nvPicPr>
          <p:cNvPr id="171" name="Google Shape;171;p17"/>
          <p:cNvPicPr preferRelativeResize="0"/>
          <p:nvPr/>
        </p:nvPicPr>
        <p:blipFill>
          <a:blip r:embed="rId6">
            <a:alphaModFix/>
          </a:blip>
          <a:stretch>
            <a:fillRect/>
          </a:stretch>
        </p:blipFill>
        <p:spPr>
          <a:xfrm>
            <a:off x="3238076" y="3430450"/>
            <a:ext cx="1380350" cy="133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Analyzing results for heart attacks and stroke</a:t>
            </a:r>
            <a:endParaRPr/>
          </a:p>
        </p:txBody>
      </p:sp>
      <p:sp>
        <p:nvSpPr>
          <p:cNvPr id="177" name="Google Shape;177;p18"/>
          <p:cNvSpPr txBox="1">
            <a:spLocks noGrp="1"/>
          </p:cNvSpPr>
          <p:nvPr>
            <p:ph type="body" idx="1"/>
          </p:nvPr>
        </p:nvSpPr>
        <p:spPr>
          <a:xfrm>
            <a:off x="1297500" y="1567550"/>
            <a:ext cx="69216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Among the four regions, rate of heart attacks did show significant differences</a:t>
            </a:r>
            <a:endParaRPr/>
          </a:p>
          <a:p>
            <a:pPr marL="457200" lvl="0" indent="0" algn="l" rtl="0">
              <a:spcBef>
                <a:spcPts val="1200"/>
              </a:spcBef>
              <a:spcAft>
                <a:spcPts val="0"/>
              </a:spcAft>
              <a:buNone/>
            </a:pPr>
            <a:r>
              <a:rPr lang="en"/>
              <a:t>For example, if the South had a </a:t>
            </a:r>
            <a:r>
              <a:rPr lang="en" u="sng"/>
              <a:t>6.3% rate</a:t>
            </a:r>
            <a:r>
              <a:rPr lang="en"/>
              <a:t> and the West had a </a:t>
            </a:r>
            <a:r>
              <a:rPr lang="en" u="sng"/>
              <a:t>4.9% rate</a:t>
            </a:r>
            <a:r>
              <a:rPr lang="en"/>
              <a:t>, then the U.S. </a:t>
            </a:r>
            <a:r>
              <a:rPr lang="en">
                <a:solidFill>
                  <a:schemeClr val="accent2"/>
                </a:solidFill>
              </a:rPr>
              <a:t>South has a 28.6% higher rate </a:t>
            </a:r>
            <a:r>
              <a:rPr lang="en"/>
              <a:t>of heart attacks comparatively than the West. </a:t>
            </a:r>
            <a:endParaRPr/>
          </a:p>
          <a:p>
            <a:pPr marL="457200" lvl="0" indent="0" algn="l" rtl="0">
              <a:spcBef>
                <a:spcPts val="1200"/>
              </a:spcBef>
              <a:spcAft>
                <a:spcPts val="0"/>
              </a:spcAft>
              <a:buNone/>
            </a:pPr>
            <a:endParaRPr/>
          </a:p>
          <a:p>
            <a:pPr marL="0" lvl="0" indent="0" algn="l" rtl="0">
              <a:spcBef>
                <a:spcPts val="1200"/>
              </a:spcBef>
              <a:spcAft>
                <a:spcPts val="0"/>
              </a:spcAft>
              <a:buNone/>
            </a:pPr>
            <a:r>
              <a:rPr lang="en"/>
              <a:t>For stroke, </a:t>
            </a:r>
            <a:r>
              <a:rPr lang="en" u="sng"/>
              <a:t>less</a:t>
            </a:r>
            <a:r>
              <a:rPr lang="en"/>
              <a:t> of a regional difference existed</a:t>
            </a:r>
            <a:endParaRPr/>
          </a:p>
          <a:p>
            <a:pPr marL="0" lvl="0" indent="0" algn="l" rtl="0">
              <a:spcBef>
                <a:spcPts val="1200"/>
              </a:spcBef>
              <a:spcAft>
                <a:spcPts val="1200"/>
              </a:spcAft>
              <a:buNone/>
            </a:pPr>
            <a:r>
              <a:rPr lang="en"/>
              <a:t>	All regions were between 4 - 5%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9"/>
          <p:cNvSpPr txBox="1">
            <a:spLocks noGrp="1"/>
          </p:cNvSpPr>
          <p:nvPr>
            <p:ph type="title"/>
          </p:nvPr>
        </p:nvSpPr>
        <p:spPr>
          <a:xfrm>
            <a:off x="1297500" y="393750"/>
            <a:ext cx="73995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Gender as a predictor of heart attacks</a:t>
            </a:r>
            <a:endParaRPr/>
          </a:p>
        </p:txBody>
      </p:sp>
      <p:graphicFrame>
        <p:nvGraphicFramePr>
          <p:cNvPr id="183" name="Google Shape;183;p19"/>
          <p:cNvGraphicFramePr/>
          <p:nvPr>
            <p:extLst>
              <p:ext uri="{D42A27DB-BD31-4B8C-83A1-F6EECF244321}">
                <p14:modId xmlns:p14="http://schemas.microsoft.com/office/powerpoint/2010/main" val="2906723085"/>
              </p:ext>
            </p:extLst>
          </p:nvPr>
        </p:nvGraphicFramePr>
        <p:xfrm>
          <a:off x="1489750" y="1163400"/>
          <a:ext cx="6695400" cy="3741720"/>
        </p:xfrm>
        <a:graphic>
          <a:graphicData uri="http://schemas.openxmlformats.org/drawingml/2006/table">
            <a:tbl>
              <a:tblPr>
                <a:noFill/>
                <a:tableStyleId>{9F1368BE-EB41-4FA7-8AB9-3EC0A02B278C}</a:tableStyleId>
              </a:tblPr>
              <a:tblGrid>
                <a:gridCol w="3347700">
                  <a:extLst>
                    <a:ext uri="{9D8B030D-6E8A-4147-A177-3AD203B41FA5}">
                      <a16:colId xmlns:a16="http://schemas.microsoft.com/office/drawing/2014/main" val="20000"/>
                    </a:ext>
                  </a:extLst>
                </a:gridCol>
                <a:gridCol w="3347700">
                  <a:extLst>
                    <a:ext uri="{9D8B030D-6E8A-4147-A177-3AD203B41FA5}">
                      <a16:colId xmlns:a16="http://schemas.microsoft.com/office/drawing/2014/main" val="20001"/>
                    </a:ext>
                  </a:extLst>
                </a:gridCol>
              </a:tblGrid>
              <a:tr h="361750">
                <a:tc>
                  <a:txBody>
                    <a:bodyPr/>
                    <a:lstStyle/>
                    <a:p>
                      <a:pPr marL="0" lvl="0" indent="0" algn="l" rtl="0">
                        <a:spcBef>
                          <a:spcPts val="0"/>
                        </a:spcBef>
                        <a:spcAft>
                          <a:spcPts val="0"/>
                        </a:spcAft>
                        <a:buNone/>
                      </a:pPr>
                      <a:r>
                        <a:rPr lang="en">
                          <a:solidFill>
                            <a:schemeClr val="lt1"/>
                          </a:solidFill>
                        </a:rPr>
                        <a:t>Northeast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South </a:t>
                      </a:r>
                      <a:endParaRPr>
                        <a:solidFill>
                          <a:schemeClr val="lt1"/>
                        </a:solidFill>
                      </a:endParaRPr>
                    </a:p>
                  </a:txBody>
                  <a:tcPr marL="91425" marR="91425" marT="91425" marB="91425"/>
                </a:tc>
                <a:extLst>
                  <a:ext uri="{0D108BD9-81ED-4DB2-BD59-A6C34878D82A}">
                    <a16:rowId xmlns:a16="http://schemas.microsoft.com/office/drawing/2014/main" val="10000"/>
                  </a:ext>
                </a:extLst>
              </a:tr>
              <a:tr h="1474650">
                <a:tc>
                  <a:txBody>
                    <a:bodyPr/>
                    <a:lstStyle/>
                    <a:p>
                      <a:pPr marL="0" lvl="0" indent="0" algn="l" rtl="0">
                        <a:spcBef>
                          <a:spcPts val="0"/>
                        </a:spcBef>
                        <a:spcAft>
                          <a:spcPts val="0"/>
                        </a:spcAft>
                        <a:buNone/>
                      </a:pPr>
                      <a:r>
                        <a:rPr lang="en" dirty="0">
                          <a:solidFill>
                            <a:schemeClr val="lt1"/>
                          </a:solidFill>
                        </a:rPr>
                        <a:t>Of those who had a</a:t>
                      </a:r>
                      <a:endParaRPr dirty="0">
                        <a:solidFill>
                          <a:schemeClr val="lt1"/>
                        </a:solidFill>
                      </a:endParaRPr>
                    </a:p>
                    <a:p>
                      <a:pPr marL="0" lvl="0" indent="0" algn="l" rtl="0">
                        <a:spcBef>
                          <a:spcPts val="0"/>
                        </a:spcBef>
                        <a:spcAft>
                          <a:spcPts val="0"/>
                        </a:spcAft>
                        <a:buNone/>
                      </a:pPr>
                      <a:r>
                        <a:rPr lang="en" dirty="0">
                          <a:solidFill>
                            <a:schemeClr val="lt1"/>
                          </a:solidFill>
                        </a:rPr>
                        <a:t>heart attack, 36% </a:t>
                      </a:r>
                      <a:endParaRPr dirty="0">
                        <a:solidFill>
                          <a:schemeClr val="lt1"/>
                        </a:solidFill>
                      </a:endParaRPr>
                    </a:p>
                    <a:p>
                      <a:pPr marL="0" lvl="0" indent="0" algn="l" rtl="0">
                        <a:spcBef>
                          <a:spcPts val="0"/>
                        </a:spcBef>
                        <a:spcAft>
                          <a:spcPts val="0"/>
                        </a:spcAft>
                        <a:buNone/>
                      </a:pPr>
                      <a:r>
                        <a:rPr lang="en" dirty="0">
                          <a:solidFill>
                            <a:schemeClr val="lt1"/>
                          </a:solidFill>
                        </a:rPr>
                        <a:t>were men and 64% </a:t>
                      </a:r>
                      <a:endParaRPr dirty="0">
                        <a:solidFill>
                          <a:schemeClr val="lt1"/>
                        </a:solidFill>
                      </a:endParaRPr>
                    </a:p>
                    <a:p>
                      <a:pPr marL="0" lvl="0" indent="0" algn="l" rtl="0">
                        <a:spcBef>
                          <a:spcPts val="0"/>
                        </a:spcBef>
                        <a:spcAft>
                          <a:spcPts val="0"/>
                        </a:spcAft>
                        <a:buNone/>
                      </a:pPr>
                      <a:r>
                        <a:rPr lang="en" dirty="0">
                          <a:solidFill>
                            <a:schemeClr val="lt1"/>
                          </a:solidFill>
                        </a:rPr>
                        <a:t>were women</a:t>
                      </a:r>
                      <a:endParaRPr dirty="0">
                        <a:solidFill>
                          <a:schemeClr val="lt1"/>
                        </a:solidFill>
                      </a:endParaRPr>
                    </a:p>
                    <a:p>
                      <a:pPr marL="0" lvl="0" indent="0" algn="l" rtl="0">
                        <a:spcBef>
                          <a:spcPts val="0"/>
                        </a:spcBef>
                        <a:spcAft>
                          <a:spcPts val="0"/>
                        </a:spcAft>
                        <a:buNone/>
                      </a:pPr>
                      <a:endParaRPr i="1" dirty="0">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Of those who had a</a:t>
                      </a:r>
                      <a:endParaRPr>
                        <a:solidFill>
                          <a:schemeClr val="lt1"/>
                        </a:solidFill>
                      </a:endParaRPr>
                    </a:p>
                    <a:p>
                      <a:pPr marL="0" lvl="0" indent="0" algn="l" rtl="0">
                        <a:spcBef>
                          <a:spcPts val="0"/>
                        </a:spcBef>
                        <a:spcAft>
                          <a:spcPts val="0"/>
                        </a:spcAft>
                        <a:buNone/>
                      </a:pPr>
                      <a:r>
                        <a:rPr lang="en">
                          <a:solidFill>
                            <a:schemeClr val="lt1"/>
                          </a:solidFill>
                        </a:rPr>
                        <a:t>heart attack, 60% </a:t>
                      </a:r>
                      <a:endParaRPr>
                        <a:solidFill>
                          <a:schemeClr val="lt1"/>
                        </a:solidFill>
                      </a:endParaRPr>
                    </a:p>
                    <a:p>
                      <a:pPr marL="0" lvl="0" indent="0" algn="l" rtl="0">
                        <a:spcBef>
                          <a:spcPts val="0"/>
                        </a:spcBef>
                        <a:spcAft>
                          <a:spcPts val="0"/>
                        </a:spcAft>
                        <a:buNone/>
                      </a:pPr>
                      <a:r>
                        <a:rPr lang="en">
                          <a:solidFill>
                            <a:schemeClr val="lt1"/>
                          </a:solidFill>
                        </a:rPr>
                        <a:t>were men and 40% </a:t>
                      </a:r>
                      <a:endParaRPr>
                        <a:solidFill>
                          <a:schemeClr val="lt1"/>
                        </a:solidFill>
                      </a:endParaRPr>
                    </a:p>
                    <a:p>
                      <a:pPr marL="0" lvl="0" indent="0" algn="l" rtl="0">
                        <a:spcBef>
                          <a:spcPts val="0"/>
                        </a:spcBef>
                        <a:spcAft>
                          <a:spcPts val="0"/>
                        </a:spcAft>
                        <a:buNone/>
                      </a:pPr>
                      <a:r>
                        <a:rPr lang="en">
                          <a:solidFill>
                            <a:schemeClr val="lt1"/>
                          </a:solidFill>
                        </a:rPr>
                        <a:t>were women</a:t>
                      </a:r>
                      <a:endParaRPr>
                        <a:solidFill>
                          <a:schemeClr val="lt1"/>
                        </a:solidFill>
                      </a:endParaRPr>
                    </a:p>
                  </a:txBody>
                  <a:tcPr marL="91425" marR="91425" marT="91425" marB="91425"/>
                </a:tc>
                <a:extLst>
                  <a:ext uri="{0D108BD9-81ED-4DB2-BD59-A6C34878D82A}">
                    <a16:rowId xmlns:a16="http://schemas.microsoft.com/office/drawing/2014/main" val="10001"/>
                  </a:ext>
                </a:extLst>
              </a:tr>
              <a:tr h="361750">
                <a:tc>
                  <a:txBody>
                    <a:bodyPr/>
                    <a:lstStyle/>
                    <a:p>
                      <a:pPr marL="0" lvl="0" indent="0" algn="l" rtl="0">
                        <a:spcBef>
                          <a:spcPts val="0"/>
                        </a:spcBef>
                        <a:spcAft>
                          <a:spcPts val="0"/>
                        </a:spcAft>
                        <a:buNone/>
                      </a:pPr>
                      <a:r>
                        <a:rPr lang="en">
                          <a:solidFill>
                            <a:schemeClr val="lt1"/>
                          </a:solidFill>
                        </a:rPr>
                        <a:t>Midwest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West</a:t>
                      </a:r>
                      <a:endParaRPr>
                        <a:solidFill>
                          <a:schemeClr val="lt1"/>
                        </a:solidFill>
                      </a:endParaRPr>
                    </a:p>
                  </a:txBody>
                  <a:tcPr marL="91425" marR="91425" marT="91425" marB="91425"/>
                </a:tc>
                <a:extLst>
                  <a:ext uri="{0D108BD9-81ED-4DB2-BD59-A6C34878D82A}">
                    <a16:rowId xmlns:a16="http://schemas.microsoft.com/office/drawing/2014/main" val="10002"/>
                  </a:ext>
                </a:extLst>
              </a:tr>
              <a:tr h="1474650">
                <a:tc>
                  <a:txBody>
                    <a:bodyPr/>
                    <a:lstStyle/>
                    <a:p>
                      <a:pPr marL="0" lvl="0" indent="0" algn="l" rtl="0">
                        <a:spcBef>
                          <a:spcPts val="0"/>
                        </a:spcBef>
                        <a:spcAft>
                          <a:spcPts val="0"/>
                        </a:spcAft>
                        <a:buNone/>
                      </a:pPr>
                      <a:r>
                        <a:rPr lang="en" dirty="0">
                          <a:solidFill>
                            <a:schemeClr val="lt1"/>
                          </a:solidFill>
                        </a:rPr>
                        <a:t>Of those who had a</a:t>
                      </a:r>
                      <a:endParaRPr dirty="0">
                        <a:solidFill>
                          <a:schemeClr val="lt1"/>
                        </a:solidFill>
                      </a:endParaRPr>
                    </a:p>
                    <a:p>
                      <a:pPr marL="0" lvl="0" indent="0" algn="l" rtl="0">
                        <a:spcBef>
                          <a:spcPts val="0"/>
                        </a:spcBef>
                        <a:spcAft>
                          <a:spcPts val="0"/>
                        </a:spcAft>
                        <a:buNone/>
                      </a:pPr>
                      <a:r>
                        <a:rPr lang="en" dirty="0">
                          <a:solidFill>
                            <a:schemeClr val="lt1"/>
                          </a:solidFill>
                        </a:rPr>
                        <a:t>heart attack, 36% </a:t>
                      </a:r>
                      <a:endParaRPr dirty="0">
                        <a:solidFill>
                          <a:schemeClr val="lt1"/>
                        </a:solidFill>
                      </a:endParaRPr>
                    </a:p>
                    <a:p>
                      <a:pPr marL="0" lvl="0" indent="0" algn="l" rtl="0">
                        <a:spcBef>
                          <a:spcPts val="0"/>
                        </a:spcBef>
                        <a:spcAft>
                          <a:spcPts val="0"/>
                        </a:spcAft>
                        <a:buNone/>
                      </a:pPr>
                      <a:r>
                        <a:rPr lang="en" dirty="0">
                          <a:solidFill>
                            <a:schemeClr val="lt1"/>
                          </a:solidFill>
                        </a:rPr>
                        <a:t>were men and 64% </a:t>
                      </a:r>
                      <a:endParaRPr dirty="0">
                        <a:solidFill>
                          <a:schemeClr val="lt1"/>
                        </a:solidFill>
                      </a:endParaRPr>
                    </a:p>
                    <a:p>
                      <a:pPr marL="0" lvl="0" indent="0" algn="l" rtl="0">
                        <a:spcBef>
                          <a:spcPts val="0"/>
                        </a:spcBef>
                        <a:spcAft>
                          <a:spcPts val="0"/>
                        </a:spcAft>
                        <a:buNone/>
                      </a:pPr>
                      <a:r>
                        <a:rPr lang="en" dirty="0">
                          <a:solidFill>
                            <a:schemeClr val="lt1"/>
                          </a:solidFill>
                        </a:rPr>
                        <a:t>were women</a:t>
                      </a:r>
                      <a:endParaRPr dirty="0"/>
                    </a:p>
                  </a:txBody>
                  <a:tcPr marL="91425" marR="91425" marT="91425" marB="91425"/>
                </a:tc>
                <a:tc>
                  <a:txBody>
                    <a:bodyPr/>
                    <a:lstStyle/>
                    <a:p>
                      <a:pPr marL="0" lvl="0" indent="0" algn="l" rtl="0">
                        <a:spcBef>
                          <a:spcPts val="0"/>
                        </a:spcBef>
                        <a:spcAft>
                          <a:spcPts val="0"/>
                        </a:spcAft>
                        <a:buNone/>
                      </a:pPr>
                      <a:r>
                        <a:rPr lang="en" dirty="0">
                          <a:solidFill>
                            <a:schemeClr val="lt1"/>
                          </a:solidFill>
                        </a:rPr>
                        <a:t>Of those who had a</a:t>
                      </a:r>
                      <a:endParaRPr dirty="0">
                        <a:solidFill>
                          <a:schemeClr val="lt1"/>
                        </a:solidFill>
                      </a:endParaRPr>
                    </a:p>
                    <a:p>
                      <a:pPr marL="0" lvl="0" indent="0" algn="l" rtl="0">
                        <a:spcBef>
                          <a:spcPts val="0"/>
                        </a:spcBef>
                        <a:spcAft>
                          <a:spcPts val="0"/>
                        </a:spcAft>
                        <a:buNone/>
                      </a:pPr>
                      <a:r>
                        <a:rPr lang="en" dirty="0">
                          <a:solidFill>
                            <a:schemeClr val="lt1"/>
                          </a:solidFill>
                        </a:rPr>
                        <a:t>heart attack, 65% </a:t>
                      </a:r>
                      <a:endParaRPr dirty="0">
                        <a:solidFill>
                          <a:schemeClr val="lt1"/>
                        </a:solidFill>
                      </a:endParaRPr>
                    </a:p>
                    <a:p>
                      <a:pPr marL="0" lvl="0" indent="0" algn="l" rtl="0">
                        <a:spcBef>
                          <a:spcPts val="0"/>
                        </a:spcBef>
                        <a:spcAft>
                          <a:spcPts val="0"/>
                        </a:spcAft>
                        <a:buNone/>
                      </a:pPr>
                      <a:r>
                        <a:rPr lang="en" dirty="0">
                          <a:solidFill>
                            <a:schemeClr val="lt1"/>
                          </a:solidFill>
                        </a:rPr>
                        <a:t>were men and 35% </a:t>
                      </a:r>
                      <a:endParaRPr dirty="0">
                        <a:solidFill>
                          <a:schemeClr val="lt1"/>
                        </a:solidFill>
                      </a:endParaRPr>
                    </a:p>
                    <a:p>
                      <a:pPr marL="0" lvl="0" indent="0" algn="l" rtl="0">
                        <a:spcBef>
                          <a:spcPts val="0"/>
                        </a:spcBef>
                        <a:spcAft>
                          <a:spcPts val="0"/>
                        </a:spcAft>
                        <a:buNone/>
                      </a:pPr>
                      <a:r>
                        <a:rPr lang="en" dirty="0">
                          <a:solidFill>
                            <a:schemeClr val="lt1"/>
                          </a:solidFill>
                        </a:rPr>
                        <a:t>were women</a:t>
                      </a:r>
                      <a:endParaRPr dirty="0">
                        <a:solidFill>
                          <a:schemeClr val="lt1"/>
                        </a:solidFill>
                      </a:endParaRPr>
                    </a:p>
                    <a:p>
                      <a:pPr marL="0" lvl="0" indent="0" algn="l" rtl="0">
                        <a:spcBef>
                          <a:spcPts val="0"/>
                        </a:spcBef>
                        <a:spcAft>
                          <a:spcPts val="0"/>
                        </a:spcAft>
                        <a:buNone/>
                      </a:pPr>
                      <a:endParaRPr dirty="0">
                        <a:solidFill>
                          <a:schemeClr val="lt1"/>
                        </a:solidFill>
                      </a:endParaRPr>
                    </a:p>
                  </a:txBody>
                  <a:tcPr marL="91425" marR="91425" marT="91425" marB="91425"/>
                </a:tc>
                <a:extLst>
                  <a:ext uri="{0D108BD9-81ED-4DB2-BD59-A6C34878D82A}">
                    <a16:rowId xmlns:a16="http://schemas.microsoft.com/office/drawing/2014/main" val="10003"/>
                  </a:ext>
                </a:extLst>
              </a:tr>
            </a:tbl>
          </a:graphicData>
        </a:graphic>
      </p:graphicFrame>
      <p:pic>
        <p:nvPicPr>
          <p:cNvPr id="184" name="Google Shape;184;p19"/>
          <p:cNvPicPr preferRelativeResize="0"/>
          <p:nvPr/>
        </p:nvPicPr>
        <p:blipFill>
          <a:blip r:embed="rId3">
            <a:alphaModFix/>
          </a:blip>
          <a:stretch>
            <a:fillRect/>
          </a:stretch>
        </p:blipFill>
        <p:spPr>
          <a:xfrm>
            <a:off x="6609900" y="1620292"/>
            <a:ext cx="1298025" cy="1257207"/>
          </a:xfrm>
          <a:prstGeom prst="rect">
            <a:avLst/>
          </a:prstGeom>
          <a:noFill/>
          <a:ln>
            <a:noFill/>
          </a:ln>
        </p:spPr>
      </p:pic>
      <p:pic>
        <p:nvPicPr>
          <p:cNvPr id="185" name="Google Shape;185;p19"/>
          <p:cNvPicPr preferRelativeResize="0"/>
          <p:nvPr/>
        </p:nvPicPr>
        <p:blipFill>
          <a:blip r:embed="rId4">
            <a:alphaModFix/>
          </a:blip>
          <a:stretch>
            <a:fillRect/>
          </a:stretch>
        </p:blipFill>
        <p:spPr>
          <a:xfrm>
            <a:off x="6659001" y="3502347"/>
            <a:ext cx="1298024" cy="1263553"/>
          </a:xfrm>
          <a:prstGeom prst="rect">
            <a:avLst/>
          </a:prstGeom>
          <a:noFill/>
          <a:ln>
            <a:noFill/>
          </a:ln>
        </p:spPr>
      </p:pic>
      <p:pic>
        <p:nvPicPr>
          <p:cNvPr id="186" name="Google Shape;186;p19"/>
          <p:cNvPicPr preferRelativeResize="0"/>
          <p:nvPr/>
        </p:nvPicPr>
        <p:blipFill>
          <a:blip r:embed="rId5">
            <a:alphaModFix/>
          </a:blip>
          <a:stretch>
            <a:fillRect/>
          </a:stretch>
        </p:blipFill>
        <p:spPr>
          <a:xfrm>
            <a:off x="3368779" y="3457438"/>
            <a:ext cx="1393845" cy="1353375"/>
          </a:xfrm>
          <a:prstGeom prst="rect">
            <a:avLst/>
          </a:prstGeom>
          <a:noFill/>
          <a:ln>
            <a:noFill/>
          </a:ln>
        </p:spPr>
      </p:pic>
      <p:pic>
        <p:nvPicPr>
          <p:cNvPr id="187" name="Google Shape;187;p19"/>
          <p:cNvPicPr preferRelativeResize="0"/>
          <p:nvPr/>
        </p:nvPicPr>
        <p:blipFill>
          <a:blip r:embed="rId6">
            <a:alphaModFix/>
          </a:blip>
          <a:stretch>
            <a:fillRect/>
          </a:stretch>
        </p:blipFill>
        <p:spPr>
          <a:xfrm>
            <a:off x="3315751" y="1620300"/>
            <a:ext cx="1393850" cy="13610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0"/>
          <p:cNvSpPr txBox="1">
            <a:spLocks noGrp="1"/>
          </p:cNvSpPr>
          <p:nvPr>
            <p:ph type="title"/>
          </p:nvPr>
        </p:nvSpPr>
        <p:spPr>
          <a:xfrm>
            <a:off x="1297500" y="393750"/>
            <a:ext cx="73995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Gender as a predictor of stroke</a:t>
            </a:r>
            <a:endParaRPr/>
          </a:p>
          <a:p>
            <a:pPr marL="0" lvl="0" indent="0" algn="l" rtl="0">
              <a:spcBef>
                <a:spcPts val="0"/>
              </a:spcBef>
              <a:spcAft>
                <a:spcPts val="0"/>
              </a:spcAft>
              <a:buNone/>
            </a:pPr>
            <a:endParaRPr/>
          </a:p>
        </p:txBody>
      </p:sp>
      <p:graphicFrame>
        <p:nvGraphicFramePr>
          <p:cNvPr id="193" name="Google Shape;193;p20"/>
          <p:cNvGraphicFramePr/>
          <p:nvPr/>
        </p:nvGraphicFramePr>
        <p:xfrm>
          <a:off x="1489750" y="1163400"/>
          <a:ext cx="6695400" cy="3741720"/>
        </p:xfrm>
        <a:graphic>
          <a:graphicData uri="http://schemas.openxmlformats.org/drawingml/2006/table">
            <a:tbl>
              <a:tblPr>
                <a:noFill/>
                <a:tableStyleId>{9F1368BE-EB41-4FA7-8AB9-3EC0A02B278C}</a:tableStyleId>
              </a:tblPr>
              <a:tblGrid>
                <a:gridCol w="3347700">
                  <a:extLst>
                    <a:ext uri="{9D8B030D-6E8A-4147-A177-3AD203B41FA5}">
                      <a16:colId xmlns:a16="http://schemas.microsoft.com/office/drawing/2014/main" val="20000"/>
                    </a:ext>
                  </a:extLst>
                </a:gridCol>
                <a:gridCol w="3347700">
                  <a:extLst>
                    <a:ext uri="{9D8B030D-6E8A-4147-A177-3AD203B41FA5}">
                      <a16:colId xmlns:a16="http://schemas.microsoft.com/office/drawing/2014/main" val="20001"/>
                    </a:ext>
                  </a:extLst>
                </a:gridCol>
              </a:tblGrid>
              <a:tr h="361750">
                <a:tc>
                  <a:txBody>
                    <a:bodyPr/>
                    <a:lstStyle/>
                    <a:p>
                      <a:pPr marL="0" lvl="0" indent="0" algn="l" rtl="0">
                        <a:spcBef>
                          <a:spcPts val="0"/>
                        </a:spcBef>
                        <a:spcAft>
                          <a:spcPts val="0"/>
                        </a:spcAft>
                        <a:buNone/>
                      </a:pPr>
                      <a:r>
                        <a:rPr lang="en">
                          <a:solidFill>
                            <a:schemeClr val="lt1"/>
                          </a:solidFill>
                        </a:rPr>
                        <a:t>Northeast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South </a:t>
                      </a:r>
                      <a:endParaRPr>
                        <a:solidFill>
                          <a:schemeClr val="lt1"/>
                        </a:solidFill>
                      </a:endParaRPr>
                    </a:p>
                  </a:txBody>
                  <a:tcPr marL="91425" marR="91425" marT="91425" marB="91425"/>
                </a:tc>
                <a:extLst>
                  <a:ext uri="{0D108BD9-81ED-4DB2-BD59-A6C34878D82A}">
                    <a16:rowId xmlns:a16="http://schemas.microsoft.com/office/drawing/2014/main" val="10000"/>
                  </a:ext>
                </a:extLst>
              </a:tr>
              <a:tr h="1474650">
                <a:tc>
                  <a:txBody>
                    <a:bodyPr/>
                    <a:lstStyle/>
                    <a:p>
                      <a:pPr marL="0" lvl="0" indent="0" algn="l" rtl="0">
                        <a:spcBef>
                          <a:spcPts val="0"/>
                        </a:spcBef>
                        <a:spcAft>
                          <a:spcPts val="0"/>
                        </a:spcAft>
                        <a:buNone/>
                      </a:pPr>
                      <a:r>
                        <a:rPr lang="en">
                          <a:solidFill>
                            <a:schemeClr val="lt1"/>
                          </a:solidFill>
                        </a:rPr>
                        <a:t>Of those who had a </a:t>
                      </a:r>
                      <a:endParaRPr>
                        <a:solidFill>
                          <a:schemeClr val="lt1"/>
                        </a:solidFill>
                      </a:endParaRPr>
                    </a:p>
                    <a:p>
                      <a:pPr marL="0" lvl="0" indent="0" algn="l" rtl="0">
                        <a:spcBef>
                          <a:spcPts val="0"/>
                        </a:spcBef>
                        <a:spcAft>
                          <a:spcPts val="0"/>
                        </a:spcAft>
                        <a:buNone/>
                      </a:pPr>
                      <a:r>
                        <a:rPr lang="en">
                          <a:solidFill>
                            <a:schemeClr val="lt1"/>
                          </a:solidFill>
                        </a:rPr>
                        <a:t>stroke, 52% were </a:t>
                      </a:r>
                      <a:endParaRPr>
                        <a:solidFill>
                          <a:schemeClr val="lt1"/>
                        </a:solidFill>
                      </a:endParaRPr>
                    </a:p>
                    <a:p>
                      <a:pPr marL="0" lvl="0" indent="0" algn="l" rtl="0">
                        <a:spcBef>
                          <a:spcPts val="0"/>
                        </a:spcBef>
                        <a:spcAft>
                          <a:spcPts val="0"/>
                        </a:spcAft>
                        <a:buNone/>
                      </a:pPr>
                      <a:r>
                        <a:rPr lang="en">
                          <a:solidFill>
                            <a:schemeClr val="lt1"/>
                          </a:solidFill>
                        </a:rPr>
                        <a:t>Women and 48%</a:t>
                      </a:r>
                      <a:endParaRPr>
                        <a:solidFill>
                          <a:schemeClr val="lt1"/>
                        </a:solidFill>
                      </a:endParaRPr>
                    </a:p>
                    <a:p>
                      <a:pPr marL="0" lvl="0" indent="0" algn="l" rtl="0">
                        <a:spcBef>
                          <a:spcPts val="0"/>
                        </a:spcBef>
                        <a:spcAft>
                          <a:spcPts val="0"/>
                        </a:spcAft>
                        <a:buNone/>
                      </a:pPr>
                      <a:r>
                        <a:rPr lang="en">
                          <a:solidFill>
                            <a:schemeClr val="lt1"/>
                          </a:solidFill>
                        </a:rPr>
                        <a:t>Were men </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Of those who had a </a:t>
                      </a:r>
                      <a:endParaRPr>
                        <a:solidFill>
                          <a:schemeClr val="lt1"/>
                        </a:solidFill>
                      </a:endParaRPr>
                    </a:p>
                    <a:p>
                      <a:pPr marL="0" lvl="0" indent="0" algn="l" rtl="0">
                        <a:spcBef>
                          <a:spcPts val="0"/>
                        </a:spcBef>
                        <a:spcAft>
                          <a:spcPts val="0"/>
                        </a:spcAft>
                        <a:buNone/>
                      </a:pPr>
                      <a:r>
                        <a:rPr lang="en">
                          <a:solidFill>
                            <a:schemeClr val="lt1"/>
                          </a:solidFill>
                        </a:rPr>
                        <a:t>stroke, 54% were</a:t>
                      </a:r>
                      <a:endParaRPr>
                        <a:solidFill>
                          <a:schemeClr val="lt1"/>
                        </a:solidFill>
                      </a:endParaRPr>
                    </a:p>
                    <a:p>
                      <a:pPr marL="0" lvl="0" indent="0" algn="l" rtl="0">
                        <a:spcBef>
                          <a:spcPts val="0"/>
                        </a:spcBef>
                        <a:spcAft>
                          <a:spcPts val="0"/>
                        </a:spcAft>
                        <a:buNone/>
                      </a:pPr>
                      <a:r>
                        <a:rPr lang="en">
                          <a:solidFill>
                            <a:schemeClr val="lt1"/>
                          </a:solidFill>
                        </a:rPr>
                        <a:t>Women and 46%</a:t>
                      </a:r>
                      <a:endParaRPr>
                        <a:solidFill>
                          <a:schemeClr val="lt1"/>
                        </a:solidFill>
                      </a:endParaRPr>
                    </a:p>
                    <a:p>
                      <a:pPr marL="0" lvl="0" indent="0" algn="l" rtl="0">
                        <a:spcBef>
                          <a:spcPts val="0"/>
                        </a:spcBef>
                        <a:spcAft>
                          <a:spcPts val="0"/>
                        </a:spcAft>
                        <a:buNone/>
                      </a:pPr>
                      <a:r>
                        <a:rPr lang="en">
                          <a:solidFill>
                            <a:schemeClr val="lt1"/>
                          </a:solidFill>
                        </a:rPr>
                        <a:t>men</a:t>
                      </a:r>
                      <a:endParaRPr>
                        <a:solidFill>
                          <a:schemeClr val="lt1"/>
                        </a:solidFill>
                      </a:endParaRPr>
                    </a:p>
                    <a:p>
                      <a:pPr marL="0" lvl="0" indent="0" algn="l" rtl="0">
                        <a:spcBef>
                          <a:spcPts val="0"/>
                        </a:spcBef>
                        <a:spcAft>
                          <a:spcPts val="0"/>
                        </a:spcAft>
                        <a:buNone/>
                      </a:pPr>
                      <a:endParaRPr>
                        <a:solidFill>
                          <a:schemeClr val="lt1"/>
                        </a:solidFill>
                      </a:endParaRPr>
                    </a:p>
                  </a:txBody>
                  <a:tcPr marL="91425" marR="91425" marT="91425" marB="91425"/>
                </a:tc>
                <a:extLst>
                  <a:ext uri="{0D108BD9-81ED-4DB2-BD59-A6C34878D82A}">
                    <a16:rowId xmlns:a16="http://schemas.microsoft.com/office/drawing/2014/main" val="10001"/>
                  </a:ext>
                </a:extLst>
              </a:tr>
              <a:tr h="361750">
                <a:tc>
                  <a:txBody>
                    <a:bodyPr/>
                    <a:lstStyle/>
                    <a:p>
                      <a:pPr marL="0" lvl="0" indent="0" algn="l" rtl="0">
                        <a:spcBef>
                          <a:spcPts val="0"/>
                        </a:spcBef>
                        <a:spcAft>
                          <a:spcPts val="0"/>
                        </a:spcAft>
                        <a:buNone/>
                      </a:pPr>
                      <a:r>
                        <a:rPr lang="en">
                          <a:solidFill>
                            <a:schemeClr val="lt1"/>
                          </a:solidFill>
                        </a:rPr>
                        <a:t>Midwest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West - had stroke</a:t>
                      </a:r>
                      <a:endParaRPr>
                        <a:solidFill>
                          <a:schemeClr val="lt1"/>
                        </a:solidFill>
                      </a:endParaRPr>
                    </a:p>
                  </a:txBody>
                  <a:tcPr marL="91425" marR="91425" marT="91425" marB="91425"/>
                </a:tc>
                <a:extLst>
                  <a:ext uri="{0D108BD9-81ED-4DB2-BD59-A6C34878D82A}">
                    <a16:rowId xmlns:a16="http://schemas.microsoft.com/office/drawing/2014/main" val="10002"/>
                  </a:ext>
                </a:extLst>
              </a:tr>
              <a:tr h="1474650">
                <a:tc>
                  <a:txBody>
                    <a:bodyPr/>
                    <a:lstStyle/>
                    <a:p>
                      <a:pPr marL="0" lvl="0" indent="0" algn="l" rtl="0">
                        <a:spcBef>
                          <a:spcPts val="0"/>
                        </a:spcBef>
                        <a:spcAft>
                          <a:spcPts val="0"/>
                        </a:spcAft>
                        <a:buNone/>
                      </a:pPr>
                      <a:r>
                        <a:rPr lang="en">
                          <a:solidFill>
                            <a:schemeClr val="lt1"/>
                          </a:solidFill>
                        </a:rPr>
                        <a:t>Of those who had a </a:t>
                      </a:r>
                      <a:endParaRPr>
                        <a:solidFill>
                          <a:schemeClr val="lt1"/>
                        </a:solidFill>
                      </a:endParaRPr>
                    </a:p>
                    <a:p>
                      <a:pPr marL="0" lvl="0" indent="0" algn="l" rtl="0">
                        <a:spcBef>
                          <a:spcPts val="0"/>
                        </a:spcBef>
                        <a:spcAft>
                          <a:spcPts val="0"/>
                        </a:spcAft>
                        <a:buNone/>
                      </a:pPr>
                      <a:r>
                        <a:rPr lang="en">
                          <a:solidFill>
                            <a:schemeClr val="lt1"/>
                          </a:solidFill>
                        </a:rPr>
                        <a:t>stroke, 51% were </a:t>
                      </a:r>
                      <a:endParaRPr>
                        <a:solidFill>
                          <a:schemeClr val="lt1"/>
                        </a:solidFill>
                      </a:endParaRPr>
                    </a:p>
                    <a:p>
                      <a:pPr marL="0" lvl="0" indent="0" algn="l" rtl="0">
                        <a:spcBef>
                          <a:spcPts val="0"/>
                        </a:spcBef>
                        <a:spcAft>
                          <a:spcPts val="0"/>
                        </a:spcAft>
                        <a:buNone/>
                      </a:pPr>
                      <a:r>
                        <a:rPr lang="en">
                          <a:solidFill>
                            <a:schemeClr val="lt1"/>
                          </a:solidFill>
                        </a:rPr>
                        <a:t>Woman and 49%</a:t>
                      </a:r>
                      <a:endParaRPr>
                        <a:solidFill>
                          <a:schemeClr val="lt1"/>
                        </a:solidFill>
                      </a:endParaRPr>
                    </a:p>
                    <a:p>
                      <a:pPr marL="0" lvl="0" indent="0" algn="l" rtl="0">
                        <a:spcBef>
                          <a:spcPts val="0"/>
                        </a:spcBef>
                        <a:spcAft>
                          <a:spcPts val="0"/>
                        </a:spcAft>
                        <a:buNone/>
                      </a:pPr>
                      <a:r>
                        <a:rPr lang="en">
                          <a:solidFill>
                            <a:schemeClr val="lt1"/>
                          </a:solidFill>
                        </a:rPr>
                        <a:t>Were men </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Of those who had a</a:t>
                      </a:r>
                      <a:endParaRPr>
                        <a:solidFill>
                          <a:schemeClr val="lt1"/>
                        </a:solidFill>
                      </a:endParaRPr>
                    </a:p>
                    <a:p>
                      <a:pPr marL="0" lvl="0" indent="0" algn="l" rtl="0">
                        <a:spcBef>
                          <a:spcPts val="0"/>
                        </a:spcBef>
                        <a:spcAft>
                          <a:spcPts val="0"/>
                        </a:spcAft>
                        <a:buNone/>
                      </a:pPr>
                      <a:r>
                        <a:rPr lang="en">
                          <a:solidFill>
                            <a:schemeClr val="lt1"/>
                          </a:solidFill>
                        </a:rPr>
                        <a:t>stroke, there was a </a:t>
                      </a:r>
                      <a:endParaRPr>
                        <a:solidFill>
                          <a:schemeClr val="lt1"/>
                        </a:solidFill>
                      </a:endParaRPr>
                    </a:p>
                    <a:p>
                      <a:pPr marL="0" lvl="0" indent="0" algn="l" rtl="0">
                        <a:spcBef>
                          <a:spcPts val="0"/>
                        </a:spcBef>
                        <a:spcAft>
                          <a:spcPts val="0"/>
                        </a:spcAft>
                        <a:buNone/>
                      </a:pPr>
                      <a:r>
                        <a:rPr lang="en">
                          <a:solidFill>
                            <a:schemeClr val="lt1"/>
                          </a:solidFill>
                        </a:rPr>
                        <a:t>50-50 split</a:t>
                      </a:r>
                      <a:endParaRPr>
                        <a:solidFill>
                          <a:schemeClr val="lt1"/>
                        </a:solidFill>
                      </a:endParaRPr>
                    </a:p>
                  </a:txBody>
                  <a:tcPr marL="91425" marR="91425" marT="91425" marB="91425"/>
                </a:tc>
                <a:extLst>
                  <a:ext uri="{0D108BD9-81ED-4DB2-BD59-A6C34878D82A}">
                    <a16:rowId xmlns:a16="http://schemas.microsoft.com/office/drawing/2014/main" val="10003"/>
                  </a:ext>
                </a:extLst>
              </a:tr>
            </a:tbl>
          </a:graphicData>
        </a:graphic>
      </p:graphicFrame>
      <p:pic>
        <p:nvPicPr>
          <p:cNvPr id="195" name="Google Shape;195;p20"/>
          <p:cNvPicPr preferRelativeResize="0"/>
          <p:nvPr/>
        </p:nvPicPr>
        <p:blipFill>
          <a:blip r:embed="rId3">
            <a:alphaModFix/>
          </a:blip>
          <a:stretch>
            <a:fillRect/>
          </a:stretch>
        </p:blipFill>
        <p:spPr>
          <a:xfrm>
            <a:off x="3402724" y="1559599"/>
            <a:ext cx="1318319" cy="1485375"/>
          </a:xfrm>
          <a:prstGeom prst="rect">
            <a:avLst/>
          </a:prstGeom>
          <a:noFill/>
          <a:ln>
            <a:noFill/>
          </a:ln>
        </p:spPr>
      </p:pic>
      <p:pic>
        <p:nvPicPr>
          <p:cNvPr id="196" name="Google Shape;196;p20"/>
          <p:cNvPicPr preferRelativeResize="0"/>
          <p:nvPr/>
        </p:nvPicPr>
        <p:blipFill>
          <a:blip r:embed="rId4">
            <a:alphaModFix/>
          </a:blip>
          <a:stretch>
            <a:fillRect/>
          </a:stretch>
        </p:blipFill>
        <p:spPr>
          <a:xfrm>
            <a:off x="3415100" y="3430448"/>
            <a:ext cx="1293587" cy="1415950"/>
          </a:xfrm>
          <a:prstGeom prst="rect">
            <a:avLst/>
          </a:prstGeom>
          <a:noFill/>
          <a:ln>
            <a:noFill/>
          </a:ln>
        </p:spPr>
      </p:pic>
      <p:pic>
        <p:nvPicPr>
          <p:cNvPr id="197" name="Google Shape;197;p20"/>
          <p:cNvPicPr preferRelativeResize="0"/>
          <p:nvPr/>
        </p:nvPicPr>
        <p:blipFill>
          <a:blip r:embed="rId5">
            <a:alphaModFix/>
          </a:blip>
          <a:stretch>
            <a:fillRect/>
          </a:stretch>
        </p:blipFill>
        <p:spPr>
          <a:xfrm>
            <a:off x="6650575" y="3532475"/>
            <a:ext cx="1258225" cy="1372624"/>
          </a:xfrm>
          <a:prstGeom prst="rect">
            <a:avLst/>
          </a:prstGeom>
          <a:noFill/>
          <a:ln>
            <a:noFill/>
          </a:ln>
        </p:spPr>
      </p:pic>
      <p:pic>
        <p:nvPicPr>
          <p:cNvPr id="2" name="Picture 1">
            <a:extLst>
              <a:ext uri="{FF2B5EF4-FFF2-40B4-BE49-F238E27FC236}">
                <a16:creationId xmlns:a16="http://schemas.microsoft.com/office/drawing/2014/main" id="{6872E75C-A6A8-F494-8661-C62665BF4993}"/>
              </a:ext>
            </a:extLst>
          </p:cNvPr>
          <p:cNvPicPr>
            <a:picLocks noChangeAspect="1"/>
          </p:cNvPicPr>
          <p:nvPr/>
        </p:nvPicPr>
        <p:blipFill>
          <a:blip r:embed="rId6"/>
          <a:stretch>
            <a:fillRect/>
          </a:stretch>
        </p:blipFill>
        <p:spPr>
          <a:xfrm>
            <a:off x="6650575" y="1615974"/>
            <a:ext cx="1354798" cy="13726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1"/>
          <p:cNvSpPr txBox="1">
            <a:spLocks noGrp="1"/>
          </p:cNvSpPr>
          <p:nvPr>
            <p:ph type="title"/>
          </p:nvPr>
        </p:nvSpPr>
        <p:spPr>
          <a:xfrm>
            <a:off x="1297500" y="393750"/>
            <a:ext cx="75804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Analyzing gender as a predictor using p-values  </a:t>
            </a:r>
            <a:endParaRPr/>
          </a:p>
        </p:txBody>
      </p:sp>
      <p:sp>
        <p:nvSpPr>
          <p:cNvPr id="203" name="Google Shape;203;p21"/>
          <p:cNvSpPr txBox="1">
            <a:spLocks noGrp="1"/>
          </p:cNvSpPr>
          <p:nvPr>
            <p:ph type="body" idx="1"/>
          </p:nvPr>
        </p:nvSpPr>
        <p:spPr>
          <a:xfrm>
            <a:off x="886800" y="1559850"/>
            <a:ext cx="7580400" cy="2911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Using a t-test for the West region, the probability of gender factoring only by chance was (very!) small…</a:t>
            </a:r>
            <a:endParaRPr/>
          </a:p>
          <a:p>
            <a:pPr marL="0" lvl="0" indent="0" algn="l" rtl="0">
              <a:spcBef>
                <a:spcPts val="1200"/>
              </a:spcBef>
              <a:spcAft>
                <a:spcPts val="0"/>
              </a:spcAft>
              <a:buNone/>
            </a:pPr>
            <a:r>
              <a:rPr lang="en" sz="1000" b="1">
                <a:solidFill>
                  <a:srgbClr val="000000"/>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p = 0.000000000000000000000000000000000000000000000000000000005259477264381248</a:t>
            </a:r>
            <a:endParaRPr sz="120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highlight>
                  <a:schemeClr val="lt1"/>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a:t>But gender as a predictor for stroke was almost entirely chance. </a:t>
            </a:r>
            <a:endParaRPr/>
          </a:p>
          <a:p>
            <a:pPr marL="0" lvl="0" indent="0" algn="l" rtl="0">
              <a:spcBef>
                <a:spcPts val="1200"/>
              </a:spcBef>
              <a:spcAft>
                <a:spcPts val="0"/>
              </a:spcAft>
              <a:buNone/>
            </a:pPr>
            <a:r>
              <a:rPr lang="en" sz="1200" b="1">
                <a:solidFill>
                  <a:srgbClr val="000000"/>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p = 0.92</a:t>
            </a:r>
            <a:endParaRPr sz="120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a:p>
          <a:p>
            <a:pPr marL="0" lvl="0" indent="0" algn="l" rtl="0">
              <a:spcBef>
                <a:spcPts val="1200"/>
              </a:spcBef>
              <a:spcAft>
                <a:spcPts val="0"/>
              </a:spcAft>
              <a:buNone/>
            </a:pPr>
            <a:r>
              <a:rPr lang="en"/>
              <a:t>Overall, men were clearly more likely to have heart attacks than women, while women were more likely to have had a stroke…</a:t>
            </a:r>
            <a:endParaRPr/>
          </a:p>
          <a:p>
            <a:pPr marL="0" lvl="0" indent="0" algn="l" rtl="0">
              <a:spcBef>
                <a:spcPts val="1200"/>
              </a:spcBef>
              <a:spcAft>
                <a:spcPts val="1200"/>
              </a:spcAft>
              <a:buNone/>
            </a:pPr>
            <a:r>
              <a:rPr lang="en"/>
              <a:t>	… but the ‘gender effect’ for stroke is far from conclusive </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1389</Words>
  <Application>Microsoft Macintosh PowerPoint</Application>
  <PresentationFormat>On-screen Show (16:9)</PresentationFormat>
  <Paragraphs>222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Courier New</vt:lpstr>
      <vt:lpstr>Montserrat</vt:lpstr>
      <vt:lpstr>Arial</vt:lpstr>
      <vt:lpstr>Lato</vt:lpstr>
      <vt:lpstr>Focus</vt:lpstr>
      <vt:lpstr>Does region of the country affect health outcomes?</vt:lpstr>
      <vt:lpstr>This is an Exploratory Data Analysis (EDA) Project focusing on an a major concern in community Healthcare.  For each region we explore: Gender General Health Smoking Status Alcohol Use Teeth Removal  This exploration aims to understand which factors are more prevalent when predicting heart attack or stroke.     *The U.S. Census designates 4 official regions </vt:lpstr>
      <vt:lpstr>Brief background on data</vt:lpstr>
      <vt:lpstr>Rate of heart attack per region</vt:lpstr>
      <vt:lpstr>Rate of stroke per region </vt:lpstr>
      <vt:lpstr>Analyzing results for heart attacks and stroke</vt:lpstr>
      <vt:lpstr>Gender as a predictor of heart attacks</vt:lpstr>
      <vt:lpstr>Gender as a predictor of stroke </vt:lpstr>
      <vt:lpstr>Analyzing gender as a predictor using p-values  </vt:lpstr>
      <vt:lpstr>Comparing smoking status per region </vt:lpstr>
      <vt:lpstr>Pie charts per region of removed teeth </vt:lpstr>
      <vt:lpstr>Heart attack factors</vt:lpstr>
      <vt:lpstr>Bar graphs per region of general health (ranging from ‘excellent’ to ‘poor’)</vt:lpstr>
      <vt:lpstr>Region and BMI </vt:lpstr>
      <vt:lpstr>Analysis of general health and region  </vt:lpstr>
      <vt:lpstr>Conclusions</vt:lpstr>
      <vt:lpstr>Limitations of the dataset</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region of the country affect health outcomes?</dc:title>
  <cp:lastModifiedBy>Ryan Dekker (Student)</cp:lastModifiedBy>
  <cp:revision>1</cp:revision>
  <dcterms:modified xsi:type="dcterms:W3CDTF">2023-11-07T02:22:38Z</dcterms:modified>
</cp:coreProperties>
</file>