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1368BE-EB41-4FA7-8AB9-3EC0A02B278C}">
  <a:tblStyle styleId="{9F1368BE-EB41-4FA7-8AB9-3EC0A02B27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ontserrat-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5T19:13:56.298">
    <p:pos x="6000" y="0"/>
    <p:text>This is the same for the south--I did the t-test and had very similar results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e907b97e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e907b97e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e907b97e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e907b97e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02c1828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02c1828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e8ca307a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e8ca307a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e8ca307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e8ca307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e8ca307a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e8ca307a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e8ca307a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e8ca307a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02c1828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02c1828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02c1828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02c1828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e99d4bef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e99d4bef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e8ca30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e8ca30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e907b97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e907b97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a plethora of factors that can potentially impact heart disease from gender and ethnicity to depression and number of hours of sleep each patient got each night. Our goal was to first split this data into the four regions, then focus on only a few factors to understand exactly how region impacts the heart health of a patient. We then used numpy, scipy, and matplotlib python coding in jupyter notebook to perform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e8ca307a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e8ca307a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first aspects of this eda project was looking at the breakdown of how many patients surveyed had already </a:t>
            </a:r>
            <a:r>
              <a:rPr lang="en"/>
              <a:t>suffered</a:t>
            </a:r>
            <a:r>
              <a:rPr lang="en"/>
              <a:t> from a heart attack by region. We used a pie chart for each region to show the percentage of those that had a heart attack and those that did not. Those that did suffer from a heart attack are in red for each region, with the south having the highest percentage of 6.3% of patients surveyed did indeed have a heart attack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907b97e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907b97e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performed the same analysis on patients that had suffered from a stroke (percentage in yellow) and here we see that both the Northeast and the South have the highest percentage of patients that suffered from a stroke.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e8ca307a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e8ca307a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analysis indicates that there are indeed factors that influence the rate of heart attack and stroke depending on what region of the United states you live in. We started our analysis by focusing on the prevalence of heart attack and stroke between men and women in each region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e907b97e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e907b97e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e907b97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e907b97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e8ca307a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e8ca307a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 Gender heartattack: </a:t>
            </a:r>
            <a:r>
              <a:rPr lang="en" sz="1050">
                <a:solidFill>
                  <a:schemeClr val="dk1"/>
                </a:solidFill>
                <a:highlight>
                  <a:srgbClr val="FFFFFF"/>
                </a:highlight>
              </a:rPr>
              <a:t>TtestResult(statistic=-16.668701635129242, pvalue=3.1556670886651587e-62,</a:t>
            </a:r>
            <a:endParaRPr sz="1050">
              <a:solidFill>
                <a:schemeClr val="dk1"/>
              </a:solidFill>
              <a:highlight>
                <a:srgbClr val="FFFFFF"/>
              </a:highlight>
            </a:endParaRPr>
          </a:p>
          <a:p>
            <a:pPr indent="0" lvl="0" marL="0" rtl="0" algn="l">
              <a:spcBef>
                <a:spcPts val="0"/>
              </a:spcBef>
              <a:spcAft>
                <a:spcPts val="0"/>
              </a:spcAft>
              <a:buNone/>
            </a:pPr>
            <a:r>
              <a:rPr lang="en"/>
              <a:t>South Gender stroke: </a:t>
            </a:r>
            <a:r>
              <a:rPr lang="en" sz="1050">
                <a:solidFill>
                  <a:schemeClr val="dk1"/>
                </a:solidFill>
                <a:highlight>
                  <a:srgbClr val="FFFFFF"/>
                </a:highlight>
              </a:rPr>
              <a:t>TtestResult(statistic=0.08393648861519239, pvalue=0.9331072357494374</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14.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12.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3.png"/><Relationship Id="rId5" Type="http://schemas.openxmlformats.org/officeDocument/2006/relationships/image" Target="../media/image26.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kaggle.com/datasets/kamilpytlak/personal-key-indicators-of-heart-dise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8.png"/><Relationship Id="rId5" Type="http://schemas.openxmlformats.org/officeDocument/2006/relationships/image" Target="../media/image10.pn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14025" y="9306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region of the country affect health outcomes?</a:t>
            </a:r>
            <a:endParaRPr/>
          </a:p>
        </p:txBody>
      </p:sp>
      <p:sp>
        <p:nvSpPr>
          <p:cNvPr id="135" name="Google Shape;135;p13"/>
          <p:cNvSpPr txBox="1"/>
          <p:nvPr>
            <p:ph idx="1" type="subTitle"/>
          </p:nvPr>
        </p:nvSpPr>
        <p:spPr>
          <a:xfrm>
            <a:off x="4870175" y="2856025"/>
            <a:ext cx="3470700" cy="12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Team 7</a:t>
            </a:r>
            <a:endParaRPr u="sng"/>
          </a:p>
          <a:p>
            <a:pPr indent="0" lvl="0" marL="0" rtl="0" algn="l">
              <a:spcBef>
                <a:spcPts val="0"/>
              </a:spcBef>
              <a:spcAft>
                <a:spcPts val="0"/>
              </a:spcAft>
              <a:buNone/>
            </a:pPr>
            <a:r>
              <a:rPr lang="en"/>
              <a:t> </a:t>
            </a:r>
            <a:endParaRPr/>
          </a:p>
          <a:p>
            <a:pPr indent="0" lvl="0" marL="0" rtl="0" algn="l">
              <a:spcBef>
                <a:spcPts val="0"/>
              </a:spcBef>
              <a:spcAft>
                <a:spcPts val="0"/>
              </a:spcAft>
              <a:buNone/>
            </a:pPr>
            <a:r>
              <a:rPr lang="en"/>
              <a:t>Ryan Dekker</a:t>
            </a:r>
            <a:endParaRPr/>
          </a:p>
          <a:p>
            <a:pPr indent="0" lvl="0" marL="0" rtl="0" algn="l">
              <a:spcBef>
                <a:spcPts val="0"/>
              </a:spcBef>
              <a:spcAft>
                <a:spcPts val="0"/>
              </a:spcAft>
              <a:buNone/>
            </a:pPr>
            <a:r>
              <a:rPr lang="en"/>
              <a:t>Andrea Hernandez</a:t>
            </a:r>
            <a:endParaRPr/>
          </a:p>
          <a:p>
            <a:pPr indent="0" lvl="0" marL="0" rtl="0" algn="l">
              <a:spcBef>
                <a:spcPts val="0"/>
              </a:spcBef>
              <a:spcAft>
                <a:spcPts val="0"/>
              </a:spcAft>
              <a:buNone/>
            </a:pPr>
            <a:r>
              <a:rPr lang="en"/>
              <a:t>Daniela Trujillo </a:t>
            </a:r>
            <a:endParaRPr/>
          </a:p>
        </p:txBody>
      </p:sp>
      <p:sp>
        <p:nvSpPr>
          <p:cNvPr id="136" name="Google Shape;136;p13"/>
          <p:cNvSpPr txBox="1"/>
          <p:nvPr>
            <p:ph idx="1" type="subTitle"/>
          </p:nvPr>
        </p:nvSpPr>
        <p:spPr>
          <a:xfrm>
            <a:off x="4993425" y="3931575"/>
            <a:ext cx="3470700" cy="12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399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s</a:t>
            </a:r>
            <a:r>
              <a:rPr lang="en"/>
              <a:t>moking status per region</a:t>
            </a:r>
            <a:endParaRPr/>
          </a:p>
          <a:p>
            <a:pPr indent="0" lvl="0" marL="0" rtl="0" algn="l">
              <a:spcBef>
                <a:spcPts val="0"/>
              </a:spcBef>
              <a:spcAft>
                <a:spcPts val="0"/>
              </a:spcAft>
              <a:buNone/>
            </a:pPr>
            <a:r>
              <a:t/>
            </a:r>
            <a:endParaRPr/>
          </a:p>
        </p:txBody>
      </p:sp>
      <p:graphicFrame>
        <p:nvGraphicFramePr>
          <p:cNvPr id="209" name="Google Shape;209;p22"/>
          <p:cNvGraphicFramePr/>
          <p:nvPr/>
        </p:nvGraphicFramePr>
        <p:xfrm>
          <a:off x="1224300" y="1066925"/>
          <a:ext cx="3000000" cy="3000000"/>
        </p:xfrm>
        <a:graphic>
          <a:graphicData uri="http://schemas.openxmlformats.org/drawingml/2006/table">
            <a:tbl>
              <a:tblPr>
                <a:noFill/>
                <a:tableStyleId>{9F1368BE-EB41-4FA7-8AB9-3EC0A02B278C}</a:tableStyleId>
              </a:tblPr>
              <a:tblGrid>
                <a:gridCol w="3142750"/>
                <a:gridCol w="314275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 </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accent2"/>
                          </a:solidFill>
                        </a:rPr>
                        <a:t>60%</a:t>
                      </a:r>
                      <a:r>
                        <a:rPr lang="en">
                          <a:solidFill>
                            <a:schemeClr val="lt1"/>
                          </a:solidFill>
                        </a:rPr>
                        <a:t> never smoke</a:t>
                      </a:r>
                      <a:r>
                        <a:rPr lang="en">
                          <a:solidFill>
                            <a:schemeClr val="lt1"/>
                          </a:solidFill>
                        </a:rPr>
                        <a:t>;</a:t>
                      </a:r>
                      <a:endParaRPr>
                        <a:solidFill>
                          <a:schemeClr val="lt1"/>
                        </a:solidFill>
                      </a:endParaRPr>
                    </a:p>
                    <a:p>
                      <a:pPr indent="0" lvl="0" marL="0" rtl="0" algn="l">
                        <a:spcBef>
                          <a:spcPts val="0"/>
                        </a:spcBef>
                        <a:spcAft>
                          <a:spcPts val="0"/>
                        </a:spcAft>
                        <a:buNone/>
                      </a:pPr>
                      <a:r>
                        <a:rPr b="1" i="1" lang="en">
                          <a:solidFill>
                            <a:schemeClr val="lt1"/>
                          </a:solidFill>
                        </a:rPr>
                        <a:t>8% </a:t>
                      </a:r>
                      <a:r>
                        <a:rPr lang="en">
                          <a:solidFill>
                            <a:schemeClr val="lt1"/>
                          </a:solidFill>
                        </a:rPr>
                        <a:t>smoke </a:t>
                      </a:r>
                      <a:endParaRPr>
                        <a:solidFill>
                          <a:schemeClr val="lt1"/>
                        </a:solidFill>
                      </a:endParaRPr>
                    </a:p>
                    <a:p>
                      <a:pPr indent="0" lvl="0" marL="0" rtl="0" algn="l">
                        <a:spcBef>
                          <a:spcPts val="0"/>
                        </a:spcBef>
                        <a:spcAft>
                          <a:spcPts val="0"/>
                        </a:spcAft>
                        <a:buNone/>
                      </a:pPr>
                      <a:r>
                        <a:rPr lang="en">
                          <a:solidFill>
                            <a:schemeClr val="lt1"/>
                          </a:solidFill>
                        </a:rPr>
                        <a:t>every day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58</a:t>
                      </a:r>
                      <a:r>
                        <a:rPr lang="en">
                          <a:solidFill>
                            <a:schemeClr val="accent2"/>
                          </a:solidFill>
                        </a:rPr>
                        <a:t>%</a:t>
                      </a:r>
                      <a:r>
                        <a:rPr lang="en">
                          <a:solidFill>
                            <a:schemeClr val="lt1"/>
                          </a:solidFill>
                        </a:rPr>
                        <a:t> never </a:t>
                      </a:r>
                      <a:endParaRPr>
                        <a:solidFill>
                          <a:schemeClr val="lt1"/>
                        </a:solidFill>
                      </a:endParaRPr>
                    </a:p>
                    <a:p>
                      <a:pPr indent="0" lvl="0" marL="0" rtl="0" algn="l">
                        <a:spcBef>
                          <a:spcPts val="0"/>
                        </a:spcBef>
                        <a:spcAft>
                          <a:spcPts val="0"/>
                        </a:spcAft>
                        <a:buNone/>
                      </a:pPr>
                      <a:r>
                        <a:rPr lang="en">
                          <a:solidFill>
                            <a:schemeClr val="lt1"/>
                          </a:solidFill>
                        </a:rPr>
                        <a:t>smoked;</a:t>
                      </a:r>
                      <a:endParaRPr>
                        <a:solidFill>
                          <a:schemeClr val="lt1"/>
                        </a:solidFill>
                      </a:endParaRPr>
                    </a:p>
                    <a:p>
                      <a:pPr indent="0" lvl="0" marL="0" rtl="0" algn="l">
                        <a:spcBef>
                          <a:spcPts val="0"/>
                        </a:spcBef>
                        <a:spcAft>
                          <a:spcPts val="0"/>
                        </a:spcAft>
                        <a:buNone/>
                      </a:pPr>
                      <a:r>
                        <a:rPr b="1" i="1" lang="en">
                          <a:solidFill>
                            <a:schemeClr val="lt1"/>
                          </a:solidFill>
                        </a:rPr>
                        <a:t>10% </a:t>
                      </a:r>
                      <a:r>
                        <a:rPr lang="en">
                          <a:solidFill>
                            <a:schemeClr val="lt1"/>
                          </a:solidFill>
                        </a:rPr>
                        <a:t>smoke </a:t>
                      </a:r>
                      <a:endParaRPr>
                        <a:solidFill>
                          <a:schemeClr val="lt1"/>
                        </a:solidFill>
                      </a:endParaRPr>
                    </a:p>
                    <a:p>
                      <a:pPr indent="0" lvl="0" marL="0" rtl="0" algn="l">
                        <a:spcBef>
                          <a:spcPts val="0"/>
                        </a:spcBef>
                        <a:spcAft>
                          <a:spcPts val="0"/>
                        </a:spcAft>
                        <a:buNone/>
                      </a:pPr>
                      <a:r>
                        <a:rPr lang="en">
                          <a:solidFill>
                            <a:schemeClr val="lt1"/>
                          </a:solidFill>
                        </a:rPr>
                        <a:t>every day </a:t>
                      </a:r>
                      <a:endParaRPr>
                        <a:solidFill>
                          <a:schemeClr val="lt1"/>
                        </a:solidFill>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West</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accent2"/>
                          </a:solidFill>
                        </a:rPr>
                        <a:t>59</a:t>
                      </a:r>
                      <a:r>
                        <a:rPr lang="en">
                          <a:solidFill>
                            <a:schemeClr val="accent2"/>
                          </a:solidFill>
                        </a:rPr>
                        <a:t>%</a:t>
                      </a:r>
                      <a:r>
                        <a:rPr lang="en">
                          <a:solidFill>
                            <a:schemeClr val="lt1"/>
                          </a:solidFill>
                        </a:rPr>
                        <a:t> never smoke;</a:t>
                      </a:r>
                      <a:endParaRPr>
                        <a:solidFill>
                          <a:schemeClr val="lt1"/>
                        </a:solidFill>
                      </a:endParaRPr>
                    </a:p>
                    <a:p>
                      <a:pPr indent="0" lvl="0" marL="0" rtl="0" algn="l">
                        <a:spcBef>
                          <a:spcPts val="0"/>
                        </a:spcBef>
                        <a:spcAft>
                          <a:spcPts val="0"/>
                        </a:spcAft>
                        <a:buNone/>
                      </a:pPr>
                      <a:r>
                        <a:rPr b="1" i="1" lang="en">
                          <a:solidFill>
                            <a:schemeClr val="lt1"/>
                          </a:solidFill>
                        </a:rPr>
                        <a:t>10%</a:t>
                      </a:r>
                      <a:r>
                        <a:rPr lang="en">
                          <a:solidFill>
                            <a:schemeClr val="lt1"/>
                          </a:solidFill>
                        </a:rPr>
                        <a:t> smoke </a:t>
                      </a:r>
                      <a:endParaRPr>
                        <a:solidFill>
                          <a:schemeClr val="lt1"/>
                        </a:solidFill>
                      </a:endParaRPr>
                    </a:p>
                    <a:p>
                      <a:pPr indent="0" lvl="0" marL="0" rtl="0" algn="l">
                        <a:spcBef>
                          <a:spcPts val="0"/>
                        </a:spcBef>
                        <a:spcAft>
                          <a:spcPts val="0"/>
                        </a:spcAft>
                        <a:buNone/>
                      </a:pPr>
                      <a:r>
                        <a:rPr lang="en">
                          <a:solidFill>
                            <a:schemeClr val="lt1"/>
                          </a:solidFill>
                        </a:rPr>
                        <a:t>every day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62%</a:t>
                      </a:r>
                      <a:r>
                        <a:rPr lang="en">
                          <a:solidFill>
                            <a:schemeClr val="lt1"/>
                          </a:solidFill>
                        </a:rPr>
                        <a:t> never </a:t>
                      </a:r>
                      <a:endParaRPr>
                        <a:solidFill>
                          <a:schemeClr val="lt1"/>
                        </a:solidFill>
                      </a:endParaRPr>
                    </a:p>
                    <a:p>
                      <a:pPr indent="0" lvl="0" marL="0" rtl="0" algn="l">
                        <a:spcBef>
                          <a:spcPts val="0"/>
                        </a:spcBef>
                        <a:spcAft>
                          <a:spcPts val="0"/>
                        </a:spcAft>
                        <a:buNone/>
                      </a:pPr>
                      <a:r>
                        <a:rPr lang="en">
                          <a:solidFill>
                            <a:schemeClr val="lt1"/>
                          </a:solidFill>
                        </a:rPr>
                        <a:t>smoked;</a:t>
                      </a:r>
                      <a:endParaRPr>
                        <a:solidFill>
                          <a:schemeClr val="lt1"/>
                        </a:solidFill>
                      </a:endParaRPr>
                    </a:p>
                    <a:p>
                      <a:pPr indent="0" lvl="0" marL="0" rtl="0" algn="l">
                        <a:spcBef>
                          <a:spcPts val="0"/>
                        </a:spcBef>
                        <a:spcAft>
                          <a:spcPts val="0"/>
                        </a:spcAft>
                        <a:buNone/>
                      </a:pPr>
                      <a:r>
                        <a:rPr b="1" i="1" lang="en">
                          <a:solidFill>
                            <a:schemeClr val="lt1"/>
                          </a:solidFill>
                        </a:rPr>
                        <a:t>7%</a:t>
                      </a:r>
                      <a:r>
                        <a:rPr lang="en">
                          <a:solidFill>
                            <a:schemeClr val="lt1"/>
                          </a:solidFill>
                        </a:rPr>
                        <a:t> </a:t>
                      </a:r>
                      <a:r>
                        <a:rPr lang="en">
                          <a:solidFill>
                            <a:schemeClr val="lt1"/>
                          </a:solidFill>
                        </a:rPr>
                        <a:t>smoke</a:t>
                      </a: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every day</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pic>
        <p:nvPicPr>
          <p:cNvPr id="210" name="Google Shape;210;p22"/>
          <p:cNvPicPr preferRelativeResize="0"/>
          <p:nvPr/>
        </p:nvPicPr>
        <p:blipFill>
          <a:blip r:embed="rId3">
            <a:alphaModFix/>
          </a:blip>
          <a:stretch>
            <a:fillRect/>
          </a:stretch>
        </p:blipFill>
        <p:spPr>
          <a:xfrm>
            <a:off x="5813975" y="3412125"/>
            <a:ext cx="1388175" cy="1303575"/>
          </a:xfrm>
          <a:prstGeom prst="rect">
            <a:avLst/>
          </a:prstGeom>
          <a:noFill/>
          <a:ln>
            <a:noFill/>
          </a:ln>
        </p:spPr>
      </p:pic>
      <p:sp>
        <p:nvSpPr>
          <p:cNvPr id="211" name="Google Shape;211;p22"/>
          <p:cNvSpPr/>
          <p:nvPr/>
        </p:nvSpPr>
        <p:spPr>
          <a:xfrm>
            <a:off x="7933475" y="1603575"/>
            <a:ext cx="216900" cy="210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22"/>
          <p:cNvSpPr txBox="1"/>
          <p:nvPr/>
        </p:nvSpPr>
        <p:spPr>
          <a:xfrm>
            <a:off x="8229600" y="1401075"/>
            <a:ext cx="9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never smoked</a:t>
            </a:r>
            <a:endParaRPr>
              <a:solidFill>
                <a:schemeClr val="lt1"/>
              </a:solidFill>
              <a:latin typeface="Lato"/>
              <a:ea typeface="Lato"/>
              <a:cs typeface="Lato"/>
              <a:sym typeface="Lato"/>
            </a:endParaRPr>
          </a:p>
        </p:txBody>
      </p:sp>
      <p:sp>
        <p:nvSpPr>
          <p:cNvPr id="213" name="Google Shape;213;p22"/>
          <p:cNvSpPr/>
          <p:nvPr/>
        </p:nvSpPr>
        <p:spPr>
          <a:xfrm>
            <a:off x="7933475" y="2312400"/>
            <a:ext cx="216900" cy="210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22"/>
          <p:cNvSpPr txBox="1"/>
          <p:nvPr/>
        </p:nvSpPr>
        <p:spPr>
          <a:xfrm>
            <a:off x="8229600" y="2109900"/>
            <a:ext cx="9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former smoker</a:t>
            </a:r>
            <a:endParaRPr>
              <a:solidFill>
                <a:schemeClr val="lt1"/>
              </a:solidFill>
              <a:latin typeface="Lato"/>
              <a:ea typeface="Lato"/>
              <a:cs typeface="Lato"/>
              <a:sym typeface="Lato"/>
            </a:endParaRPr>
          </a:p>
        </p:txBody>
      </p:sp>
      <p:sp>
        <p:nvSpPr>
          <p:cNvPr id="215" name="Google Shape;215;p22"/>
          <p:cNvSpPr/>
          <p:nvPr/>
        </p:nvSpPr>
        <p:spPr>
          <a:xfrm>
            <a:off x="7933475" y="3021225"/>
            <a:ext cx="216900" cy="210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22"/>
          <p:cNvSpPr txBox="1"/>
          <p:nvPr/>
        </p:nvSpPr>
        <p:spPr>
          <a:xfrm>
            <a:off x="8229600" y="2818725"/>
            <a:ext cx="9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smoke every day</a:t>
            </a:r>
            <a:endParaRPr>
              <a:solidFill>
                <a:schemeClr val="lt1"/>
              </a:solidFill>
              <a:latin typeface="Lato"/>
              <a:ea typeface="Lato"/>
              <a:cs typeface="Lato"/>
              <a:sym typeface="Lato"/>
            </a:endParaRPr>
          </a:p>
        </p:txBody>
      </p:sp>
      <p:sp>
        <p:nvSpPr>
          <p:cNvPr id="217" name="Google Shape;217;p22"/>
          <p:cNvSpPr/>
          <p:nvPr/>
        </p:nvSpPr>
        <p:spPr>
          <a:xfrm>
            <a:off x="7933475" y="3821100"/>
            <a:ext cx="216900" cy="210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22"/>
          <p:cNvSpPr txBox="1"/>
          <p:nvPr/>
        </p:nvSpPr>
        <p:spPr>
          <a:xfrm>
            <a:off x="8229600" y="3618600"/>
            <a:ext cx="105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a:t>
            </a:r>
            <a:r>
              <a:rPr lang="en">
                <a:solidFill>
                  <a:schemeClr val="lt1"/>
                </a:solidFill>
                <a:latin typeface="Lato"/>
                <a:ea typeface="Lato"/>
                <a:cs typeface="Lato"/>
                <a:sym typeface="Lato"/>
              </a:rPr>
              <a:t>smoke some days</a:t>
            </a:r>
            <a:endParaRPr>
              <a:solidFill>
                <a:schemeClr val="lt1"/>
              </a:solidFill>
              <a:latin typeface="Lato"/>
              <a:ea typeface="Lato"/>
              <a:cs typeface="Lato"/>
              <a:sym typeface="Lato"/>
            </a:endParaRPr>
          </a:p>
        </p:txBody>
      </p:sp>
      <p:pic>
        <p:nvPicPr>
          <p:cNvPr id="219" name="Google Shape;219;p22"/>
          <p:cNvPicPr preferRelativeResize="0"/>
          <p:nvPr/>
        </p:nvPicPr>
        <p:blipFill>
          <a:blip r:embed="rId4">
            <a:alphaModFix/>
          </a:blip>
          <a:stretch>
            <a:fillRect/>
          </a:stretch>
        </p:blipFill>
        <p:spPr>
          <a:xfrm>
            <a:off x="5754963" y="1603586"/>
            <a:ext cx="1506199" cy="1186339"/>
          </a:xfrm>
          <a:prstGeom prst="rect">
            <a:avLst/>
          </a:prstGeom>
          <a:noFill/>
          <a:ln>
            <a:noFill/>
          </a:ln>
        </p:spPr>
      </p:pic>
      <p:pic>
        <p:nvPicPr>
          <p:cNvPr id="220" name="Google Shape;220;p22"/>
          <p:cNvPicPr preferRelativeResize="0"/>
          <p:nvPr/>
        </p:nvPicPr>
        <p:blipFill>
          <a:blip r:embed="rId5">
            <a:alphaModFix/>
          </a:blip>
          <a:stretch>
            <a:fillRect/>
          </a:stretch>
        </p:blipFill>
        <p:spPr>
          <a:xfrm>
            <a:off x="2978875" y="1463126"/>
            <a:ext cx="1388175" cy="1388149"/>
          </a:xfrm>
          <a:prstGeom prst="rect">
            <a:avLst/>
          </a:prstGeom>
          <a:noFill/>
          <a:ln>
            <a:noFill/>
          </a:ln>
        </p:spPr>
      </p:pic>
      <p:pic>
        <p:nvPicPr>
          <p:cNvPr id="221" name="Google Shape;221;p22"/>
          <p:cNvPicPr preferRelativeResize="0"/>
          <p:nvPr/>
        </p:nvPicPr>
        <p:blipFill>
          <a:blip r:embed="rId6">
            <a:alphaModFix/>
          </a:blip>
          <a:stretch>
            <a:fillRect/>
          </a:stretch>
        </p:blipFill>
        <p:spPr>
          <a:xfrm>
            <a:off x="2906525" y="3333967"/>
            <a:ext cx="1388175" cy="13720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1297500" y="393750"/>
            <a:ext cx="7399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Pie charts per region of removed teeth</a:t>
            </a:r>
            <a:endParaRPr/>
          </a:p>
          <a:p>
            <a:pPr indent="0" lvl="0" marL="0" rtl="0" algn="l">
              <a:spcBef>
                <a:spcPts val="0"/>
              </a:spcBef>
              <a:spcAft>
                <a:spcPts val="0"/>
              </a:spcAft>
              <a:buNone/>
            </a:pPr>
            <a:r>
              <a:t/>
            </a:r>
            <a:endParaRPr/>
          </a:p>
        </p:txBody>
      </p:sp>
      <p:graphicFrame>
        <p:nvGraphicFramePr>
          <p:cNvPr id="227" name="Google Shape;227;p23"/>
          <p:cNvGraphicFramePr/>
          <p:nvPr/>
        </p:nvGraphicFramePr>
        <p:xfrm>
          <a:off x="1224300" y="1066925"/>
          <a:ext cx="3000000" cy="3000000"/>
        </p:xfrm>
        <a:graphic>
          <a:graphicData uri="http://schemas.openxmlformats.org/drawingml/2006/table">
            <a:tbl>
              <a:tblPr>
                <a:noFill/>
                <a:tableStyleId>{9F1368BE-EB41-4FA7-8AB9-3EC0A02B278C}</a:tableStyleId>
              </a:tblPr>
              <a:tblGrid>
                <a:gridCol w="3142750"/>
                <a:gridCol w="314275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 </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rgbClr val="FFFF00"/>
                          </a:solidFill>
                        </a:rPr>
                        <a:t>54%</a:t>
                      </a:r>
                      <a:r>
                        <a:rPr lang="en">
                          <a:solidFill>
                            <a:schemeClr val="lt1"/>
                          </a:solidFill>
                        </a:rPr>
                        <a:t> never had</a:t>
                      </a:r>
                      <a:endParaRPr>
                        <a:solidFill>
                          <a:schemeClr val="lt1"/>
                        </a:solidFill>
                      </a:endParaRPr>
                    </a:p>
                    <a:p>
                      <a:pPr indent="0" lvl="0" marL="0" rtl="0" algn="l">
                        <a:spcBef>
                          <a:spcPts val="0"/>
                        </a:spcBef>
                        <a:spcAft>
                          <a:spcPts val="0"/>
                        </a:spcAft>
                        <a:buNone/>
                      </a:pPr>
                      <a:r>
                        <a:rPr lang="en">
                          <a:solidFill>
                            <a:schemeClr val="lt1"/>
                          </a:solidFill>
                        </a:rPr>
                        <a:t>Teeth removed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FFF00"/>
                          </a:solidFill>
                        </a:rPr>
                        <a:t>49</a:t>
                      </a:r>
                      <a:r>
                        <a:rPr lang="en">
                          <a:solidFill>
                            <a:srgbClr val="FFFF00"/>
                          </a:solidFill>
                        </a:rPr>
                        <a:t>%</a:t>
                      </a:r>
                      <a:r>
                        <a:rPr lang="en">
                          <a:solidFill>
                            <a:schemeClr val="lt1"/>
                          </a:solidFill>
                        </a:rPr>
                        <a:t> never had</a:t>
                      </a:r>
                      <a:endParaRPr>
                        <a:solidFill>
                          <a:schemeClr val="lt1"/>
                        </a:solidFill>
                      </a:endParaRPr>
                    </a:p>
                    <a:p>
                      <a:pPr indent="0" lvl="0" marL="0" rtl="0" algn="l">
                        <a:spcBef>
                          <a:spcPts val="0"/>
                        </a:spcBef>
                        <a:spcAft>
                          <a:spcPts val="0"/>
                        </a:spcAft>
                        <a:buNone/>
                      </a:pPr>
                      <a:r>
                        <a:rPr lang="en">
                          <a:solidFill>
                            <a:schemeClr val="lt1"/>
                          </a:solidFill>
                        </a:rPr>
                        <a:t>teeth removed</a:t>
                      </a:r>
                      <a:endParaRPr>
                        <a:solidFill>
                          <a:schemeClr val="lt1"/>
                        </a:solidFill>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West</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rgbClr val="FFFF00"/>
                          </a:solidFill>
                        </a:rPr>
                        <a:t>54%</a:t>
                      </a:r>
                      <a:r>
                        <a:rPr lang="en">
                          <a:solidFill>
                            <a:schemeClr val="lt1"/>
                          </a:solidFill>
                        </a:rPr>
                        <a:t> never had</a:t>
                      </a:r>
                      <a:endParaRPr>
                        <a:solidFill>
                          <a:schemeClr val="lt1"/>
                        </a:solidFill>
                      </a:endParaRPr>
                    </a:p>
                    <a:p>
                      <a:pPr indent="0" lvl="0" marL="0" rtl="0" algn="l">
                        <a:spcBef>
                          <a:spcPts val="0"/>
                        </a:spcBef>
                        <a:spcAft>
                          <a:spcPts val="0"/>
                        </a:spcAft>
                        <a:buNone/>
                      </a:pPr>
                      <a:r>
                        <a:rPr lang="en">
                          <a:solidFill>
                            <a:schemeClr val="lt1"/>
                          </a:solidFill>
                        </a:rPr>
                        <a:t>Teeth removed</a:t>
                      </a:r>
                      <a:endParaRPr/>
                    </a:p>
                  </a:txBody>
                  <a:tcPr marT="91425" marB="91425" marR="91425" marL="91425"/>
                </a:tc>
                <a:tc>
                  <a:txBody>
                    <a:bodyPr/>
                    <a:lstStyle/>
                    <a:p>
                      <a:pPr indent="0" lvl="0" marL="0" rtl="0" algn="l">
                        <a:spcBef>
                          <a:spcPts val="0"/>
                        </a:spcBef>
                        <a:spcAft>
                          <a:spcPts val="0"/>
                        </a:spcAft>
                        <a:buNone/>
                      </a:pPr>
                      <a:r>
                        <a:rPr lang="en">
                          <a:solidFill>
                            <a:srgbClr val="FFFF00"/>
                          </a:solidFill>
                        </a:rPr>
                        <a:t>57</a:t>
                      </a:r>
                      <a:r>
                        <a:rPr lang="en">
                          <a:solidFill>
                            <a:srgbClr val="FFFF00"/>
                          </a:solidFill>
                        </a:rPr>
                        <a:t>%</a:t>
                      </a:r>
                      <a:r>
                        <a:rPr lang="en">
                          <a:solidFill>
                            <a:schemeClr val="lt1"/>
                          </a:solidFill>
                        </a:rPr>
                        <a:t> never had </a:t>
                      </a:r>
                      <a:endParaRPr>
                        <a:solidFill>
                          <a:schemeClr val="lt1"/>
                        </a:solidFill>
                      </a:endParaRPr>
                    </a:p>
                    <a:p>
                      <a:pPr indent="0" lvl="0" marL="0" rtl="0" algn="l">
                        <a:spcBef>
                          <a:spcPts val="0"/>
                        </a:spcBef>
                        <a:spcAft>
                          <a:spcPts val="0"/>
                        </a:spcAft>
                        <a:buNone/>
                      </a:pPr>
                      <a:r>
                        <a:rPr lang="en">
                          <a:solidFill>
                            <a:schemeClr val="lt1"/>
                          </a:solidFill>
                        </a:rPr>
                        <a:t>teeth removed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
        <p:nvSpPr>
          <p:cNvPr id="228" name="Google Shape;228;p23"/>
          <p:cNvSpPr/>
          <p:nvPr/>
        </p:nvSpPr>
        <p:spPr>
          <a:xfrm>
            <a:off x="7933475" y="1603575"/>
            <a:ext cx="216900" cy="210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23"/>
          <p:cNvSpPr txBox="1"/>
          <p:nvPr/>
        </p:nvSpPr>
        <p:spPr>
          <a:xfrm>
            <a:off x="8229600" y="15087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none</a:t>
            </a:r>
            <a:endParaRPr>
              <a:solidFill>
                <a:schemeClr val="lt1"/>
              </a:solidFill>
              <a:latin typeface="Lato"/>
              <a:ea typeface="Lato"/>
              <a:cs typeface="Lato"/>
              <a:sym typeface="Lato"/>
            </a:endParaRPr>
          </a:p>
        </p:txBody>
      </p:sp>
      <p:sp>
        <p:nvSpPr>
          <p:cNvPr id="230" name="Google Shape;230;p23"/>
          <p:cNvSpPr/>
          <p:nvPr/>
        </p:nvSpPr>
        <p:spPr>
          <a:xfrm>
            <a:off x="7933475" y="2312400"/>
            <a:ext cx="216900" cy="210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23"/>
          <p:cNvSpPr txBox="1"/>
          <p:nvPr/>
        </p:nvSpPr>
        <p:spPr>
          <a:xfrm>
            <a:off x="8229600" y="221760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1-5</a:t>
            </a:r>
            <a:endParaRPr>
              <a:solidFill>
                <a:schemeClr val="lt1"/>
              </a:solidFill>
              <a:latin typeface="Lato"/>
              <a:ea typeface="Lato"/>
              <a:cs typeface="Lato"/>
              <a:sym typeface="Lato"/>
            </a:endParaRPr>
          </a:p>
        </p:txBody>
      </p:sp>
      <p:sp>
        <p:nvSpPr>
          <p:cNvPr id="232" name="Google Shape;232;p23"/>
          <p:cNvSpPr/>
          <p:nvPr/>
        </p:nvSpPr>
        <p:spPr>
          <a:xfrm>
            <a:off x="7933475" y="3021225"/>
            <a:ext cx="216900" cy="210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3"/>
          <p:cNvSpPr txBox="1"/>
          <p:nvPr/>
        </p:nvSpPr>
        <p:spPr>
          <a:xfrm>
            <a:off x="8229600" y="2818725"/>
            <a:ext cx="9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6+ (but not all)</a:t>
            </a:r>
            <a:endParaRPr>
              <a:solidFill>
                <a:schemeClr val="lt1"/>
              </a:solidFill>
              <a:latin typeface="Lato"/>
              <a:ea typeface="Lato"/>
              <a:cs typeface="Lato"/>
              <a:sym typeface="Lato"/>
            </a:endParaRPr>
          </a:p>
        </p:txBody>
      </p:sp>
      <p:sp>
        <p:nvSpPr>
          <p:cNvPr id="234" name="Google Shape;234;p23"/>
          <p:cNvSpPr/>
          <p:nvPr/>
        </p:nvSpPr>
        <p:spPr>
          <a:xfrm>
            <a:off x="7933475" y="3821100"/>
            <a:ext cx="216900" cy="210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23"/>
          <p:cNvSpPr txBox="1"/>
          <p:nvPr/>
        </p:nvSpPr>
        <p:spPr>
          <a:xfrm>
            <a:off x="8229600" y="3742950"/>
            <a:ext cx="10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all</a:t>
            </a:r>
            <a:endParaRPr>
              <a:solidFill>
                <a:schemeClr val="lt1"/>
              </a:solidFill>
              <a:latin typeface="Lato"/>
              <a:ea typeface="Lato"/>
              <a:cs typeface="Lato"/>
              <a:sym typeface="Lato"/>
            </a:endParaRPr>
          </a:p>
        </p:txBody>
      </p:sp>
      <p:pic>
        <p:nvPicPr>
          <p:cNvPr id="236" name="Google Shape;236;p23"/>
          <p:cNvPicPr preferRelativeResize="0"/>
          <p:nvPr/>
        </p:nvPicPr>
        <p:blipFill>
          <a:blip r:embed="rId3">
            <a:alphaModFix/>
          </a:blip>
          <a:stretch>
            <a:fillRect/>
          </a:stretch>
        </p:blipFill>
        <p:spPr>
          <a:xfrm>
            <a:off x="5800275" y="3434325"/>
            <a:ext cx="1416349" cy="1315200"/>
          </a:xfrm>
          <a:prstGeom prst="rect">
            <a:avLst/>
          </a:prstGeom>
          <a:noFill/>
          <a:ln>
            <a:noFill/>
          </a:ln>
        </p:spPr>
      </p:pic>
      <p:pic>
        <p:nvPicPr>
          <p:cNvPr id="237" name="Google Shape;237;p23"/>
          <p:cNvPicPr preferRelativeResize="0"/>
          <p:nvPr/>
        </p:nvPicPr>
        <p:blipFill>
          <a:blip r:embed="rId4">
            <a:alphaModFix/>
          </a:blip>
          <a:stretch>
            <a:fillRect/>
          </a:stretch>
        </p:blipFill>
        <p:spPr>
          <a:xfrm>
            <a:off x="5860375" y="1508775"/>
            <a:ext cx="1416349" cy="1281625"/>
          </a:xfrm>
          <a:prstGeom prst="rect">
            <a:avLst/>
          </a:prstGeom>
          <a:noFill/>
          <a:ln>
            <a:noFill/>
          </a:ln>
        </p:spPr>
      </p:pic>
      <p:pic>
        <p:nvPicPr>
          <p:cNvPr id="238" name="Google Shape;238;p23"/>
          <p:cNvPicPr preferRelativeResize="0"/>
          <p:nvPr/>
        </p:nvPicPr>
        <p:blipFill>
          <a:blip r:embed="rId5">
            <a:alphaModFix/>
          </a:blip>
          <a:stretch>
            <a:fillRect/>
          </a:stretch>
        </p:blipFill>
        <p:spPr>
          <a:xfrm>
            <a:off x="2582563" y="3379403"/>
            <a:ext cx="1771937" cy="1281625"/>
          </a:xfrm>
          <a:prstGeom prst="rect">
            <a:avLst/>
          </a:prstGeom>
          <a:noFill/>
          <a:ln>
            <a:noFill/>
          </a:ln>
        </p:spPr>
      </p:pic>
      <p:pic>
        <p:nvPicPr>
          <p:cNvPr id="239" name="Google Shape;239;p23"/>
          <p:cNvPicPr preferRelativeResize="0"/>
          <p:nvPr/>
        </p:nvPicPr>
        <p:blipFill>
          <a:blip r:embed="rId6">
            <a:alphaModFix/>
          </a:blip>
          <a:stretch>
            <a:fillRect/>
          </a:stretch>
        </p:blipFill>
        <p:spPr>
          <a:xfrm>
            <a:off x="2539050" y="1599350"/>
            <a:ext cx="1771926" cy="128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Heart attack factors</a:t>
            </a:r>
            <a:endParaRPr/>
          </a:p>
        </p:txBody>
      </p:sp>
      <p:graphicFrame>
        <p:nvGraphicFramePr>
          <p:cNvPr id="245" name="Google Shape;245;p24"/>
          <p:cNvGraphicFramePr/>
          <p:nvPr/>
        </p:nvGraphicFramePr>
        <p:xfrm>
          <a:off x="814225" y="2206100"/>
          <a:ext cx="3000000" cy="3000000"/>
        </p:xfrm>
        <a:graphic>
          <a:graphicData uri="http://schemas.openxmlformats.org/drawingml/2006/table">
            <a:tbl>
              <a:tblPr>
                <a:noFill/>
                <a:tableStyleId>{9F1368BE-EB41-4FA7-8AB9-3EC0A02B278C}</a:tableStyleId>
              </a:tblPr>
              <a:tblGrid>
                <a:gridCol w="1403150"/>
                <a:gridCol w="1591500"/>
                <a:gridCol w="1183625"/>
                <a:gridCol w="1488525"/>
                <a:gridCol w="1464050"/>
              </a:tblGrid>
              <a:tr h="100000">
                <a:tc>
                  <a:txBody>
                    <a:bodyPr/>
                    <a:lstStyle/>
                    <a:p>
                      <a:pPr indent="0" lvl="0" marL="0" rtl="0" algn="l">
                        <a:spcBef>
                          <a:spcPts val="0"/>
                        </a:spcBef>
                        <a:spcAft>
                          <a:spcPts val="0"/>
                        </a:spcAft>
                        <a:buNone/>
                      </a:pPr>
                      <a:r>
                        <a:rPr lang="en" sz="1200">
                          <a:solidFill>
                            <a:schemeClr val="lt1"/>
                          </a:solidFill>
                        </a:rPr>
                        <a:t>Region</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Heart attack </a:t>
                      </a:r>
                      <a:r>
                        <a:rPr lang="en" sz="1200">
                          <a:solidFill>
                            <a:schemeClr val="lt1"/>
                          </a:solidFill>
                        </a:rPr>
                        <a:t>rate</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 Never smoked</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 had teeth pulled</a:t>
                      </a:r>
                      <a:endParaRPr sz="1200">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rgbClr val="FFFF00"/>
                          </a:solidFill>
                        </a:rPr>
                        <a:t>% Alcohol drinkers</a:t>
                      </a:r>
                      <a:endParaRPr sz="1200">
                        <a:solidFill>
                          <a:srgbClr val="FF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rPr>
                        <a:t>South</a:t>
                      </a:r>
                      <a:endParaRPr sz="12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6.3%</a:t>
                      </a:r>
                      <a:endParaRPr sz="12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58%</a:t>
                      </a:r>
                      <a:endParaRPr sz="12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51</a:t>
                      </a:r>
                      <a:r>
                        <a:rPr lang="en" sz="1200">
                          <a:solidFill>
                            <a:schemeClr val="lt1"/>
                          </a:solidFill>
                        </a:rPr>
                        <a:t>%</a:t>
                      </a:r>
                      <a:endParaRPr sz="1200">
                        <a:solidFill>
                          <a:schemeClr val="lt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00"/>
                          </a:solidFill>
                        </a:rPr>
                        <a:t>49%</a:t>
                      </a:r>
                      <a:endParaRPr sz="1200">
                        <a:solidFill>
                          <a:srgbClr val="FF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rPr>
                        <a:t>Midwest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5.4%</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59%</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46</a:t>
                      </a:r>
                      <a:r>
                        <a:rPr lang="en" sz="1200">
                          <a:solidFill>
                            <a:schemeClr val="lt1"/>
                          </a:solidFill>
                        </a:rPr>
                        <a: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00"/>
                          </a:solidFill>
                        </a:rPr>
                        <a:t>57%</a:t>
                      </a:r>
                      <a:endParaRPr sz="1200">
                        <a:solidFill>
                          <a:srgbClr val="FF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rPr>
                        <a:t>Northeast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5.2%</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60%</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46</a:t>
                      </a:r>
                      <a:r>
                        <a:rPr lang="en" sz="1200">
                          <a:solidFill>
                            <a:schemeClr val="lt1"/>
                          </a:solidFill>
                        </a:rPr>
                        <a: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00"/>
                          </a:solidFill>
                        </a:rPr>
                        <a:t>60%</a:t>
                      </a:r>
                      <a:endParaRPr sz="1200">
                        <a:solidFill>
                          <a:srgbClr val="FF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rPr>
                        <a:t>West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4.9%</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62%</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43</a:t>
                      </a:r>
                      <a:r>
                        <a:rPr lang="en" sz="1200">
                          <a:solidFill>
                            <a:schemeClr val="lt1"/>
                          </a:solidFill>
                        </a:rPr>
                        <a:t>%</a:t>
                      </a:r>
                      <a:endParaRPr sz="12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00"/>
                          </a:solidFill>
                        </a:rPr>
                        <a:t>55%</a:t>
                      </a:r>
                      <a:endParaRPr sz="1200">
                        <a:solidFill>
                          <a:srgbClr val="FF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6" name="Google Shape;246;p24"/>
          <p:cNvSpPr/>
          <p:nvPr/>
        </p:nvSpPr>
        <p:spPr>
          <a:xfrm>
            <a:off x="2980350" y="2974725"/>
            <a:ext cx="568500" cy="111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24"/>
          <p:cNvSpPr/>
          <p:nvPr/>
        </p:nvSpPr>
        <p:spPr>
          <a:xfrm>
            <a:off x="4315850" y="2936150"/>
            <a:ext cx="222900" cy="11139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24"/>
          <p:cNvSpPr/>
          <p:nvPr/>
        </p:nvSpPr>
        <p:spPr>
          <a:xfrm rot="10800000">
            <a:off x="5658875" y="2958375"/>
            <a:ext cx="222900" cy="11139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24"/>
          <p:cNvSpPr txBox="1"/>
          <p:nvPr/>
        </p:nvSpPr>
        <p:spPr>
          <a:xfrm>
            <a:off x="1148975" y="1372650"/>
            <a:ext cx="7464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accent2"/>
                </a:solidFill>
                <a:latin typeface="Lato"/>
                <a:ea typeface="Lato"/>
                <a:cs typeface="Lato"/>
                <a:sym typeface="Lato"/>
              </a:rPr>
              <a:t>Smoking</a:t>
            </a:r>
            <a:r>
              <a:rPr lang="en">
                <a:solidFill>
                  <a:schemeClr val="lt1"/>
                </a:solidFill>
                <a:latin typeface="Lato"/>
                <a:ea typeface="Lato"/>
                <a:cs typeface="Lato"/>
                <a:sym typeface="Lato"/>
              </a:rPr>
              <a:t> and </a:t>
            </a:r>
            <a:r>
              <a:rPr lang="en">
                <a:solidFill>
                  <a:schemeClr val="accent2"/>
                </a:solidFill>
                <a:latin typeface="Lato"/>
                <a:ea typeface="Lato"/>
                <a:cs typeface="Lato"/>
                <a:sym typeface="Lato"/>
              </a:rPr>
              <a:t>having teeth pulled</a:t>
            </a:r>
            <a:r>
              <a:rPr lang="en">
                <a:solidFill>
                  <a:schemeClr val="lt1"/>
                </a:solidFill>
                <a:latin typeface="Lato"/>
                <a:ea typeface="Lato"/>
                <a:cs typeface="Lato"/>
                <a:sym typeface="Lato"/>
              </a:rPr>
              <a:t> have clear correlations for predicting heart attacks.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Alcohol drinking showed very </a:t>
            </a:r>
            <a:r>
              <a:rPr lang="en" u="sng">
                <a:solidFill>
                  <a:schemeClr val="lt1"/>
                </a:solidFill>
                <a:latin typeface="Lato"/>
                <a:ea typeface="Lato"/>
                <a:cs typeface="Lato"/>
                <a:sym typeface="Lato"/>
              </a:rPr>
              <a:t>mixed results</a:t>
            </a:r>
            <a:endParaRPr u="sng">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graphs</a:t>
            </a:r>
            <a:r>
              <a:rPr lang="en"/>
              <a:t> per region of </a:t>
            </a:r>
            <a:r>
              <a:rPr lang="en"/>
              <a:t>general</a:t>
            </a:r>
            <a:r>
              <a:rPr lang="en"/>
              <a:t> health</a:t>
            </a:r>
            <a:endParaRPr/>
          </a:p>
          <a:p>
            <a:pPr indent="0" lvl="0" marL="0" rtl="0" algn="l">
              <a:spcBef>
                <a:spcPts val="0"/>
              </a:spcBef>
              <a:spcAft>
                <a:spcPts val="0"/>
              </a:spcAft>
              <a:buNone/>
            </a:pPr>
            <a:r>
              <a:rPr lang="en"/>
              <a:t>(ranging from ‘</a:t>
            </a:r>
            <a:r>
              <a:rPr lang="en" u="sng"/>
              <a:t>excellent</a:t>
            </a:r>
            <a:r>
              <a:rPr lang="en"/>
              <a:t>’ to ‘</a:t>
            </a:r>
            <a:r>
              <a:rPr lang="en" u="sng"/>
              <a:t>poor</a:t>
            </a:r>
            <a:r>
              <a:rPr lang="en"/>
              <a:t>’)</a:t>
            </a:r>
            <a:endParaRPr/>
          </a:p>
        </p:txBody>
      </p:sp>
      <p:graphicFrame>
        <p:nvGraphicFramePr>
          <p:cNvPr id="255" name="Google Shape;255;p25"/>
          <p:cNvGraphicFramePr/>
          <p:nvPr/>
        </p:nvGraphicFramePr>
        <p:xfrm>
          <a:off x="1208875" y="1244300"/>
          <a:ext cx="3000000" cy="3000000"/>
        </p:xfrm>
        <a:graphic>
          <a:graphicData uri="http://schemas.openxmlformats.org/drawingml/2006/table">
            <a:tbl>
              <a:tblPr>
                <a:noFill/>
                <a:tableStyleId>{9F1368BE-EB41-4FA7-8AB9-3EC0A02B278C}</a:tableStyleId>
              </a:tblPr>
              <a:tblGrid>
                <a:gridCol w="3142750"/>
                <a:gridCol w="314275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 - </a:t>
                      </a:r>
                      <a:endParaRPr i="1">
                        <a:solidFill>
                          <a:schemeClr val="lt1"/>
                        </a:solidFill>
                      </a:endParaRPr>
                    </a:p>
                  </a:txBody>
                  <a:tcPr marT="91425" marB="91425" marR="91425" marL="91425"/>
                </a:tc>
              </a:tr>
              <a:tr h="1474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West</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pic>
        <p:nvPicPr>
          <p:cNvPr id="256" name="Google Shape;256;p25"/>
          <p:cNvPicPr preferRelativeResize="0"/>
          <p:nvPr/>
        </p:nvPicPr>
        <p:blipFill>
          <a:blip r:embed="rId3">
            <a:alphaModFix/>
          </a:blip>
          <a:stretch>
            <a:fillRect/>
          </a:stretch>
        </p:blipFill>
        <p:spPr>
          <a:xfrm>
            <a:off x="5057150" y="1717900"/>
            <a:ext cx="1781101" cy="1286823"/>
          </a:xfrm>
          <a:prstGeom prst="rect">
            <a:avLst/>
          </a:prstGeom>
          <a:noFill/>
          <a:ln>
            <a:noFill/>
          </a:ln>
        </p:spPr>
      </p:pic>
      <p:pic>
        <p:nvPicPr>
          <p:cNvPr id="257" name="Google Shape;257;p25"/>
          <p:cNvPicPr preferRelativeResize="0"/>
          <p:nvPr/>
        </p:nvPicPr>
        <p:blipFill>
          <a:blip r:embed="rId4">
            <a:alphaModFix/>
          </a:blip>
          <a:stretch>
            <a:fillRect/>
          </a:stretch>
        </p:blipFill>
        <p:spPr>
          <a:xfrm>
            <a:off x="5057150" y="3604550"/>
            <a:ext cx="1819651" cy="1239437"/>
          </a:xfrm>
          <a:prstGeom prst="rect">
            <a:avLst/>
          </a:prstGeom>
          <a:noFill/>
          <a:ln>
            <a:noFill/>
          </a:ln>
        </p:spPr>
      </p:pic>
      <p:pic>
        <p:nvPicPr>
          <p:cNvPr id="258" name="Google Shape;258;p25"/>
          <p:cNvPicPr preferRelativeResize="0"/>
          <p:nvPr/>
        </p:nvPicPr>
        <p:blipFill>
          <a:blip r:embed="rId5">
            <a:alphaModFix/>
          </a:blip>
          <a:stretch>
            <a:fillRect/>
          </a:stretch>
        </p:blipFill>
        <p:spPr>
          <a:xfrm>
            <a:off x="1886780" y="1717900"/>
            <a:ext cx="1918495" cy="1239425"/>
          </a:xfrm>
          <a:prstGeom prst="rect">
            <a:avLst/>
          </a:prstGeom>
          <a:noFill/>
          <a:ln>
            <a:noFill/>
          </a:ln>
        </p:spPr>
      </p:pic>
      <p:pic>
        <p:nvPicPr>
          <p:cNvPr id="259" name="Google Shape;259;p25"/>
          <p:cNvPicPr preferRelativeResize="0"/>
          <p:nvPr/>
        </p:nvPicPr>
        <p:blipFill>
          <a:blip r:embed="rId6">
            <a:alphaModFix/>
          </a:blip>
          <a:stretch>
            <a:fillRect/>
          </a:stretch>
        </p:blipFill>
        <p:spPr>
          <a:xfrm>
            <a:off x="1858054" y="3604549"/>
            <a:ext cx="1947221" cy="123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6"/>
          <p:cNvPicPr preferRelativeResize="0"/>
          <p:nvPr/>
        </p:nvPicPr>
        <p:blipFill>
          <a:blip r:embed="rId3">
            <a:alphaModFix/>
          </a:blip>
          <a:stretch>
            <a:fillRect/>
          </a:stretch>
        </p:blipFill>
        <p:spPr>
          <a:xfrm>
            <a:off x="4652625" y="452975"/>
            <a:ext cx="3955525" cy="415925"/>
          </a:xfrm>
          <a:prstGeom prst="rect">
            <a:avLst/>
          </a:prstGeom>
          <a:noFill/>
          <a:ln>
            <a:noFill/>
          </a:ln>
        </p:spPr>
      </p:pic>
      <p:sp>
        <p:nvSpPr>
          <p:cNvPr id="265" name="Google Shape;26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Region and BMI </a:t>
            </a:r>
            <a:endParaRPr/>
          </a:p>
        </p:txBody>
      </p:sp>
      <p:sp>
        <p:nvSpPr>
          <p:cNvPr id="266" name="Google Shape;266;p26"/>
          <p:cNvSpPr txBox="1"/>
          <p:nvPr>
            <p:ph idx="1" type="body"/>
          </p:nvPr>
        </p:nvSpPr>
        <p:spPr>
          <a:xfrm>
            <a:off x="1297500" y="1567550"/>
            <a:ext cx="2946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South (29.1)  and Midwest (29.2) </a:t>
            </a:r>
            <a:r>
              <a:rPr lang="en">
                <a:solidFill>
                  <a:schemeClr val="accent2"/>
                </a:solidFill>
              </a:rPr>
              <a:t>pattern </a:t>
            </a:r>
            <a:r>
              <a:rPr lang="en">
                <a:solidFill>
                  <a:schemeClr val="accent2"/>
                </a:solidFill>
              </a:rPr>
              <a:t>together</a:t>
            </a:r>
            <a:endParaRPr>
              <a:solidFill>
                <a:schemeClr val="accent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do the West (28.1) and the Northeast (28.2)</a:t>
            </a:r>
            <a:endParaRPr/>
          </a:p>
        </p:txBody>
      </p:sp>
      <p:pic>
        <p:nvPicPr>
          <p:cNvPr id="267" name="Google Shape;267;p26"/>
          <p:cNvPicPr preferRelativeResize="0"/>
          <p:nvPr/>
        </p:nvPicPr>
        <p:blipFill>
          <a:blip r:embed="rId4">
            <a:alphaModFix/>
          </a:blip>
          <a:stretch>
            <a:fillRect/>
          </a:stretch>
        </p:blipFill>
        <p:spPr>
          <a:xfrm>
            <a:off x="4652613" y="725075"/>
            <a:ext cx="3955525" cy="3693349"/>
          </a:xfrm>
          <a:prstGeom prst="rect">
            <a:avLst/>
          </a:prstGeom>
          <a:noFill/>
          <a:ln>
            <a:noFill/>
          </a:ln>
        </p:spPr>
      </p:pic>
      <p:pic>
        <p:nvPicPr>
          <p:cNvPr id="268" name="Google Shape;268;p26"/>
          <p:cNvPicPr preferRelativeResize="0"/>
          <p:nvPr/>
        </p:nvPicPr>
        <p:blipFill>
          <a:blip r:embed="rId5">
            <a:alphaModFix/>
          </a:blip>
          <a:stretch>
            <a:fillRect/>
          </a:stretch>
        </p:blipFill>
        <p:spPr>
          <a:xfrm>
            <a:off x="5960900" y="494048"/>
            <a:ext cx="1700150" cy="4621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general health and region  </a:t>
            </a:r>
            <a:endParaRPr/>
          </a:p>
        </p:txBody>
      </p:sp>
      <p:sp>
        <p:nvSpPr>
          <p:cNvPr id="274" name="Google Shape;274;p27"/>
          <p:cNvSpPr txBox="1"/>
          <p:nvPr>
            <p:ph idx="1" type="body"/>
          </p:nvPr>
        </p:nvSpPr>
        <p:spPr>
          <a:xfrm>
            <a:off x="1297500" y="1567550"/>
            <a:ext cx="739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order of </a:t>
            </a:r>
            <a:r>
              <a:rPr i="1" lang="en"/>
              <a:t>BMI </a:t>
            </a:r>
            <a:r>
              <a:rPr lang="en"/>
              <a:t>didn’t precisely predict the order for heart </a:t>
            </a:r>
            <a:r>
              <a:rPr lang="en"/>
              <a:t>attack</a:t>
            </a:r>
            <a:r>
              <a:rPr lang="en"/>
              <a:t>, as the Midwest (narrowly) had the highest score, but the Midwest did not have the highest rate of heart attacks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Once again, comparing the South to the West…</a:t>
            </a:r>
            <a:endParaRPr/>
          </a:p>
          <a:p>
            <a:pPr indent="0" lvl="0" marL="0" rtl="0" algn="l">
              <a:spcBef>
                <a:spcPts val="1200"/>
              </a:spcBef>
              <a:spcAft>
                <a:spcPts val="0"/>
              </a:spcAft>
              <a:buNone/>
            </a:pPr>
            <a:r>
              <a:rPr lang="en"/>
              <a:t>	South has a higher rate for general health of ‘Poor’ and the West has a higher rate of ‘Good’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80" name="Google Shape;28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Regional differences existed for heart attack and stroke, but much </a:t>
            </a:r>
            <a:r>
              <a:rPr lang="en">
                <a:solidFill>
                  <a:schemeClr val="accent2"/>
                </a:solidFill>
              </a:rPr>
              <a:t>stronger</a:t>
            </a:r>
            <a:r>
              <a:rPr lang="en"/>
              <a:t> for heart attack</a:t>
            </a:r>
            <a:endParaRPr/>
          </a:p>
          <a:p>
            <a:pPr indent="0" lvl="0" marL="0" rtl="0" algn="l">
              <a:spcBef>
                <a:spcPts val="1200"/>
              </a:spcBef>
              <a:spcAft>
                <a:spcPts val="0"/>
              </a:spcAft>
              <a:buNone/>
            </a:pPr>
            <a:r>
              <a:rPr lang="en"/>
              <a:t>	</a:t>
            </a:r>
            <a:r>
              <a:rPr lang="en"/>
              <a:t>The South had the highest rate of </a:t>
            </a:r>
            <a:r>
              <a:rPr lang="en" u="sng"/>
              <a:t>both</a:t>
            </a:r>
            <a:r>
              <a:rPr lang="en"/>
              <a:t>; the West always had the lowest rate</a:t>
            </a:r>
            <a:endParaRPr/>
          </a:p>
          <a:p>
            <a:pPr indent="0" lvl="0" marL="0" rtl="0" algn="l">
              <a:spcBef>
                <a:spcPts val="1200"/>
              </a:spcBef>
              <a:spcAft>
                <a:spcPts val="0"/>
              </a:spcAft>
              <a:buNone/>
            </a:pPr>
            <a:r>
              <a:rPr lang="en"/>
              <a:t>These differences were caused, in part, by differences in health </a:t>
            </a:r>
            <a:r>
              <a:rPr lang="en"/>
              <a:t>measurements, as patterns were found for general health, BMI, and smoking status</a:t>
            </a:r>
            <a:endParaRPr/>
          </a:p>
          <a:p>
            <a:pPr indent="457200" lvl="0" marL="457200" rtl="0" algn="l">
              <a:spcBef>
                <a:spcPts val="1200"/>
              </a:spcBef>
              <a:spcAft>
                <a:spcPts val="0"/>
              </a:spcAft>
              <a:buNone/>
            </a:pPr>
            <a:r>
              <a:rPr lang="en"/>
              <a:t>Generally not for alcohol consumption</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
            </a:r>
            <a:r>
              <a:rPr lang="en">
                <a:solidFill>
                  <a:schemeClr val="accent2"/>
                </a:solidFill>
              </a:rPr>
              <a:t>Regional differences </a:t>
            </a:r>
            <a:r>
              <a:rPr lang="en"/>
              <a:t>in lifestyle predict</a:t>
            </a:r>
            <a:r>
              <a:rPr lang="en">
                <a:solidFill>
                  <a:schemeClr val="accent2"/>
                </a:solidFill>
              </a:rPr>
              <a:t> different health outcomes.</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the dataset</a:t>
            </a:r>
            <a:endParaRPr/>
          </a:p>
        </p:txBody>
      </p:sp>
      <p:sp>
        <p:nvSpPr>
          <p:cNvPr id="286" name="Google Shape;28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 raw numbers are large, this is still </a:t>
            </a:r>
            <a:r>
              <a:rPr lang="en" u="sng"/>
              <a:t>only just a sample</a:t>
            </a:r>
            <a:endParaRPr u="sng"/>
          </a:p>
          <a:p>
            <a:pPr indent="0" lvl="0" marL="0" rtl="0" algn="l">
              <a:spcBef>
                <a:spcPts val="1200"/>
              </a:spcBef>
              <a:spcAft>
                <a:spcPts val="0"/>
              </a:spcAft>
              <a:buNone/>
            </a:pPr>
            <a:r>
              <a:rPr lang="en"/>
              <a:t>	Some states may be overrepresented or underrepresented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These data do not show </a:t>
            </a:r>
            <a:r>
              <a:rPr lang="en">
                <a:solidFill>
                  <a:schemeClr val="accent2"/>
                </a:solidFill>
              </a:rPr>
              <a:t>economic</a:t>
            </a:r>
            <a:r>
              <a:rPr lang="en">
                <a:solidFill>
                  <a:schemeClr val="accent2"/>
                </a:solidFill>
              </a:rPr>
              <a:t> factors</a:t>
            </a:r>
            <a:r>
              <a:rPr lang="en"/>
              <a:t> that may cause the lifestyle differences that caused different </a:t>
            </a:r>
            <a:r>
              <a:rPr lang="en"/>
              <a:t>health outcomes</a:t>
            </a:r>
            <a:endParaRPr/>
          </a:p>
          <a:p>
            <a:pPr indent="0" lvl="0" marL="0" rtl="0" algn="l">
              <a:spcBef>
                <a:spcPts val="1200"/>
              </a:spcBef>
              <a:spcAft>
                <a:spcPts val="0"/>
              </a:spcAft>
              <a:buNone/>
            </a:pPr>
            <a:r>
              <a:rPr lang="en"/>
              <a:t>Additionally, there was nothing in the data about </a:t>
            </a:r>
            <a:r>
              <a:rPr lang="en">
                <a:solidFill>
                  <a:schemeClr val="accent2"/>
                </a:solidFill>
              </a:rPr>
              <a:t>diet</a:t>
            </a:r>
            <a:r>
              <a:rPr lang="en"/>
              <a:t>, which could differ from region to region and help explain different health outcomes </a:t>
            </a:r>
            <a:endParaRPr/>
          </a:p>
          <a:p>
            <a:pPr indent="0" lvl="0" marL="0" rtl="0" algn="l">
              <a:spcBef>
                <a:spcPts val="1200"/>
              </a:spcBef>
              <a:spcAft>
                <a:spcPts val="1200"/>
              </a:spcAft>
              <a:buNone/>
            </a:pPr>
            <a:r>
              <a:rPr lang="en"/>
              <a:t>Finally, there were many other demographic data we did not have time to explore…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292" name="Google Shape;29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98" name="Google Shape;29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t>
            </a:r>
            <a:r>
              <a:rPr lang="en"/>
              <a:t>link</a:t>
            </a:r>
            <a:r>
              <a:rPr lang="en"/>
              <a:t> - </a:t>
            </a:r>
            <a:endParaRPr/>
          </a:p>
          <a:p>
            <a:pPr indent="0" lvl="0" marL="0" rtl="0" algn="l">
              <a:spcBef>
                <a:spcPts val="1200"/>
              </a:spcBef>
              <a:spcAft>
                <a:spcPts val="0"/>
              </a:spcAft>
              <a:buNone/>
            </a:pPr>
            <a:r>
              <a:rPr lang="en" u="sng">
                <a:solidFill>
                  <a:schemeClr val="hlink"/>
                </a:solidFill>
                <a:hlinkClick r:id="rId3"/>
              </a:rPr>
              <a:t>https://www.kaggle.com/datasets/kamilpytlak/personal-key-indicators-of-heart-disease/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This dataset was added to Kaggle by Kamil Pytlak and has a CC0:Public Domain License and has been used for many EDA projects. </a:t>
            </a:r>
            <a:endParaRPr sz="12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4908075" y="1717075"/>
            <a:ext cx="4001700" cy="319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200"/>
              <a:t>This is an Exploratory Data Analysis (EDA) Project focusing on an a major concern in community Healthcare.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each region we explore:</a:t>
            </a:r>
            <a:endParaRPr sz="1200"/>
          </a:p>
          <a:p>
            <a:pPr indent="-297180" lvl="0" marL="457200" rtl="0" algn="l">
              <a:spcBef>
                <a:spcPts val="0"/>
              </a:spcBef>
              <a:spcAft>
                <a:spcPts val="0"/>
              </a:spcAft>
              <a:buSzPct val="100000"/>
              <a:buChar char="●"/>
            </a:pPr>
            <a:r>
              <a:rPr lang="en" sz="1200"/>
              <a:t>Gender</a:t>
            </a:r>
            <a:endParaRPr sz="1200"/>
          </a:p>
          <a:p>
            <a:pPr indent="-297180" lvl="0" marL="457200" rtl="0" algn="l">
              <a:spcBef>
                <a:spcPts val="0"/>
              </a:spcBef>
              <a:spcAft>
                <a:spcPts val="0"/>
              </a:spcAft>
              <a:buSzPct val="100000"/>
              <a:buChar char="●"/>
            </a:pPr>
            <a:r>
              <a:rPr lang="en" sz="1200"/>
              <a:t>General Health</a:t>
            </a:r>
            <a:endParaRPr sz="1200"/>
          </a:p>
          <a:p>
            <a:pPr indent="-297180" lvl="0" marL="457200" rtl="0" algn="l">
              <a:spcBef>
                <a:spcPts val="0"/>
              </a:spcBef>
              <a:spcAft>
                <a:spcPts val="0"/>
              </a:spcAft>
              <a:buSzPct val="100000"/>
              <a:buChar char="●"/>
            </a:pPr>
            <a:r>
              <a:rPr lang="en" sz="1200"/>
              <a:t>Smoking Status</a:t>
            </a:r>
            <a:endParaRPr sz="1200"/>
          </a:p>
          <a:p>
            <a:pPr indent="-297180" lvl="0" marL="457200" rtl="0" algn="l">
              <a:spcBef>
                <a:spcPts val="0"/>
              </a:spcBef>
              <a:spcAft>
                <a:spcPts val="0"/>
              </a:spcAft>
              <a:buSzPct val="100000"/>
              <a:buChar char="●"/>
            </a:pPr>
            <a:r>
              <a:rPr lang="en" sz="1200"/>
              <a:t>Alcohol Use</a:t>
            </a:r>
            <a:endParaRPr sz="1200"/>
          </a:p>
          <a:p>
            <a:pPr indent="-297180" lvl="0" marL="457200" rtl="0" algn="l">
              <a:spcBef>
                <a:spcPts val="0"/>
              </a:spcBef>
              <a:spcAft>
                <a:spcPts val="0"/>
              </a:spcAft>
              <a:buSzPct val="100000"/>
              <a:buChar char="●"/>
            </a:pPr>
            <a:r>
              <a:rPr lang="en" sz="1200"/>
              <a:t>Teeth Removal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exploration aims to understand which factors are more prevalent when predicting heart attack or stroke.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r>
              <a:rPr lang="en" sz="1200"/>
              <a:t>The U.S. Census designates 4 official regions </a:t>
            </a:r>
            <a:endParaRPr sz="1200"/>
          </a:p>
        </p:txBody>
      </p:sp>
      <p:sp>
        <p:nvSpPr>
          <p:cNvPr id="142" name="Google Shape;142;p14"/>
          <p:cNvSpPr txBox="1"/>
          <p:nvPr>
            <p:ph idx="1" type="body"/>
          </p:nvPr>
        </p:nvSpPr>
        <p:spPr>
          <a:xfrm>
            <a:off x="1098600" y="200525"/>
            <a:ext cx="7383600" cy="12906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00000"/>
              </a:lnSpc>
              <a:spcBef>
                <a:spcPts val="0"/>
              </a:spcBef>
              <a:spcAft>
                <a:spcPts val="0"/>
              </a:spcAft>
              <a:buNone/>
            </a:pPr>
            <a:r>
              <a:rPr i="1" lang="en" sz="2400">
                <a:latin typeface="Montserrat"/>
                <a:ea typeface="Montserrat"/>
                <a:cs typeface="Montserrat"/>
                <a:sym typeface="Montserrat"/>
              </a:rPr>
              <a:t>Using these medical data, d</a:t>
            </a:r>
            <a:r>
              <a:rPr i="1" lang="en" sz="2400">
                <a:latin typeface="Montserrat"/>
                <a:ea typeface="Montserrat"/>
                <a:cs typeface="Montserrat"/>
                <a:sym typeface="Montserrat"/>
              </a:rPr>
              <a:t>oes the  </a:t>
            </a:r>
            <a:r>
              <a:rPr i="1" lang="en" sz="2400">
                <a:solidFill>
                  <a:schemeClr val="accent2"/>
                </a:solidFill>
                <a:latin typeface="Montserrat"/>
                <a:ea typeface="Montserrat"/>
                <a:cs typeface="Montserrat"/>
                <a:sym typeface="Montserrat"/>
              </a:rPr>
              <a:t>region</a:t>
            </a:r>
            <a:r>
              <a:rPr i="1" lang="en" sz="2400">
                <a:latin typeface="Montserrat"/>
                <a:ea typeface="Montserrat"/>
                <a:cs typeface="Montserrat"/>
                <a:sym typeface="Montserrat"/>
              </a:rPr>
              <a:t> in which a patient lives play a part in predicting their risk of suffering from a heart attack or strok</a:t>
            </a:r>
            <a:r>
              <a:rPr lang="en" sz="2400">
                <a:latin typeface="Montserrat"/>
                <a:ea typeface="Montserrat"/>
                <a:cs typeface="Montserrat"/>
                <a:sym typeface="Montserrat"/>
              </a:rPr>
              <a:t>e?</a:t>
            </a:r>
            <a:endParaRPr sz="2400">
              <a:latin typeface="Montserrat"/>
              <a:ea typeface="Montserrat"/>
              <a:cs typeface="Montserrat"/>
              <a:sym typeface="Montserrat"/>
            </a:endParaRPr>
          </a:p>
          <a:p>
            <a:pPr indent="0" lvl="0" marL="0" rtl="0" algn="l">
              <a:spcBef>
                <a:spcPts val="0"/>
              </a:spcBef>
              <a:spcAft>
                <a:spcPts val="1200"/>
              </a:spcAft>
              <a:buNone/>
            </a:pPr>
            <a:r>
              <a:t/>
            </a:r>
            <a:endParaRPr/>
          </a:p>
        </p:txBody>
      </p:sp>
      <p:pic>
        <p:nvPicPr>
          <p:cNvPr id="143" name="Google Shape;143;p14"/>
          <p:cNvPicPr preferRelativeResize="0"/>
          <p:nvPr/>
        </p:nvPicPr>
        <p:blipFill>
          <a:blip r:embed="rId3">
            <a:alphaModFix/>
          </a:blip>
          <a:stretch>
            <a:fillRect/>
          </a:stretch>
        </p:blipFill>
        <p:spPr>
          <a:xfrm>
            <a:off x="618050" y="1717013"/>
            <a:ext cx="4209794" cy="319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754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a:t>
            </a:r>
            <a:r>
              <a:rPr lang="en"/>
              <a:t> background on data</a:t>
            </a:r>
            <a:endParaRPr/>
          </a:p>
        </p:txBody>
      </p:sp>
      <p:sp>
        <p:nvSpPr>
          <p:cNvPr id="149" name="Google Shape;149;p15"/>
          <p:cNvSpPr txBox="1"/>
          <p:nvPr>
            <p:ph idx="1" type="body"/>
          </p:nvPr>
        </p:nvSpPr>
        <p:spPr>
          <a:xfrm>
            <a:off x="1297500" y="1567550"/>
            <a:ext cx="7632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This dataset, “Indicators of Heart Disease (2022 Update)” </a:t>
            </a:r>
            <a:r>
              <a:rPr lang="en" sz="1200"/>
              <a:t>(hosted by kaggle) </a:t>
            </a:r>
            <a:r>
              <a:rPr lang="en" sz="1200"/>
              <a:t>is a CDC sample of </a:t>
            </a:r>
            <a:r>
              <a:rPr lang="en" sz="1200">
                <a:solidFill>
                  <a:schemeClr val="accent2"/>
                </a:solidFill>
              </a:rPr>
              <a:t>240,141</a:t>
            </a:r>
            <a:r>
              <a:rPr lang="en" sz="1200"/>
              <a:t> patients from 2022</a:t>
            </a:r>
            <a:endParaRPr sz="1200"/>
          </a:p>
          <a:p>
            <a:pPr indent="0" lvl="0" marL="0" rtl="0" algn="l">
              <a:spcBef>
                <a:spcPts val="1200"/>
              </a:spcBef>
              <a:spcAft>
                <a:spcPts val="0"/>
              </a:spcAft>
              <a:buNone/>
            </a:pPr>
            <a:r>
              <a:rPr lang="en" sz="1200"/>
              <a:t>	Contains categorical demographic (gender, ethnicity)  data</a:t>
            </a:r>
            <a:endParaRPr sz="1200"/>
          </a:p>
          <a:p>
            <a:pPr indent="457200" lvl="0" marL="0" rtl="0" algn="l">
              <a:spcBef>
                <a:spcPts val="1200"/>
              </a:spcBef>
              <a:spcAft>
                <a:spcPts val="0"/>
              </a:spcAft>
              <a:buNone/>
            </a:pPr>
            <a:r>
              <a:rPr lang="en" sz="1200"/>
              <a:t>and health measurements (weight, BMI, physical activity,  smoking stats, etc.)</a:t>
            </a:r>
            <a:endParaRPr sz="1200"/>
          </a:p>
          <a:p>
            <a:pPr indent="0" lvl="0" marL="0" rtl="0" algn="l">
              <a:spcBef>
                <a:spcPts val="1200"/>
              </a:spcBef>
              <a:spcAft>
                <a:spcPts val="0"/>
              </a:spcAft>
              <a:buNone/>
            </a:pPr>
            <a:r>
              <a:rPr lang="en" sz="1200"/>
              <a:t>Patient info serves as the independent variables for the dependent variables of </a:t>
            </a:r>
            <a:r>
              <a:rPr lang="en" sz="1200">
                <a:solidFill>
                  <a:schemeClr val="accent2"/>
                </a:solidFill>
              </a:rPr>
              <a:t>heart attack </a:t>
            </a:r>
            <a:r>
              <a:rPr lang="en" sz="1200"/>
              <a:t>and</a:t>
            </a:r>
            <a:r>
              <a:rPr lang="en" sz="1200">
                <a:solidFill>
                  <a:schemeClr val="accent2"/>
                </a:solidFill>
              </a:rPr>
              <a:t> stroke</a:t>
            </a:r>
            <a:endParaRPr sz="1200">
              <a:solidFill>
                <a:schemeClr val="accent2"/>
              </a:solidFill>
            </a:endParaRPr>
          </a:p>
          <a:p>
            <a:pPr indent="457200" lvl="0" marL="0" rtl="0" algn="l">
              <a:spcBef>
                <a:spcPts val="1200"/>
              </a:spcBef>
              <a:spcAft>
                <a:spcPts val="0"/>
              </a:spcAft>
              <a:buNone/>
            </a:pPr>
            <a:r>
              <a:t/>
            </a:r>
            <a:endParaRPr sz="1200"/>
          </a:p>
          <a:p>
            <a:pPr indent="0" lvl="0" marL="0" rtl="0" algn="l">
              <a:spcBef>
                <a:spcPts val="1200"/>
              </a:spcBef>
              <a:spcAft>
                <a:spcPts val="1200"/>
              </a:spcAft>
              <a:buNone/>
            </a:pPr>
            <a:r>
              <a:rPr lang="en" sz="1200"/>
              <a:t>Because all 50 states were present, we coded the data into </a:t>
            </a:r>
            <a:r>
              <a:rPr lang="en" sz="1200">
                <a:solidFill>
                  <a:schemeClr val="accent2"/>
                </a:solidFill>
              </a:rPr>
              <a:t>the four official regions</a:t>
            </a:r>
            <a:r>
              <a:rPr lang="en" sz="1200"/>
              <a:t> to see if different regions had different health outcomes </a:t>
            </a:r>
            <a:endParaRPr sz="1200"/>
          </a:p>
        </p:txBody>
      </p:sp>
      <p:pic>
        <p:nvPicPr>
          <p:cNvPr id="150" name="Google Shape;150;p15"/>
          <p:cNvPicPr preferRelativeResize="0"/>
          <p:nvPr/>
        </p:nvPicPr>
        <p:blipFill>
          <a:blip r:embed="rId3">
            <a:alphaModFix/>
          </a:blip>
          <a:stretch>
            <a:fillRect/>
          </a:stretch>
        </p:blipFill>
        <p:spPr>
          <a:xfrm>
            <a:off x="5446450" y="188650"/>
            <a:ext cx="1413075" cy="713000"/>
          </a:xfrm>
          <a:prstGeom prst="rect">
            <a:avLst/>
          </a:prstGeom>
          <a:noFill/>
          <a:ln>
            <a:noFill/>
          </a:ln>
        </p:spPr>
      </p:pic>
      <p:pic>
        <p:nvPicPr>
          <p:cNvPr id="151" name="Google Shape;151;p15"/>
          <p:cNvPicPr preferRelativeResize="0"/>
          <p:nvPr/>
        </p:nvPicPr>
        <p:blipFill>
          <a:blip r:embed="rId4">
            <a:alphaModFix/>
          </a:blip>
          <a:stretch>
            <a:fillRect/>
          </a:stretch>
        </p:blipFill>
        <p:spPr>
          <a:xfrm>
            <a:off x="7020875" y="264900"/>
            <a:ext cx="1958775" cy="56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3995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Rate of heart attack per region</a:t>
            </a:r>
            <a:endParaRPr/>
          </a:p>
        </p:txBody>
      </p:sp>
      <p:graphicFrame>
        <p:nvGraphicFramePr>
          <p:cNvPr id="157" name="Google Shape;157;p16"/>
          <p:cNvGraphicFramePr/>
          <p:nvPr/>
        </p:nvGraphicFramePr>
        <p:xfrm>
          <a:off x="1489750" y="1163400"/>
          <a:ext cx="3000000" cy="3000000"/>
        </p:xfrm>
        <a:graphic>
          <a:graphicData uri="http://schemas.openxmlformats.org/drawingml/2006/table">
            <a:tbl>
              <a:tblPr>
                <a:noFill/>
                <a:tableStyleId>{9F1368BE-EB41-4FA7-8AB9-3EC0A02B278C}</a:tableStyleId>
              </a:tblPr>
              <a:tblGrid>
                <a:gridCol w="3347700"/>
                <a:gridCol w="334770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accent2"/>
                          </a:solidFill>
                        </a:rPr>
                        <a:t>5.2%</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Heart attack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6</a:t>
                      </a:r>
                      <a:r>
                        <a:rPr lang="en">
                          <a:solidFill>
                            <a:schemeClr val="accent2"/>
                          </a:solidFill>
                        </a:rPr>
                        <a:t>.3%</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heart attack</a:t>
                      </a:r>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West</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accent2"/>
                          </a:solidFill>
                        </a:rPr>
                        <a:t>5.6%</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Heart attack</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rPr>
                        <a:t>4.9%</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heart attack</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tcPr>
                </a:tc>
              </a:tr>
            </a:tbl>
          </a:graphicData>
        </a:graphic>
      </p:graphicFrame>
      <p:pic>
        <p:nvPicPr>
          <p:cNvPr id="158" name="Google Shape;158;p16"/>
          <p:cNvPicPr preferRelativeResize="0"/>
          <p:nvPr/>
        </p:nvPicPr>
        <p:blipFill>
          <a:blip r:embed="rId3">
            <a:alphaModFix/>
          </a:blip>
          <a:stretch>
            <a:fillRect/>
          </a:stretch>
        </p:blipFill>
        <p:spPr>
          <a:xfrm>
            <a:off x="6233450" y="3486875"/>
            <a:ext cx="1347025" cy="1285400"/>
          </a:xfrm>
          <a:prstGeom prst="rect">
            <a:avLst/>
          </a:prstGeom>
          <a:noFill/>
          <a:ln>
            <a:noFill/>
          </a:ln>
        </p:spPr>
      </p:pic>
      <p:pic>
        <p:nvPicPr>
          <p:cNvPr id="159" name="Google Shape;159;p16"/>
          <p:cNvPicPr preferRelativeResize="0"/>
          <p:nvPr/>
        </p:nvPicPr>
        <p:blipFill>
          <a:blip r:embed="rId4">
            <a:alphaModFix/>
          </a:blip>
          <a:stretch>
            <a:fillRect/>
          </a:stretch>
        </p:blipFill>
        <p:spPr>
          <a:xfrm>
            <a:off x="6233450" y="1643193"/>
            <a:ext cx="1347024" cy="1246381"/>
          </a:xfrm>
          <a:prstGeom prst="rect">
            <a:avLst/>
          </a:prstGeom>
          <a:noFill/>
          <a:ln>
            <a:noFill/>
          </a:ln>
        </p:spPr>
      </p:pic>
      <p:pic>
        <p:nvPicPr>
          <p:cNvPr id="160" name="Google Shape;160;p16"/>
          <p:cNvPicPr preferRelativeResize="0"/>
          <p:nvPr/>
        </p:nvPicPr>
        <p:blipFill>
          <a:blip r:embed="rId5">
            <a:alphaModFix/>
          </a:blip>
          <a:stretch>
            <a:fillRect/>
          </a:stretch>
        </p:blipFill>
        <p:spPr>
          <a:xfrm>
            <a:off x="3170950" y="3419818"/>
            <a:ext cx="1347025" cy="1419506"/>
          </a:xfrm>
          <a:prstGeom prst="rect">
            <a:avLst/>
          </a:prstGeom>
          <a:noFill/>
          <a:ln>
            <a:noFill/>
          </a:ln>
        </p:spPr>
      </p:pic>
      <p:pic>
        <p:nvPicPr>
          <p:cNvPr id="161" name="Google Shape;161;p16"/>
          <p:cNvPicPr preferRelativeResize="0"/>
          <p:nvPr/>
        </p:nvPicPr>
        <p:blipFill>
          <a:blip r:embed="rId6">
            <a:alphaModFix/>
          </a:blip>
          <a:stretch>
            <a:fillRect/>
          </a:stretch>
        </p:blipFill>
        <p:spPr>
          <a:xfrm>
            <a:off x="3215313" y="1601400"/>
            <a:ext cx="1258306" cy="132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3995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Rate of stroke per region</a:t>
            </a:r>
            <a:endParaRPr/>
          </a:p>
          <a:p>
            <a:pPr indent="0" lvl="0" marL="0" rtl="0" algn="l">
              <a:spcBef>
                <a:spcPts val="0"/>
              </a:spcBef>
              <a:spcAft>
                <a:spcPts val="0"/>
              </a:spcAft>
              <a:buNone/>
            </a:pPr>
            <a:r>
              <a:t/>
            </a:r>
            <a:endParaRPr/>
          </a:p>
        </p:txBody>
      </p:sp>
      <p:graphicFrame>
        <p:nvGraphicFramePr>
          <p:cNvPr id="167" name="Google Shape;167;p17"/>
          <p:cNvGraphicFramePr/>
          <p:nvPr/>
        </p:nvGraphicFramePr>
        <p:xfrm>
          <a:off x="1489750" y="1163400"/>
          <a:ext cx="3000000" cy="3000000"/>
        </p:xfrm>
        <a:graphic>
          <a:graphicData uri="http://schemas.openxmlformats.org/drawingml/2006/table">
            <a:tbl>
              <a:tblPr>
                <a:noFill/>
                <a:tableStyleId>{9F1368BE-EB41-4FA7-8AB9-3EC0A02B278C}</a:tableStyleId>
              </a:tblPr>
              <a:tblGrid>
                <a:gridCol w="3347700"/>
                <a:gridCol w="334770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accent2"/>
                          </a:solidFill>
                        </a:rPr>
                        <a:t>5.2%</a:t>
                      </a:r>
                      <a:r>
                        <a:rPr lang="en">
                          <a:solidFill>
                            <a:schemeClr val="lt1"/>
                          </a:solidFill>
                        </a:rPr>
                        <a:t> had</a:t>
                      </a:r>
                      <a:endParaRPr>
                        <a:solidFill>
                          <a:schemeClr val="lt1"/>
                        </a:solidFill>
                      </a:endParaRPr>
                    </a:p>
                    <a:p>
                      <a:pPr indent="0" lvl="0" marL="0" rtl="0" algn="l">
                        <a:spcBef>
                          <a:spcPts val="0"/>
                        </a:spcBef>
                        <a:spcAft>
                          <a:spcPts val="0"/>
                        </a:spcAft>
                        <a:buNone/>
                      </a:pPr>
                      <a:r>
                        <a:rPr lang="en">
                          <a:solidFill>
                            <a:schemeClr val="lt1"/>
                          </a:solidFill>
                        </a:rPr>
                        <a:t>stroke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5.2</a:t>
                      </a:r>
                      <a:r>
                        <a:rPr lang="en">
                          <a:solidFill>
                            <a:schemeClr val="accent2"/>
                          </a:solidFill>
                        </a:rPr>
                        <a:t>%</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stroke</a:t>
                      </a:r>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West</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accent2"/>
                          </a:solidFill>
                        </a:rPr>
                        <a:t>4.0%</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stroke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3.7</a:t>
                      </a:r>
                      <a:r>
                        <a:rPr lang="en">
                          <a:solidFill>
                            <a:schemeClr val="accent2"/>
                          </a:solidFill>
                        </a:rPr>
                        <a:t>%</a:t>
                      </a:r>
                      <a:r>
                        <a:rPr lang="en">
                          <a:solidFill>
                            <a:schemeClr val="lt1"/>
                          </a:solidFill>
                        </a:rPr>
                        <a:t> had </a:t>
                      </a:r>
                      <a:endParaRPr>
                        <a:solidFill>
                          <a:schemeClr val="lt1"/>
                        </a:solidFill>
                      </a:endParaRPr>
                    </a:p>
                    <a:p>
                      <a:pPr indent="0" lvl="0" marL="0" rtl="0" algn="l">
                        <a:spcBef>
                          <a:spcPts val="0"/>
                        </a:spcBef>
                        <a:spcAft>
                          <a:spcPts val="0"/>
                        </a:spcAft>
                        <a:buNone/>
                      </a:pPr>
                      <a:r>
                        <a:rPr lang="en">
                          <a:solidFill>
                            <a:schemeClr val="lt1"/>
                          </a:solidFill>
                        </a:rPr>
                        <a:t>stroke</a:t>
                      </a:r>
                      <a:endParaRPr>
                        <a:solidFill>
                          <a:schemeClr val="lt1"/>
                        </a:solidFill>
                      </a:endParaRPr>
                    </a:p>
                  </a:txBody>
                  <a:tcPr marT="91425" marB="91425" marR="91425" marL="91425"/>
                </a:tc>
              </a:tr>
            </a:tbl>
          </a:graphicData>
        </a:graphic>
      </p:graphicFrame>
      <p:pic>
        <p:nvPicPr>
          <p:cNvPr id="168" name="Google Shape;168;p17"/>
          <p:cNvPicPr preferRelativeResize="0"/>
          <p:nvPr/>
        </p:nvPicPr>
        <p:blipFill>
          <a:blip r:embed="rId3">
            <a:alphaModFix/>
          </a:blip>
          <a:stretch>
            <a:fillRect/>
          </a:stretch>
        </p:blipFill>
        <p:spPr>
          <a:xfrm>
            <a:off x="6279350" y="1559600"/>
            <a:ext cx="1380350" cy="1337750"/>
          </a:xfrm>
          <a:prstGeom prst="rect">
            <a:avLst/>
          </a:prstGeom>
          <a:noFill/>
          <a:ln>
            <a:noFill/>
          </a:ln>
        </p:spPr>
      </p:pic>
      <p:pic>
        <p:nvPicPr>
          <p:cNvPr id="169" name="Google Shape;169;p17"/>
          <p:cNvPicPr preferRelativeResize="0"/>
          <p:nvPr/>
        </p:nvPicPr>
        <p:blipFill>
          <a:blip r:embed="rId4">
            <a:alphaModFix/>
          </a:blip>
          <a:stretch>
            <a:fillRect/>
          </a:stretch>
        </p:blipFill>
        <p:spPr>
          <a:xfrm>
            <a:off x="6254739" y="3430450"/>
            <a:ext cx="1429561" cy="1337749"/>
          </a:xfrm>
          <a:prstGeom prst="rect">
            <a:avLst/>
          </a:prstGeom>
          <a:noFill/>
          <a:ln>
            <a:noFill/>
          </a:ln>
        </p:spPr>
      </p:pic>
      <p:pic>
        <p:nvPicPr>
          <p:cNvPr id="170" name="Google Shape;170;p17"/>
          <p:cNvPicPr preferRelativeResize="0"/>
          <p:nvPr/>
        </p:nvPicPr>
        <p:blipFill>
          <a:blip r:embed="rId5">
            <a:alphaModFix/>
          </a:blip>
          <a:stretch>
            <a:fillRect/>
          </a:stretch>
        </p:blipFill>
        <p:spPr>
          <a:xfrm>
            <a:off x="3238075" y="1605625"/>
            <a:ext cx="1380350" cy="1291725"/>
          </a:xfrm>
          <a:prstGeom prst="rect">
            <a:avLst/>
          </a:prstGeom>
          <a:noFill/>
          <a:ln>
            <a:noFill/>
          </a:ln>
        </p:spPr>
      </p:pic>
      <p:pic>
        <p:nvPicPr>
          <p:cNvPr id="171" name="Google Shape;171;p17"/>
          <p:cNvPicPr preferRelativeResize="0"/>
          <p:nvPr/>
        </p:nvPicPr>
        <p:blipFill>
          <a:blip r:embed="rId6">
            <a:alphaModFix/>
          </a:blip>
          <a:stretch>
            <a:fillRect/>
          </a:stretch>
        </p:blipFill>
        <p:spPr>
          <a:xfrm>
            <a:off x="3238076" y="3430450"/>
            <a:ext cx="1380350" cy="133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a:t>
            </a:r>
            <a:r>
              <a:rPr lang="en"/>
              <a:t> results</a:t>
            </a:r>
            <a:r>
              <a:rPr lang="en"/>
              <a:t> for heart attacks and stroke</a:t>
            </a:r>
            <a:endParaRPr/>
          </a:p>
        </p:txBody>
      </p:sp>
      <p:sp>
        <p:nvSpPr>
          <p:cNvPr id="177" name="Google Shape;177;p18"/>
          <p:cNvSpPr txBox="1"/>
          <p:nvPr>
            <p:ph idx="1" type="body"/>
          </p:nvPr>
        </p:nvSpPr>
        <p:spPr>
          <a:xfrm>
            <a:off x="1297500" y="1567550"/>
            <a:ext cx="6921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Among the four regions, rate of heart attacks did show significant differences</a:t>
            </a:r>
            <a:endParaRPr/>
          </a:p>
          <a:p>
            <a:pPr indent="0" lvl="0" marL="457200" rtl="0" algn="l">
              <a:spcBef>
                <a:spcPts val="1200"/>
              </a:spcBef>
              <a:spcAft>
                <a:spcPts val="0"/>
              </a:spcAft>
              <a:buNone/>
            </a:pPr>
            <a:r>
              <a:rPr lang="en"/>
              <a:t>For example, if the South had a </a:t>
            </a:r>
            <a:r>
              <a:rPr lang="en" u="sng"/>
              <a:t>6.3% rate</a:t>
            </a:r>
            <a:r>
              <a:rPr lang="en"/>
              <a:t> and the West had a </a:t>
            </a:r>
            <a:r>
              <a:rPr lang="en" u="sng"/>
              <a:t>4.9% rate</a:t>
            </a:r>
            <a:r>
              <a:rPr lang="en"/>
              <a:t>, then the U.S. </a:t>
            </a:r>
            <a:r>
              <a:rPr lang="en">
                <a:solidFill>
                  <a:schemeClr val="accent2"/>
                </a:solidFill>
              </a:rPr>
              <a:t>South has a 28.6% higher rate </a:t>
            </a:r>
            <a:r>
              <a:rPr lang="en"/>
              <a:t>of heart attacks comparatively than the West.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For stroke</a:t>
            </a:r>
            <a:r>
              <a:rPr lang="en"/>
              <a:t>, </a:t>
            </a:r>
            <a:r>
              <a:rPr lang="en" u="sng"/>
              <a:t>less</a:t>
            </a:r>
            <a:r>
              <a:rPr lang="en"/>
              <a:t> of a regional difference existed</a:t>
            </a:r>
            <a:endParaRPr/>
          </a:p>
          <a:p>
            <a:pPr indent="0" lvl="0" marL="0" rtl="0" algn="l">
              <a:spcBef>
                <a:spcPts val="1200"/>
              </a:spcBef>
              <a:spcAft>
                <a:spcPts val="1200"/>
              </a:spcAft>
              <a:buNone/>
            </a:pPr>
            <a:r>
              <a:rPr lang="en"/>
              <a:t>	All regions were between 4 - 5%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399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as a predictor of heart attacks</a:t>
            </a:r>
            <a:endParaRPr/>
          </a:p>
        </p:txBody>
      </p:sp>
      <p:graphicFrame>
        <p:nvGraphicFramePr>
          <p:cNvPr id="183" name="Google Shape;183;p19"/>
          <p:cNvGraphicFramePr/>
          <p:nvPr/>
        </p:nvGraphicFramePr>
        <p:xfrm>
          <a:off x="1489750" y="1163400"/>
          <a:ext cx="3000000" cy="3000000"/>
        </p:xfrm>
        <a:graphic>
          <a:graphicData uri="http://schemas.openxmlformats.org/drawingml/2006/table">
            <a:tbl>
              <a:tblPr>
                <a:noFill/>
                <a:tableStyleId>{9F1368BE-EB41-4FA7-8AB9-3EC0A02B278C}</a:tableStyleId>
              </a:tblPr>
              <a:tblGrid>
                <a:gridCol w="3347700"/>
                <a:gridCol w="334770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 </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lt1"/>
                          </a:solidFill>
                        </a:rPr>
                        <a:t>Of those who had a</a:t>
                      </a:r>
                      <a:endParaRPr>
                        <a:solidFill>
                          <a:schemeClr val="lt1"/>
                        </a:solidFill>
                      </a:endParaRPr>
                    </a:p>
                    <a:p>
                      <a:pPr indent="0" lvl="0" marL="0" rtl="0" algn="l">
                        <a:spcBef>
                          <a:spcPts val="0"/>
                        </a:spcBef>
                        <a:spcAft>
                          <a:spcPts val="0"/>
                        </a:spcAft>
                        <a:buNone/>
                      </a:pPr>
                      <a:r>
                        <a:rPr lang="en">
                          <a:solidFill>
                            <a:schemeClr val="lt1"/>
                          </a:solidFill>
                        </a:rPr>
                        <a:t>heart attack, 45% </a:t>
                      </a:r>
                      <a:endParaRPr>
                        <a:solidFill>
                          <a:schemeClr val="lt1"/>
                        </a:solidFill>
                      </a:endParaRPr>
                    </a:p>
                    <a:p>
                      <a:pPr indent="0" lvl="0" marL="0" rtl="0" algn="l">
                        <a:spcBef>
                          <a:spcPts val="0"/>
                        </a:spcBef>
                        <a:spcAft>
                          <a:spcPts val="0"/>
                        </a:spcAft>
                        <a:buNone/>
                      </a:pPr>
                      <a:r>
                        <a:rPr lang="en">
                          <a:solidFill>
                            <a:schemeClr val="lt1"/>
                          </a:solidFill>
                        </a:rPr>
                        <a:t>were men and 65% </a:t>
                      </a:r>
                      <a:endParaRPr>
                        <a:solidFill>
                          <a:schemeClr val="lt1"/>
                        </a:solidFill>
                      </a:endParaRPr>
                    </a:p>
                    <a:p>
                      <a:pPr indent="0" lvl="0" marL="0" rtl="0" algn="l">
                        <a:spcBef>
                          <a:spcPts val="0"/>
                        </a:spcBef>
                        <a:spcAft>
                          <a:spcPts val="0"/>
                        </a:spcAft>
                        <a:buNone/>
                      </a:pPr>
                      <a:r>
                        <a:rPr lang="en">
                          <a:solidFill>
                            <a:schemeClr val="lt1"/>
                          </a:solidFill>
                        </a:rPr>
                        <a:t>were women</a:t>
                      </a:r>
                      <a:endParaRPr>
                        <a:solidFill>
                          <a:schemeClr val="lt1"/>
                        </a:solidFill>
                      </a:endParaRPr>
                    </a:p>
                    <a:p>
                      <a:pPr indent="0" lvl="0" marL="0" rtl="0" algn="l">
                        <a:spcBef>
                          <a:spcPts val="0"/>
                        </a:spcBef>
                        <a:spcAft>
                          <a:spcPts val="0"/>
                        </a:spcAft>
                        <a:buNone/>
                      </a:pPr>
                      <a:r>
                        <a:t/>
                      </a:r>
                      <a:endParaRPr i="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Of those who had a</a:t>
                      </a:r>
                      <a:endParaRPr>
                        <a:solidFill>
                          <a:schemeClr val="lt1"/>
                        </a:solidFill>
                      </a:endParaRPr>
                    </a:p>
                    <a:p>
                      <a:pPr indent="0" lvl="0" marL="0" rtl="0" algn="l">
                        <a:spcBef>
                          <a:spcPts val="0"/>
                        </a:spcBef>
                        <a:spcAft>
                          <a:spcPts val="0"/>
                        </a:spcAft>
                        <a:buNone/>
                      </a:pPr>
                      <a:r>
                        <a:rPr lang="en">
                          <a:solidFill>
                            <a:schemeClr val="lt1"/>
                          </a:solidFill>
                        </a:rPr>
                        <a:t>heart attack, 60% </a:t>
                      </a:r>
                      <a:endParaRPr>
                        <a:solidFill>
                          <a:schemeClr val="lt1"/>
                        </a:solidFill>
                      </a:endParaRPr>
                    </a:p>
                    <a:p>
                      <a:pPr indent="0" lvl="0" marL="0" rtl="0" algn="l">
                        <a:spcBef>
                          <a:spcPts val="0"/>
                        </a:spcBef>
                        <a:spcAft>
                          <a:spcPts val="0"/>
                        </a:spcAft>
                        <a:buNone/>
                      </a:pPr>
                      <a:r>
                        <a:rPr lang="en">
                          <a:solidFill>
                            <a:schemeClr val="lt1"/>
                          </a:solidFill>
                        </a:rPr>
                        <a:t>were men and 40% </a:t>
                      </a:r>
                      <a:endParaRPr>
                        <a:solidFill>
                          <a:schemeClr val="lt1"/>
                        </a:solidFill>
                      </a:endParaRPr>
                    </a:p>
                    <a:p>
                      <a:pPr indent="0" lvl="0" marL="0" rtl="0" algn="l">
                        <a:spcBef>
                          <a:spcPts val="0"/>
                        </a:spcBef>
                        <a:spcAft>
                          <a:spcPts val="0"/>
                        </a:spcAft>
                        <a:buNone/>
                      </a:pPr>
                      <a:r>
                        <a:rPr lang="en">
                          <a:solidFill>
                            <a:schemeClr val="lt1"/>
                          </a:solidFill>
                        </a:rPr>
                        <a:t>were women</a:t>
                      </a:r>
                      <a:endParaRPr>
                        <a:solidFill>
                          <a:schemeClr val="lt1"/>
                        </a:solidFill>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West</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lt1"/>
                          </a:solidFill>
                        </a:rPr>
                        <a:t>Of those who had a</a:t>
                      </a:r>
                      <a:endParaRPr>
                        <a:solidFill>
                          <a:schemeClr val="lt1"/>
                        </a:solidFill>
                      </a:endParaRPr>
                    </a:p>
                    <a:p>
                      <a:pPr indent="0" lvl="0" marL="0" rtl="0" algn="l">
                        <a:spcBef>
                          <a:spcPts val="0"/>
                        </a:spcBef>
                        <a:spcAft>
                          <a:spcPts val="0"/>
                        </a:spcAft>
                        <a:buNone/>
                      </a:pPr>
                      <a:r>
                        <a:rPr lang="en">
                          <a:solidFill>
                            <a:schemeClr val="lt1"/>
                          </a:solidFill>
                        </a:rPr>
                        <a:t>heart attack, 35% </a:t>
                      </a:r>
                      <a:endParaRPr>
                        <a:solidFill>
                          <a:schemeClr val="lt1"/>
                        </a:solidFill>
                      </a:endParaRPr>
                    </a:p>
                    <a:p>
                      <a:pPr indent="0" lvl="0" marL="0" rtl="0" algn="l">
                        <a:spcBef>
                          <a:spcPts val="0"/>
                        </a:spcBef>
                        <a:spcAft>
                          <a:spcPts val="0"/>
                        </a:spcAft>
                        <a:buNone/>
                      </a:pPr>
                      <a:r>
                        <a:rPr lang="en">
                          <a:solidFill>
                            <a:schemeClr val="lt1"/>
                          </a:solidFill>
                        </a:rPr>
                        <a:t>were men and 65% </a:t>
                      </a:r>
                      <a:endParaRPr>
                        <a:solidFill>
                          <a:schemeClr val="lt1"/>
                        </a:solidFill>
                      </a:endParaRPr>
                    </a:p>
                    <a:p>
                      <a:pPr indent="0" lvl="0" marL="0" rtl="0" algn="l">
                        <a:spcBef>
                          <a:spcPts val="0"/>
                        </a:spcBef>
                        <a:spcAft>
                          <a:spcPts val="0"/>
                        </a:spcAft>
                        <a:buNone/>
                      </a:pPr>
                      <a:r>
                        <a:rPr lang="en">
                          <a:solidFill>
                            <a:schemeClr val="lt1"/>
                          </a:solidFill>
                        </a:rPr>
                        <a:t>were women</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Of those who had a</a:t>
                      </a:r>
                      <a:endParaRPr>
                        <a:solidFill>
                          <a:schemeClr val="lt1"/>
                        </a:solidFill>
                      </a:endParaRPr>
                    </a:p>
                    <a:p>
                      <a:pPr indent="0" lvl="0" marL="0" rtl="0" algn="l">
                        <a:spcBef>
                          <a:spcPts val="0"/>
                        </a:spcBef>
                        <a:spcAft>
                          <a:spcPts val="0"/>
                        </a:spcAft>
                        <a:buNone/>
                      </a:pPr>
                      <a:r>
                        <a:rPr lang="en">
                          <a:solidFill>
                            <a:schemeClr val="lt1"/>
                          </a:solidFill>
                        </a:rPr>
                        <a:t>heart attack, 65% </a:t>
                      </a:r>
                      <a:endParaRPr>
                        <a:solidFill>
                          <a:schemeClr val="lt1"/>
                        </a:solidFill>
                      </a:endParaRPr>
                    </a:p>
                    <a:p>
                      <a:pPr indent="0" lvl="0" marL="0" rtl="0" algn="l">
                        <a:spcBef>
                          <a:spcPts val="0"/>
                        </a:spcBef>
                        <a:spcAft>
                          <a:spcPts val="0"/>
                        </a:spcAft>
                        <a:buNone/>
                      </a:pPr>
                      <a:r>
                        <a:rPr lang="en">
                          <a:solidFill>
                            <a:schemeClr val="lt1"/>
                          </a:solidFill>
                        </a:rPr>
                        <a:t>were men and 35% </a:t>
                      </a:r>
                      <a:endParaRPr>
                        <a:solidFill>
                          <a:schemeClr val="lt1"/>
                        </a:solidFill>
                      </a:endParaRPr>
                    </a:p>
                    <a:p>
                      <a:pPr indent="0" lvl="0" marL="0" rtl="0" algn="l">
                        <a:spcBef>
                          <a:spcPts val="0"/>
                        </a:spcBef>
                        <a:spcAft>
                          <a:spcPts val="0"/>
                        </a:spcAft>
                        <a:buNone/>
                      </a:pPr>
                      <a:r>
                        <a:rPr lang="en">
                          <a:solidFill>
                            <a:schemeClr val="lt1"/>
                          </a:solidFill>
                        </a:rPr>
                        <a:t>were women</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pic>
        <p:nvPicPr>
          <p:cNvPr id="184" name="Google Shape;184;p19"/>
          <p:cNvPicPr preferRelativeResize="0"/>
          <p:nvPr/>
        </p:nvPicPr>
        <p:blipFill>
          <a:blip r:embed="rId3">
            <a:alphaModFix/>
          </a:blip>
          <a:stretch>
            <a:fillRect/>
          </a:stretch>
        </p:blipFill>
        <p:spPr>
          <a:xfrm>
            <a:off x="6609900" y="1620292"/>
            <a:ext cx="1298025" cy="1257207"/>
          </a:xfrm>
          <a:prstGeom prst="rect">
            <a:avLst/>
          </a:prstGeom>
          <a:noFill/>
          <a:ln>
            <a:noFill/>
          </a:ln>
        </p:spPr>
      </p:pic>
      <p:pic>
        <p:nvPicPr>
          <p:cNvPr id="185" name="Google Shape;185;p19"/>
          <p:cNvPicPr preferRelativeResize="0"/>
          <p:nvPr/>
        </p:nvPicPr>
        <p:blipFill>
          <a:blip r:embed="rId4">
            <a:alphaModFix/>
          </a:blip>
          <a:stretch>
            <a:fillRect/>
          </a:stretch>
        </p:blipFill>
        <p:spPr>
          <a:xfrm>
            <a:off x="6659001" y="3502347"/>
            <a:ext cx="1298024" cy="1263553"/>
          </a:xfrm>
          <a:prstGeom prst="rect">
            <a:avLst/>
          </a:prstGeom>
          <a:noFill/>
          <a:ln>
            <a:noFill/>
          </a:ln>
        </p:spPr>
      </p:pic>
      <p:pic>
        <p:nvPicPr>
          <p:cNvPr id="186" name="Google Shape;186;p19"/>
          <p:cNvPicPr preferRelativeResize="0"/>
          <p:nvPr/>
        </p:nvPicPr>
        <p:blipFill>
          <a:blip r:embed="rId5">
            <a:alphaModFix/>
          </a:blip>
          <a:stretch>
            <a:fillRect/>
          </a:stretch>
        </p:blipFill>
        <p:spPr>
          <a:xfrm>
            <a:off x="3368779" y="3457438"/>
            <a:ext cx="1393845" cy="1353375"/>
          </a:xfrm>
          <a:prstGeom prst="rect">
            <a:avLst/>
          </a:prstGeom>
          <a:noFill/>
          <a:ln>
            <a:noFill/>
          </a:ln>
        </p:spPr>
      </p:pic>
      <p:pic>
        <p:nvPicPr>
          <p:cNvPr id="187" name="Google Shape;187;p19"/>
          <p:cNvPicPr preferRelativeResize="0"/>
          <p:nvPr/>
        </p:nvPicPr>
        <p:blipFill>
          <a:blip r:embed="rId6">
            <a:alphaModFix/>
          </a:blip>
          <a:stretch>
            <a:fillRect/>
          </a:stretch>
        </p:blipFill>
        <p:spPr>
          <a:xfrm>
            <a:off x="3315751" y="1620300"/>
            <a:ext cx="1393850" cy="13610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399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as a predictor of stroke</a:t>
            </a:r>
            <a:endParaRPr/>
          </a:p>
          <a:p>
            <a:pPr indent="0" lvl="0" marL="0" rtl="0" algn="l">
              <a:spcBef>
                <a:spcPts val="0"/>
              </a:spcBef>
              <a:spcAft>
                <a:spcPts val="0"/>
              </a:spcAft>
              <a:buNone/>
            </a:pPr>
            <a:r>
              <a:t/>
            </a:r>
            <a:endParaRPr/>
          </a:p>
        </p:txBody>
      </p:sp>
      <p:graphicFrame>
        <p:nvGraphicFramePr>
          <p:cNvPr id="193" name="Google Shape;193;p20"/>
          <p:cNvGraphicFramePr/>
          <p:nvPr/>
        </p:nvGraphicFramePr>
        <p:xfrm>
          <a:off x="1489750" y="1163400"/>
          <a:ext cx="3000000" cy="3000000"/>
        </p:xfrm>
        <a:graphic>
          <a:graphicData uri="http://schemas.openxmlformats.org/drawingml/2006/table">
            <a:tbl>
              <a:tblPr>
                <a:noFill/>
                <a:tableStyleId>{9F1368BE-EB41-4FA7-8AB9-3EC0A02B278C}</a:tableStyleId>
              </a:tblPr>
              <a:tblGrid>
                <a:gridCol w="3347700"/>
                <a:gridCol w="3347700"/>
              </a:tblGrid>
              <a:tr h="361750">
                <a:tc>
                  <a:txBody>
                    <a:bodyPr/>
                    <a:lstStyle/>
                    <a:p>
                      <a:pPr indent="0" lvl="0" marL="0" rtl="0" algn="l">
                        <a:spcBef>
                          <a:spcPts val="0"/>
                        </a:spcBef>
                        <a:spcAft>
                          <a:spcPts val="0"/>
                        </a:spcAft>
                        <a:buNone/>
                      </a:pPr>
                      <a:r>
                        <a:rPr lang="en">
                          <a:solidFill>
                            <a:schemeClr val="lt1"/>
                          </a:solidFill>
                        </a:rPr>
                        <a:t>Northeast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South </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lt1"/>
                          </a:solidFill>
                        </a:rPr>
                        <a:t>Of those who had a </a:t>
                      </a:r>
                      <a:endParaRPr>
                        <a:solidFill>
                          <a:schemeClr val="lt1"/>
                        </a:solidFill>
                      </a:endParaRPr>
                    </a:p>
                    <a:p>
                      <a:pPr indent="0" lvl="0" marL="0" rtl="0" algn="l">
                        <a:spcBef>
                          <a:spcPts val="0"/>
                        </a:spcBef>
                        <a:spcAft>
                          <a:spcPts val="0"/>
                        </a:spcAft>
                        <a:buNone/>
                      </a:pPr>
                      <a:r>
                        <a:rPr lang="en">
                          <a:solidFill>
                            <a:schemeClr val="lt1"/>
                          </a:solidFill>
                        </a:rPr>
                        <a:t>stroke, 52% were </a:t>
                      </a:r>
                      <a:endParaRPr>
                        <a:solidFill>
                          <a:schemeClr val="lt1"/>
                        </a:solidFill>
                      </a:endParaRPr>
                    </a:p>
                    <a:p>
                      <a:pPr indent="0" lvl="0" marL="0" rtl="0" algn="l">
                        <a:spcBef>
                          <a:spcPts val="0"/>
                        </a:spcBef>
                        <a:spcAft>
                          <a:spcPts val="0"/>
                        </a:spcAft>
                        <a:buNone/>
                      </a:pPr>
                      <a:r>
                        <a:rPr lang="en">
                          <a:solidFill>
                            <a:schemeClr val="lt1"/>
                          </a:solidFill>
                        </a:rPr>
                        <a:t>Women and 48%</a:t>
                      </a:r>
                      <a:endParaRPr>
                        <a:solidFill>
                          <a:schemeClr val="lt1"/>
                        </a:solidFill>
                      </a:endParaRPr>
                    </a:p>
                    <a:p>
                      <a:pPr indent="0" lvl="0" marL="0" rtl="0" algn="l">
                        <a:spcBef>
                          <a:spcPts val="0"/>
                        </a:spcBef>
                        <a:spcAft>
                          <a:spcPts val="0"/>
                        </a:spcAft>
                        <a:buNone/>
                      </a:pPr>
                      <a:r>
                        <a:rPr lang="en">
                          <a:solidFill>
                            <a:schemeClr val="lt1"/>
                          </a:solidFill>
                        </a:rPr>
                        <a:t>Were men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Of those who had a </a:t>
                      </a:r>
                      <a:endParaRPr>
                        <a:solidFill>
                          <a:schemeClr val="lt1"/>
                        </a:solidFill>
                      </a:endParaRPr>
                    </a:p>
                    <a:p>
                      <a:pPr indent="0" lvl="0" marL="0" rtl="0" algn="l">
                        <a:spcBef>
                          <a:spcPts val="0"/>
                        </a:spcBef>
                        <a:spcAft>
                          <a:spcPts val="0"/>
                        </a:spcAft>
                        <a:buNone/>
                      </a:pPr>
                      <a:r>
                        <a:rPr lang="en">
                          <a:solidFill>
                            <a:schemeClr val="lt1"/>
                          </a:solidFill>
                        </a:rPr>
                        <a:t>stroke, 54% were</a:t>
                      </a:r>
                      <a:endParaRPr>
                        <a:solidFill>
                          <a:schemeClr val="lt1"/>
                        </a:solidFill>
                      </a:endParaRPr>
                    </a:p>
                    <a:p>
                      <a:pPr indent="0" lvl="0" marL="0" rtl="0" algn="l">
                        <a:spcBef>
                          <a:spcPts val="0"/>
                        </a:spcBef>
                        <a:spcAft>
                          <a:spcPts val="0"/>
                        </a:spcAft>
                        <a:buNone/>
                      </a:pPr>
                      <a:r>
                        <a:rPr lang="en">
                          <a:solidFill>
                            <a:schemeClr val="lt1"/>
                          </a:solidFill>
                        </a:rPr>
                        <a:t>Women and 46%</a:t>
                      </a:r>
                      <a:endParaRPr>
                        <a:solidFill>
                          <a:schemeClr val="lt1"/>
                        </a:solidFill>
                      </a:endParaRPr>
                    </a:p>
                    <a:p>
                      <a:pPr indent="0" lvl="0" marL="0" rtl="0" algn="l">
                        <a:spcBef>
                          <a:spcPts val="0"/>
                        </a:spcBef>
                        <a:spcAft>
                          <a:spcPts val="0"/>
                        </a:spcAft>
                        <a:buNone/>
                      </a:pPr>
                      <a:r>
                        <a:rPr lang="en">
                          <a:solidFill>
                            <a:schemeClr val="lt1"/>
                          </a:solidFill>
                        </a:rPr>
                        <a:t>men</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361750">
                <a:tc>
                  <a:txBody>
                    <a:bodyPr/>
                    <a:lstStyle/>
                    <a:p>
                      <a:pPr indent="0" lvl="0" marL="0" rtl="0" algn="l">
                        <a:spcBef>
                          <a:spcPts val="0"/>
                        </a:spcBef>
                        <a:spcAft>
                          <a:spcPts val="0"/>
                        </a:spcAft>
                        <a:buNone/>
                      </a:pPr>
                      <a:r>
                        <a:rPr lang="en">
                          <a:solidFill>
                            <a:schemeClr val="lt1"/>
                          </a:solidFill>
                        </a:rPr>
                        <a:t>Midwest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West - had stroke</a:t>
                      </a:r>
                      <a:endParaRPr>
                        <a:solidFill>
                          <a:schemeClr val="lt1"/>
                        </a:solidFill>
                      </a:endParaRPr>
                    </a:p>
                  </a:txBody>
                  <a:tcPr marT="91425" marB="91425" marR="91425" marL="91425"/>
                </a:tc>
              </a:tr>
              <a:tr h="1474650">
                <a:tc>
                  <a:txBody>
                    <a:bodyPr/>
                    <a:lstStyle/>
                    <a:p>
                      <a:pPr indent="0" lvl="0" marL="0" rtl="0" algn="l">
                        <a:spcBef>
                          <a:spcPts val="0"/>
                        </a:spcBef>
                        <a:spcAft>
                          <a:spcPts val="0"/>
                        </a:spcAft>
                        <a:buNone/>
                      </a:pPr>
                      <a:r>
                        <a:rPr lang="en">
                          <a:solidFill>
                            <a:schemeClr val="lt1"/>
                          </a:solidFill>
                        </a:rPr>
                        <a:t>Of those who had a </a:t>
                      </a:r>
                      <a:endParaRPr>
                        <a:solidFill>
                          <a:schemeClr val="lt1"/>
                        </a:solidFill>
                      </a:endParaRPr>
                    </a:p>
                    <a:p>
                      <a:pPr indent="0" lvl="0" marL="0" rtl="0" algn="l">
                        <a:spcBef>
                          <a:spcPts val="0"/>
                        </a:spcBef>
                        <a:spcAft>
                          <a:spcPts val="0"/>
                        </a:spcAft>
                        <a:buNone/>
                      </a:pPr>
                      <a:r>
                        <a:rPr lang="en">
                          <a:solidFill>
                            <a:schemeClr val="lt1"/>
                          </a:solidFill>
                        </a:rPr>
                        <a:t>stroke, 51% were </a:t>
                      </a:r>
                      <a:endParaRPr>
                        <a:solidFill>
                          <a:schemeClr val="lt1"/>
                        </a:solidFill>
                      </a:endParaRPr>
                    </a:p>
                    <a:p>
                      <a:pPr indent="0" lvl="0" marL="0" rtl="0" algn="l">
                        <a:spcBef>
                          <a:spcPts val="0"/>
                        </a:spcBef>
                        <a:spcAft>
                          <a:spcPts val="0"/>
                        </a:spcAft>
                        <a:buNone/>
                      </a:pPr>
                      <a:r>
                        <a:rPr lang="en">
                          <a:solidFill>
                            <a:schemeClr val="lt1"/>
                          </a:solidFill>
                        </a:rPr>
                        <a:t>Woman and 49%</a:t>
                      </a:r>
                      <a:endParaRPr>
                        <a:solidFill>
                          <a:schemeClr val="lt1"/>
                        </a:solidFill>
                      </a:endParaRPr>
                    </a:p>
                    <a:p>
                      <a:pPr indent="0" lvl="0" marL="0" rtl="0" algn="l">
                        <a:spcBef>
                          <a:spcPts val="0"/>
                        </a:spcBef>
                        <a:spcAft>
                          <a:spcPts val="0"/>
                        </a:spcAft>
                        <a:buNone/>
                      </a:pPr>
                      <a:r>
                        <a:rPr lang="en">
                          <a:solidFill>
                            <a:schemeClr val="lt1"/>
                          </a:solidFill>
                        </a:rPr>
                        <a:t>Were men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Of those who had a</a:t>
                      </a:r>
                      <a:endParaRPr>
                        <a:solidFill>
                          <a:schemeClr val="lt1"/>
                        </a:solidFill>
                      </a:endParaRPr>
                    </a:p>
                    <a:p>
                      <a:pPr indent="0" lvl="0" marL="0" rtl="0" algn="l">
                        <a:spcBef>
                          <a:spcPts val="0"/>
                        </a:spcBef>
                        <a:spcAft>
                          <a:spcPts val="0"/>
                        </a:spcAft>
                        <a:buNone/>
                      </a:pPr>
                      <a:r>
                        <a:rPr lang="en">
                          <a:solidFill>
                            <a:schemeClr val="lt1"/>
                          </a:solidFill>
                        </a:rPr>
                        <a:t>stroke, there was a </a:t>
                      </a:r>
                      <a:endParaRPr>
                        <a:solidFill>
                          <a:schemeClr val="lt1"/>
                        </a:solidFill>
                      </a:endParaRPr>
                    </a:p>
                    <a:p>
                      <a:pPr indent="0" lvl="0" marL="0" rtl="0" algn="l">
                        <a:spcBef>
                          <a:spcPts val="0"/>
                        </a:spcBef>
                        <a:spcAft>
                          <a:spcPts val="0"/>
                        </a:spcAft>
                        <a:buNone/>
                      </a:pPr>
                      <a:r>
                        <a:rPr lang="en">
                          <a:solidFill>
                            <a:schemeClr val="lt1"/>
                          </a:solidFill>
                        </a:rPr>
                        <a:t>50-50 split</a:t>
                      </a:r>
                      <a:endParaRPr>
                        <a:solidFill>
                          <a:schemeClr val="lt1"/>
                        </a:solidFill>
                      </a:endParaRPr>
                    </a:p>
                  </a:txBody>
                  <a:tcPr marT="91425" marB="91425" marR="91425" marL="91425"/>
                </a:tc>
              </a:tr>
            </a:tbl>
          </a:graphicData>
        </a:graphic>
      </p:graphicFrame>
      <p:pic>
        <p:nvPicPr>
          <p:cNvPr id="194" name="Google Shape;194;p20"/>
          <p:cNvPicPr preferRelativeResize="0"/>
          <p:nvPr/>
        </p:nvPicPr>
        <p:blipFill>
          <a:blip r:embed="rId3">
            <a:alphaModFix/>
          </a:blip>
          <a:stretch>
            <a:fillRect/>
          </a:stretch>
        </p:blipFill>
        <p:spPr>
          <a:xfrm>
            <a:off x="6530275" y="1559600"/>
            <a:ext cx="1606901" cy="1415950"/>
          </a:xfrm>
          <a:prstGeom prst="rect">
            <a:avLst/>
          </a:prstGeom>
          <a:noFill/>
          <a:ln>
            <a:noFill/>
          </a:ln>
        </p:spPr>
      </p:pic>
      <p:pic>
        <p:nvPicPr>
          <p:cNvPr id="195" name="Google Shape;195;p20"/>
          <p:cNvPicPr preferRelativeResize="0"/>
          <p:nvPr/>
        </p:nvPicPr>
        <p:blipFill>
          <a:blip r:embed="rId4">
            <a:alphaModFix/>
          </a:blip>
          <a:stretch>
            <a:fillRect/>
          </a:stretch>
        </p:blipFill>
        <p:spPr>
          <a:xfrm>
            <a:off x="3402724" y="1559599"/>
            <a:ext cx="1318319" cy="1485375"/>
          </a:xfrm>
          <a:prstGeom prst="rect">
            <a:avLst/>
          </a:prstGeom>
          <a:noFill/>
          <a:ln>
            <a:noFill/>
          </a:ln>
        </p:spPr>
      </p:pic>
      <p:pic>
        <p:nvPicPr>
          <p:cNvPr id="196" name="Google Shape;196;p20"/>
          <p:cNvPicPr preferRelativeResize="0"/>
          <p:nvPr/>
        </p:nvPicPr>
        <p:blipFill>
          <a:blip r:embed="rId5">
            <a:alphaModFix/>
          </a:blip>
          <a:stretch>
            <a:fillRect/>
          </a:stretch>
        </p:blipFill>
        <p:spPr>
          <a:xfrm>
            <a:off x="3415100" y="3430448"/>
            <a:ext cx="1293587" cy="1415950"/>
          </a:xfrm>
          <a:prstGeom prst="rect">
            <a:avLst/>
          </a:prstGeom>
          <a:noFill/>
          <a:ln>
            <a:noFill/>
          </a:ln>
        </p:spPr>
      </p:pic>
      <p:pic>
        <p:nvPicPr>
          <p:cNvPr id="197" name="Google Shape;197;p20"/>
          <p:cNvPicPr preferRelativeResize="0"/>
          <p:nvPr/>
        </p:nvPicPr>
        <p:blipFill>
          <a:blip r:embed="rId6">
            <a:alphaModFix/>
          </a:blip>
          <a:stretch>
            <a:fillRect/>
          </a:stretch>
        </p:blipFill>
        <p:spPr>
          <a:xfrm>
            <a:off x="6650575" y="3532475"/>
            <a:ext cx="1258225" cy="1372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580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 gender as a predictor using p-values  </a:t>
            </a:r>
            <a:endParaRPr/>
          </a:p>
        </p:txBody>
      </p:sp>
      <p:sp>
        <p:nvSpPr>
          <p:cNvPr id="203" name="Google Shape;203;p21"/>
          <p:cNvSpPr txBox="1"/>
          <p:nvPr>
            <p:ph idx="1" type="body"/>
          </p:nvPr>
        </p:nvSpPr>
        <p:spPr>
          <a:xfrm>
            <a:off x="886800" y="1559850"/>
            <a:ext cx="75804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Using a t-test for the West region, the probability of gender factoring only by chance was (very!) small…</a:t>
            </a:r>
            <a:endParaRPr/>
          </a:p>
          <a:p>
            <a:pPr indent="0" lvl="0" marL="0" rtl="0" algn="l">
              <a:spcBef>
                <a:spcPts val="1200"/>
              </a:spcBef>
              <a:spcAft>
                <a:spcPts val="0"/>
              </a:spcAft>
              <a:buNone/>
            </a:pPr>
            <a:r>
              <a:rPr b="1" lang="en" sz="1000">
                <a:solidFill>
                  <a:srgbClr val="000000"/>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p = 0.000000000000000000000000000000000000000000000000000000005259477264381248</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highlight>
                  <a:schemeClr val="lt1"/>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But gender as a predictor for stroke was almost entirely chance. </a:t>
            </a:r>
            <a:endParaRPr/>
          </a:p>
          <a:p>
            <a:pPr indent="0" lvl="0" marL="0" rtl="0" algn="l">
              <a:spcBef>
                <a:spcPts val="120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p </a:t>
            </a:r>
            <a:r>
              <a:rPr lang="en" sz="1200">
                <a:solidFill>
                  <a:srgbClr val="000000"/>
                </a:solidFill>
                <a:highlight>
                  <a:srgbClr val="FFFFFF"/>
                </a:highlight>
                <a:latin typeface="Courier New"/>
                <a:ea typeface="Courier New"/>
                <a:cs typeface="Courier New"/>
                <a:sym typeface="Courier New"/>
              </a:rPr>
              <a:t>= 0.92</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
              <a:t>Overall, men were clearly more likely to have heart attacks than women, while women were more likely to have had a stroke…</a:t>
            </a:r>
            <a:endParaRPr/>
          </a:p>
          <a:p>
            <a:pPr indent="0" lvl="0" marL="0" rtl="0" algn="l">
              <a:spcBef>
                <a:spcPts val="1200"/>
              </a:spcBef>
              <a:spcAft>
                <a:spcPts val="1200"/>
              </a:spcAft>
              <a:buNone/>
            </a:pPr>
            <a:r>
              <a:rPr lang="en"/>
              <a:t>	… but the ‘gender effect’ for stroke is far from conclusive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