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0" autoAdjust="0"/>
  </p:normalViewPr>
  <p:slideViewPr>
    <p:cSldViewPr showGuides="1">
      <p:cViewPr>
        <p:scale>
          <a:sx n="140" d="100"/>
          <a:sy n="140" d="100"/>
        </p:scale>
        <p:origin x="-720" y="966"/>
      </p:cViewPr>
      <p:guideLst>
        <p:guide orient="horz" pos="1003"/>
        <p:guide orient="horz" pos="164"/>
        <p:guide orient="horz" pos="3838"/>
        <p:guide pos="295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204F-6302-42B3-8954-529A383DE963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C081-98BC-45B5-9833-7092528DD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7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0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5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604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904656" cy="365125"/>
          </a:xfrm>
        </p:spPr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4368" y="6356350"/>
            <a:ext cx="802432" cy="365125"/>
          </a:xfrm>
        </p:spPr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2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2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1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Anel Drobic &amp; Marius Polanski | The Advantages of Graph Databases in IoT Applications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5085-25CC-4D0D-8CDA-52E12BBF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3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" b="5599"/>
          <a:stretch/>
        </p:blipFill>
        <p:spPr>
          <a:xfrm>
            <a:off x="0" y="1196752"/>
            <a:ext cx="9144000" cy="45370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97285"/>
            <a:ext cx="7772400" cy="352839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Advantages of </a:t>
            </a:r>
            <a:r>
              <a:rPr lang="en-US" b="1" dirty="0"/>
              <a:t>Graph Databases in IoT </a:t>
            </a:r>
            <a:r>
              <a:rPr lang="en-US" b="1" dirty="0" smtClean="0"/>
              <a:t>Applications</a:t>
            </a:r>
            <a:br>
              <a:rPr lang="en-US" b="1" dirty="0" smtClean="0"/>
            </a:br>
            <a:r>
              <a:rPr lang="en-US" b="1" dirty="0" smtClean="0"/>
              <a:t>A Production Case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Production Process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905697"/>
            <a:ext cx="6400800" cy="792088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 smtClean="0">
                <a:solidFill>
                  <a:schemeClr val="tx1"/>
                </a:solidFill>
              </a:rPr>
              <a:t>By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Anel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Drobic</a:t>
            </a:r>
            <a:r>
              <a:rPr lang="de-DE" sz="2400" dirty="0" smtClean="0">
                <a:solidFill>
                  <a:schemeClr val="tx1"/>
                </a:solidFill>
              </a:rPr>
              <a:t> &amp; Marius Polanski</a:t>
            </a:r>
          </a:p>
          <a:p>
            <a:r>
              <a:rPr lang="de-DE" sz="2400" dirty="0">
                <a:solidFill>
                  <a:schemeClr val="tx1"/>
                </a:solidFill>
              </a:rPr>
              <a:t>Seminar Smart Services &amp; </a:t>
            </a:r>
            <a:r>
              <a:rPr lang="de-DE" sz="2400" dirty="0" smtClean="0">
                <a:solidFill>
                  <a:schemeClr val="tx1"/>
                </a:solidFill>
              </a:rPr>
              <a:t>IoT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erade Verbindung mit Pfeil 150"/>
          <p:cNvCxnSpPr>
            <a:stCxn id="101" idx="0"/>
            <a:endCxn id="129" idx="6"/>
          </p:cNvCxnSpPr>
          <p:nvPr/>
        </p:nvCxnSpPr>
        <p:spPr>
          <a:xfrm flipH="1" flipV="1">
            <a:off x="4592919" y="1632900"/>
            <a:ext cx="1521492" cy="2502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101" idx="0"/>
            <a:endCxn id="134" idx="4"/>
          </p:cNvCxnSpPr>
          <p:nvPr/>
        </p:nvCxnSpPr>
        <p:spPr>
          <a:xfrm flipV="1">
            <a:off x="6114411" y="1673573"/>
            <a:ext cx="985167" cy="24619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01" idx="2"/>
            <a:endCxn id="139" idx="6"/>
          </p:cNvCxnSpPr>
          <p:nvPr/>
        </p:nvCxnSpPr>
        <p:spPr>
          <a:xfrm flipH="1" flipV="1">
            <a:off x="4834693" y="4119660"/>
            <a:ext cx="1071430" cy="2051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101" idx="1"/>
            <a:endCxn id="123" idx="6"/>
          </p:cNvCxnSpPr>
          <p:nvPr/>
        </p:nvCxnSpPr>
        <p:spPr>
          <a:xfrm flipH="1" flipV="1">
            <a:off x="1892680" y="1978625"/>
            <a:ext cx="4074449" cy="2212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34" idx="4"/>
            <a:endCxn id="38" idx="0"/>
          </p:cNvCxnSpPr>
          <p:nvPr/>
        </p:nvCxnSpPr>
        <p:spPr>
          <a:xfrm>
            <a:off x="7099578" y="1673573"/>
            <a:ext cx="338054" cy="4446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139" idx="4"/>
            <a:endCxn id="32" idx="0"/>
          </p:cNvCxnSpPr>
          <p:nvPr/>
        </p:nvCxnSpPr>
        <p:spPr>
          <a:xfrm flipH="1">
            <a:off x="4368612" y="4309012"/>
            <a:ext cx="257793" cy="3667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9" idx="4"/>
            <a:endCxn id="34" idx="0"/>
          </p:cNvCxnSpPr>
          <p:nvPr/>
        </p:nvCxnSpPr>
        <p:spPr>
          <a:xfrm>
            <a:off x="4384631" y="1822252"/>
            <a:ext cx="310019" cy="387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123" idx="4"/>
            <a:endCxn id="31" idx="0"/>
          </p:cNvCxnSpPr>
          <p:nvPr/>
        </p:nvCxnSpPr>
        <p:spPr>
          <a:xfrm>
            <a:off x="1684392" y="2167977"/>
            <a:ext cx="355185" cy="408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101" idx="7"/>
            <a:endCxn id="205" idx="2"/>
          </p:cNvCxnSpPr>
          <p:nvPr/>
        </p:nvCxnSpPr>
        <p:spPr>
          <a:xfrm flipV="1">
            <a:off x="6261693" y="3078293"/>
            <a:ext cx="1403402" cy="1112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101" idx="0"/>
            <a:endCxn id="196" idx="6"/>
          </p:cNvCxnSpPr>
          <p:nvPr/>
        </p:nvCxnSpPr>
        <p:spPr>
          <a:xfrm flipH="1" flipV="1">
            <a:off x="5237196" y="3282716"/>
            <a:ext cx="877215" cy="852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01" idx="2"/>
            <a:endCxn id="149" idx="0"/>
          </p:cNvCxnSpPr>
          <p:nvPr/>
        </p:nvCxnSpPr>
        <p:spPr>
          <a:xfrm flipH="1">
            <a:off x="4871810" y="4324856"/>
            <a:ext cx="1034313" cy="123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Technical Implementation –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C</a:t>
            </a:r>
            <a:r>
              <a:rPr lang="de-DE" dirty="0" smtClean="0"/>
              <a:t>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2</a:t>
            </a:fld>
            <a:endParaRPr lang="de-DE"/>
          </a:p>
        </p:txBody>
      </p:sp>
      <p:cxnSp>
        <p:nvCxnSpPr>
          <p:cNvPr id="46" name="Gerade Verbindung mit Pfeil 45"/>
          <p:cNvCxnSpPr>
            <a:stCxn id="32" idx="6"/>
            <a:endCxn id="38" idx="2"/>
          </p:cNvCxnSpPr>
          <p:nvPr/>
        </p:nvCxnSpPr>
        <p:spPr>
          <a:xfrm flipV="1">
            <a:off x="4576900" y="2307557"/>
            <a:ext cx="2652444" cy="2557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1" idx="6"/>
            <a:endCxn id="34" idx="2"/>
          </p:cNvCxnSpPr>
          <p:nvPr/>
        </p:nvCxnSpPr>
        <p:spPr>
          <a:xfrm flipV="1">
            <a:off x="2247865" y="2399289"/>
            <a:ext cx="2238497" cy="3663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4" idx="6"/>
            <a:endCxn id="38" idx="2"/>
          </p:cNvCxnSpPr>
          <p:nvPr/>
        </p:nvCxnSpPr>
        <p:spPr>
          <a:xfrm flipV="1">
            <a:off x="4902938" y="2307557"/>
            <a:ext cx="2326406" cy="91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1" idx="6"/>
            <a:endCxn id="32" idx="2"/>
          </p:cNvCxnSpPr>
          <p:nvPr/>
        </p:nvCxnSpPr>
        <p:spPr>
          <a:xfrm>
            <a:off x="2247865" y="2765607"/>
            <a:ext cx="1912459" cy="2099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98" idx="4"/>
            <a:endCxn id="31" idx="2"/>
          </p:cNvCxnSpPr>
          <p:nvPr/>
        </p:nvCxnSpPr>
        <p:spPr>
          <a:xfrm>
            <a:off x="1250135" y="2753693"/>
            <a:ext cx="581154" cy="11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31" idx="4"/>
            <a:endCxn id="143" idx="0"/>
          </p:cNvCxnSpPr>
          <p:nvPr/>
        </p:nvCxnSpPr>
        <p:spPr>
          <a:xfrm>
            <a:off x="2039577" y="2954959"/>
            <a:ext cx="286233" cy="9385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31" idx="4"/>
            <a:endCxn id="141" idx="0"/>
          </p:cNvCxnSpPr>
          <p:nvPr/>
        </p:nvCxnSpPr>
        <p:spPr>
          <a:xfrm flipH="1">
            <a:off x="1573787" y="2954959"/>
            <a:ext cx="465790" cy="9385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31" idx="4"/>
            <a:endCxn id="109" idx="0"/>
          </p:cNvCxnSpPr>
          <p:nvPr/>
        </p:nvCxnSpPr>
        <p:spPr>
          <a:xfrm flipH="1">
            <a:off x="821763" y="2954959"/>
            <a:ext cx="1217814" cy="9356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32" idx="4"/>
            <a:endCxn id="149" idx="0"/>
          </p:cNvCxnSpPr>
          <p:nvPr/>
        </p:nvCxnSpPr>
        <p:spPr>
          <a:xfrm>
            <a:off x="4368612" y="5054425"/>
            <a:ext cx="503198" cy="505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32" idx="4"/>
            <a:endCxn id="147" idx="0"/>
          </p:cNvCxnSpPr>
          <p:nvPr/>
        </p:nvCxnSpPr>
        <p:spPr>
          <a:xfrm flipH="1">
            <a:off x="4134810" y="5054425"/>
            <a:ext cx="233802" cy="4949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32" idx="4"/>
            <a:endCxn id="145" idx="0"/>
          </p:cNvCxnSpPr>
          <p:nvPr/>
        </p:nvCxnSpPr>
        <p:spPr>
          <a:xfrm flipH="1">
            <a:off x="3397809" y="5054425"/>
            <a:ext cx="970803" cy="484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98" idx="4"/>
            <a:endCxn id="141" idx="0"/>
          </p:cNvCxnSpPr>
          <p:nvPr/>
        </p:nvCxnSpPr>
        <p:spPr>
          <a:xfrm>
            <a:off x="1250135" y="2753693"/>
            <a:ext cx="323652" cy="1139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98" idx="4"/>
            <a:endCxn id="109" idx="0"/>
          </p:cNvCxnSpPr>
          <p:nvPr/>
        </p:nvCxnSpPr>
        <p:spPr>
          <a:xfrm flipH="1">
            <a:off x="821763" y="2753693"/>
            <a:ext cx="428372" cy="11368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>
            <a:stCxn id="101" idx="2"/>
            <a:endCxn id="143" idx="6"/>
          </p:cNvCxnSpPr>
          <p:nvPr/>
        </p:nvCxnSpPr>
        <p:spPr>
          <a:xfrm flipH="1" flipV="1">
            <a:off x="2534098" y="4082839"/>
            <a:ext cx="3372025" cy="2420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34" idx="4"/>
            <a:endCxn id="194" idx="0"/>
          </p:cNvCxnSpPr>
          <p:nvPr/>
        </p:nvCxnSpPr>
        <p:spPr>
          <a:xfrm flipH="1">
            <a:off x="4172053" y="2588641"/>
            <a:ext cx="522597" cy="5234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34" idx="4"/>
            <a:endCxn id="196" idx="0"/>
          </p:cNvCxnSpPr>
          <p:nvPr/>
        </p:nvCxnSpPr>
        <p:spPr>
          <a:xfrm>
            <a:off x="4694650" y="2588641"/>
            <a:ext cx="334258" cy="5047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38" idx="4"/>
            <a:endCxn id="203" idx="0"/>
          </p:cNvCxnSpPr>
          <p:nvPr/>
        </p:nvCxnSpPr>
        <p:spPr>
          <a:xfrm flipH="1">
            <a:off x="6983481" y="2496909"/>
            <a:ext cx="454151" cy="4107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38" idx="4"/>
            <a:endCxn id="205" idx="0"/>
          </p:cNvCxnSpPr>
          <p:nvPr/>
        </p:nvCxnSpPr>
        <p:spPr>
          <a:xfrm>
            <a:off x="7437632" y="2496909"/>
            <a:ext cx="435751" cy="3920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38" idx="4"/>
            <a:endCxn id="34" idx="2"/>
          </p:cNvCxnSpPr>
          <p:nvPr/>
        </p:nvCxnSpPr>
        <p:spPr>
          <a:xfrm>
            <a:off x="3901160" y="2386015"/>
            <a:ext cx="585202" cy="1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238" idx="4"/>
            <a:endCxn id="194" idx="0"/>
          </p:cNvCxnSpPr>
          <p:nvPr/>
        </p:nvCxnSpPr>
        <p:spPr>
          <a:xfrm>
            <a:off x="3901160" y="2386015"/>
            <a:ext cx="270893" cy="726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>
            <a:stCxn id="240" idx="4"/>
            <a:endCxn id="32" idx="2"/>
          </p:cNvCxnSpPr>
          <p:nvPr/>
        </p:nvCxnSpPr>
        <p:spPr>
          <a:xfrm>
            <a:off x="3576336" y="4842072"/>
            <a:ext cx="583988" cy="23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240" idx="4"/>
            <a:endCxn id="147" idx="0"/>
          </p:cNvCxnSpPr>
          <p:nvPr/>
        </p:nvCxnSpPr>
        <p:spPr>
          <a:xfrm>
            <a:off x="3576336" y="4842072"/>
            <a:ext cx="558474" cy="707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mit Pfeil 250"/>
          <p:cNvCxnSpPr>
            <a:stCxn id="240" idx="4"/>
            <a:endCxn id="145" idx="0"/>
          </p:cNvCxnSpPr>
          <p:nvPr/>
        </p:nvCxnSpPr>
        <p:spPr>
          <a:xfrm flipH="1">
            <a:off x="3397809" y="4842072"/>
            <a:ext cx="178527" cy="697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>
            <a:stCxn id="242" idx="4"/>
            <a:endCxn id="38" idx="2"/>
          </p:cNvCxnSpPr>
          <p:nvPr/>
        </p:nvCxnSpPr>
        <p:spPr>
          <a:xfrm>
            <a:off x="6644961" y="2254266"/>
            <a:ext cx="584383" cy="532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42" idx="4"/>
            <a:endCxn id="203" idx="0"/>
          </p:cNvCxnSpPr>
          <p:nvPr/>
        </p:nvCxnSpPr>
        <p:spPr>
          <a:xfrm>
            <a:off x="6644961" y="2254266"/>
            <a:ext cx="338520" cy="653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uppieren 320"/>
          <p:cNvGrpSpPr/>
          <p:nvPr/>
        </p:nvGrpSpPr>
        <p:grpSpPr>
          <a:xfrm>
            <a:off x="4197660" y="1928933"/>
            <a:ext cx="993981" cy="659708"/>
            <a:chOff x="4197660" y="2145132"/>
            <a:chExt cx="993981" cy="659708"/>
          </a:xfrm>
        </p:grpSpPr>
        <p:sp>
          <p:nvSpPr>
            <p:cNvPr id="76" name="Textfeld 75"/>
            <p:cNvSpPr txBox="1"/>
            <p:nvPr/>
          </p:nvSpPr>
          <p:spPr>
            <a:xfrm>
              <a:off x="4197660" y="2145132"/>
              <a:ext cx="99398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Welding</a:t>
              </a:r>
            </a:p>
            <a:p>
              <a:pPr>
                <a:defRPr sz="1000"/>
              </a:pPr>
              <a:r>
                <a:rPr lang="en-GB" sz="500" dirty="0" smtClean="0"/>
                <a:t>Type: Thermic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01.07.18</a:t>
              </a:r>
              <a:endParaRPr lang="en-GB" sz="5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486362" y="24261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002</a:t>
              </a:r>
              <a:endParaRPr lang="de-DE" sz="500" dirty="0"/>
            </a:p>
          </p:txBody>
        </p:sp>
      </p:grpSp>
      <p:grpSp>
        <p:nvGrpSpPr>
          <p:cNvPr id="322" name="Gruppieren 321"/>
          <p:cNvGrpSpPr/>
          <p:nvPr/>
        </p:nvGrpSpPr>
        <p:grpSpPr>
          <a:xfrm>
            <a:off x="6951578" y="1812167"/>
            <a:ext cx="972108" cy="684742"/>
            <a:chOff x="6768442" y="2264646"/>
            <a:chExt cx="972108" cy="684742"/>
          </a:xfrm>
        </p:grpSpPr>
        <p:sp>
          <p:nvSpPr>
            <p:cNvPr id="77" name="Textfeld 76"/>
            <p:cNvSpPr txBox="1"/>
            <p:nvPr/>
          </p:nvSpPr>
          <p:spPr>
            <a:xfrm>
              <a:off x="6768442" y="2264646"/>
              <a:ext cx="972108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/>
                <a:t>Name: </a:t>
              </a:r>
              <a:r>
                <a:rPr lang="en-GB" sz="500" dirty="0" smtClean="0"/>
                <a:t>Assembly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Type: </a:t>
              </a:r>
              <a:r>
                <a:rPr lang="en-GB" sz="500" dirty="0" smtClean="0"/>
                <a:t>Construction Machine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01.09.18</a:t>
              </a:r>
              <a:endParaRPr lang="en-GB" sz="500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046208" y="2570683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004</a:t>
              </a:r>
              <a:endParaRPr lang="de-DE" sz="500" dirty="0"/>
            </a:p>
          </p:txBody>
        </p:sp>
      </p:grpSp>
      <p:grpSp>
        <p:nvGrpSpPr>
          <p:cNvPr id="317" name="Gruppieren 316"/>
          <p:cNvGrpSpPr/>
          <p:nvPr/>
        </p:nvGrpSpPr>
        <p:grpSpPr>
          <a:xfrm>
            <a:off x="980490" y="2168860"/>
            <a:ext cx="539291" cy="584833"/>
            <a:chOff x="827584" y="2564773"/>
            <a:chExt cx="539291" cy="584833"/>
          </a:xfrm>
        </p:grpSpPr>
        <p:sp>
          <p:nvSpPr>
            <p:cNvPr id="97" name="Textfeld 96"/>
            <p:cNvSpPr txBox="1"/>
            <p:nvPr/>
          </p:nvSpPr>
          <p:spPr>
            <a:xfrm>
              <a:off x="827584" y="2564773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Dave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98" name="Ellipse 97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101</a:t>
              </a:r>
              <a:endParaRPr lang="de-DE" sz="500" dirty="0"/>
            </a:p>
          </p:txBody>
        </p:sp>
      </p:grpSp>
      <p:grpSp>
        <p:nvGrpSpPr>
          <p:cNvPr id="319" name="Gruppieren 318"/>
          <p:cNvGrpSpPr/>
          <p:nvPr/>
        </p:nvGrpSpPr>
        <p:grpSpPr>
          <a:xfrm>
            <a:off x="5853507" y="4135503"/>
            <a:ext cx="521809" cy="568617"/>
            <a:chOff x="5670890" y="5750633"/>
            <a:chExt cx="521809" cy="568617"/>
          </a:xfrm>
        </p:grpSpPr>
        <p:sp>
          <p:nvSpPr>
            <p:cNvPr id="100" name="Textfeld 99"/>
            <p:cNvSpPr txBox="1"/>
            <p:nvPr/>
          </p:nvSpPr>
          <p:spPr>
            <a:xfrm>
              <a:off x="5670890" y="6073029"/>
              <a:ext cx="52180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Tina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5723506" y="5750633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105</a:t>
              </a:r>
              <a:endParaRPr lang="de-DE" sz="500" dirty="0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483786" y="3890591"/>
            <a:ext cx="675955" cy="576718"/>
            <a:chOff x="187633" y="4718683"/>
            <a:chExt cx="675955" cy="576718"/>
          </a:xfrm>
        </p:grpSpPr>
        <p:sp>
          <p:nvSpPr>
            <p:cNvPr id="108" name="Textfeld 107"/>
            <p:cNvSpPr txBox="1"/>
            <p:nvPr/>
          </p:nvSpPr>
          <p:spPr>
            <a:xfrm>
              <a:off x="187633" y="50491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7322" y="4718683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201</a:t>
              </a:r>
              <a:endParaRPr lang="de-DE" sz="500" dirty="0"/>
            </a:p>
          </p:txBody>
        </p:sp>
      </p:grpSp>
      <p:grpSp>
        <p:nvGrpSpPr>
          <p:cNvPr id="325" name="Gruppieren 324"/>
          <p:cNvGrpSpPr/>
          <p:nvPr/>
        </p:nvGrpSpPr>
        <p:grpSpPr>
          <a:xfrm>
            <a:off x="1235810" y="3893486"/>
            <a:ext cx="675955" cy="573823"/>
            <a:chOff x="923440" y="4739878"/>
            <a:chExt cx="675955" cy="573823"/>
          </a:xfrm>
        </p:grpSpPr>
        <p:sp>
          <p:nvSpPr>
            <p:cNvPr id="140" name="Textfeld 139"/>
            <p:cNvSpPr txBox="1"/>
            <p:nvPr/>
          </p:nvSpPr>
          <p:spPr>
            <a:xfrm>
              <a:off x="92344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053129" y="473987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202</a:t>
              </a:r>
              <a:endParaRPr lang="de-DE" sz="500" dirty="0"/>
            </a:p>
          </p:txBody>
        </p:sp>
      </p:grpSp>
      <p:grpSp>
        <p:nvGrpSpPr>
          <p:cNvPr id="326" name="Gruppieren 325"/>
          <p:cNvGrpSpPr/>
          <p:nvPr/>
        </p:nvGrpSpPr>
        <p:grpSpPr>
          <a:xfrm>
            <a:off x="1987833" y="3893486"/>
            <a:ext cx="675955" cy="573823"/>
            <a:chOff x="1691680" y="4739878"/>
            <a:chExt cx="675955" cy="573823"/>
          </a:xfrm>
        </p:grpSpPr>
        <p:sp>
          <p:nvSpPr>
            <p:cNvPr id="142" name="Textfeld 141"/>
            <p:cNvSpPr txBox="1"/>
            <p:nvPr/>
          </p:nvSpPr>
          <p:spPr>
            <a:xfrm>
              <a:off x="169168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821369" y="473987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203</a:t>
              </a:r>
              <a:endParaRPr lang="de-DE" sz="500" dirty="0"/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551262" y="2295062"/>
            <a:ext cx="976631" cy="659897"/>
            <a:chOff x="1255109" y="3123154"/>
            <a:chExt cx="976631" cy="659897"/>
          </a:xfrm>
        </p:grpSpPr>
        <p:sp>
          <p:nvSpPr>
            <p:cNvPr id="75" name="Textfeld 74"/>
            <p:cNvSpPr txBox="1"/>
            <p:nvPr/>
          </p:nvSpPr>
          <p:spPr>
            <a:xfrm>
              <a:off x="1255109" y="3123154"/>
              <a:ext cx="97663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Punching</a:t>
              </a:r>
            </a:p>
            <a:p>
              <a:pPr>
                <a:defRPr sz="1000"/>
              </a:pPr>
              <a:r>
                <a:rPr lang="en-GB" sz="500" dirty="0" smtClean="0"/>
                <a:t>Type: Cutting Machine</a:t>
              </a:r>
            </a:p>
            <a:p>
              <a:pPr>
                <a:defRPr sz="1000"/>
              </a:pPr>
              <a:r>
                <a:rPr lang="en-GB" sz="500" dirty="0" smtClean="0"/>
                <a:t>Maintenance Date: 01.06.18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1535136" y="3404346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001</a:t>
              </a:r>
              <a:endParaRPr lang="de-DE" sz="500" dirty="0"/>
            </a:p>
          </p:txBody>
        </p:sp>
      </p:grpSp>
      <p:grpSp>
        <p:nvGrpSpPr>
          <p:cNvPr id="329" name="Gruppieren 328"/>
          <p:cNvGrpSpPr/>
          <p:nvPr/>
        </p:nvGrpSpPr>
        <p:grpSpPr>
          <a:xfrm>
            <a:off x="3059832" y="5539422"/>
            <a:ext cx="675955" cy="589878"/>
            <a:chOff x="2843808" y="5147860"/>
            <a:chExt cx="675955" cy="589878"/>
          </a:xfrm>
        </p:grpSpPr>
        <p:sp>
          <p:nvSpPr>
            <p:cNvPr id="144" name="Textfeld 143"/>
            <p:cNvSpPr txBox="1"/>
            <p:nvPr/>
          </p:nvSpPr>
          <p:spPr>
            <a:xfrm>
              <a:off x="2843808" y="5491517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5" name="Ellipse 144"/>
            <p:cNvSpPr/>
            <p:nvPr/>
          </p:nvSpPr>
          <p:spPr>
            <a:xfrm>
              <a:off x="2973497" y="5147860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206</a:t>
              </a:r>
              <a:endParaRPr lang="de-DE" sz="500" dirty="0"/>
            </a:p>
          </p:txBody>
        </p:sp>
      </p:grpSp>
      <p:grpSp>
        <p:nvGrpSpPr>
          <p:cNvPr id="328" name="Gruppieren 327"/>
          <p:cNvGrpSpPr/>
          <p:nvPr/>
        </p:nvGrpSpPr>
        <p:grpSpPr>
          <a:xfrm>
            <a:off x="3796833" y="5549420"/>
            <a:ext cx="675955" cy="579880"/>
            <a:chOff x="3597729" y="5169055"/>
            <a:chExt cx="675955" cy="579880"/>
          </a:xfrm>
        </p:grpSpPr>
        <p:sp>
          <p:nvSpPr>
            <p:cNvPr id="146" name="Textfeld 145"/>
            <p:cNvSpPr txBox="1"/>
            <p:nvPr/>
          </p:nvSpPr>
          <p:spPr>
            <a:xfrm>
              <a:off x="3597729" y="5502714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727418" y="5169055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207</a:t>
              </a:r>
              <a:endParaRPr lang="de-DE" sz="500" dirty="0"/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4533833" y="5559937"/>
            <a:ext cx="675955" cy="569363"/>
            <a:chOff x="4317809" y="5158086"/>
            <a:chExt cx="675955" cy="569363"/>
          </a:xfrm>
        </p:grpSpPr>
        <p:sp>
          <p:nvSpPr>
            <p:cNvPr id="148" name="Textfeld 147"/>
            <p:cNvSpPr txBox="1"/>
            <p:nvPr/>
          </p:nvSpPr>
          <p:spPr>
            <a:xfrm>
              <a:off x="4317809" y="5481228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4447498" y="5158086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208</a:t>
              </a:r>
              <a:endParaRPr lang="de-DE" sz="500" dirty="0"/>
            </a:p>
          </p:txBody>
        </p:sp>
      </p:grpSp>
      <p:grpSp>
        <p:nvGrpSpPr>
          <p:cNvPr id="323" name="Gruppieren 322"/>
          <p:cNvGrpSpPr/>
          <p:nvPr/>
        </p:nvGrpSpPr>
        <p:grpSpPr>
          <a:xfrm>
            <a:off x="3877075" y="4380955"/>
            <a:ext cx="983074" cy="673470"/>
            <a:chOff x="3661051" y="4015670"/>
            <a:chExt cx="983074" cy="673470"/>
          </a:xfrm>
        </p:grpSpPr>
        <p:sp>
          <p:nvSpPr>
            <p:cNvPr id="61" name="Textfeld 60"/>
            <p:cNvSpPr txBox="1"/>
            <p:nvPr/>
          </p:nvSpPr>
          <p:spPr>
            <a:xfrm>
              <a:off x="3661051" y="4015670"/>
              <a:ext cx="98307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Milling</a:t>
              </a:r>
            </a:p>
            <a:p>
              <a:pPr>
                <a:defRPr sz="1000"/>
              </a:pPr>
              <a:r>
                <a:rPr lang="en-GB" sz="500" dirty="0" smtClean="0"/>
                <a:t>Type: Cutting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 smtClean="0"/>
                <a:t>Maintenance Date: 01.08.18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944300" y="43104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003</a:t>
              </a:r>
              <a:endParaRPr lang="de-DE" sz="500" dirty="0"/>
            </a:p>
          </p:txBody>
        </p:sp>
      </p:grpSp>
      <p:grpSp>
        <p:nvGrpSpPr>
          <p:cNvPr id="330" name="Gruppieren 329"/>
          <p:cNvGrpSpPr/>
          <p:nvPr/>
        </p:nvGrpSpPr>
        <p:grpSpPr>
          <a:xfrm>
            <a:off x="3707904" y="3112127"/>
            <a:ext cx="928299" cy="568901"/>
            <a:chOff x="3707904" y="3008587"/>
            <a:chExt cx="928299" cy="568901"/>
          </a:xfrm>
        </p:grpSpPr>
        <p:sp>
          <p:nvSpPr>
            <p:cNvPr id="193" name="Textfeld 192"/>
            <p:cNvSpPr txBox="1"/>
            <p:nvPr/>
          </p:nvSpPr>
          <p:spPr>
            <a:xfrm>
              <a:off x="3707904" y="3331267"/>
              <a:ext cx="9282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Thermic component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3963765" y="300858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204</a:t>
              </a:r>
              <a:endParaRPr lang="de-DE" sz="500" dirty="0"/>
            </a:p>
          </p:txBody>
        </p:sp>
      </p:grpSp>
      <p:grpSp>
        <p:nvGrpSpPr>
          <p:cNvPr id="331" name="Gruppieren 330"/>
          <p:cNvGrpSpPr/>
          <p:nvPr/>
        </p:nvGrpSpPr>
        <p:grpSpPr>
          <a:xfrm>
            <a:off x="4690931" y="3093363"/>
            <a:ext cx="675955" cy="587665"/>
            <a:chOff x="4690931" y="2997618"/>
            <a:chExt cx="675955" cy="587665"/>
          </a:xfrm>
        </p:grpSpPr>
        <p:sp>
          <p:nvSpPr>
            <p:cNvPr id="195" name="Textfeld 194"/>
            <p:cNvSpPr txBox="1"/>
            <p:nvPr/>
          </p:nvSpPr>
          <p:spPr>
            <a:xfrm>
              <a:off x="4690931" y="3339062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4820620" y="299761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205</a:t>
              </a:r>
              <a:endParaRPr lang="de-DE" sz="500" dirty="0"/>
            </a:p>
          </p:txBody>
        </p:sp>
      </p:grpSp>
      <p:grpSp>
        <p:nvGrpSpPr>
          <p:cNvPr id="332" name="Gruppieren 331"/>
          <p:cNvGrpSpPr/>
          <p:nvPr/>
        </p:nvGrpSpPr>
        <p:grpSpPr>
          <a:xfrm>
            <a:off x="6519332" y="2907704"/>
            <a:ext cx="928299" cy="568901"/>
            <a:chOff x="6336196" y="3331957"/>
            <a:chExt cx="928299" cy="568901"/>
          </a:xfrm>
        </p:grpSpPr>
        <p:sp>
          <p:nvSpPr>
            <p:cNvPr id="202" name="Textfeld 201"/>
            <p:cNvSpPr txBox="1"/>
            <p:nvPr/>
          </p:nvSpPr>
          <p:spPr>
            <a:xfrm>
              <a:off x="6336196" y="3654637"/>
              <a:ext cx="9282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Construction robot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6592057" y="333195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209</a:t>
              </a:r>
              <a:endParaRPr lang="de-DE" sz="500" dirty="0"/>
            </a:p>
          </p:txBody>
        </p:sp>
      </p:grpSp>
      <p:grpSp>
        <p:nvGrpSpPr>
          <p:cNvPr id="333" name="Gruppieren 332"/>
          <p:cNvGrpSpPr/>
          <p:nvPr/>
        </p:nvGrpSpPr>
        <p:grpSpPr>
          <a:xfrm>
            <a:off x="7502359" y="2888940"/>
            <a:ext cx="742049" cy="587665"/>
            <a:chOff x="7319223" y="3320988"/>
            <a:chExt cx="742049" cy="587665"/>
          </a:xfrm>
        </p:grpSpPr>
        <p:sp>
          <p:nvSpPr>
            <p:cNvPr id="204" name="Textfeld 203"/>
            <p:cNvSpPr txBox="1"/>
            <p:nvPr/>
          </p:nvSpPr>
          <p:spPr>
            <a:xfrm>
              <a:off x="7319223" y="3662432"/>
              <a:ext cx="74204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assembly line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5" name="Ellipse 204"/>
            <p:cNvSpPr/>
            <p:nvPr/>
          </p:nvSpPr>
          <p:spPr>
            <a:xfrm>
              <a:off x="7481959" y="332098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210</a:t>
              </a:r>
              <a:endParaRPr lang="de-DE" sz="500" dirty="0"/>
            </a:p>
          </p:txBody>
        </p:sp>
      </p:grpSp>
      <p:grpSp>
        <p:nvGrpSpPr>
          <p:cNvPr id="316" name="Gruppieren 315"/>
          <p:cNvGrpSpPr/>
          <p:nvPr/>
        </p:nvGrpSpPr>
        <p:grpSpPr>
          <a:xfrm>
            <a:off x="3629958" y="1796553"/>
            <a:ext cx="539291" cy="589462"/>
            <a:chOff x="3686161" y="1573899"/>
            <a:chExt cx="539291" cy="589462"/>
          </a:xfrm>
        </p:grpSpPr>
        <p:sp>
          <p:nvSpPr>
            <p:cNvPr id="237" name="Textfeld 236"/>
            <p:cNvSpPr txBox="1"/>
            <p:nvPr/>
          </p:nvSpPr>
          <p:spPr>
            <a:xfrm>
              <a:off x="3686161" y="157389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Karl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38" name="Ellipse 237"/>
            <p:cNvSpPr/>
            <p:nvPr/>
          </p:nvSpPr>
          <p:spPr>
            <a:xfrm>
              <a:off x="3749075" y="178465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102</a:t>
              </a:r>
              <a:endParaRPr lang="de-DE" sz="500" dirty="0"/>
            </a:p>
          </p:txBody>
        </p:sp>
      </p:grpSp>
      <p:grpSp>
        <p:nvGrpSpPr>
          <p:cNvPr id="318" name="Gruppieren 317"/>
          <p:cNvGrpSpPr/>
          <p:nvPr/>
        </p:nvGrpSpPr>
        <p:grpSpPr>
          <a:xfrm>
            <a:off x="3306691" y="4252610"/>
            <a:ext cx="539291" cy="589462"/>
            <a:chOff x="3088784" y="3397469"/>
            <a:chExt cx="539291" cy="589462"/>
          </a:xfrm>
        </p:grpSpPr>
        <p:sp>
          <p:nvSpPr>
            <p:cNvPr id="239" name="Textfeld 238"/>
            <p:cNvSpPr txBox="1"/>
            <p:nvPr/>
          </p:nvSpPr>
          <p:spPr>
            <a:xfrm>
              <a:off x="3088784" y="339746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Alexa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150141" y="360822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103</a:t>
              </a:r>
              <a:endParaRPr lang="de-DE" sz="500" dirty="0"/>
            </a:p>
          </p:txBody>
        </p:sp>
      </p:grpSp>
      <p:grpSp>
        <p:nvGrpSpPr>
          <p:cNvPr id="315" name="Gruppieren 314"/>
          <p:cNvGrpSpPr/>
          <p:nvPr/>
        </p:nvGrpSpPr>
        <p:grpSpPr>
          <a:xfrm>
            <a:off x="6375316" y="1664804"/>
            <a:ext cx="539291" cy="589462"/>
            <a:chOff x="6321889" y="1688654"/>
            <a:chExt cx="539291" cy="589462"/>
          </a:xfrm>
        </p:grpSpPr>
        <p:sp>
          <p:nvSpPr>
            <p:cNvPr id="241" name="Textfeld 240"/>
            <p:cNvSpPr txBox="1"/>
            <p:nvPr/>
          </p:nvSpPr>
          <p:spPr>
            <a:xfrm>
              <a:off x="6321889" y="1688654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Tom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6383246" y="189941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104</a:t>
              </a:r>
              <a:endParaRPr lang="de-DE" sz="500" dirty="0"/>
            </a:p>
          </p:txBody>
        </p:sp>
      </p:grpSp>
      <p:sp>
        <p:nvSpPr>
          <p:cNvPr id="342" name="Textfeld 341"/>
          <p:cNvSpPr txBox="1"/>
          <p:nvPr/>
        </p:nvSpPr>
        <p:spPr>
          <a:xfrm>
            <a:off x="4424555" y="518245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3" name="Textfeld 342"/>
          <p:cNvSpPr txBox="1"/>
          <p:nvPr/>
        </p:nvSpPr>
        <p:spPr>
          <a:xfrm>
            <a:off x="4008429" y="522254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3853596" y="50544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5" name="Textfeld 344"/>
          <p:cNvSpPr txBox="1"/>
          <p:nvPr/>
        </p:nvSpPr>
        <p:spPr>
          <a:xfrm>
            <a:off x="1985706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6" name="Textfeld 345"/>
          <p:cNvSpPr txBox="1"/>
          <p:nvPr/>
        </p:nvSpPr>
        <p:spPr>
          <a:xfrm>
            <a:off x="1569580" y="32569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7" name="Textfeld 346"/>
          <p:cNvSpPr txBox="1"/>
          <p:nvPr/>
        </p:nvSpPr>
        <p:spPr>
          <a:xfrm>
            <a:off x="1414747" y="308881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8" name="Textfeld 347"/>
          <p:cNvSpPr txBox="1"/>
          <p:nvPr/>
        </p:nvSpPr>
        <p:spPr>
          <a:xfrm>
            <a:off x="4541633" y="26717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9" name="Textfeld 348"/>
          <p:cNvSpPr txBox="1"/>
          <p:nvPr/>
        </p:nvSpPr>
        <p:spPr>
          <a:xfrm>
            <a:off x="4125507" y="2711814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0" name="Textfeld 349"/>
          <p:cNvSpPr txBox="1"/>
          <p:nvPr/>
        </p:nvSpPr>
        <p:spPr>
          <a:xfrm>
            <a:off x="7356205" y="255599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1" name="Textfeld 350"/>
          <p:cNvSpPr txBox="1"/>
          <p:nvPr/>
        </p:nvSpPr>
        <p:spPr>
          <a:xfrm>
            <a:off x="6940079" y="2596088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2" name="Textfeld 351"/>
          <p:cNvSpPr txBox="1"/>
          <p:nvPr/>
        </p:nvSpPr>
        <p:spPr>
          <a:xfrm>
            <a:off x="1334820" y="263021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3" name="Textfeld 352"/>
          <p:cNvSpPr txBox="1"/>
          <p:nvPr/>
        </p:nvSpPr>
        <p:spPr>
          <a:xfrm>
            <a:off x="3958693" y="227573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4" name="Textfeld 353"/>
          <p:cNvSpPr txBox="1"/>
          <p:nvPr/>
        </p:nvSpPr>
        <p:spPr>
          <a:xfrm>
            <a:off x="6713836" y="213533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5" name="Textfeld 354"/>
          <p:cNvSpPr txBox="1"/>
          <p:nvPr/>
        </p:nvSpPr>
        <p:spPr>
          <a:xfrm>
            <a:off x="3626353" y="470412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6" name="Textfeld 355"/>
          <p:cNvSpPr txBox="1"/>
          <p:nvPr/>
        </p:nvSpPr>
        <p:spPr>
          <a:xfrm rot="21217803">
            <a:off x="2857532" y="250400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7" name="Textfeld 356"/>
          <p:cNvSpPr txBox="1"/>
          <p:nvPr/>
        </p:nvSpPr>
        <p:spPr>
          <a:xfrm rot="21331971">
            <a:off x="5375574" y="223310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8" name="Textfeld 357"/>
          <p:cNvSpPr txBox="1"/>
          <p:nvPr/>
        </p:nvSpPr>
        <p:spPr>
          <a:xfrm rot="2890991">
            <a:off x="2699934" y="32542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9" name="Textfeld 358"/>
          <p:cNvSpPr txBox="1"/>
          <p:nvPr/>
        </p:nvSpPr>
        <p:spPr>
          <a:xfrm rot="19015693">
            <a:off x="5906123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60" name="Textfeld 359"/>
          <p:cNvSpPr txBox="1"/>
          <p:nvPr/>
        </p:nvSpPr>
        <p:spPr>
          <a:xfrm>
            <a:off x="592545" y="303086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1" name="Textfeld 360"/>
          <p:cNvSpPr txBox="1"/>
          <p:nvPr/>
        </p:nvSpPr>
        <p:spPr>
          <a:xfrm>
            <a:off x="952212" y="315397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2" name="Textfeld 361"/>
          <p:cNvSpPr txBox="1"/>
          <p:nvPr/>
        </p:nvSpPr>
        <p:spPr>
          <a:xfrm>
            <a:off x="3038901" y="5050702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3" name="Textfeld 362"/>
          <p:cNvSpPr txBox="1"/>
          <p:nvPr/>
        </p:nvSpPr>
        <p:spPr>
          <a:xfrm>
            <a:off x="3391497" y="509943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4" name="Textfeld 363"/>
          <p:cNvSpPr txBox="1"/>
          <p:nvPr/>
        </p:nvSpPr>
        <p:spPr>
          <a:xfrm>
            <a:off x="3604857" y="263487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5" name="Textfeld 364"/>
          <p:cNvSpPr txBox="1"/>
          <p:nvPr/>
        </p:nvSpPr>
        <p:spPr>
          <a:xfrm>
            <a:off x="6347411" y="24023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6" name="Textfeld 365"/>
          <p:cNvSpPr txBox="1"/>
          <p:nvPr/>
        </p:nvSpPr>
        <p:spPr>
          <a:xfrm>
            <a:off x="6460202" y="377037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7" name="Textfeld 366"/>
          <p:cNvSpPr txBox="1"/>
          <p:nvPr/>
        </p:nvSpPr>
        <p:spPr>
          <a:xfrm>
            <a:off x="5755503" y="3883304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8" name="Textfeld 367"/>
          <p:cNvSpPr txBox="1"/>
          <p:nvPr/>
        </p:nvSpPr>
        <p:spPr>
          <a:xfrm>
            <a:off x="5284460" y="4191036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9" name="Textfeld 368"/>
          <p:cNvSpPr txBox="1"/>
          <p:nvPr/>
        </p:nvSpPr>
        <p:spPr>
          <a:xfrm>
            <a:off x="5277571" y="486744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71" name="Textfeld 370"/>
          <p:cNvSpPr txBox="1"/>
          <p:nvPr/>
        </p:nvSpPr>
        <p:spPr>
          <a:xfrm>
            <a:off x="5967093" y="4961443"/>
            <a:ext cx="2997395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Vorschlag:</a:t>
            </a:r>
          </a:p>
          <a:p>
            <a:r>
              <a:rPr lang="de-DE" sz="1400" dirty="0" smtClean="0"/>
              <a:t>Nach jeder Maschine einen Kontrollsensor und vor der Montage einen letzten Sensor, der ggfs. das Teil aussortiert</a:t>
            </a:r>
            <a:endParaRPr lang="de-DE" sz="1400" dirty="0"/>
          </a:p>
        </p:txBody>
      </p:sp>
      <p:grpSp>
        <p:nvGrpSpPr>
          <p:cNvPr id="121" name="Gruppieren 120"/>
          <p:cNvGrpSpPr/>
          <p:nvPr/>
        </p:nvGrpSpPr>
        <p:grpSpPr>
          <a:xfrm>
            <a:off x="1325494" y="1583144"/>
            <a:ext cx="792028" cy="584833"/>
            <a:chOff x="738331" y="2564773"/>
            <a:chExt cx="792028" cy="584833"/>
          </a:xfrm>
        </p:grpSpPr>
        <p:sp>
          <p:nvSpPr>
            <p:cNvPr id="122" name="Textfeld 121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301</a:t>
              </a:r>
              <a:endParaRPr lang="de-DE" sz="5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1712176" y="209718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27" name="Gruppieren 126"/>
          <p:cNvGrpSpPr/>
          <p:nvPr/>
        </p:nvGrpSpPr>
        <p:grpSpPr>
          <a:xfrm>
            <a:off x="4025733" y="1237419"/>
            <a:ext cx="792028" cy="584833"/>
            <a:chOff x="738331" y="2564773"/>
            <a:chExt cx="792028" cy="584833"/>
          </a:xfrm>
        </p:grpSpPr>
        <p:sp>
          <p:nvSpPr>
            <p:cNvPr id="128" name="Textfeld 127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Temp check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29" name="Ellipse 128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302</a:t>
              </a:r>
              <a:endParaRPr lang="de-DE" sz="500" dirty="0"/>
            </a:p>
          </p:txBody>
        </p:sp>
      </p:grpSp>
      <p:sp>
        <p:nvSpPr>
          <p:cNvPr id="130" name="Textfeld 129"/>
          <p:cNvSpPr txBox="1"/>
          <p:nvPr/>
        </p:nvSpPr>
        <p:spPr>
          <a:xfrm>
            <a:off x="4412415" y="175145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2" name="Gruppieren 131"/>
          <p:cNvGrpSpPr/>
          <p:nvPr/>
        </p:nvGrpSpPr>
        <p:grpSpPr>
          <a:xfrm>
            <a:off x="6740680" y="1088740"/>
            <a:ext cx="792028" cy="584833"/>
            <a:chOff x="738331" y="2564773"/>
            <a:chExt cx="792028" cy="584833"/>
          </a:xfrm>
        </p:grpSpPr>
        <p:sp>
          <p:nvSpPr>
            <p:cNvPr id="133" name="Textfeld 132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Final inspection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4" name="Ellipse 133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304</a:t>
              </a:r>
              <a:endParaRPr lang="de-DE" sz="500" dirty="0"/>
            </a:p>
          </p:txBody>
        </p:sp>
      </p:grpSp>
      <p:sp>
        <p:nvSpPr>
          <p:cNvPr id="135" name="Textfeld 134"/>
          <p:cNvSpPr txBox="1"/>
          <p:nvPr/>
        </p:nvSpPr>
        <p:spPr>
          <a:xfrm>
            <a:off x="7092280" y="163954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4267507" y="3724179"/>
            <a:ext cx="792028" cy="584833"/>
            <a:chOff x="738331" y="2564773"/>
            <a:chExt cx="792028" cy="584833"/>
          </a:xfrm>
        </p:grpSpPr>
        <p:sp>
          <p:nvSpPr>
            <p:cNvPr id="138" name="Textfeld 137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9" name="Ellipse 138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303</a:t>
              </a:r>
              <a:endParaRPr lang="de-DE" sz="500" dirty="0"/>
            </a:p>
          </p:txBody>
        </p:sp>
      </p:grpSp>
      <p:sp>
        <p:nvSpPr>
          <p:cNvPr id="150" name="Textfeld 149"/>
          <p:cNvSpPr txBox="1"/>
          <p:nvPr/>
        </p:nvSpPr>
        <p:spPr>
          <a:xfrm>
            <a:off x="4654189" y="423821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5260689" y="288420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5978095" y="358631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5400273" y="407494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059535" y="37674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53" name="Rechteck 152"/>
          <p:cNvSpPr/>
          <p:nvPr/>
        </p:nvSpPr>
        <p:spPr>
          <a:xfrm>
            <a:off x="7942067" y="1031378"/>
            <a:ext cx="1944216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Achtung: Anpassung ID und Name der Sensoren!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Technical Implementation –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C</a:t>
            </a:r>
            <a:r>
              <a:rPr lang="de-DE" dirty="0" smtClean="0"/>
              <a:t>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3</a:t>
            </a:fld>
            <a:endParaRPr lang="de-DE"/>
          </a:p>
        </p:txBody>
      </p:sp>
      <p:cxnSp>
        <p:nvCxnSpPr>
          <p:cNvPr id="47" name="Gerade Verbindung 46"/>
          <p:cNvCxnSpPr>
            <a:stCxn id="3" idx="2"/>
            <a:endCxn id="125" idx="1"/>
          </p:cNvCxnSpPr>
          <p:nvPr/>
        </p:nvCxnSpPr>
        <p:spPr>
          <a:xfrm flipH="1">
            <a:off x="832265" y="2960948"/>
            <a:ext cx="391363" cy="10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3" idx="3"/>
            <a:endCxn id="122" idx="1"/>
          </p:cNvCxnSpPr>
          <p:nvPr/>
        </p:nvCxnSpPr>
        <p:spPr>
          <a:xfrm>
            <a:off x="1835696" y="226752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122" idx="1"/>
            <a:endCxn id="125" idx="0"/>
          </p:cNvCxnSpPr>
          <p:nvPr/>
        </p:nvCxnSpPr>
        <p:spPr>
          <a:xfrm flipH="1">
            <a:off x="1444333" y="2267528"/>
            <a:ext cx="1687507" cy="91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122" idx="3"/>
            <a:endCxn id="121" idx="1"/>
          </p:cNvCxnSpPr>
          <p:nvPr/>
        </p:nvCxnSpPr>
        <p:spPr>
          <a:xfrm flipV="1">
            <a:off x="4355976" y="2168468"/>
            <a:ext cx="1296144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121" idx="2"/>
            <a:endCxn id="123" idx="0"/>
          </p:cNvCxnSpPr>
          <p:nvPr/>
        </p:nvCxnSpPr>
        <p:spPr>
          <a:xfrm>
            <a:off x="6264188" y="2762828"/>
            <a:ext cx="1260140" cy="1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>
            <a:stCxn id="123" idx="1"/>
            <a:endCxn id="124" idx="3"/>
          </p:cNvCxnSpPr>
          <p:nvPr/>
        </p:nvCxnSpPr>
        <p:spPr>
          <a:xfrm flipH="1">
            <a:off x="5658593" y="3358918"/>
            <a:ext cx="1253667" cy="27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260"/>
          <p:cNvCxnSpPr>
            <a:stCxn id="122" idx="3"/>
            <a:endCxn id="124" idx="0"/>
          </p:cNvCxnSpPr>
          <p:nvPr/>
        </p:nvCxnSpPr>
        <p:spPr>
          <a:xfrm>
            <a:off x="4355976" y="2267528"/>
            <a:ext cx="690549" cy="66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24" idx="0"/>
            <a:endCxn id="121" idx="2"/>
          </p:cNvCxnSpPr>
          <p:nvPr/>
        </p:nvCxnSpPr>
        <p:spPr>
          <a:xfrm flipV="1">
            <a:off x="5046525" y="2762828"/>
            <a:ext cx="1217663" cy="16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22" idx="3"/>
            <a:endCxn id="123" idx="1"/>
          </p:cNvCxnSpPr>
          <p:nvPr/>
        </p:nvCxnSpPr>
        <p:spPr>
          <a:xfrm>
            <a:off x="4355976" y="2267528"/>
            <a:ext cx="2556284" cy="109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/>
          <p:cNvCxnSpPr>
            <a:stCxn id="125" idx="3"/>
            <a:endCxn id="124" idx="1"/>
          </p:cNvCxnSpPr>
          <p:nvPr/>
        </p:nvCxnSpPr>
        <p:spPr>
          <a:xfrm flipV="1">
            <a:off x="2056401" y="3632145"/>
            <a:ext cx="2378056" cy="40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125" idx="2"/>
            <a:endCxn id="30" idx="1"/>
          </p:cNvCxnSpPr>
          <p:nvPr/>
        </p:nvCxnSpPr>
        <p:spPr>
          <a:xfrm>
            <a:off x="1444333" y="4890676"/>
            <a:ext cx="843753" cy="22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24" idx="2"/>
            <a:endCxn id="30" idx="3"/>
          </p:cNvCxnSpPr>
          <p:nvPr/>
        </p:nvCxnSpPr>
        <p:spPr>
          <a:xfrm flipH="1">
            <a:off x="4146266" y="4333185"/>
            <a:ext cx="900259" cy="78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58" idx="1"/>
            <a:endCxn id="59" idx="3"/>
          </p:cNvCxnSpPr>
          <p:nvPr/>
        </p:nvCxnSpPr>
        <p:spPr>
          <a:xfrm flipH="1">
            <a:off x="6678234" y="4940796"/>
            <a:ext cx="250004" cy="51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59" idx="0"/>
            <a:endCxn id="122" idx="2"/>
          </p:cNvCxnSpPr>
          <p:nvPr/>
        </p:nvCxnSpPr>
        <p:spPr>
          <a:xfrm flipH="1" flipV="1">
            <a:off x="3743908" y="2960948"/>
            <a:ext cx="2268252" cy="189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0"/>
            <a:endCxn id="123" idx="2"/>
          </p:cNvCxnSpPr>
          <p:nvPr/>
        </p:nvCxnSpPr>
        <p:spPr>
          <a:xfrm flipV="1">
            <a:off x="6012160" y="3808498"/>
            <a:ext cx="1512168" cy="104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59" idx="0"/>
            <a:endCxn id="121" idx="2"/>
          </p:cNvCxnSpPr>
          <p:nvPr/>
        </p:nvCxnSpPr>
        <p:spPr>
          <a:xfrm flipV="1">
            <a:off x="6012160" y="2762828"/>
            <a:ext cx="252028" cy="209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59" idx="0"/>
            <a:endCxn id="124" idx="2"/>
          </p:cNvCxnSpPr>
          <p:nvPr/>
        </p:nvCxnSpPr>
        <p:spPr>
          <a:xfrm flipH="1" flipV="1">
            <a:off x="5046525" y="4333185"/>
            <a:ext cx="965635" cy="52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0594"/>
              </p:ext>
            </p:extLst>
          </p:nvPr>
        </p:nvGraphicFramePr>
        <p:xfrm>
          <a:off x="611560" y="1574108"/>
          <a:ext cx="1224136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persons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Dave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Karl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Alexa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Tom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Tina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1" name="Tabel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80749"/>
              </p:ext>
            </p:extLst>
          </p:nvPr>
        </p:nvGraphicFramePr>
        <p:xfrm>
          <a:off x="5652120" y="1574108"/>
          <a:ext cx="12241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machines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Punching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Welding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Milling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Assembling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el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24382"/>
              </p:ext>
            </p:extLst>
          </p:nvPr>
        </p:nvGraphicFramePr>
        <p:xfrm>
          <a:off x="3131840" y="1574108"/>
          <a:ext cx="1224136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works</a:t>
                      </a:r>
                      <a:r>
                        <a:rPr lang="en-GB" sz="700" baseline="0" noProof="0" dirty="0" smtClean="0"/>
                        <a:t>  with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el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9269"/>
              </p:ext>
            </p:extLst>
          </p:nvPr>
        </p:nvGraphicFramePr>
        <p:xfrm>
          <a:off x="6912260" y="2909338"/>
          <a:ext cx="1224136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supplies</a:t>
                      </a:r>
                      <a:r>
                        <a:rPr lang="en-GB" sz="700" baseline="0" noProof="0" dirty="0" smtClean="0"/>
                        <a:t> to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Supplier_ID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Recipient_ID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6012"/>
              </p:ext>
            </p:extLst>
          </p:nvPr>
        </p:nvGraphicFramePr>
        <p:xfrm>
          <a:off x="4434457" y="2931105"/>
          <a:ext cx="12241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consists of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201, 202, 203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204,</a:t>
                      </a:r>
                      <a:r>
                        <a:rPr lang="en-GB" sz="700" baseline="0" noProof="0" dirty="0" smtClean="0"/>
                        <a:t> 205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206, 207, 208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209, 210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00934"/>
              </p:ext>
            </p:extLst>
          </p:nvPr>
        </p:nvGraphicFramePr>
        <p:xfrm>
          <a:off x="832265" y="3183796"/>
          <a:ext cx="12241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3798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Has technical</a:t>
                      </a:r>
                      <a:r>
                        <a:rPr lang="en-GB" sz="700" baseline="0" noProof="0" dirty="0" smtClean="0"/>
                        <a:t> knowhow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203, 205, 208, 210, 301, 302, 303, 304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05593"/>
              </p:ext>
            </p:extLst>
          </p:nvPr>
        </p:nvGraphicFramePr>
        <p:xfrm>
          <a:off x="2288086" y="3931722"/>
          <a:ext cx="18581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90"/>
                <a:gridCol w="929090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components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Thermic component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207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208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Construction robot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210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Assembly line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85910"/>
              </p:ext>
            </p:extLst>
          </p:nvPr>
        </p:nvGraphicFramePr>
        <p:xfrm>
          <a:off x="6928238" y="4293096"/>
          <a:ext cx="13321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sensors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Temp check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Final inspection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67858"/>
              </p:ext>
            </p:extLst>
          </p:nvPr>
        </p:nvGraphicFramePr>
        <p:xfrm>
          <a:off x="5346086" y="4857872"/>
          <a:ext cx="13321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checks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304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020272" y="1196751"/>
            <a:ext cx="1944216" cy="12601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Achtung: Anpassung bei ‚</a:t>
            </a:r>
            <a:r>
              <a:rPr lang="de-DE" sz="1600" dirty="0" err="1" smtClean="0">
                <a:solidFill>
                  <a:schemeClr val="tx1"/>
                </a:solidFill>
              </a:rPr>
              <a:t>checks</a:t>
            </a:r>
            <a:r>
              <a:rPr lang="de-DE" sz="1600" dirty="0" smtClean="0">
                <a:solidFill>
                  <a:schemeClr val="tx1"/>
                </a:solidFill>
              </a:rPr>
              <a:t>‘, ‚</a:t>
            </a:r>
            <a:r>
              <a:rPr lang="de-DE" sz="1600" dirty="0" err="1" smtClean="0">
                <a:solidFill>
                  <a:schemeClr val="tx1"/>
                </a:solidFill>
              </a:rPr>
              <a:t>has</a:t>
            </a:r>
            <a:r>
              <a:rPr lang="de-DE" sz="1600" dirty="0" smtClean="0">
                <a:solidFill>
                  <a:schemeClr val="tx1"/>
                </a:solidFill>
              </a:rPr>
              <a:t> techn. Knowhow‘ sowie ID und Name der Sensoren!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erade Verbindung mit Pfeil 122"/>
          <p:cNvCxnSpPr>
            <a:stCxn id="101" idx="0"/>
            <a:endCxn id="137" idx="6"/>
          </p:cNvCxnSpPr>
          <p:nvPr/>
        </p:nvCxnSpPr>
        <p:spPr>
          <a:xfrm flipH="1" flipV="1">
            <a:off x="4592919" y="1632900"/>
            <a:ext cx="1521492" cy="2502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01" idx="0"/>
            <a:endCxn id="151" idx="4"/>
          </p:cNvCxnSpPr>
          <p:nvPr/>
        </p:nvCxnSpPr>
        <p:spPr>
          <a:xfrm flipV="1">
            <a:off x="6114411" y="1673573"/>
            <a:ext cx="985167" cy="24619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01" idx="2"/>
            <a:endCxn id="155" idx="6"/>
          </p:cNvCxnSpPr>
          <p:nvPr/>
        </p:nvCxnSpPr>
        <p:spPr>
          <a:xfrm flipH="1" flipV="1">
            <a:off x="4834693" y="4119660"/>
            <a:ext cx="1071430" cy="2051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01" idx="1"/>
            <a:endCxn id="133" idx="6"/>
          </p:cNvCxnSpPr>
          <p:nvPr/>
        </p:nvCxnSpPr>
        <p:spPr>
          <a:xfrm flipH="1" flipV="1">
            <a:off x="1892680" y="1978625"/>
            <a:ext cx="4074449" cy="2212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51" idx="4"/>
            <a:endCxn id="38" idx="0"/>
          </p:cNvCxnSpPr>
          <p:nvPr/>
        </p:nvCxnSpPr>
        <p:spPr>
          <a:xfrm>
            <a:off x="7099578" y="1673573"/>
            <a:ext cx="338054" cy="4446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155" idx="4"/>
            <a:endCxn id="32" idx="0"/>
          </p:cNvCxnSpPr>
          <p:nvPr/>
        </p:nvCxnSpPr>
        <p:spPr>
          <a:xfrm flipH="1">
            <a:off x="4368612" y="4309012"/>
            <a:ext cx="257793" cy="3667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37" idx="4"/>
            <a:endCxn id="34" idx="0"/>
          </p:cNvCxnSpPr>
          <p:nvPr/>
        </p:nvCxnSpPr>
        <p:spPr>
          <a:xfrm>
            <a:off x="4384631" y="1822252"/>
            <a:ext cx="310019" cy="387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4"/>
            <a:endCxn id="31" idx="0"/>
          </p:cNvCxnSpPr>
          <p:nvPr/>
        </p:nvCxnSpPr>
        <p:spPr>
          <a:xfrm>
            <a:off x="1684392" y="2167977"/>
            <a:ext cx="355185" cy="408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101" idx="7"/>
            <a:endCxn id="205" idx="2"/>
          </p:cNvCxnSpPr>
          <p:nvPr/>
        </p:nvCxnSpPr>
        <p:spPr>
          <a:xfrm flipV="1">
            <a:off x="6261693" y="3078293"/>
            <a:ext cx="1403402" cy="1112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101" idx="0"/>
            <a:endCxn id="196" idx="6"/>
          </p:cNvCxnSpPr>
          <p:nvPr/>
        </p:nvCxnSpPr>
        <p:spPr>
          <a:xfrm flipH="1" flipV="1">
            <a:off x="5237196" y="3282716"/>
            <a:ext cx="877215" cy="852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01" idx="2"/>
            <a:endCxn id="149" idx="0"/>
          </p:cNvCxnSpPr>
          <p:nvPr/>
        </p:nvCxnSpPr>
        <p:spPr>
          <a:xfrm flipH="1">
            <a:off x="4871810" y="4324856"/>
            <a:ext cx="1034313" cy="123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The Punching Machine is Defect – Who can help?</a:t>
            </a:r>
            <a:endParaRPr lang="en-GB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4</a:t>
            </a:fld>
            <a:endParaRPr lang="de-DE"/>
          </a:p>
        </p:txBody>
      </p:sp>
      <p:cxnSp>
        <p:nvCxnSpPr>
          <p:cNvPr id="46" name="Gerade Verbindung mit Pfeil 45"/>
          <p:cNvCxnSpPr>
            <a:stCxn id="32" idx="6"/>
            <a:endCxn id="38" idx="2"/>
          </p:cNvCxnSpPr>
          <p:nvPr/>
        </p:nvCxnSpPr>
        <p:spPr>
          <a:xfrm flipV="1">
            <a:off x="4576900" y="2307557"/>
            <a:ext cx="2652444" cy="2557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1" idx="6"/>
            <a:endCxn id="34" idx="2"/>
          </p:cNvCxnSpPr>
          <p:nvPr/>
        </p:nvCxnSpPr>
        <p:spPr>
          <a:xfrm flipV="1">
            <a:off x="2247865" y="2399289"/>
            <a:ext cx="2238497" cy="3663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4" idx="6"/>
            <a:endCxn id="38" idx="2"/>
          </p:cNvCxnSpPr>
          <p:nvPr/>
        </p:nvCxnSpPr>
        <p:spPr>
          <a:xfrm flipV="1">
            <a:off x="4902938" y="2307557"/>
            <a:ext cx="2326406" cy="91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1" idx="6"/>
            <a:endCxn id="32" idx="2"/>
          </p:cNvCxnSpPr>
          <p:nvPr/>
        </p:nvCxnSpPr>
        <p:spPr>
          <a:xfrm>
            <a:off x="2247865" y="2765607"/>
            <a:ext cx="1912459" cy="2099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98" idx="4"/>
            <a:endCxn id="31" idx="2"/>
          </p:cNvCxnSpPr>
          <p:nvPr/>
        </p:nvCxnSpPr>
        <p:spPr>
          <a:xfrm>
            <a:off x="1250135" y="2753693"/>
            <a:ext cx="581154" cy="11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31" idx="4"/>
            <a:endCxn id="143" idx="0"/>
          </p:cNvCxnSpPr>
          <p:nvPr/>
        </p:nvCxnSpPr>
        <p:spPr>
          <a:xfrm>
            <a:off x="2039577" y="2954959"/>
            <a:ext cx="286233" cy="9385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31" idx="4"/>
            <a:endCxn id="141" idx="0"/>
          </p:cNvCxnSpPr>
          <p:nvPr/>
        </p:nvCxnSpPr>
        <p:spPr>
          <a:xfrm flipH="1">
            <a:off x="1573787" y="2954959"/>
            <a:ext cx="465790" cy="9385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31" idx="4"/>
            <a:endCxn id="109" idx="0"/>
          </p:cNvCxnSpPr>
          <p:nvPr/>
        </p:nvCxnSpPr>
        <p:spPr>
          <a:xfrm flipH="1">
            <a:off x="821763" y="2954959"/>
            <a:ext cx="1217814" cy="9356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32" idx="4"/>
            <a:endCxn id="149" idx="0"/>
          </p:cNvCxnSpPr>
          <p:nvPr/>
        </p:nvCxnSpPr>
        <p:spPr>
          <a:xfrm>
            <a:off x="4368612" y="5054425"/>
            <a:ext cx="503198" cy="505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32" idx="4"/>
            <a:endCxn id="147" idx="0"/>
          </p:cNvCxnSpPr>
          <p:nvPr/>
        </p:nvCxnSpPr>
        <p:spPr>
          <a:xfrm flipH="1">
            <a:off x="4134810" y="5054425"/>
            <a:ext cx="233802" cy="4949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32" idx="4"/>
            <a:endCxn id="145" idx="0"/>
          </p:cNvCxnSpPr>
          <p:nvPr/>
        </p:nvCxnSpPr>
        <p:spPr>
          <a:xfrm flipH="1">
            <a:off x="3397809" y="5054425"/>
            <a:ext cx="970803" cy="484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98" idx="4"/>
            <a:endCxn id="141" idx="0"/>
          </p:cNvCxnSpPr>
          <p:nvPr/>
        </p:nvCxnSpPr>
        <p:spPr>
          <a:xfrm>
            <a:off x="1250135" y="2753693"/>
            <a:ext cx="323652" cy="1139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98" idx="4"/>
            <a:endCxn id="109" idx="0"/>
          </p:cNvCxnSpPr>
          <p:nvPr/>
        </p:nvCxnSpPr>
        <p:spPr>
          <a:xfrm flipH="1">
            <a:off x="821763" y="2753693"/>
            <a:ext cx="428372" cy="11368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>
            <a:stCxn id="101" idx="2"/>
            <a:endCxn id="143" idx="6"/>
          </p:cNvCxnSpPr>
          <p:nvPr/>
        </p:nvCxnSpPr>
        <p:spPr>
          <a:xfrm flipH="1" flipV="1">
            <a:off x="2534098" y="4082839"/>
            <a:ext cx="3372025" cy="2420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34" idx="4"/>
            <a:endCxn id="194" idx="0"/>
          </p:cNvCxnSpPr>
          <p:nvPr/>
        </p:nvCxnSpPr>
        <p:spPr>
          <a:xfrm flipH="1">
            <a:off x="4172053" y="2588641"/>
            <a:ext cx="522597" cy="5234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34" idx="4"/>
            <a:endCxn id="196" idx="0"/>
          </p:cNvCxnSpPr>
          <p:nvPr/>
        </p:nvCxnSpPr>
        <p:spPr>
          <a:xfrm>
            <a:off x="4694650" y="2588641"/>
            <a:ext cx="334258" cy="5047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38" idx="4"/>
            <a:endCxn id="203" idx="0"/>
          </p:cNvCxnSpPr>
          <p:nvPr/>
        </p:nvCxnSpPr>
        <p:spPr>
          <a:xfrm flipH="1">
            <a:off x="6983481" y="2496909"/>
            <a:ext cx="454151" cy="4107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38" idx="4"/>
            <a:endCxn id="205" idx="0"/>
          </p:cNvCxnSpPr>
          <p:nvPr/>
        </p:nvCxnSpPr>
        <p:spPr>
          <a:xfrm>
            <a:off x="7437632" y="2496909"/>
            <a:ext cx="435751" cy="3920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38" idx="4"/>
            <a:endCxn id="34" idx="2"/>
          </p:cNvCxnSpPr>
          <p:nvPr/>
        </p:nvCxnSpPr>
        <p:spPr>
          <a:xfrm>
            <a:off x="3901160" y="2386015"/>
            <a:ext cx="585202" cy="1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238" idx="4"/>
            <a:endCxn id="194" idx="0"/>
          </p:cNvCxnSpPr>
          <p:nvPr/>
        </p:nvCxnSpPr>
        <p:spPr>
          <a:xfrm>
            <a:off x="3901160" y="2386015"/>
            <a:ext cx="270893" cy="726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>
            <a:stCxn id="240" idx="4"/>
            <a:endCxn id="32" idx="2"/>
          </p:cNvCxnSpPr>
          <p:nvPr/>
        </p:nvCxnSpPr>
        <p:spPr>
          <a:xfrm>
            <a:off x="3576336" y="4842072"/>
            <a:ext cx="583988" cy="23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240" idx="4"/>
            <a:endCxn id="147" idx="0"/>
          </p:cNvCxnSpPr>
          <p:nvPr/>
        </p:nvCxnSpPr>
        <p:spPr>
          <a:xfrm>
            <a:off x="3576336" y="4842072"/>
            <a:ext cx="558474" cy="707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mit Pfeil 250"/>
          <p:cNvCxnSpPr>
            <a:stCxn id="240" idx="4"/>
            <a:endCxn id="145" idx="0"/>
          </p:cNvCxnSpPr>
          <p:nvPr/>
        </p:nvCxnSpPr>
        <p:spPr>
          <a:xfrm flipH="1">
            <a:off x="3397809" y="4842072"/>
            <a:ext cx="178527" cy="697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>
            <a:stCxn id="242" idx="4"/>
            <a:endCxn id="38" idx="2"/>
          </p:cNvCxnSpPr>
          <p:nvPr/>
        </p:nvCxnSpPr>
        <p:spPr>
          <a:xfrm>
            <a:off x="6644961" y="2254266"/>
            <a:ext cx="584383" cy="532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42" idx="4"/>
            <a:endCxn id="203" idx="0"/>
          </p:cNvCxnSpPr>
          <p:nvPr/>
        </p:nvCxnSpPr>
        <p:spPr>
          <a:xfrm>
            <a:off x="6644961" y="2254266"/>
            <a:ext cx="338520" cy="653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uppieren 320"/>
          <p:cNvGrpSpPr/>
          <p:nvPr/>
        </p:nvGrpSpPr>
        <p:grpSpPr>
          <a:xfrm>
            <a:off x="4197660" y="1928933"/>
            <a:ext cx="993981" cy="659708"/>
            <a:chOff x="4197660" y="2145132"/>
            <a:chExt cx="993981" cy="659708"/>
          </a:xfrm>
        </p:grpSpPr>
        <p:sp>
          <p:nvSpPr>
            <p:cNvPr id="76" name="Textfeld 75"/>
            <p:cNvSpPr txBox="1"/>
            <p:nvPr/>
          </p:nvSpPr>
          <p:spPr>
            <a:xfrm>
              <a:off x="4197660" y="2145132"/>
              <a:ext cx="99398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Welding</a:t>
              </a:r>
            </a:p>
            <a:p>
              <a:pPr>
                <a:defRPr sz="1000"/>
              </a:pPr>
              <a:r>
                <a:rPr lang="en-GB" sz="500" dirty="0" smtClean="0"/>
                <a:t>Type: Thermic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01.07.18</a:t>
              </a:r>
              <a:endParaRPr lang="en-GB" sz="5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486362" y="24261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002</a:t>
              </a:r>
              <a:endParaRPr lang="de-DE" sz="500" dirty="0"/>
            </a:p>
          </p:txBody>
        </p:sp>
      </p:grpSp>
      <p:grpSp>
        <p:nvGrpSpPr>
          <p:cNvPr id="322" name="Gruppieren 321"/>
          <p:cNvGrpSpPr/>
          <p:nvPr/>
        </p:nvGrpSpPr>
        <p:grpSpPr>
          <a:xfrm>
            <a:off x="6951578" y="1812167"/>
            <a:ext cx="972108" cy="684742"/>
            <a:chOff x="6768442" y="2264646"/>
            <a:chExt cx="972108" cy="684742"/>
          </a:xfrm>
        </p:grpSpPr>
        <p:sp>
          <p:nvSpPr>
            <p:cNvPr id="77" name="Textfeld 76"/>
            <p:cNvSpPr txBox="1"/>
            <p:nvPr/>
          </p:nvSpPr>
          <p:spPr>
            <a:xfrm>
              <a:off x="6768442" y="2264646"/>
              <a:ext cx="972108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/>
                <a:t>Name: </a:t>
              </a:r>
              <a:r>
                <a:rPr lang="en-GB" sz="500" dirty="0" smtClean="0"/>
                <a:t>Assembly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Type: </a:t>
              </a:r>
              <a:r>
                <a:rPr lang="en-GB" sz="500" dirty="0" smtClean="0"/>
                <a:t>Construction </a:t>
              </a:r>
              <a:r>
                <a:rPr lang="en-GB" sz="500" dirty="0" err="1" smtClean="0"/>
                <a:t>Maschine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01.09.18</a:t>
              </a:r>
              <a:endParaRPr lang="en-GB" sz="500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046208" y="2570683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004</a:t>
              </a:r>
              <a:endParaRPr lang="de-DE" sz="500" dirty="0"/>
            </a:p>
          </p:txBody>
        </p:sp>
      </p:grpSp>
      <p:grpSp>
        <p:nvGrpSpPr>
          <p:cNvPr id="317" name="Gruppieren 316"/>
          <p:cNvGrpSpPr/>
          <p:nvPr/>
        </p:nvGrpSpPr>
        <p:grpSpPr>
          <a:xfrm>
            <a:off x="980490" y="2168860"/>
            <a:ext cx="539291" cy="584833"/>
            <a:chOff x="827584" y="2564773"/>
            <a:chExt cx="539291" cy="584833"/>
          </a:xfrm>
        </p:grpSpPr>
        <p:sp>
          <p:nvSpPr>
            <p:cNvPr id="97" name="Textfeld 96"/>
            <p:cNvSpPr txBox="1"/>
            <p:nvPr/>
          </p:nvSpPr>
          <p:spPr>
            <a:xfrm>
              <a:off x="827584" y="2564773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Dave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98" name="Ellipse 97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101</a:t>
              </a:r>
              <a:endParaRPr lang="de-DE" sz="500" dirty="0"/>
            </a:p>
          </p:txBody>
        </p:sp>
      </p:grpSp>
      <p:grpSp>
        <p:nvGrpSpPr>
          <p:cNvPr id="319" name="Gruppieren 318"/>
          <p:cNvGrpSpPr/>
          <p:nvPr/>
        </p:nvGrpSpPr>
        <p:grpSpPr>
          <a:xfrm>
            <a:off x="5853507" y="4135503"/>
            <a:ext cx="521809" cy="568617"/>
            <a:chOff x="5670890" y="5750633"/>
            <a:chExt cx="521809" cy="568617"/>
          </a:xfrm>
        </p:grpSpPr>
        <p:sp>
          <p:nvSpPr>
            <p:cNvPr id="100" name="Textfeld 99"/>
            <p:cNvSpPr txBox="1"/>
            <p:nvPr/>
          </p:nvSpPr>
          <p:spPr>
            <a:xfrm>
              <a:off x="5670890" y="6073029"/>
              <a:ext cx="52180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Tina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5723506" y="5750633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105</a:t>
              </a:r>
              <a:endParaRPr lang="de-DE" sz="500" dirty="0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483786" y="3890591"/>
            <a:ext cx="675955" cy="576718"/>
            <a:chOff x="187633" y="4718683"/>
            <a:chExt cx="675955" cy="576718"/>
          </a:xfrm>
        </p:grpSpPr>
        <p:sp>
          <p:nvSpPr>
            <p:cNvPr id="108" name="Textfeld 107"/>
            <p:cNvSpPr txBox="1"/>
            <p:nvPr/>
          </p:nvSpPr>
          <p:spPr>
            <a:xfrm>
              <a:off x="187633" y="50491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7322" y="4718683"/>
              <a:ext cx="416576" cy="3787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201</a:t>
              </a:r>
              <a:endParaRPr lang="de-DE" sz="500" dirty="0"/>
            </a:p>
          </p:txBody>
        </p:sp>
      </p:grpSp>
      <p:grpSp>
        <p:nvGrpSpPr>
          <p:cNvPr id="325" name="Gruppieren 324"/>
          <p:cNvGrpSpPr/>
          <p:nvPr/>
        </p:nvGrpSpPr>
        <p:grpSpPr>
          <a:xfrm>
            <a:off x="1235810" y="3893486"/>
            <a:ext cx="675955" cy="573823"/>
            <a:chOff x="923440" y="4739878"/>
            <a:chExt cx="675955" cy="573823"/>
          </a:xfrm>
        </p:grpSpPr>
        <p:sp>
          <p:nvSpPr>
            <p:cNvPr id="140" name="Textfeld 139"/>
            <p:cNvSpPr txBox="1"/>
            <p:nvPr/>
          </p:nvSpPr>
          <p:spPr>
            <a:xfrm>
              <a:off x="92344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053129" y="4739878"/>
              <a:ext cx="416576" cy="3787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202</a:t>
              </a:r>
              <a:endParaRPr lang="de-DE" sz="500" dirty="0"/>
            </a:p>
          </p:txBody>
        </p:sp>
      </p:grpSp>
      <p:grpSp>
        <p:nvGrpSpPr>
          <p:cNvPr id="326" name="Gruppieren 325"/>
          <p:cNvGrpSpPr/>
          <p:nvPr/>
        </p:nvGrpSpPr>
        <p:grpSpPr>
          <a:xfrm>
            <a:off x="1987833" y="3893486"/>
            <a:ext cx="675955" cy="573823"/>
            <a:chOff x="1691680" y="4739878"/>
            <a:chExt cx="675955" cy="573823"/>
          </a:xfrm>
        </p:grpSpPr>
        <p:sp>
          <p:nvSpPr>
            <p:cNvPr id="142" name="Textfeld 141"/>
            <p:cNvSpPr txBox="1"/>
            <p:nvPr/>
          </p:nvSpPr>
          <p:spPr>
            <a:xfrm>
              <a:off x="169168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821369" y="4739878"/>
              <a:ext cx="416576" cy="3787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203</a:t>
              </a:r>
              <a:endParaRPr lang="de-DE" sz="500" dirty="0"/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551262" y="2295062"/>
            <a:ext cx="976631" cy="659897"/>
            <a:chOff x="1255109" y="3123154"/>
            <a:chExt cx="976631" cy="659897"/>
          </a:xfrm>
        </p:grpSpPr>
        <p:sp>
          <p:nvSpPr>
            <p:cNvPr id="75" name="Textfeld 74"/>
            <p:cNvSpPr txBox="1"/>
            <p:nvPr/>
          </p:nvSpPr>
          <p:spPr>
            <a:xfrm>
              <a:off x="1255109" y="3123154"/>
              <a:ext cx="97663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Punching</a:t>
              </a:r>
            </a:p>
            <a:p>
              <a:pPr>
                <a:defRPr sz="1000"/>
              </a:pPr>
              <a:r>
                <a:rPr lang="en-GB" sz="500" dirty="0" smtClean="0"/>
                <a:t>Type: Cutting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 smtClean="0"/>
                <a:t>Maintenance Date: 01.06.18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1535136" y="3404346"/>
              <a:ext cx="416576" cy="3787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001</a:t>
              </a:r>
              <a:endParaRPr lang="de-DE" sz="500" dirty="0"/>
            </a:p>
          </p:txBody>
        </p:sp>
      </p:grpSp>
      <p:grpSp>
        <p:nvGrpSpPr>
          <p:cNvPr id="329" name="Gruppieren 328"/>
          <p:cNvGrpSpPr/>
          <p:nvPr/>
        </p:nvGrpSpPr>
        <p:grpSpPr>
          <a:xfrm>
            <a:off x="3059832" y="5539422"/>
            <a:ext cx="675955" cy="589878"/>
            <a:chOff x="2843808" y="5147860"/>
            <a:chExt cx="675955" cy="589878"/>
          </a:xfrm>
        </p:grpSpPr>
        <p:sp>
          <p:nvSpPr>
            <p:cNvPr id="144" name="Textfeld 143"/>
            <p:cNvSpPr txBox="1"/>
            <p:nvPr/>
          </p:nvSpPr>
          <p:spPr>
            <a:xfrm>
              <a:off x="2843808" y="5491517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5" name="Ellipse 144"/>
            <p:cNvSpPr/>
            <p:nvPr/>
          </p:nvSpPr>
          <p:spPr>
            <a:xfrm>
              <a:off x="2973497" y="5147860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206</a:t>
              </a:r>
              <a:endParaRPr lang="de-DE" sz="500" dirty="0"/>
            </a:p>
          </p:txBody>
        </p:sp>
      </p:grpSp>
      <p:grpSp>
        <p:nvGrpSpPr>
          <p:cNvPr id="328" name="Gruppieren 327"/>
          <p:cNvGrpSpPr/>
          <p:nvPr/>
        </p:nvGrpSpPr>
        <p:grpSpPr>
          <a:xfrm>
            <a:off x="3796833" y="5549420"/>
            <a:ext cx="675955" cy="579880"/>
            <a:chOff x="3597729" y="5169055"/>
            <a:chExt cx="675955" cy="579880"/>
          </a:xfrm>
        </p:grpSpPr>
        <p:sp>
          <p:nvSpPr>
            <p:cNvPr id="146" name="Textfeld 145"/>
            <p:cNvSpPr txBox="1"/>
            <p:nvPr/>
          </p:nvSpPr>
          <p:spPr>
            <a:xfrm>
              <a:off x="3597729" y="5502714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727418" y="5169055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207</a:t>
              </a:r>
              <a:endParaRPr lang="de-DE" sz="500" dirty="0"/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4533833" y="5559937"/>
            <a:ext cx="675955" cy="569363"/>
            <a:chOff x="4317809" y="5158086"/>
            <a:chExt cx="675955" cy="569363"/>
          </a:xfrm>
        </p:grpSpPr>
        <p:sp>
          <p:nvSpPr>
            <p:cNvPr id="148" name="Textfeld 147"/>
            <p:cNvSpPr txBox="1"/>
            <p:nvPr/>
          </p:nvSpPr>
          <p:spPr>
            <a:xfrm>
              <a:off x="4317809" y="5481228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4447498" y="5158086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208</a:t>
              </a:r>
              <a:endParaRPr lang="de-DE" sz="500" dirty="0"/>
            </a:p>
          </p:txBody>
        </p:sp>
      </p:grpSp>
      <p:grpSp>
        <p:nvGrpSpPr>
          <p:cNvPr id="323" name="Gruppieren 322"/>
          <p:cNvGrpSpPr/>
          <p:nvPr/>
        </p:nvGrpSpPr>
        <p:grpSpPr>
          <a:xfrm>
            <a:off x="3877075" y="4380955"/>
            <a:ext cx="983074" cy="673470"/>
            <a:chOff x="3661051" y="4015670"/>
            <a:chExt cx="983074" cy="673470"/>
          </a:xfrm>
        </p:grpSpPr>
        <p:sp>
          <p:nvSpPr>
            <p:cNvPr id="61" name="Textfeld 60"/>
            <p:cNvSpPr txBox="1"/>
            <p:nvPr/>
          </p:nvSpPr>
          <p:spPr>
            <a:xfrm>
              <a:off x="3661051" y="4015670"/>
              <a:ext cx="98307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Milling</a:t>
              </a:r>
            </a:p>
            <a:p>
              <a:pPr>
                <a:defRPr sz="1000"/>
              </a:pPr>
              <a:r>
                <a:rPr lang="en-GB" sz="500" dirty="0" smtClean="0"/>
                <a:t>Type: Cutting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 smtClean="0"/>
                <a:t>Maintenance Date: 01.08.18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944300" y="43104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003</a:t>
              </a:r>
              <a:endParaRPr lang="de-DE" sz="500" dirty="0"/>
            </a:p>
          </p:txBody>
        </p:sp>
      </p:grpSp>
      <p:grpSp>
        <p:nvGrpSpPr>
          <p:cNvPr id="330" name="Gruppieren 329"/>
          <p:cNvGrpSpPr/>
          <p:nvPr/>
        </p:nvGrpSpPr>
        <p:grpSpPr>
          <a:xfrm>
            <a:off x="3707904" y="3112127"/>
            <a:ext cx="928299" cy="568901"/>
            <a:chOff x="3707904" y="3008587"/>
            <a:chExt cx="928299" cy="568901"/>
          </a:xfrm>
        </p:grpSpPr>
        <p:sp>
          <p:nvSpPr>
            <p:cNvPr id="193" name="Textfeld 192"/>
            <p:cNvSpPr txBox="1"/>
            <p:nvPr/>
          </p:nvSpPr>
          <p:spPr>
            <a:xfrm>
              <a:off x="3707904" y="3331267"/>
              <a:ext cx="9282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Thermic component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3963765" y="300858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204</a:t>
              </a:r>
              <a:endParaRPr lang="de-DE" sz="500" dirty="0"/>
            </a:p>
          </p:txBody>
        </p:sp>
      </p:grpSp>
      <p:grpSp>
        <p:nvGrpSpPr>
          <p:cNvPr id="331" name="Gruppieren 330"/>
          <p:cNvGrpSpPr/>
          <p:nvPr/>
        </p:nvGrpSpPr>
        <p:grpSpPr>
          <a:xfrm>
            <a:off x="4690931" y="3093363"/>
            <a:ext cx="675955" cy="587665"/>
            <a:chOff x="4690931" y="2997618"/>
            <a:chExt cx="675955" cy="587665"/>
          </a:xfrm>
        </p:grpSpPr>
        <p:sp>
          <p:nvSpPr>
            <p:cNvPr id="195" name="Textfeld 194"/>
            <p:cNvSpPr txBox="1"/>
            <p:nvPr/>
          </p:nvSpPr>
          <p:spPr>
            <a:xfrm>
              <a:off x="4690931" y="3339062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4820620" y="299761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205</a:t>
              </a:r>
              <a:endParaRPr lang="de-DE" sz="500" dirty="0"/>
            </a:p>
          </p:txBody>
        </p:sp>
      </p:grpSp>
      <p:grpSp>
        <p:nvGrpSpPr>
          <p:cNvPr id="332" name="Gruppieren 331"/>
          <p:cNvGrpSpPr/>
          <p:nvPr/>
        </p:nvGrpSpPr>
        <p:grpSpPr>
          <a:xfrm>
            <a:off x="6519332" y="2907704"/>
            <a:ext cx="928299" cy="568901"/>
            <a:chOff x="6336196" y="3331957"/>
            <a:chExt cx="928299" cy="568901"/>
          </a:xfrm>
        </p:grpSpPr>
        <p:sp>
          <p:nvSpPr>
            <p:cNvPr id="202" name="Textfeld 201"/>
            <p:cNvSpPr txBox="1"/>
            <p:nvPr/>
          </p:nvSpPr>
          <p:spPr>
            <a:xfrm>
              <a:off x="6336196" y="3654637"/>
              <a:ext cx="9282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Construction robot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6592057" y="333195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209</a:t>
              </a:r>
              <a:endParaRPr lang="de-DE" sz="500" dirty="0"/>
            </a:p>
          </p:txBody>
        </p:sp>
      </p:grpSp>
      <p:grpSp>
        <p:nvGrpSpPr>
          <p:cNvPr id="333" name="Gruppieren 332"/>
          <p:cNvGrpSpPr/>
          <p:nvPr/>
        </p:nvGrpSpPr>
        <p:grpSpPr>
          <a:xfrm>
            <a:off x="7502359" y="2888940"/>
            <a:ext cx="742049" cy="587665"/>
            <a:chOff x="7319223" y="3320988"/>
            <a:chExt cx="742049" cy="587665"/>
          </a:xfrm>
        </p:grpSpPr>
        <p:sp>
          <p:nvSpPr>
            <p:cNvPr id="204" name="Textfeld 203"/>
            <p:cNvSpPr txBox="1"/>
            <p:nvPr/>
          </p:nvSpPr>
          <p:spPr>
            <a:xfrm>
              <a:off x="7319223" y="3662432"/>
              <a:ext cx="74204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assembly line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5" name="Ellipse 204"/>
            <p:cNvSpPr/>
            <p:nvPr/>
          </p:nvSpPr>
          <p:spPr>
            <a:xfrm>
              <a:off x="7481959" y="332098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210</a:t>
              </a:r>
              <a:endParaRPr lang="de-DE" sz="500" dirty="0"/>
            </a:p>
          </p:txBody>
        </p:sp>
      </p:grpSp>
      <p:grpSp>
        <p:nvGrpSpPr>
          <p:cNvPr id="316" name="Gruppieren 315"/>
          <p:cNvGrpSpPr/>
          <p:nvPr/>
        </p:nvGrpSpPr>
        <p:grpSpPr>
          <a:xfrm>
            <a:off x="3629958" y="1796553"/>
            <a:ext cx="539291" cy="589462"/>
            <a:chOff x="3686161" y="1573899"/>
            <a:chExt cx="539291" cy="589462"/>
          </a:xfrm>
        </p:grpSpPr>
        <p:sp>
          <p:nvSpPr>
            <p:cNvPr id="237" name="Textfeld 236"/>
            <p:cNvSpPr txBox="1"/>
            <p:nvPr/>
          </p:nvSpPr>
          <p:spPr>
            <a:xfrm>
              <a:off x="3686161" y="157389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Karl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38" name="Ellipse 237"/>
            <p:cNvSpPr/>
            <p:nvPr/>
          </p:nvSpPr>
          <p:spPr>
            <a:xfrm>
              <a:off x="3749075" y="178465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102</a:t>
              </a:r>
              <a:endParaRPr lang="de-DE" sz="500" dirty="0"/>
            </a:p>
          </p:txBody>
        </p:sp>
      </p:grpSp>
      <p:grpSp>
        <p:nvGrpSpPr>
          <p:cNvPr id="318" name="Gruppieren 317"/>
          <p:cNvGrpSpPr/>
          <p:nvPr/>
        </p:nvGrpSpPr>
        <p:grpSpPr>
          <a:xfrm>
            <a:off x="3306691" y="4252610"/>
            <a:ext cx="539291" cy="589462"/>
            <a:chOff x="3088784" y="3397469"/>
            <a:chExt cx="539291" cy="589462"/>
          </a:xfrm>
        </p:grpSpPr>
        <p:sp>
          <p:nvSpPr>
            <p:cNvPr id="239" name="Textfeld 238"/>
            <p:cNvSpPr txBox="1"/>
            <p:nvPr/>
          </p:nvSpPr>
          <p:spPr>
            <a:xfrm>
              <a:off x="3088784" y="339746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Alexa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150141" y="360822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103</a:t>
              </a:r>
              <a:endParaRPr lang="de-DE" sz="500" dirty="0"/>
            </a:p>
          </p:txBody>
        </p:sp>
      </p:grpSp>
      <p:grpSp>
        <p:nvGrpSpPr>
          <p:cNvPr id="315" name="Gruppieren 314"/>
          <p:cNvGrpSpPr/>
          <p:nvPr/>
        </p:nvGrpSpPr>
        <p:grpSpPr>
          <a:xfrm>
            <a:off x="6375316" y="1664804"/>
            <a:ext cx="539291" cy="589462"/>
            <a:chOff x="6321889" y="1688654"/>
            <a:chExt cx="539291" cy="589462"/>
          </a:xfrm>
        </p:grpSpPr>
        <p:sp>
          <p:nvSpPr>
            <p:cNvPr id="241" name="Textfeld 240"/>
            <p:cNvSpPr txBox="1"/>
            <p:nvPr/>
          </p:nvSpPr>
          <p:spPr>
            <a:xfrm>
              <a:off x="6321889" y="1688654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Tom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6383246" y="189941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104</a:t>
              </a:r>
              <a:endParaRPr lang="de-DE" sz="500" dirty="0"/>
            </a:p>
          </p:txBody>
        </p:sp>
      </p:grpSp>
      <p:sp>
        <p:nvSpPr>
          <p:cNvPr id="342" name="Textfeld 341"/>
          <p:cNvSpPr txBox="1"/>
          <p:nvPr/>
        </p:nvSpPr>
        <p:spPr>
          <a:xfrm>
            <a:off x="4424555" y="518245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3" name="Textfeld 342"/>
          <p:cNvSpPr txBox="1"/>
          <p:nvPr/>
        </p:nvSpPr>
        <p:spPr>
          <a:xfrm>
            <a:off x="4008429" y="522254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3853596" y="50544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5" name="Textfeld 344"/>
          <p:cNvSpPr txBox="1"/>
          <p:nvPr/>
        </p:nvSpPr>
        <p:spPr>
          <a:xfrm>
            <a:off x="1985706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6" name="Textfeld 345"/>
          <p:cNvSpPr txBox="1"/>
          <p:nvPr/>
        </p:nvSpPr>
        <p:spPr>
          <a:xfrm>
            <a:off x="1569580" y="32569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7" name="Textfeld 346"/>
          <p:cNvSpPr txBox="1"/>
          <p:nvPr/>
        </p:nvSpPr>
        <p:spPr>
          <a:xfrm>
            <a:off x="1414747" y="308881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8" name="Textfeld 347"/>
          <p:cNvSpPr txBox="1"/>
          <p:nvPr/>
        </p:nvSpPr>
        <p:spPr>
          <a:xfrm>
            <a:off x="4541633" y="26717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9" name="Textfeld 348"/>
          <p:cNvSpPr txBox="1"/>
          <p:nvPr/>
        </p:nvSpPr>
        <p:spPr>
          <a:xfrm>
            <a:off x="4125507" y="2711814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0" name="Textfeld 349"/>
          <p:cNvSpPr txBox="1"/>
          <p:nvPr/>
        </p:nvSpPr>
        <p:spPr>
          <a:xfrm>
            <a:off x="7356205" y="255599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1" name="Textfeld 350"/>
          <p:cNvSpPr txBox="1"/>
          <p:nvPr/>
        </p:nvSpPr>
        <p:spPr>
          <a:xfrm>
            <a:off x="6940079" y="2596088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2" name="Textfeld 351"/>
          <p:cNvSpPr txBox="1"/>
          <p:nvPr/>
        </p:nvSpPr>
        <p:spPr>
          <a:xfrm>
            <a:off x="1334820" y="263021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3" name="Textfeld 352"/>
          <p:cNvSpPr txBox="1"/>
          <p:nvPr/>
        </p:nvSpPr>
        <p:spPr>
          <a:xfrm>
            <a:off x="3958693" y="227573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4" name="Textfeld 353"/>
          <p:cNvSpPr txBox="1"/>
          <p:nvPr/>
        </p:nvSpPr>
        <p:spPr>
          <a:xfrm>
            <a:off x="6713836" y="213533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5" name="Textfeld 354"/>
          <p:cNvSpPr txBox="1"/>
          <p:nvPr/>
        </p:nvSpPr>
        <p:spPr>
          <a:xfrm>
            <a:off x="3626353" y="470412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6" name="Textfeld 355"/>
          <p:cNvSpPr txBox="1"/>
          <p:nvPr/>
        </p:nvSpPr>
        <p:spPr>
          <a:xfrm rot="21217803">
            <a:off x="2857532" y="250400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7" name="Textfeld 356"/>
          <p:cNvSpPr txBox="1"/>
          <p:nvPr/>
        </p:nvSpPr>
        <p:spPr>
          <a:xfrm rot="21331971">
            <a:off x="5375574" y="223310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8" name="Textfeld 357"/>
          <p:cNvSpPr txBox="1"/>
          <p:nvPr/>
        </p:nvSpPr>
        <p:spPr>
          <a:xfrm rot="2890991">
            <a:off x="2699934" y="32542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9" name="Textfeld 358"/>
          <p:cNvSpPr txBox="1"/>
          <p:nvPr/>
        </p:nvSpPr>
        <p:spPr>
          <a:xfrm rot="19015693">
            <a:off x="5906123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60" name="Textfeld 359"/>
          <p:cNvSpPr txBox="1"/>
          <p:nvPr/>
        </p:nvSpPr>
        <p:spPr>
          <a:xfrm>
            <a:off x="592545" y="303086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1" name="Textfeld 360"/>
          <p:cNvSpPr txBox="1"/>
          <p:nvPr/>
        </p:nvSpPr>
        <p:spPr>
          <a:xfrm>
            <a:off x="952212" y="315397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2" name="Textfeld 361"/>
          <p:cNvSpPr txBox="1"/>
          <p:nvPr/>
        </p:nvSpPr>
        <p:spPr>
          <a:xfrm>
            <a:off x="3038901" y="5050702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3" name="Textfeld 362"/>
          <p:cNvSpPr txBox="1"/>
          <p:nvPr/>
        </p:nvSpPr>
        <p:spPr>
          <a:xfrm>
            <a:off x="3391497" y="509943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4" name="Textfeld 363"/>
          <p:cNvSpPr txBox="1"/>
          <p:nvPr/>
        </p:nvSpPr>
        <p:spPr>
          <a:xfrm>
            <a:off x="3604857" y="263487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5" name="Textfeld 364"/>
          <p:cNvSpPr txBox="1"/>
          <p:nvPr/>
        </p:nvSpPr>
        <p:spPr>
          <a:xfrm>
            <a:off x="6347411" y="24023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6" name="Textfeld 365"/>
          <p:cNvSpPr txBox="1"/>
          <p:nvPr/>
        </p:nvSpPr>
        <p:spPr>
          <a:xfrm>
            <a:off x="6460202" y="377037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7" name="Textfeld 366"/>
          <p:cNvSpPr txBox="1"/>
          <p:nvPr/>
        </p:nvSpPr>
        <p:spPr>
          <a:xfrm>
            <a:off x="5755503" y="3883304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8" name="Textfeld 367"/>
          <p:cNvSpPr txBox="1"/>
          <p:nvPr/>
        </p:nvSpPr>
        <p:spPr>
          <a:xfrm>
            <a:off x="5284460" y="4191036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9" name="Textfeld 368"/>
          <p:cNvSpPr txBox="1"/>
          <p:nvPr/>
        </p:nvSpPr>
        <p:spPr>
          <a:xfrm>
            <a:off x="5277571" y="486744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2082783" y="2993335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1. </a:t>
            </a:r>
            <a:r>
              <a:rPr lang="de-DE" sz="700" b="1" dirty="0" err="1" smtClean="0">
                <a:solidFill>
                  <a:srgbClr val="FF0000"/>
                </a:solidFill>
              </a:rPr>
              <a:t>Step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33116" y="2737905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2. </a:t>
            </a:r>
            <a:r>
              <a:rPr lang="de-DE" sz="700" b="1" dirty="0" err="1" smtClean="0">
                <a:solidFill>
                  <a:srgbClr val="FF0000"/>
                </a:solidFill>
              </a:rPr>
              <a:t>Step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4247395" y="3979915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2. </a:t>
            </a:r>
            <a:r>
              <a:rPr lang="de-DE" sz="700" b="1" dirty="0" err="1" smtClean="0">
                <a:solidFill>
                  <a:srgbClr val="FF0000"/>
                </a:solidFill>
              </a:rPr>
              <a:t>Step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31348" y="4933030"/>
            <a:ext cx="2370121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Rechnenaufwand</a:t>
            </a:r>
            <a:r>
              <a:rPr lang="de-DE" dirty="0" smtClean="0"/>
              <a:t> ist Zielmengenabhängig, nicht gesamtmengen-abhängig</a:t>
            </a:r>
            <a:endParaRPr lang="de-DE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1325494" y="1583144"/>
            <a:ext cx="792028" cy="584833"/>
            <a:chOff x="738331" y="2564773"/>
            <a:chExt cx="792028" cy="584833"/>
          </a:xfrm>
        </p:grpSpPr>
        <p:sp>
          <p:nvSpPr>
            <p:cNvPr id="132" name="Textfeld 131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 1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3" name="Ellipse 132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401</a:t>
              </a:r>
              <a:endParaRPr lang="de-DE" sz="500" dirty="0"/>
            </a:p>
          </p:txBody>
        </p:sp>
      </p:grpSp>
      <p:sp>
        <p:nvSpPr>
          <p:cNvPr id="134" name="Textfeld 133"/>
          <p:cNvSpPr txBox="1"/>
          <p:nvPr/>
        </p:nvSpPr>
        <p:spPr>
          <a:xfrm>
            <a:off x="1712176" y="209718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5" name="Gruppieren 134"/>
          <p:cNvGrpSpPr/>
          <p:nvPr/>
        </p:nvGrpSpPr>
        <p:grpSpPr>
          <a:xfrm>
            <a:off x="4025733" y="1237419"/>
            <a:ext cx="792028" cy="584833"/>
            <a:chOff x="738331" y="2564773"/>
            <a:chExt cx="792028" cy="584833"/>
          </a:xfrm>
        </p:grpSpPr>
        <p:sp>
          <p:nvSpPr>
            <p:cNvPr id="136" name="Textfeld 135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Temp check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7" name="Ellipse 136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402</a:t>
              </a:r>
              <a:endParaRPr lang="de-DE" sz="500" dirty="0"/>
            </a:p>
          </p:txBody>
        </p:sp>
      </p:grpSp>
      <p:sp>
        <p:nvSpPr>
          <p:cNvPr id="138" name="Textfeld 137"/>
          <p:cNvSpPr txBox="1"/>
          <p:nvPr/>
        </p:nvSpPr>
        <p:spPr>
          <a:xfrm>
            <a:off x="4412415" y="175145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9" name="Gruppieren 138"/>
          <p:cNvGrpSpPr/>
          <p:nvPr/>
        </p:nvGrpSpPr>
        <p:grpSpPr>
          <a:xfrm>
            <a:off x="6740680" y="1088740"/>
            <a:ext cx="792028" cy="584833"/>
            <a:chOff x="738331" y="2564773"/>
            <a:chExt cx="792028" cy="584833"/>
          </a:xfrm>
        </p:grpSpPr>
        <p:sp>
          <p:nvSpPr>
            <p:cNvPr id="150" name="Textfeld 149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Final inspection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404</a:t>
              </a:r>
              <a:endParaRPr lang="de-DE" sz="500" dirty="0"/>
            </a:p>
          </p:txBody>
        </p:sp>
      </p:grpSp>
      <p:sp>
        <p:nvSpPr>
          <p:cNvPr id="152" name="Textfeld 151"/>
          <p:cNvSpPr txBox="1"/>
          <p:nvPr/>
        </p:nvSpPr>
        <p:spPr>
          <a:xfrm>
            <a:off x="7092280" y="163954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53" name="Gruppieren 152"/>
          <p:cNvGrpSpPr/>
          <p:nvPr/>
        </p:nvGrpSpPr>
        <p:grpSpPr>
          <a:xfrm>
            <a:off x="4267507" y="3724179"/>
            <a:ext cx="792028" cy="584833"/>
            <a:chOff x="738331" y="2564773"/>
            <a:chExt cx="792028" cy="584833"/>
          </a:xfrm>
        </p:grpSpPr>
        <p:sp>
          <p:nvSpPr>
            <p:cNvPr id="154" name="Textfeld 153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 2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55" name="Ellipse 154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403</a:t>
              </a:r>
              <a:endParaRPr lang="de-DE" sz="500" dirty="0"/>
            </a:p>
          </p:txBody>
        </p:sp>
      </p:grpSp>
      <p:sp>
        <p:nvSpPr>
          <p:cNvPr id="156" name="Textfeld 155"/>
          <p:cNvSpPr txBox="1"/>
          <p:nvPr/>
        </p:nvSpPr>
        <p:spPr>
          <a:xfrm>
            <a:off x="4654189" y="423821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5260689" y="288420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5978095" y="358631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00273" y="407494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059535" y="37674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1441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88839"/>
              </p:ext>
            </p:extLst>
          </p:nvPr>
        </p:nvGraphicFramePr>
        <p:xfrm>
          <a:off x="328555" y="3785361"/>
          <a:ext cx="18581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90"/>
                <a:gridCol w="929090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components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Thermic component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207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208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Construction robot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210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Assembly line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Punching Machine is Defect – Who can help?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88629"/>
              </p:ext>
            </p:extLst>
          </p:nvPr>
        </p:nvGraphicFramePr>
        <p:xfrm>
          <a:off x="1331640" y="1988840"/>
          <a:ext cx="1224136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persons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Dave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Karl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Alexa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Tom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Tina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el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7775"/>
              </p:ext>
            </p:extLst>
          </p:nvPr>
        </p:nvGraphicFramePr>
        <p:xfrm>
          <a:off x="5976156" y="1880828"/>
          <a:ext cx="12241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machines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Punching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Welding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Milling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Assembling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el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4280"/>
              </p:ext>
            </p:extLst>
          </p:nvPr>
        </p:nvGraphicFramePr>
        <p:xfrm>
          <a:off x="3851920" y="1988840"/>
          <a:ext cx="1224136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works</a:t>
                      </a:r>
                      <a:r>
                        <a:rPr lang="en-GB" sz="700" baseline="0" noProof="0" dirty="0" smtClean="0"/>
                        <a:t>  with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el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54456"/>
              </p:ext>
            </p:extLst>
          </p:nvPr>
        </p:nvGraphicFramePr>
        <p:xfrm>
          <a:off x="7200292" y="3609020"/>
          <a:ext cx="1224136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supplies</a:t>
                      </a:r>
                      <a:r>
                        <a:rPr lang="en-GB" sz="700" baseline="0" noProof="0" dirty="0" smtClean="0"/>
                        <a:t> to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Supplier_ID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Recipient_ID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88783"/>
              </p:ext>
            </p:extLst>
          </p:nvPr>
        </p:nvGraphicFramePr>
        <p:xfrm>
          <a:off x="5544108" y="3609020"/>
          <a:ext cx="12241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consists of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201, 202, 203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204,</a:t>
                      </a:r>
                      <a:r>
                        <a:rPr lang="en-GB" sz="700" baseline="0" noProof="0" dirty="0" smtClean="0"/>
                        <a:t> 205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206, 207, 208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209, 210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9885"/>
              </p:ext>
            </p:extLst>
          </p:nvPr>
        </p:nvGraphicFramePr>
        <p:xfrm>
          <a:off x="2555776" y="3609020"/>
          <a:ext cx="122413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Has technical</a:t>
                      </a:r>
                      <a:r>
                        <a:rPr lang="en-GB" sz="700" baseline="0" noProof="0" dirty="0" smtClean="0"/>
                        <a:t> knowhow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203, 205, 208, 210,401, 402, 403, 404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" name="Gerade Verbindung mit Pfeil 7"/>
          <p:cNvCxnSpPr>
            <a:stCxn id="121" idx="2"/>
            <a:endCxn id="124" idx="0"/>
          </p:cNvCxnSpPr>
          <p:nvPr/>
        </p:nvCxnSpPr>
        <p:spPr>
          <a:xfrm flipH="1">
            <a:off x="6156176" y="3069548"/>
            <a:ext cx="432048" cy="5394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5" idx="3"/>
            <a:endCxn id="124" idx="1"/>
          </p:cNvCxnSpPr>
          <p:nvPr/>
        </p:nvCxnSpPr>
        <p:spPr>
          <a:xfrm flipV="1">
            <a:off x="3779912" y="4310060"/>
            <a:ext cx="1764196" cy="20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3" idx="3"/>
            <a:endCxn id="125" idx="0"/>
          </p:cNvCxnSpPr>
          <p:nvPr/>
        </p:nvCxnSpPr>
        <p:spPr>
          <a:xfrm>
            <a:off x="2555776" y="2682260"/>
            <a:ext cx="612068" cy="926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733129" y="3203359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1. </a:t>
            </a:r>
            <a:r>
              <a:rPr lang="de-DE" sz="700" b="1" dirty="0" err="1" smtClean="0">
                <a:solidFill>
                  <a:srgbClr val="FF0000"/>
                </a:solidFill>
              </a:rPr>
              <a:t>Join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4110005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2. </a:t>
            </a:r>
            <a:r>
              <a:rPr lang="de-DE" sz="700" b="1" dirty="0" err="1" smtClean="0">
                <a:solidFill>
                  <a:srgbClr val="FF0000"/>
                </a:solidFill>
              </a:rPr>
              <a:t>Join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86346" y="3003304"/>
            <a:ext cx="486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FF0000"/>
                </a:solidFill>
              </a:rPr>
              <a:t>3</a:t>
            </a:r>
            <a:r>
              <a:rPr lang="de-DE" sz="700" b="1" dirty="0" smtClean="0">
                <a:solidFill>
                  <a:srgbClr val="FF0000"/>
                </a:solidFill>
              </a:rPr>
              <a:t>. </a:t>
            </a:r>
            <a:r>
              <a:rPr lang="de-DE" sz="700" b="1" dirty="0" err="1" smtClean="0">
                <a:solidFill>
                  <a:srgbClr val="FF0000"/>
                </a:solidFill>
              </a:rPr>
              <a:t>Join</a:t>
            </a:r>
            <a:endParaRPr lang="de-DE" sz="7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815239" y="5206008"/>
            <a:ext cx="1897221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Joins</a:t>
            </a:r>
            <a:r>
              <a:rPr lang="de-DE" dirty="0" smtClean="0"/>
              <a:t> komplexer je umfangreicher die Tabellen</a:t>
            </a:r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19723"/>
              </p:ext>
            </p:extLst>
          </p:nvPr>
        </p:nvGraphicFramePr>
        <p:xfrm>
          <a:off x="7488324" y="1449524"/>
          <a:ext cx="13321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sensors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Temp check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Final inspection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02081"/>
              </p:ext>
            </p:extLst>
          </p:nvPr>
        </p:nvGraphicFramePr>
        <p:xfrm>
          <a:off x="3995936" y="4904105"/>
          <a:ext cx="13321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checks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 Verbindung mit Pfeil 119"/>
          <p:cNvCxnSpPr>
            <a:stCxn id="101" idx="0"/>
            <a:endCxn id="134" idx="6"/>
          </p:cNvCxnSpPr>
          <p:nvPr/>
        </p:nvCxnSpPr>
        <p:spPr>
          <a:xfrm flipH="1" flipV="1">
            <a:off x="4592919" y="1632900"/>
            <a:ext cx="1521492" cy="2502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101" idx="0"/>
            <a:endCxn id="138" idx="4"/>
          </p:cNvCxnSpPr>
          <p:nvPr/>
        </p:nvCxnSpPr>
        <p:spPr>
          <a:xfrm flipV="1">
            <a:off x="6114411" y="1673573"/>
            <a:ext cx="985167" cy="24619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101" idx="2"/>
            <a:endCxn id="152" idx="6"/>
          </p:cNvCxnSpPr>
          <p:nvPr/>
        </p:nvCxnSpPr>
        <p:spPr>
          <a:xfrm flipH="1" flipV="1">
            <a:off x="4834693" y="4119660"/>
            <a:ext cx="1071430" cy="2051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01" idx="1"/>
            <a:endCxn id="130" idx="6"/>
          </p:cNvCxnSpPr>
          <p:nvPr/>
        </p:nvCxnSpPr>
        <p:spPr>
          <a:xfrm flipH="1" flipV="1">
            <a:off x="1892680" y="1978625"/>
            <a:ext cx="4074449" cy="2212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38" idx="4"/>
            <a:endCxn id="38" idx="0"/>
          </p:cNvCxnSpPr>
          <p:nvPr/>
        </p:nvCxnSpPr>
        <p:spPr>
          <a:xfrm>
            <a:off x="7099578" y="1673573"/>
            <a:ext cx="338054" cy="4446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52" idx="4"/>
            <a:endCxn id="32" idx="0"/>
          </p:cNvCxnSpPr>
          <p:nvPr/>
        </p:nvCxnSpPr>
        <p:spPr>
          <a:xfrm flipH="1">
            <a:off x="4368612" y="4309012"/>
            <a:ext cx="257793" cy="3667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34" idx="4"/>
            <a:endCxn id="34" idx="0"/>
          </p:cNvCxnSpPr>
          <p:nvPr/>
        </p:nvCxnSpPr>
        <p:spPr>
          <a:xfrm>
            <a:off x="4384631" y="1822252"/>
            <a:ext cx="310019" cy="387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30" idx="4"/>
            <a:endCxn id="31" idx="0"/>
          </p:cNvCxnSpPr>
          <p:nvPr/>
        </p:nvCxnSpPr>
        <p:spPr>
          <a:xfrm>
            <a:off x="1684392" y="2167977"/>
            <a:ext cx="355185" cy="408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101" idx="7"/>
            <a:endCxn id="205" idx="2"/>
          </p:cNvCxnSpPr>
          <p:nvPr/>
        </p:nvCxnSpPr>
        <p:spPr>
          <a:xfrm flipV="1">
            <a:off x="6261693" y="3078293"/>
            <a:ext cx="1403402" cy="1112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101" idx="0"/>
            <a:endCxn id="196" idx="6"/>
          </p:cNvCxnSpPr>
          <p:nvPr/>
        </p:nvCxnSpPr>
        <p:spPr>
          <a:xfrm flipH="1" flipV="1">
            <a:off x="5237196" y="3282716"/>
            <a:ext cx="877215" cy="852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01" idx="2"/>
            <a:endCxn id="149" idx="0"/>
          </p:cNvCxnSpPr>
          <p:nvPr/>
        </p:nvCxnSpPr>
        <p:spPr>
          <a:xfrm flipH="1">
            <a:off x="4871810" y="4324856"/>
            <a:ext cx="1034313" cy="123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Additional Information: Tina= </a:t>
            </a:r>
            <a:r>
              <a:rPr lang="en-GB" sz="2000" dirty="0" err="1" smtClean="0"/>
              <a:t>TechSupport</a:t>
            </a:r>
            <a:r>
              <a:rPr lang="en-GB" sz="2000" dirty="0" smtClean="0"/>
              <a:t>; 204= Critical Component; 201 and 206 Maintenance Interval= 2 Weeks</a:t>
            </a:r>
            <a:endParaRPr lang="en-GB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6</a:t>
            </a:fld>
            <a:endParaRPr lang="de-DE"/>
          </a:p>
        </p:txBody>
      </p:sp>
      <p:cxnSp>
        <p:nvCxnSpPr>
          <p:cNvPr id="46" name="Gerade Verbindung mit Pfeil 45"/>
          <p:cNvCxnSpPr>
            <a:stCxn id="32" idx="6"/>
            <a:endCxn id="38" idx="2"/>
          </p:cNvCxnSpPr>
          <p:nvPr/>
        </p:nvCxnSpPr>
        <p:spPr>
          <a:xfrm flipV="1">
            <a:off x="4576900" y="2307557"/>
            <a:ext cx="2652444" cy="2557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1" idx="6"/>
            <a:endCxn id="34" idx="2"/>
          </p:cNvCxnSpPr>
          <p:nvPr/>
        </p:nvCxnSpPr>
        <p:spPr>
          <a:xfrm flipV="1">
            <a:off x="2247865" y="2399289"/>
            <a:ext cx="2238497" cy="3663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4" idx="6"/>
            <a:endCxn id="38" idx="2"/>
          </p:cNvCxnSpPr>
          <p:nvPr/>
        </p:nvCxnSpPr>
        <p:spPr>
          <a:xfrm flipV="1">
            <a:off x="4902938" y="2307557"/>
            <a:ext cx="2326406" cy="91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1" idx="6"/>
            <a:endCxn id="32" idx="2"/>
          </p:cNvCxnSpPr>
          <p:nvPr/>
        </p:nvCxnSpPr>
        <p:spPr>
          <a:xfrm>
            <a:off x="2247865" y="2765607"/>
            <a:ext cx="1912459" cy="2099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98" idx="4"/>
            <a:endCxn id="31" idx="2"/>
          </p:cNvCxnSpPr>
          <p:nvPr/>
        </p:nvCxnSpPr>
        <p:spPr>
          <a:xfrm>
            <a:off x="1250135" y="2753693"/>
            <a:ext cx="581154" cy="11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31" idx="4"/>
            <a:endCxn id="143" idx="0"/>
          </p:cNvCxnSpPr>
          <p:nvPr/>
        </p:nvCxnSpPr>
        <p:spPr>
          <a:xfrm>
            <a:off x="2039577" y="2954959"/>
            <a:ext cx="286233" cy="9385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31" idx="4"/>
            <a:endCxn id="141" idx="0"/>
          </p:cNvCxnSpPr>
          <p:nvPr/>
        </p:nvCxnSpPr>
        <p:spPr>
          <a:xfrm flipH="1">
            <a:off x="1573787" y="2954959"/>
            <a:ext cx="465790" cy="9385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31" idx="4"/>
            <a:endCxn id="109" idx="0"/>
          </p:cNvCxnSpPr>
          <p:nvPr/>
        </p:nvCxnSpPr>
        <p:spPr>
          <a:xfrm flipH="1">
            <a:off x="821763" y="2954959"/>
            <a:ext cx="1217814" cy="9356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32" idx="4"/>
            <a:endCxn id="149" idx="0"/>
          </p:cNvCxnSpPr>
          <p:nvPr/>
        </p:nvCxnSpPr>
        <p:spPr>
          <a:xfrm>
            <a:off x="4368612" y="5054425"/>
            <a:ext cx="503198" cy="505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32" idx="4"/>
            <a:endCxn id="147" idx="0"/>
          </p:cNvCxnSpPr>
          <p:nvPr/>
        </p:nvCxnSpPr>
        <p:spPr>
          <a:xfrm flipH="1">
            <a:off x="4134810" y="5054425"/>
            <a:ext cx="233802" cy="4949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32" idx="4"/>
            <a:endCxn id="145" idx="0"/>
          </p:cNvCxnSpPr>
          <p:nvPr/>
        </p:nvCxnSpPr>
        <p:spPr>
          <a:xfrm flipH="1">
            <a:off x="3397809" y="5054425"/>
            <a:ext cx="970803" cy="484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98" idx="4"/>
            <a:endCxn id="141" idx="0"/>
          </p:cNvCxnSpPr>
          <p:nvPr/>
        </p:nvCxnSpPr>
        <p:spPr>
          <a:xfrm>
            <a:off x="1250135" y="2753693"/>
            <a:ext cx="323652" cy="1139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98" idx="4"/>
            <a:endCxn id="109" idx="0"/>
          </p:cNvCxnSpPr>
          <p:nvPr/>
        </p:nvCxnSpPr>
        <p:spPr>
          <a:xfrm flipH="1">
            <a:off x="821763" y="2753693"/>
            <a:ext cx="428372" cy="11368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>
            <a:stCxn id="101" idx="2"/>
            <a:endCxn id="143" idx="6"/>
          </p:cNvCxnSpPr>
          <p:nvPr/>
        </p:nvCxnSpPr>
        <p:spPr>
          <a:xfrm flipH="1" flipV="1">
            <a:off x="2534098" y="4082839"/>
            <a:ext cx="3372025" cy="2420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34" idx="4"/>
            <a:endCxn id="194" idx="0"/>
          </p:cNvCxnSpPr>
          <p:nvPr/>
        </p:nvCxnSpPr>
        <p:spPr>
          <a:xfrm flipH="1">
            <a:off x="4172053" y="2588641"/>
            <a:ext cx="522597" cy="5234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34" idx="4"/>
            <a:endCxn id="196" idx="0"/>
          </p:cNvCxnSpPr>
          <p:nvPr/>
        </p:nvCxnSpPr>
        <p:spPr>
          <a:xfrm>
            <a:off x="4694650" y="2588641"/>
            <a:ext cx="334258" cy="5047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38" idx="4"/>
            <a:endCxn id="203" idx="0"/>
          </p:cNvCxnSpPr>
          <p:nvPr/>
        </p:nvCxnSpPr>
        <p:spPr>
          <a:xfrm flipH="1">
            <a:off x="6983481" y="2496909"/>
            <a:ext cx="454151" cy="4107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38" idx="4"/>
            <a:endCxn id="205" idx="0"/>
          </p:cNvCxnSpPr>
          <p:nvPr/>
        </p:nvCxnSpPr>
        <p:spPr>
          <a:xfrm>
            <a:off x="7437632" y="2496909"/>
            <a:ext cx="435751" cy="3920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38" idx="4"/>
            <a:endCxn id="34" idx="2"/>
          </p:cNvCxnSpPr>
          <p:nvPr/>
        </p:nvCxnSpPr>
        <p:spPr>
          <a:xfrm>
            <a:off x="3901160" y="2386015"/>
            <a:ext cx="585202" cy="1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238" idx="4"/>
            <a:endCxn id="194" idx="0"/>
          </p:cNvCxnSpPr>
          <p:nvPr/>
        </p:nvCxnSpPr>
        <p:spPr>
          <a:xfrm>
            <a:off x="3901160" y="2386015"/>
            <a:ext cx="270893" cy="726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>
            <a:stCxn id="240" idx="4"/>
            <a:endCxn id="32" idx="2"/>
          </p:cNvCxnSpPr>
          <p:nvPr/>
        </p:nvCxnSpPr>
        <p:spPr>
          <a:xfrm>
            <a:off x="3576336" y="4842072"/>
            <a:ext cx="583988" cy="23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240" idx="4"/>
            <a:endCxn id="147" idx="0"/>
          </p:cNvCxnSpPr>
          <p:nvPr/>
        </p:nvCxnSpPr>
        <p:spPr>
          <a:xfrm>
            <a:off x="3576336" y="4842072"/>
            <a:ext cx="558474" cy="707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mit Pfeil 250"/>
          <p:cNvCxnSpPr>
            <a:stCxn id="240" idx="4"/>
            <a:endCxn id="145" idx="0"/>
          </p:cNvCxnSpPr>
          <p:nvPr/>
        </p:nvCxnSpPr>
        <p:spPr>
          <a:xfrm flipH="1">
            <a:off x="3397809" y="4842072"/>
            <a:ext cx="178527" cy="697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>
            <a:stCxn id="242" idx="4"/>
            <a:endCxn id="38" idx="2"/>
          </p:cNvCxnSpPr>
          <p:nvPr/>
        </p:nvCxnSpPr>
        <p:spPr>
          <a:xfrm>
            <a:off x="6644961" y="2254266"/>
            <a:ext cx="584383" cy="532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42" idx="4"/>
            <a:endCxn id="203" idx="0"/>
          </p:cNvCxnSpPr>
          <p:nvPr/>
        </p:nvCxnSpPr>
        <p:spPr>
          <a:xfrm>
            <a:off x="6644961" y="2254266"/>
            <a:ext cx="338520" cy="653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uppieren 320"/>
          <p:cNvGrpSpPr/>
          <p:nvPr/>
        </p:nvGrpSpPr>
        <p:grpSpPr>
          <a:xfrm>
            <a:off x="4197660" y="1928933"/>
            <a:ext cx="993981" cy="659708"/>
            <a:chOff x="4197660" y="2145132"/>
            <a:chExt cx="993981" cy="659708"/>
          </a:xfrm>
        </p:grpSpPr>
        <p:sp>
          <p:nvSpPr>
            <p:cNvPr id="76" name="Textfeld 75"/>
            <p:cNvSpPr txBox="1"/>
            <p:nvPr/>
          </p:nvSpPr>
          <p:spPr>
            <a:xfrm>
              <a:off x="4197660" y="2145132"/>
              <a:ext cx="99398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Welding</a:t>
              </a:r>
            </a:p>
            <a:p>
              <a:pPr>
                <a:defRPr sz="1000"/>
              </a:pPr>
              <a:r>
                <a:rPr lang="en-GB" sz="500" dirty="0" smtClean="0"/>
                <a:t>Type: Thermic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01.07.18</a:t>
              </a:r>
              <a:endParaRPr lang="en-GB" sz="5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486362" y="24261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002</a:t>
              </a:r>
              <a:endParaRPr lang="de-DE" sz="500" dirty="0"/>
            </a:p>
          </p:txBody>
        </p:sp>
      </p:grpSp>
      <p:grpSp>
        <p:nvGrpSpPr>
          <p:cNvPr id="322" name="Gruppieren 321"/>
          <p:cNvGrpSpPr/>
          <p:nvPr/>
        </p:nvGrpSpPr>
        <p:grpSpPr>
          <a:xfrm>
            <a:off x="6951578" y="1812167"/>
            <a:ext cx="972108" cy="684742"/>
            <a:chOff x="6768442" y="2264646"/>
            <a:chExt cx="972108" cy="684742"/>
          </a:xfrm>
        </p:grpSpPr>
        <p:sp>
          <p:nvSpPr>
            <p:cNvPr id="77" name="Textfeld 76"/>
            <p:cNvSpPr txBox="1"/>
            <p:nvPr/>
          </p:nvSpPr>
          <p:spPr>
            <a:xfrm>
              <a:off x="6768442" y="2264646"/>
              <a:ext cx="972108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/>
                <a:t>Name: </a:t>
              </a:r>
              <a:r>
                <a:rPr lang="en-GB" sz="500" dirty="0" smtClean="0"/>
                <a:t>Assembly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Type: </a:t>
              </a:r>
              <a:r>
                <a:rPr lang="en-GB" sz="500" dirty="0" smtClean="0"/>
                <a:t>Construction </a:t>
              </a:r>
              <a:r>
                <a:rPr lang="en-GB" sz="500" dirty="0" err="1" smtClean="0"/>
                <a:t>Maschine</a:t>
              </a:r>
              <a:endParaRPr lang="en-GB" sz="500" dirty="0"/>
            </a:p>
            <a:p>
              <a:pPr>
                <a:defRPr sz="1000"/>
              </a:pPr>
              <a:r>
                <a:rPr lang="en-GB" sz="500" dirty="0"/>
                <a:t>Maintenance Date: </a:t>
              </a:r>
              <a:r>
                <a:rPr lang="en-GB" sz="500" dirty="0" smtClean="0"/>
                <a:t>01.09.18</a:t>
              </a:r>
              <a:endParaRPr lang="en-GB" sz="500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046208" y="2570683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004</a:t>
              </a:r>
              <a:endParaRPr lang="de-DE" sz="500" dirty="0"/>
            </a:p>
          </p:txBody>
        </p:sp>
      </p:grpSp>
      <p:grpSp>
        <p:nvGrpSpPr>
          <p:cNvPr id="317" name="Gruppieren 316"/>
          <p:cNvGrpSpPr/>
          <p:nvPr/>
        </p:nvGrpSpPr>
        <p:grpSpPr>
          <a:xfrm>
            <a:off x="980490" y="2168860"/>
            <a:ext cx="539291" cy="584833"/>
            <a:chOff x="827584" y="2564773"/>
            <a:chExt cx="539291" cy="584833"/>
          </a:xfrm>
        </p:grpSpPr>
        <p:sp>
          <p:nvSpPr>
            <p:cNvPr id="97" name="Textfeld 96"/>
            <p:cNvSpPr txBox="1"/>
            <p:nvPr/>
          </p:nvSpPr>
          <p:spPr>
            <a:xfrm>
              <a:off x="827584" y="2564773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Dave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98" name="Ellipse 97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101</a:t>
              </a:r>
              <a:endParaRPr lang="de-DE" sz="500" dirty="0"/>
            </a:p>
          </p:txBody>
        </p:sp>
      </p:grpSp>
      <p:grpSp>
        <p:nvGrpSpPr>
          <p:cNvPr id="319" name="Gruppieren 318"/>
          <p:cNvGrpSpPr/>
          <p:nvPr/>
        </p:nvGrpSpPr>
        <p:grpSpPr>
          <a:xfrm>
            <a:off x="5853507" y="4135503"/>
            <a:ext cx="521809" cy="757785"/>
            <a:chOff x="5670890" y="5750633"/>
            <a:chExt cx="521809" cy="757785"/>
          </a:xfrm>
        </p:grpSpPr>
        <p:sp>
          <p:nvSpPr>
            <p:cNvPr id="100" name="Textfeld 99"/>
            <p:cNvSpPr txBox="1"/>
            <p:nvPr/>
          </p:nvSpPr>
          <p:spPr>
            <a:xfrm>
              <a:off x="5670890" y="6108308"/>
              <a:ext cx="52180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Tina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  <a:p>
              <a:pPr>
                <a:defRPr sz="1000"/>
              </a:pPr>
              <a:r>
                <a:rPr lang="en-GB" sz="500" b="1" dirty="0" smtClean="0">
                  <a:solidFill>
                    <a:srgbClr val="FF0000"/>
                  </a:solidFill>
                </a:rPr>
                <a:t>Function: </a:t>
              </a:r>
              <a:r>
                <a:rPr lang="en-GB" sz="500" b="1" dirty="0" err="1" smtClean="0">
                  <a:solidFill>
                    <a:srgbClr val="FF0000"/>
                  </a:solidFill>
                </a:rPr>
                <a:t>TechSupport</a:t>
              </a:r>
              <a:endParaRPr lang="en-GB" sz="5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5723506" y="5750633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105</a:t>
              </a:r>
              <a:endParaRPr lang="de-DE" sz="500" dirty="0"/>
            </a:p>
          </p:txBody>
        </p:sp>
      </p:grpSp>
      <p:grpSp>
        <p:nvGrpSpPr>
          <p:cNvPr id="324" name="Gruppieren 323"/>
          <p:cNvGrpSpPr/>
          <p:nvPr/>
        </p:nvGrpSpPr>
        <p:grpSpPr>
          <a:xfrm>
            <a:off x="483786" y="3890591"/>
            <a:ext cx="675955" cy="762545"/>
            <a:chOff x="187633" y="4718683"/>
            <a:chExt cx="675955" cy="762545"/>
          </a:xfrm>
        </p:grpSpPr>
        <p:sp>
          <p:nvSpPr>
            <p:cNvPr id="108" name="Textfeld 107"/>
            <p:cNvSpPr txBox="1"/>
            <p:nvPr/>
          </p:nvSpPr>
          <p:spPr>
            <a:xfrm>
              <a:off x="187633" y="5081118"/>
              <a:ext cx="67595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  <a:p>
              <a:pPr>
                <a:defRPr sz="1000"/>
              </a:pPr>
              <a:r>
                <a:rPr lang="en-GB" sz="500" b="1" dirty="0" smtClean="0">
                  <a:solidFill>
                    <a:srgbClr val="FF0000"/>
                  </a:solidFill>
                </a:rPr>
                <a:t>Maintenance Interval: 2 weeks</a:t>
              </a: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7322" y="4718683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201</a:t>
              </a:r>
              <a:endParaRPr lang="de-DE" sz="500" dirty="0"/>
            </a:p>
          </p:txBody>
        </p:sp>
      </p:grpSp>
      <p:grpSp>
        <p:nvGrpSpPr>
          <p:cNvPr id="325" name="Gruppieren 324"/>
          <p:cNvGrpSpPr/>
          <p:nvPr/>
        </p:nvGrpSpPr>
        <p:grpSpPr>
          <a:xfrm>
            <a:off x="1235810" y="3893486"/>
            <a:ext cx="675955" cy="573823"/>
            <a:chOff x="923440" y="4739878"/>
            <a:chExt cx="675955" cy="573823"/>
          </a:xfrm>
        </p:grpSpPr>
        <p:sp>
          <p:nvSpPr>
            <p:cNvPr id="140" name="Textfeld 139"/>
            <p:cNvSpPr txBox="1"/>
            <p:nvPr/>
          </p:nvSpPr>
          <p:spPr>
            <a:xfrm>
              <a:off x="92344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053129" y="473987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202</a:t>
              </a:r>
              <a:endParaRPr lang="de-DE" sz="500" dirty="0"/>
            </a:p>
          </p:txBody>
        </p:sp>
      </p:grpSp>
      <p:grpSp>
        <p:nvGrpSpPr>
          <p:cNvPr id="326" name="Gruppieren 325"/>
          <p:cNvGrpSpPr/>
          <p:nvPr/>
        </p:nvGrpSpPr>
        <p:grpSpPr>
          <a:xfrm>
            <a:off x="1987833" y="3893486"/>
            <a:ext cx="675955" cy="573823"/>
            <a:chOff x="1691680" y="4739878"/>
            <a:chExt cx="675955" cy="573823"/>
          </a:xfrm>
        </p:grpSpPr>
        <p:sp>
          <p:nvSpPr>
            <p:cNvPr id="142" name="Textfeld 141"/>
            <p:cNvSpPr txBox="1"/>
            <p:nvPr/>
          </p:nvSpPr>
          <p:spPr>
            <a:xfrm>
              <a:off x="1691680" y="5067480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821369" y="473987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203</a:t>
              </a:r>
              <a:endParaRPr lang="de-DE" sz="500" dirty="0"/>
            </a:p>
          </p:txBody>
        </p:sp>
      </p:grpSp>
      <p:grpSp>
        <p:nvGrpSpPr>
          <p:cNvPr id="320" name="Gruppieren 319"/>
          <p:cNvGrpSpPr/>
          <p:nvPr/>
        </p:nvGrpSpPr>
        <p:grpSpPr>
          <a:xfrm>
            <a:off x="1551262" y="2295062"/>
            <a:ext cx="976631" cy="659897"/>
            <a:chOff x="1255109" y="3123154"/>
            <a:chExt cx="976631" cy="659897"/>
          </a:xfrm>
        </p:grpSpPr>
        <p:sp>
          <p:nvSpPr>
            <p:cNvPr id="75" name="Textfeld 74"/>
            <p:cNvSpPr txBox="1"/>
            <p:nvPr/>
          </p:nvSpPr>
          <p:spPr>
            <a:xfrm>
              <a:off x="1255109" y="3123154"/>
              <a:ext cx="97663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Punching</a:t>
              </a:r>
            </a:p>
            <a:p>
              <a:pPr>
                <a:defRPr sz="1000"/>
              </a:pPr>
              <a:r>
                <a:rPr lang="en-GB" sz="500" dirty="0" smtClean="0"/>
                <a:t>Type: Cutting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 smtClean="0"/>
                <a:t>Maintenance Date: 01.06.18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1535136" y="3404346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001</a:t>
              </a:r>
              <a:endParaRPr lang="de-DE" sz="500" dirty="0"/>
            </a:p>
          </p:txBody>
        </p:sp>
      </p:grpSp>
      <p:grpSp>
        <p:nvGrpSpPr>
          <p:cNvPr id="329" name="Gruppieren 328"/>
          <p:cNvGrpSpPr/>
          <p:nvPr/>
        </p:nvGrpSpPr>
        <p:grpSpPr>
          <a:xfrm>
            <a:off x="3059832" y="5539422"/>
            <a:ext cx="675955" cy="755643"/>
            <a:chOff x="2843808" y="5147860"/>
            <a:chExt cx="675955" cy="755643"/>
          </a:xfrm>
        </p:grpSpPr>
        <p:sp>
          <p:nvSpPr>
            <p:cNvPr id="144" name="Textfeld 143"/>
            <p:cNvSpPr txBox="1"/>
            <p:nvPr/>
          </p:nvSpPr>
          <p:spPr>
            <a:xfrm>
              <a:off x="2843808" y="5503393"/>
              <a:ext cx="67595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Blade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  <a:p>
              <a:pPr>
                <a:defRPr sz="1000"/>
              </a:pPr>
              <a:r>
                <a:rPr lang="en-GB" sz="500" b="1" dirty="0">
                  <a:solidFill>
                    <a:srgbClr val="FF0000"/>
                  </a:solidFill>
                </a:rPr>
                <a:t>Maintenance Interval: 2 </a:t>
              </a:r>
              <a:r>
                <a:rPr lang="en-GB" sz="500" b="1" dirty="0" smtClean="0">
                  <a:solidFill>
                    <a:srgbClr val="FF0000"/>
                  </a:solidFill>
                </a:rPr>
                <a:t>weeks</a:t>
              </a:r>
              <a:endParaRPr lang="en-GB" sz="5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Ellipse 144"/>
            <p:cNvSpPr/>
            <p:nvPr/>
          </p:nvSpPr>
          <p:spPr>
            <a:xfrm>
              <a:off x="2973497" y="5147860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206</a:t>
              </a:r>
              <a:endParaRPr lang="de-DE" sz="500" dirty="0"/>
            </a:p>
          </p:txBody>
        </p:sp>
      </p:grpSp>
      <p:grpSp>
        <p:nvGrpSpPr>
          <p:cNvPr id="328" name="Gruppieren 327"/>
          <p:cNvGrpSpPr/>
          <p:nvPr/>
        </p:nvGrpSpPr>
        <p:grpSpPr>
          <a:xfrm>
            <a:off x="3796833" y="5549420"/>
            <a:ext cx="675955" cy="579880"/>
            <a:chOff x="3597729" y="5169055"/>
            <a:chExt cx="675955" cy="579880"/>
          </a:xfrm>
        </p:grpSpPr>
        <p:sp>
          <p:nvSpPr>
            <p:cNvPr id="146" name="Textfeld 145"/>
            <p:cNvSpPr txBox="1"/>
            <p:nvPr/>
          </p:nvSpPr>
          <p:spPr>
            <a:xfrm>
              <a:off x="3597729" y="5502714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Engine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727418" y="5169055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207</a:t>
              </a:r>
              <a:endParaRPr lang="de-DE" sz="500" dirty="0"/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4533833" y="5559937"/>
            <a:ext cx="675955" cy="569363"/>
            <a:chOff x="4317809" y="5158086"/>
            <a:chExt cx="675955" cy="569363"/>
          </a:xfrm>
        </p:grpSpPr>
        <p:sp>
          <p:nvSpPr>
            <p:cNvPr id="148" name="Textfeld 147"/>
            <p:cNvSpPr txBox="1"/>
            <p:nvPr/>
          </p:nvSpPr>
          <p:spPr>
            <a:xfrm>
              <a:off x="4317809" y="5481228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4447498" y="5158086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208</a:t>
              </a:r>
              <a:endParaRPr lang="de-DE" sz="500" dirty="0"/>
            </a:p>
          </p:txBody>
        </p:sp>
      </p:grpSp>
      <p:grpSp>
        <p:nvGrpSpPr>
          <p:cNvPr id="323" name="Gruppieren 322"/>
          <p:cNvGrpSpPr/>
          <p:nvPr/>
        </p:nvGrpSpPr>
        <p:grpSpPr>
          <a:xfrm>
            <a:off x="3877075" y="4380955"/>
            <a:ext cx="983074" cy="673470"/>
            <a:chOff x="3661051" y="4015670"/>
            <a:chExt cx="983074" cy="673470"/>
          </a:xfrm>
        </p:grpSpPr>
        <p:sp>
          <p:nvSpPr>
            <p:cNvPr id="61" name="Textfeld 60"/>
            <p:cNvSpPr txBox="1"/>
            <p:nvPr/>
          </p:nvSpPr>
          <p:spPr>
            <a:xfrm>
              <a:off x="3661051" y="4015670"/>
              <a:ext cx="983074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Milling</a:t>
              </a:r>
            </a:p>
            <a:p>
              <a:pPr>
                <a:defRPr sz="1000"/>
              </a:pPr>
              <a:r>
                <a:rPr lang="en-GB" sz="500" dirty="0" smtClean="0"/>
                <a:t>Type: Cutting </a:t>
              </a:r>
              <a:r>
                <a:rPr lang="en-GB" sz="500" dirty="0" err="1" smtClean="0"/>
                <a:t>Maschine</a:t>
              </a:r>
              <a:endParaRPr lang="en-GB" sz="500" dirty="0" smtClean="0"/>
            </a:p>
            <a:p>
              <a:pPr>
                <a:defRPr sz="1000"/>
              </a:pPr>
              <a:r>
                <a:rPr lang="en-GB" sz="500" dirty="0" smtClean="0"/>
                <a:t>Maintenance Date: 01.08.18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944300" y="4310435"/>
              <a:ext cx="416576" cy="37870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003</a:t>
              </a:r>
              <a:endParaRPr lang="de-DE" sz="500" dirty="0"/>
            </a:p>
          </p:txBody>
        </p:sp>
      </p:grpSp>
      <p:grpSp>
        <p:nvGrpSpPr>
          <p:cNvPr id="330" name="Gruppieren 329"/>
          <p:cNvGrpSpPr/>
          <p:nvPr/>
        </p:nvGrpSpPr>
        <p:grpSpPr>
          <a:xfrm>
            <a:off x="3707904" y="3112127"/>
            <a:ext cx="928299" cy="669597"/>
            <a:chOff x="3707904" y="3008587"/>
            <a:chExt cx="928299" cy="669597"/>
          </a:xfrm>
        </p:grpSpPr>
        <p:sp>
          <p:nvSpPr>
            <p:cNvPr id="193" name="Textfeld 192"/>
            <p:cNvSpPr txBox="1"/>
            <p:nvPr/>
          </p:nvSpPr>
          <p:spPr>
            <a:xfrm>
              <a:off x="3707904" y="3355019"/>
              <a:ext cx="928299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Thermic component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  <a:p>
              <a:pPr>
                <a:defRPr sz="1000"/>
              </a:pPr>
              <a:r>
                <a:rPr lang="en-GB" sz="500" b="1" dirty="0" smtClean="0">
                  <a:solidFill>
                    <a:srgbClr val="FF0000"/>
                  </a:solidFill>
                </a:rPr>
                <a:t>Note: Critical Component</a:t>
              </a: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3963765" y="300858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204</a:t>
              </a:r>
              <a:endParaRPr lang="de-DE" sz="500" dirty="0"/>
            </a:p>
          </p:txBody>
        </p:sp>
      </p:grpSp>
      <p:grpSp>
        <p:nvGrpSpPr>
          <p:cNvPr id="331" name="Gruppieren 330"/>
          <p:cNvGrpSpPr/>
          <p:nvPr/>
        </p:nvGrpSpPr>
        <p:grpSpPr>
          <a:xfrm>
            <a:off x="4690931" y="3093363"/>
            <a:ext cx="675955" cy="587665"/>
            <a:chOff x="4690931" y="2997618"/>
            <a:chExt cx="675955" cy="587665"/>
          </a:xfrm>
        </p:grpSpPr>
        <p:sp>
          <p:nvSpPr>
            <p:cNvPr id="195" name="Textfeld 194"/>
            <p:cNvSpPr txBox="1"/>
            <p:nvPr/>
          </p:nvSpPr>
          <p:spPr>
            <a:xfrm>
              <a:off x="4690931" y="3339062"/>
              <a:ext cx="67595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Processor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4820620" y="299761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205</a:t>
              </a:r>
              <a:endParaRPr lang="de-DE" sz="500" dirty="0"/>
            </a:p>
          </p:txBody>
        </p:sp>
      </p:grpSp>
      <p:grpSp>
        <p:nvGrpSpPr>
          <p:cNvPr id="332" name="Gruppieren 331"/>
          <p:cNvGrpSpPr/>
          <p:nvPr/>
        </p:nvGrpSpPr>
        <p:grpSpPr>
          <a:xfrm>
            <a:off x="6519332" y="2907704"/>
            <a:ext cx="928299" cy="568901"/>
            <a:chOff x="6336196" y="3331957"/>
            <a:chExt cx="928299" cy="568901"/>
          </a:xfrm>
        </p:grpSpPr>
        <p:sp>
          <p:nvSpPr>
            <p:cNvPr id="202" name="Textfeld 201"/>
            <p:cNvSpPr txBox="1"/>
            <p:nvPr/>
          </p:nvSpPr>
          <p:spPr>
            <a:xfrm>
              <a:off x="6336196" y="3654637"/>
              <a:ext cx="92829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Construction robot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6592057" y="3331957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209</a:t>
              </a:r>
              <a:endParaRPr lang="de-DE" sz="500" dirty="0"/>
            </a:p>
          </p:txBody>
        </p:sp>
      </p:grpSp>
      <p:grpSp>
        <p:nvGrpSpPr>
          <p:cNvPr id="333" name="Gruppieren 332"/>
          <p:cNvGrpSpPr/>
          <p:nvPr/>
        </p:nvGrpSpPr>
        <p:grpSpPr>
          <a:xfrm>
            <a:off x="7502359" y="2888940"/>
            <a:ext cx="742049" cy="587665"/>
            <a:chOff x="7319223" y="3320988"/>
            <a:chExt cx="742049" cy="587665"/>
          </a:xfrm>
        </p:grpSpPr>
        <p:sp>
          <p:nvSpPr>
            <p:cNvPr id="204" name="Textfeld 203"/>
            <p:cNvSpPr txBox="1"/>
            <p:nvPr/>
          </p:nvSpPr>
          <p:spPr>
            <a:xfrm>
              <a:off x="7319223" y="3662432"/>
              <a:ext cx="74204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assembly line</a:t>
              </a:r>
            </a:p>
            <a:p>
              <a:pPr>
                <a:defRPr sz="1000"/>
              </a:pPr>
              <a:r>
                <a:rPr lang="en-GB" sz="500" dirty="0" smtClean="0"/>
                <a:t>Type: Component</a:t>
              </a:r>
            </a:p>
          </p:txBody>
        </p:sp>
        <p:sp>
          <p:nvSpPr>
            <p:cNvPr id="205" name="Ellipse 204"/>
            <p:cNvSpPr/>
            <p:nvPr/>
          </p:nvSpPr>
          <p:spPr>
            <a:xfrm>
              <a:off x="7481959" y="3320988"/>
              <a:ext cx="416576" cy="3787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210</a:t>
              </a:r>
              <a:endParaRPr lang="de-DE" sz="500" dirty="0"/>
            </a:p>
          </p:txBody>
        </p:sp>
      </p:grpSp>
      <p:grpSp>
        <p:nvGrpSpPr>
          <p:cNvPr id="316" name="Gruppieren 315"/>
          <p:cNvGrpSpPr/>
          <p:nvPr/>
        </p:nvGrpSpPr>
        <p:grpSpPr>
          <a:xfrm>
            <a:off x="3629958" y="1796553"/>
            <a:ext cx="539291" cy="589462"/>
            <a:chOff x="3686161" y="1573899"/>
            <a:chExt cx="539291" cy="589462"/>
          </a:xfrm>
        </p:grpSpPr>
        <p:sp>
          <p:nvSpPr>
            <p:cNvPr id="237" name="Textfeld 236"/>
            <p:cNvSpPr txBox="1"/>
            <p:nvPr/>
          </p:nvSpPr>
          <p:spPr>
            <a:xfrm>
              <a:off x="3686161" y="157389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Karl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38" name="Ellipse 237"/>
            <p:cNvSpPr/>
            <p:nvPr/>
          </p:nvSpPr>
          <p:spPr>
            <a:xfrm>
              <a:off x="3749075" y="178465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102</a:t>
              </a:r>
              <a:endParaRPr lang="de-DE" sz="500" dirty="0"/>
            </a:p>
          </p:txBody>
        </p:sp>
      </p:grpSp>
      <p:grpSp>
        <p:nvGrpSpPr>
          <p:cNvPr id="318" name="Gruppieren 317"/>
          <p:cNvGrpSpPr/>
          <p:nvPr/>
        </p:nvGrpSpPr>
        <p:grpSpPr>
          <a:xfrm>
            <a:off x="3306691" y="4252610"/>
            <a:ext cx="539291" cy="589462"/>
            <a:chOff x="3088784" y="3397469"/>
            <a:chExt cx="539291" cy="589462"/>
          </a:xfrm>
        </p:grpSpPr>
        <p:sp>
          <p:nvSpPr>
            <p:cNvPr id="239" name="Textfeld 238"/>
            <p:cNvSpPr txBox="1"/>
            <p:nvPr/>
          </p:nvSpPr>
          <p:spPr>
            <a:xfrm>
              <a:off x="3088784" y="3397469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Alexa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150141" y="3608226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103</a:t>
              </a:r>
              <a:endParaRPr lang="de-DE" sz="500" dirty="0"/>
            </a:p>
          </p:txBody>
        </p:sp>
      </p:grpSp>
      <p:grpSp>
        <p:nvGrpSpPr>
          <p:cNvPr id="315" name="Gruppieren 314"/>
          <p:cNvGrpSpPr/>
          <p:nvPr/>
        </p:nvGrpSpPr>
        <p:grpSpPr>
          <a:xfrm>
            <a:off x="6375316" y="1664804"/>
            <a:ext cx="539291" cy="589462"/>
            <a:chOff x="6321889" y="1688654"/>
            <a:chExt cx="539291" cy="589462"/>
          </a:xfrm>
        </p:grpSpPr>
        <p:sp>
          <p:nvSpPr>
            <p:cNvPr id="241" name="Textfeld 240"/>
            <p:cNvSpPr txBox="1"/>
            <p:nvPr/>
          </p:nvSpPr>
          <p:spPr>
            <a:xfrm>
              <a:off x="6321889" y="1688654"/>
              <a:ext cx="53929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Tom</a:t>
              </a:r>
            </a:p>
            <a:p>
              <a:pPr>
                <a:defRPr sz="1000"/>
              </a:pPr>
              <a:r>
                <a:rPr lang="en-GB" sz="500" dirty="0" smtClean="0"/>
                <a:t>Type: Person</a:t>
              </a: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6383246" y="1899411"/>
              <a:ext cx="416576" cy="3787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104</a:t>
              </a:r>
              <a:endParaRPr lang="de-DE" sz="500" dirty="0"/>
            </a:p>
          </p:txBody>
        </p:sp>
      </p:grpSp>
      <p:sp>
        <p:nvSpPr>
          <p:cNvPr id="342" name="Textfeld 341"/>
          <p:cNvSpPr txBox="1"/>
          <p:nvPr/>
        </p:nvSpPr>
        <p:spPr>
          <a:xfrm>
            <a:off x="4424555" y="518245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3" name="Textfeld 342"/>
          <p:cNvSpPr txBox="1"/>
          <p:nvPr/>
        </p:nvSpPr>
        <p:spPr>
          <a:xfrm>
            <a:off x="4008429" y="522254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3853596" y="50544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5" name="Textfeld 344"/>
          <p:cNvSpPr txBox="1"/>
          <p:nvPr/>
        </p:nvSpPr>
        <p:spPr>
          <a:xfrm>
            <a:off x="1985706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6" name="Textfeld 345"/>
          <p:cNvSpPr txBox="1"/>
          <p:nvPr/>
        </p:nvSpPr>
        <p:spPr>
          <a:xfrm>
            <a:off x="1569580" y="32569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7" name="Textfeld 346"/>
          <p:cNvSpPr txBox="1"/>
          <p:nvPr/>
        </p:nvSpPr>
        <p:spPr>
          <a:xfrm>
            <a:off x="1414747" y="308881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8" name="Textfeld 347"/>
          <p:cNvSpPr txBox="1"/>
          <p:nvPr/>
        </p:nvSpPr>
        <p:spPr>
          <a:xfrm>
            <a:off x="4541633" y="2671725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49" name="Textfeld 348"/>
          <p:cNvSpPr txBox="1"/>
          <p:nvPr/>
        </p:nvSpPr>
        <p:spPr>
          <a:xfrm>
            <a:off x="4125507" y="2711814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0" name="Textfeld 349"/>
          <p:cNvSpPr txBox="1"/>
          <p:nvPr/>
        </p:nvSpPr>
        <p:spPr>
          <a:xfrm>
            <a:off x="7356205" y="255599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1" name="Textfeld 350"/>
          <p:cNvSpPr txBox="1"/>
          <p:nvPr/>
        </p:nvSpPr>
        <p:spPr>
          <a:xfrm>
            <a:off x="6940079" y="2596088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consists of</a:t>
            </a:r>
            <a:endParaRPr lang="en-GB" sz="500" dirty="0"/>
          </a:p>
        </p:txBody>
      </p:sp>
      <p:sp>
        <p:nvSpPr>
          <p:cNvPr id="352" name="Textfeld 351"/>
          <p:cNvSpPr txBox="1"/>
          <p:nvPr/>
        </p:nvSpPr>
        <p:spPr>
          <a:xfrm>
            <a:off x="1334820" y="263021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3" name="Textfeld 352"/>
          <p:cNvSpPr txBox="1"/>
          <p:nvPr/>
        </p:nvSpPr>
        <p:spPr>
          <a:xfrm>
            <a:off x="3958693" y="227573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4" name="Textfeld 353"/>
          <p:cNvSpPr txBox="1"/>
          <p:nvPr/>
        </p:nvSpPr>
        <p:spPr>
          <a:xfrm>
            <a:off x="6713836" y="213533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5" name="Textfeld 354"/>
          <p:cNvSpPr txBox="1"/>
          <p:nvPr/>
        </p:nvSpPr>
        <p:spPr>
          <a:xfrm>
            <a:off x="3626353" y="470412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works with</a:t>
            </a:r>
            <a:endParaRPr lang="en-GB" sz="500" dirty="0"/>
          </a:p>
        </p:txBody>
      </p:sp>
      <p:sp>
        <p:nvSpPr>
          <p:cNvPr id="356" name="Textfeld 355"/>
          <p:cNvSpPr txBox="1"/>
          <p:nvPr/>
        </p:nvSpPr>
        <p:spPr>
          <a:xfrm rot="21217803">
            <a:off x="2857532" y="2504002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7" name="Textfeld 356"/>
          <p:cNvSpPr txBox="1"/>
          <p:nvPr/>
        </p:nvSpPr>
        <p:spPr>
          <a:xfrm rot="21331971">
            <a:off x="5375574" y="2233103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8" name="Textfeld 357"/>
          <p:cNvSpPr txBox="1"/>
          <p:nvPr/>
        </p:nvSpPr>
        <p:spPr>
          <a:xfrm rot="2890991">
            <a:off x="2699934" y="3254229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59" name="Textfeld 358"/>
          <p:cNvSpPr txBox="1"/>
          <p:nvPr/>
        </p:nvSpPr>
        <p:spPr>
          <a:xfrm rot="19015693">
            <a:off x="5906123" y="3216840"/>
            <a:ext cx="4779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supplies  to</a:t>
            </a:r>
            <a:endParaRPr lang="en-GB" sz="500" dirty="0"/>
          </a:p>
        </p:txBody>
      </p:sp>
      <p:sp>
        <p:nvSpPr>
          <p:cNvPr id="360" name="Textfeld 359"/>
          <p:cNvSpPr txBox="1"/>
          <p:nvPr/>
        </p:nvSpPr>
        <p:spPr>
          <a:xfrm>
            <a:off x="592545" y="303086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1" name="Textfeld 360"/>
          <p:cNvSpPr txBox="1"/>
          <p:nvPr/>
        </p:nvSpPr>
        <p:spPr>
          <a:xfrm>
            <a:off x="952212" y="3153973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2" name="Textfeld 361"/>
          <p:cNvSpPr txBox="1"/>
          <p:nvPr/>
        </p:nvSpPr>
        <p:spPr>
          <a:xfrm>
            <a:off x="3038901" y="5050702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3" name="Textfeld 362"/>
          <p:cNvSpPr txBox="1"/>
          <p:nvPr/>
        </p:nvSpPr>
        <p:spPr>
          <a:xfrm>
            <a:off x="3391497" y="509943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4" name="Textfeld 363"/>
          <p:cNvSpPr txBox="1"/>
          <p:nvPr/>
        </p:nvSpPr>
        <p:spPr>
          <a:xfrm>
            <a:off x="3604857" y="263487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5" name="Textfeld 364"/>
          <p:cNvSpPr txBox="1"/>
          <p:nvPr/>
        </p:nvSpPr>
        <p:spPr>
          <a:xfrm>
            <a:off x="6347411" y="24023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6" name="Textfeld 365"/>
          <p:cNvSpPr txBox="1"/>
          <p:nvPr/>
        </p:nvSpPr>
        <p:spPr>
          <a:xfrm>
            <a:off x="6460202" y="377037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7" name="Textfeld 366"/>
          <p:cNvSpPr txBox="1"/>
          <p:nvPr/>
        </p:nvSpPr>
        <p:spPr>
          <a:xfrm>
            <a:off x="5755503" y="3883304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8" name="Textfeld 367"/>
          <p:cNvSpPr txBox="1"/>
          <p:nvPr/>
        </p:nvSpPr>
        <p:spPr>
          <a:xfrm>
            <a:off x="5284460" y="4191036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369" name="Textfeld 368"/>
          <p:cNvSpPr txBox="1"/>
          <p:nvPr/>
        </p:nvSpPr>
        <p:spPr>
          <a:xfrm>
            <a:off x="5277571" y="486744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6644961" y="4928971"/>
            <a:ext cx="206749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Änderungen individuell an betroffenen Stellen anwendbar</a:t>
            </a:r>
            <a:endParaRPr lang="de-DE" dirty="0"/>
          </a:p>
        </p:txBody>
      </p:sp>
      <p:grpSp>
        <p:nvGrpSpPr>
          <p:cNvPr id="128" name="Gruppieren 127"/>
          <p:cNvGrpSpPr/>
          <p:nvPr/>
        </p:nvGrpSpPr>
        <p:grpSpPr>
          <a:xfrm>
            <a:off x="1325494" y="1583144"/>
            <a:ext cx="792028" cy="584833"/>
            <a:chOff x="738331" y="2564773"/>
            <a:chExt cx="792028" cy="584833"/>
          </a:xfrm>
        </p:grpSpPr>
        <p:sp>
          <p:nvSpPr>
            <p:cNvPr id="129" name="Textfeld 128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 1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0" name="Ellipse 129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401</a:t>
              </a:r>
              <a:endParaRPr lang="de-DE" sz="500" dirty="0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1712176" y="209718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2" name="Gruppieren 131"/>
          <p:cNvGrpSpPr/>
          <p:nvPr/>
        </p:nvGrpSpPr>
        <p:grpSpPr>
          <a:xfrm>
            <a:off x="4025733" y="1237419"/>
            <a:ext cx="792028" cy="584833"/>
            <a:chOff x="738331" y="2564773"/>
            <a:chExt cx="792028" cy="584833"/>
          </a:xfrm>
        </p:grpSpPr>
        <p:sp>
          <p:nvSpPr>
            <p:cNvPr id="133" name="Textfeld 132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Temp check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4" name="Ellipse 133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402</a:t>
              </a:r>
              <a:endParaRPr lang="de-DE" sz="500" dirty="0"/>
            </a:p>
          </p:txBody>
        </p:sp>
      </p:grpSp>
      <p:sp>
        <p:nvSpPr>
          <p:cNvPr id="135" name="Textfeld 134"/>
          <p:cNvSpPr txBox="1"/>
          <p:nvPr/>
        </p:nvSpPr>
        <p:spPr>
          <a:xfrm>
            <a:off x="4412415" y="175145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36" name="Gruppieren 135"/>
          <p:cNvGrpSpPr/>
          <p:nvPr/>
        </p:nvGrpSpPr>
        <p:grpSpPr>
          <a:xfrm>
            <a:off x="6740680" y="1088740"/>
            <a:ext cx="792028" cy="584833"/>
            <a:chOff x="738331" y="2564773"/>
            <a:chExt cx="792028" cy="584833"/>
          </a:xfrm>
        </p:grpSpPr>
        <p:sp>
          <p:nvSpPr>
            <p:cNvPr id="137" name="Textfeld 136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Final inspection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38" name="Ellipse 137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404</a:t>
              </a:r>
              <a:endParaRPr lang="de-DE" sz="500" dirty="0"/>
            </a:p>
          </p:txBody>
        </p:sp>
      </p:grpSp>
      <p:sp>
        <p:nvSpPr>
          <p:cNvPr id="139" name="Textfeld 138"/>
          <p:cNvSpPr txBox="1"/>
          <p:nvPr/>
        </p:nvSpPr>
        <p:spPr>
          <a:xfrm>
            <a:off x="7092280" y="1639543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grpSp>
        <p:nvGrpSpPr>
          <p:cNvPr id="150" name="Gruppieren 149"/>
          <p:cNvGrpSpPr/>
          <p:nvPr/>
        </p:nvGrpSpPr>
        <p:grpSpPr>
          <a:xfrm>
            <a:off x="4267507" y="3724179"/>
            <a:ext cx="792028" cy="584833"/>
            <a:chOff x="738331" y="2564773"/>
            <a:chExt cx="792028" cy="584833"/>
          </a:xfrm>
        </p:grpSpPr>
        <p:sp>
          <p:nvSpPr>
            <p:cNvPr id="151" name="Textfeld 150"/>
            <p:cNvSpPr txBox="1"/>
            <p:nvPr/>
          </p:nvSpPr>
          <p:spPr>
            <a:xfrm>
              <a:off x="738331" y="2564773"/>
              <a:ext cx="79202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 sz="1000"/>
              </a:pPr>
              <a:r>
                <a:rPr lang="en-GB" sz="500" dirty="0" smtClean="0"/>
                <a:t>Name: Edge check 2</a:t>
              </a:r>
            </a:p>
            <a:p>
              <a:pPr>
                <a:defRPr sz="1000"/>
              </a:pPr>
              <a:r>
                <a:rPr lang="en-GB" sz="500" dirty="0" smtClean="0"/>
                <a:t>Type: Sensor</a:t>
              </a:r>
            </a:p>
          </p:txBody>
        </p:sp>
        <p:sp>
          <p:nvSpPr>
            <p:cNvPr id="152" name="Ellipse 151"/>
            <p:cNvSpPr/>
            <p:nvPr/>
          </p:nvSpPr>
          <p:spPr>
            <a:xfrm>
              <a:off x="888941" y="2770901"/>
              <a:ext cx="416576" cy="37870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smtClean="0"/>
                <a:t>ID 403</a:t>
              </a:r>
              <a:endParaRPr lang="de-DE" sz="500" dirty="0"/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4654189" y="4238218"/>
            <a:ext cx="361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checks</a:t>
            </a:r>
            <a:endParaRPr lang="en-GB" sz="500" dirty="0"/>
          </a:p>
        </p:txBody>
      </p:sp>
      <p:sp>
        <p:nvSpPr>
          <p:cNvPr id="154" name="Textfeld 153"/>
          <p:cNvSpPr txBox="1"/>
          <p:nvPr/>
        </p:nvSpPr>
        <p:spPr>
          <a:xfrm>
            <a:off x="5260689" y="2884201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5978095" y="3586315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5400273" y="407494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5059535" y="3767480"/>
            <a:ext cx="567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 smtClean="0"/>
              <a:t>has technical knowhow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8169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Additional Information:</a:t>
            </a:r>
            <a:br>
              <a:rPr lang="en-GB" sz="2800" dirty="0"/>
            </a:br>
            <a:r>
              <a:rPr lang="en-GB" sz="2800" dirty="0"/>
              <a:t>Tina= </a:t>
            </a:r>
            <a:r>
              <a:rPr lang="en-GB" sz="2800" dirty="0" err="1"/>
              <a:t>TechSupport</a:t>
            </a:r>
            <a:r>
              <a:rPr lang="en-GB" sz="2800" dirty="0"/>
              <a:t>; 204= Critical Component; 201 and 206 Maintenance Interval= 2 Weeks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Anel Drobic &amp; Marius Polanski | The Advantages of Graph Databases in IoT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5085-25CC-4D0D-8CDA-52E12BBFD6A5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55"/>
              </p:ext>
            </p:extLst>
          </p:nvPr>
        </p:nvGraphicFramePr>
        <p:xfrm>
          <a:off x="2267745" y="1520788"/>
          <a:ext cx="165618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456051"/>
                <a:gridCol w="648071"/>
              </a:tblGrid>
              <a:tr h="186021">
                <a:tc gridSpan="3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persons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Function</a:t>
                      </a:r>
                      <a:endParaRPr lang="en-GB" sz="700" b="1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Dave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Karl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Alexa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Tom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Tina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err="1" smtClean="0"/>
                        <a:t>TechSupport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el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90655"/>
              </p:ext>
            </p:extLst>
          </p:nvPr>
        </p:nvGraphicFramePr>
        <p:xfrm>
          <a:off x="7380312" y="1628800"/>
          <a:ext cx="12241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machines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Punching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Welding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Milling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Assembling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el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70488"/>
              </p:ext>
            </p:extLst>
          </p:nvPr>
        </p:nvGraphicFramePr>
        <p:xfrm>
          <a:off x="4067944" y="1988840"/>
          <a:ext cx="1224136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works</a:t>
                      </a:r>
                      <a:r>
                        <a:rPr lang="en-GB" sz="700" baseline="0" noProof="0" dirty="0" smtClean="0"/>
                        <a:t>  with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el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72108"/>
              </p:ext>
            </p:extLst>
          </p:nvPr>
        </p:nvGraphicFramePr>
        <p:xfrm>
          <a:off x="7272300" y="3068960"/>
          <a:ext cx="1224136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supplies</a:t>
                      </a:r>
                      <a:r>
                        <a:rPr lang="en-GB" sz="700" baseline="0" noProof="0" dirty="0" smtClean="0"/>
                        <a:t> to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Supplier_ID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err="1" smtClean="0"/>
                        <a:t>Recipient_ID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002, 003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el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19883"/>
              </p:ext>
            </p:extLst>
          </p:nvPr>
        </p:nvGraphicFramePr>
        <p:xfrm>
          <a:off x="5904148" y="3803890"/>
          <a:ext cx="12241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consists of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201, 202, 203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204,</a:t>
                      </a:r>
                      <a:r>
                        <a:rPr lang="en-GB" sz="700" baseline="0" noProof="0" dirty="0" smtClean="0"/>
                        <a:t> 205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206, 207, 208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209, 210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03186"/>
              </p:ext>
            </p:extLst>
          </p:nvPr>
        </p:nvGraphicFramePr>
        <p:xfrm>
          <a:off x="2555776" y="3392996"/>
          <a:ext cx="12241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Has technical</a:t>
                      </a:r>
                      <a:r>
                        <a:rPr lang="en-GB" sz="700" baseline="0" noProof="0" dirty="0" smtClean="0"/>
                        <a:t> knowhow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201, 202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206, 207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105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203, 205, 208, 210,</a:t>
                      </a:r>
                      <a:r>
                        <a:rPr lang="en-GB" sz="700" baseline="0" noProof="0" dirty="0" smtClean="0"/>
                        <a:t> 401, 402, 403, 404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4259"/>
              </p:ext>
            </p:extLst>
          </p:nvPr>
        </p:nvGraphicFramePr>
        <p:xfrm>
          <a:off x="4608004" y="5085184"/>
          <a:ext cx="1224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note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Detail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Critical</a:t>
                      </a:r>
                      <a:r>
                        <a:rPr lang="en-GB" sz="700" baseline="0" noProof="0" dirty="0" smtClean="0"/>
                        <a:t> Component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88967"/>
              </p:ext>
            </p:extLst>
          </p:nvPr>
        </p:nvGraphicFramePr>
        <p:xfrm>
          <a:off x="7194565" y="5157192"/>
          <a:ext cx="15121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Maintenance Interval</a:t>
                      </a:r>
                      <a:endParaRPr lang="en-GB" sz="700" noProof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noProof="0" dirty="0" err="1" smtClean="0"/>
                        <a:t>Intevall</a:t>
                      </a:r>
                      <a:r>
                        <a:rPr lang="en-GB" sz="700" noProof="0" dirty="0" smtClean="0"/>
                        <a:t> [weeks]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468313" y="5205970"/>
            <a:ext cx="295155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Änderungen bedürfen Umgestaltung ganzer Tabellen oder neue Tabellen</a:t>
            </a:r>
            <a:endParaRPr lang="de-DE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69023"/>
              </p:ext>
            </p:extLst>
          </p:nvPr>
        </p:nvGraphicFramePr>
        <p:xfrm>
          <a:off x="323528" y="2707744"/>
          <a:ext cx="18581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90"/>
                <a:gridCol w="929090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components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Thermic component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205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206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Blade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207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Engine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208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Processor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209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Construction robot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210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Assembly line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77913"/>
              </p:ext>
            </p:extLst>
          </p:nvPr>
        </p:nvGraphicFramePr>
        <p:xfrm>
          <a:off x="5724128" y="1736812"/>
          <a:ext cx="13321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sensors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Temp check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Edge check 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Final inspection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65169"/>
              </p:ext>
            </p:extLst>
          </p:nvPr>
        </p:nvGraphicFramePr>
        <p:xfrm>
          <a:off x="4103948" y="3717032"/>
          <a:ext cx="13321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666074"/>
              </a:tblGrid>
              <a:tr h="186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700" noProof="0" dirty="0" smtClean="0"/>
                        <a:t>checks</a:t>
                      </a:r>
                      <a:endParaRPr lang="en-GB" sz="7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60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ID</a:t>
                      </a:r>
                      <a:endParaRPr lang="en-GB" sz="7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noProof="0" dirty="0" smtClean="0"/>
                        <a:t>Name</a:t>
                      </a:r>
                      <a:endParaRPr lang="en-GB" sz="700" b="1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401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001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402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002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403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003</a:t>
                      </a:r>
                      <a:endParaRPr lang="en-GB" sz="700" noProof="0" dirty="0"/>
                    </a:p>
                  </a:txBody>
                  <a:tcPr/>
                </a:tc>
              </a:tr>
              <a:tr h="186021"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404</a:t>
                      </a:r>
                      <a:endParaRPr lang="en-GB" sz="7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noProof="0" dirty="0" smtClean="0"/>
                        <a:t>004</a:t>
                      </a:r>
                      <a:endParaRPr lang="en-GB" sz="7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1659</Words>
  <Application>Microsoft Office PowerPoint</Application>
  <PresentationFormat>Bildschirmpräsentation (4:3)</PresentationFormat>
  <Paragraphs>722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The Advantages of Graph Databases in IoT Applications A Production Case  Production Process</vt:lpstr>
      <vt:lpstr>Technical Implementation – the Case</vt:lpstr>
      <vt:lpstr>Technical Implementation – the Case</vt:lpstr>
      <vt:lpstr>The Punching Machine is Defect – Who can help?</vt:lpstr>
      <vt:lpstr>The Punching Machine is Defect – Who can help?</vt:lpstr>
      <vt:lpstr>Additional Information: Tina= TechSupport; 204= Critical Component; 201 and 206 Maintenance Interval= 2 Weeks</vt:lpstr>
      <vt:lpstr>Additional Information: Tina= TechSupport; 204= Critical Component; 201 and 206 Maintenance Interval= 2 Weeks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Slides</dc:title>
  <dc:creator>Marius</dc:creator>
  <cp:lastModifiedBy>Marius</cp:lastModifiedBy>
  <cp:revision>102</cp:revision>
  <dcterms:created xsi:type="dcterms:W3CDTF">2017-12-11T22:35:30Z</dcterms:created>
  <dcterms:modified xsi:type="dcterms:W3CDTF">2018-01-03T17:04:24Z</dcterms:modified>
</cp:coreProperties>
</file>