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0"/>
  </p:notesMasterIdLst>
  <p:sldIdLst>
    <p:sldId id="256" r:id="rId2"/>
    <p:sldId id="257" r:id="rId3"/>
    <p:sldId id="261" r:id="rId4"/>
    <p:sldId id="258" r:id="rId5"/>
    <p:sldId id="272" r:id="rId6"/>
    <p:sldId id="263" r:id="rId7"/>
    <p:sldId id="284" r:id="rId8"/>
    <p:sldId id="285" r:id="rId9"/>
  </p:sldIdLst>
  <p:sldSz cx="9144000" cy="5143500" type="screen16x9"/>
  <p:notesSz cx="6858000" cy="9144000"/>
  <p:embeddedFontLst>
    <p:embeddedFont>
      <p:font typeface="Arvo" panose="020B0604020202020204" charset="0"/>
      <p:regular r:id="rId11"/>
      <p:bold r:id="rId12"/>
      <p:italic r:id="rId13"/>
      <p:boldItalic r:id="rId14"/>
    </p:embeddedFont>
    <p:embeddedFont>
      <p:font typeface="Roboto Condensed" panose="020B0604020202020204" charset="0"/>
      <p:regular r:id="rId15"/>
      <p:bold r:id="rId16"/>
      <p:italic r:id="rId17"/>
      <p:boldItalic r:id="rId18"/>
    </p:embeddedFont>
    <p:embeddedFont>
      <p:font typeface="Roboto Condensed Ligh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7B5FC9-E0B5-4780-8CB1-1EC22F794D6B}">
  <a:tblStyle styleId="{977B5FC9-E0B5-4780-8CB1-1EC22F794D6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813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718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BATTLE OF NEIGHBORHOODS IN LONDON, UK</a:t>
            </a:r>
            <a:endParaRPr dirty="0"/>
          </a:p>
        </p:txBody>
      </p:sp>
      <p:sp>
        <p:nvSpPr>
          <p:cNvPr id="3" name="Google Shape;214;p13">
            <a:extLst>
              <a:ext uri="{FF2B5EF4-FFF2-40B4-BE49-F238E27FC236}">
                <a16:creationId xmlns:a16="http://schemas.microsoft.com/office/drawing/2014/main" id="{411322C4-3B09-4A52-B758-4D4E0B6834F5}"/>
              </a:ext>
            </a:extLst>
          </p:cNvPr>
          <p:cNvSpPr txBox="1">
            <a:spLocks/>
          </p:cNvSpPr>
          <p:nvPr/>
        </p:nvSpPr>
        <p:spPr>
          <a:xfrm>
            <a:off x="3861158" y="4146697"/>
            <a:ext cx="5367901" cy="8585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dirty="0"/>
              <a:t>Anel </a:t>
            </a:r>
            <a:r>
              <a:rPr lang="en-US" sz="2000" b="1" dirty="0" err="1"/>
              <a:t>Mukasheva</a:t>
            </a:r>
            <a:endParaRPr lang="en-US" sz="2000" b="1" dirty="0"/>
          </a:p>
          <a:p>
            <a:pPr marL="0" indent="0" algn="ctr">
              <a:spcBef>
                <a:spcPts val="0"/>
              </a:spcBef>
              <a:buClr>
                <a:schemeClr val="dk1"/>
              </a:buClr>
              <a:buSzPts val="1100"/>
              <a:buFont typeface="Arial"/>
              <a:buNone/>
            </a:pPr>
            <a:r>
              <a:rPr lang="en-US" sz="2000" dirty="0"/>
              <a:t>May 2020</a:t>
            </a:r>
            <a:endParaRPr lang="en-US"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PROBLEM EXAMINED</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93" name="Google Shape;193;p12"/>
          <p:cNvSpPr txBox="1">
            <a:spLocks noGrp="1"/>
          </p:cNvSpPr>
          <p:nvPr>
            <p:ph type="body" idx="1"/>
          </p:nvPr>
        </p:nvSpPr>
        <p:spPr>
          <a:xfrm>
            <a:off x="814274" y="1744425"/>
            <a:ext cx="6803725" cy="1755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200" b="1" dirty="0">
                <a:solidFill>
                  <a:srgbClr val="FF9800"/>
                </a:solidFill>
              </a:rPr>
              <a:t>NEW RESTAURANT IN LONDON</a:t>
            </a:r>
            <a:endParaRPr sz="1200" dirty="0">
              <a:solidFill>
                <a:srgbClr val="FF9800"/>
              </a:solidFill>
            </a:endParaRPr>
          </a:p>
          <a:p>
            <a:pPr marL="0" lvl="0" indent="0">
              <a:buClr>
                <a:schemeClr val="dk1"/>
              </a:buClr>
              <a:buSzPts val="1100"/>
              <a:buNone/>
            </a:pPr>
            <a:r>
              <a:rPr lang="en-US" sz="1200" dirty="0"/>
              <a:t>A person aims to open a new medium-size casual-class Asian cuisine restaurant in London, however, he does not know where exactly. This study will examine 32 London’s boroughs with respect to demographic indexes such as borough population and average income. Another aspect lying under the scope of the study is evaluation of the level of competition in different boroughs in the sphere of restaurant business. </a:t>
            </a:r>
            <a:endParaRPr sz="1200" dirty="0"/>
          </a:p>
          <a:p>
            <a:pPr marL="0" lvl="0" indent="0" algn="l" rtl="0">
              <a:spcBef>
                <a:spcPts val="600"/>
              </a:spcBef>
              <a:spcAft>
                <a:spcPts val="1000"/>
              </a:spcAft>
              <a:buNone/>
            </a:pPr>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93;p12">
            <a:extLst>
              <a:ext uri="{FF2B5EF4-FFF2-40B4-BE49-F238E27FC236}">
                <a16:creationId xmlns:a16="http://schemas.microsoft.com/office/drawing/2014/main" id="{D1C4913A-CC13-4B2A-99EE-8F9A83D14E4D}"/>
              </a:ext>
            </a:extLst>
          </p:cNvPr>
          <p:cNvSpPr txBox="1">
            <a:spLocks/>
          </p:cNvSpPr>
          <p:nvPr/>
        </p:nvSpPr>
        <p:spPr>
          <a:xfrm>
            <a:off x="814274" y="3038400"/>
            <a:ext cx="6803725" cy="175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buClr>
                <a:schemeClr val="dk1"/>
              </a:buClr>
              <a:buSzPts val="1100"/>
              <a:buFont typeface="Arial"/>
              <a:buNone/>
            </a:pPr>
            <a:r>
              <a:rPr lang="en-US" sz="1200" b="1" dirty="0">
                <a:solidFill>
                  <a:srgbClr val="FF9800"/>
                </a:solidFill>
              </a:rPr>
              <a:t>TARGET AUDIENCE</a:t>
            </a:r>
            <a:endParaRPr lang="en-US" sz="1200" dirty="0">
              <a:solidFill>
                <a:srgbClr val="FF9800"/>
              </a:solidFill>
            </a:endParaRPr>
          </a:p>
          <a:p>
            <a:pPr marL="0" indent="0">
              <a:buClr>
                <a:schemeClr val="dk1"/>
              </a:buClr>
              <a:buSzPts val="1100"/>
              <a:buNone/>
            </a:pPr>
            <a:r>
              <a:rPr lang="en-US" sz="1200" dirty="0"/>
              <a:t>Businessmen, restaurateurs, investors and other people interested in the systematic approach to the choice of location.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 USED</a:t>
            </a:r>
            <a:endParaRPr dirty="0"/>
          </a:p>
        </p:txBody>
      </p:sp>
      <p:sp>
        <p:nvSpPr>
          <p:cNvPr id="237" name="Google Shape;237;p16"/>
          <p:cNvSpPr txBox="1">
            <a:spLocks noGrp="1"/>
          </p:cNvSpPr>
          <p:nvPr>
            <p:ph type="body" idx="1"/>
          </p:nvPr>
        </p:nvSpPr>
        <p:spPr>
          <a:xfrm>
            <a:off x="282216" y="1327350"/>
            <a:ext cx="8521542" cy="3145500"/>
          </a:xfrm>
          <a:prstGeom prst="rect">
            <a:avLst/>
          </a:prstGeom>
        </p:spPr>
        <p:txBody>
          <a:bodyPr spcFirstLastPara="1" wrap="square" lIns="91425" tIns="91425" rIns="91425" bIns="91425" anchor="ctr" anchorCtr="0">
            <a:noAutofit/>
          </a:bodyPr>
          <a:lstStyle/>
          <a:p>
            <a:pPr lvl="0">
              <a:spcBef>
                <a:spcPts val="0"/>
              </a:spcBef>
            </a:pPr>
            <a:r>
              <a:rPr lang="en-US" sz="2000" dirty="0"/>
              <a:t>“Borough data” – provides information on population estimates of each borough</a:t>
            </a:r>
          </a:p>
          <a:p>
            <a:pPr lvl="0">
              <a:spcBef>
                <a:spcPts val="1000"/>
              </a:spcBef>
            </a:pPr>
            <a:r>
              <a:rPr lang="en-US" sz="2000" dirty="0"/>
              <a:t>"HMRC Survey of Personal Incomes" – provides information on average income in each borough</a:t>
            </a:r>
            <a:r>
              <a:rPr lang="en" sz="2000" dirty="0"/>
              <a:t>But remember not to overload your slides with content</a:t>
            </a:r>
          </a:p>
          <a:p>
            <a:pPr lvl="0">
              <a:spcBef>
                <a:spcPts val="1000"/>
              </a:spcBef>
            </a:pPr>
            <a:r>
              <a:rPr lang="en-US" sz="2000" dirty="0"/>
              <a:t>Foursquare.com – provides information about venues located in the particular geographical location</a:t>
            </a:r>
            <a:endParaRPr sz="2000"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6" name="Picture 2">
            <a:extLst>
              <a:ext uri="{FF2B5EF4-FFF2-40B4-BE49-F238E27FC236}">
                <a16:creationId xmlns:a16="http://schemas.microsoft.com/office/drawing/2014/main" id="{2A12A0AB-D286-4537-AAE5-BD31C4872A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806" y="845550"/>
            <a:ext cx="4762500" cy="3790950"/>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236;p16">
            <a:extLst>
              <a:ext uri="{FF2B5EF4-FFF2-40B4-BE49-F238E27FC236}">
                <a16:creationId xmlns:a16="http://schemas.microsoft.com/office/drawing/2014/main" id="{4BAB56AB-4788-4900-8A76-627633F3BA5E}"/>
              </a:ext>
            </a:extLst>
          </p:cNvPr>
          <p:cNvSpPr txBox="1">
            <a:spLocks/>
          </p:cNvSpPr>
          <p:nvPr/>
        </p:nvSpPr>
        <p:spPr>
          <a:xfrm>
            <a:off x="1632982" y="191400"/>
            <a:ext cx="5492400" cy="766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a:solidFill>
                  <a:schemeClr val="accent1">
                    <a:lumMod val="75000"/>
                  </a:schemeClr>
                </a:solidFill>
                <a:latin typeface="Roboto Condensed"/>
                <a:ea typeface="Roboto Condensed"/>
                <a:sym typeface="Roboto Condensed"/>
              </a:rPr>
              <a:t>LONDON BOROUGHS</a:t>
            </a:r>
            <a:endParaRPr lang="en-US" sz="2000" b="1" dirty="0">
              <a:solidFill>
                <a:schemeClr val="accent1">
                  <a:lumMod val="75000"/>
                </a:schemeClr>
              </a:solidFill>
              <a:latin typeface="Roboto Condensed"/>
              <a:ea typeface="Roboto Condensed"/>
            </a:endParaRPr>
          </a:p>
        </p:txBody>
      </p:sp>
      <p:sp>
        <p:nvSpPr>
          <p:cNvPr id="2" name="TextBox 1">
            <a:extLst>
              <a:ext uri="{FF2B5EF4-FFF2-40B4-BE49-F238E27FC236}">
                <a16:creationId xmlns:a16="http://schemas.microsoft.com/office/drawing/2014/main" id="{D37B50FA-9AB0-48C2-A0F3-133C73FCC31E}"/>
              </a:ext>
            </a:extLst>
          </p:cNvPr>
          <p:cNvSpPr txBox="1"/>
          <p:nvPr/>
        </p:nvSpPr>
        <p:spPr>
          <a:xfrm>
            <a:off x="5404827" y="1710250"/>
            <a:ext cx="3700573" cy="1169551"/>
          </a:xfrm>
          <a:prstGeom prst="rect">
            <a:avLst/>
          </a:prstGeom>
          <a:noFill/>
        </p:spPr>
        <p:txBody>
          <a:bodyPr wrap="square" rtlCol="0">
            <a:spAutoFit/>
          </a:bodyPr>
          <a:lstStyle/>
          <a:p>
            <a:r>
              <a:rPr lang="en-US" dirty="0">
                <a:latin typeface="Roboto Condensed Light" panose="020B0604020202020204" charset="0"/>
                <a:ea typeface="Roboto Condensed Light" panose="020B0604020202020204" charset="0"/>
              </a:rPr>
              <a:t>Since the aim is to start casual-class medium-size restaurant, we are more interested in high foot traffic and thus, higher value of borough population has higher priority rather than higher average income per borough.</a:t>
            </a:r>
            <a:endParaRPr lang="ru-RU" dirty="0">
              <a:latin typeface="Roboto Condensed Light" panose="020B0604020202020204" charset="0"/>
              <a:ea typeface="Roboto Condensed Light"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INVESTIGATION ALGORITHM</a:t>
            </a:r>
            <a:endParaRPr dirty="0"/>
          </a:p>
        </p:txBody>
      </p:sp>
      <p:sp>
        <p:nvSpPr>
          <p:cNvPr id="419" name="Google Shape;419;p2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420" name="Google Shape;420;p27"/>
          <p:cNvGrpSpPr/>
          <p:nvPr/>
        </p:nvGrpSpPr>
        <p:grpSpPr>
          <a:xfrm rot="10800000">
            <a:off x="946955" y="1927168"/>
            <a:ext cx="2694428" cy="864880"/>
            <a:chOff x="185742" y="1697030"/>
            <a:chExt cx="5165698" cy="1658130"/>
          </a:xfrm>
        </p:grpSpPr>
        <p:sp>
          <p:nvSpPr>
            <p:cNvPr id="421" name="Google Shape;421;p27"/>
            <p:cNvSpPr/>
            <p:nvPr/>
          </p:nvSpPr>
          <p:spPr>
            <a:xfrm rot="10800000" flipH="1">
              <a:off x="1426312" y="1697030"/>
              <a:ext cx="2693400" cy="1243800"/>
            </a:xfrm>
            <a:prstGeom prst="rect">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263248"/>
                  </a:solidFill>
                  <a:latin typeface="Roboto Condensed"/>
                  <a:ea typeface="Roboto Condensed"/>
                  <a:cs typeface="Roboto Condensed"/>
                  <a:sym typeface="Roboto Condensed"/>
                </a:rPr>
                <a:t>1. </a:t>
              </a:r>
              <a:r>
                <a:rPr lang="en-US" sz="1800" dirty="0">
                  <a:solidFill>
                    <a:srgbClr val="263248"/>
                  </a:solidFill>
                  <a:latin typeface="Roboto Condensed"/>
                  <a:ea typeface="Roboto Condensed"/>
                  <a:cs typeface="Roboto Condensed"/>
                  <a:sym typeface="Roboto Condensed"/>
                </a:rPr>
                <a:t>Population</a:t>
              </a:r>
              <a:endParaRPr sz="2400" dirty="0">
                <a:solidFill>
                  <a:srgbClr val="263248"/>
                </a:solidFill>
                <a:latin typeface="Roboto Condensed"/>
                <a:ea typeface="Roboto Condensed"/>
                <a:cs typeface="Roboto Condensed"/>
                <a:sym typeface="Roboto Condensed"/>
              </a:endParaRPr>
            </a:p>
          </p:txBody>
        </p:sp>
        <p:sp>
          <p:nvSpPr>
            <p:cNvPr id="422" name="Google Shape;422;p27"/>
            <p:cNvSpPr/>
            <p:nvPr/>
          </p:nvSpPr>
          <p:spPr>
            <a:xfrm rot="10800000" flipH="1">
              <a:off x="410764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3" name="Google Shape;423;p27"/>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4" name="Google Shape;424;p27"/>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grpSp>
      <p:grpSp>
        <p:nvGrpSpPr>
          <p:cNvPr id="425" name="Google Shape;425;p27"/>
          <p:cNvGrpSpPr/>
          <p:nvPr/>
        </p:nvGrpSpPr>
        <p:grpSpPr>
          <a:xfrm rot="10800000">
            <a:off x="3173784" y="1927168"/>
            <a:ext cx="2694428" cy="864880"/>
            <a:chOff x="185742" y="1697030"/>
            <a:chExt cx="5165698" cy="1658130"/>
          </a:xfrm>
        </p:grpSpPr>
        <p:sp>
          <p:nvSpPr>
            <p:cNvPr id="426" name="Google Shape;426;p27"/>
            <p:cNvSpPr/>
            <p:nvPr/>
          </p:nvSpPr>
          <p:spPr>
            <a:xfrm rot="10800000" flipH="1">
              <a:off x="1426312" y="1697030"/>
              <a:ext cx="2693400" cy="1243800"/>
            </a:xfrm>
            <a:prstGeom prst="rect">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263248"/>
                  </a:solidFill>
                  <a:latin typeface="Roboto Condensed"/>
                  <a:ea typeface="Roboto Condensed"/>
                  <a:cs typeface="Roboto Condensed"/>
                  <a:sym typeface="Roboto Condensed"/>
                </a:rPr>
                <a:t>2. </a:t>
              </a:r>
              <a:r>
                <a:rPr lang="en-US" sz="1800" dirty="0">
                  <a:solidFill>
                    <a:srgbClr val="263248"/>
                  </a:solidFill>
                  <a:latin typeface="Roboto Condensed"/>
                  <a:ea typeface="Roboto Condensed"/>
                  <a:cs typeface="Roboto Condensed"/>
                  <a:sym typeface="Roboto Condensed"/>
                </a:rPr>
                <a:t>Average Income</a:t>
              </a:r>
              <a:endParaRPr sz="2400" dirty="0">
                <a:solidFill>
                  <a:srgbClr val="263248"/>
                </a:solidFill>
                <a:latin typeface="Roboto Condensed"/>
                <a:ea typeface="Roboto Condensed"/>
                <a:cs typeface="Roboto Condensed"/>
                <a:sym typeface="Roboto Condensed"/>
              </a:endParaRPr>
            </a:p>
          </p:txBody>
        </p:sp>
        <p:sp>
          <p:nvSpPr>
            <p:cNvPr id="427" name="Google Shape;427;p27"/>
            <p:cNvSpPr/>
            <p:nvPr/>
          </p:nvSpPr>
          <p:spPr>
            <a:xfrm rot="10800000" flipH="1">
              <a:off x="4107640"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8" name="Google Shape;428;p27"/>
            <p:cNvSpPr/>
            <p:nvPr/>
          </p:nvSpPr>
          <p:spPr>
            <a:xfrm flipH="1">
              <a:off x="185742"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9" name="Google Shape;429;p27"/>
            <p:cNvSpPr/>
            <p:nvPr/>
          </p:nvSpPr>
          <p:spPr>
            <a:xfrm rot="10800000">
              <a:off x="185748" y="2940860"/>
              <a:ext cx="1243800" cy="414300"/>
            </a:xfrm>
            <a:prstGeom prst="triangle">
              <a:avLst>
                <a:gd name="adj" fmla="val 0"/>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grpSp>
      <p:grpSp>
        <p:nvGrpSpPr>
          <p:cNvPr id="430" name="Google Shape;430;p27"/>
          <p:cNvGrpSpPr/>
          <p:nvPr/>
        </p:nvGrpSpPr>
        <p:grpSpPr>
          <a:xfrm rot="10800000">
            <a:off x="5398677" y="1927168"/>
            <a:ext cx="2694428" cy="864880"/>
            <a:chOff x="185742" y="1697030"/>
            <a:chExt cx="5165698" cy="1658130"/>
          </a:xfrm>
        </p:grpSpPr>
        <p:sp>
          <p:nvSpPr>
            <p:cNvPr id="431" name="Google Shape;431;p27"/>
            <p:cNvSpPr/>
            <p:nvPr/>
          </p:nvSpPr>
          <p:spPr>
            <a:xfrm rot="10800000" flipH="1">
              <a:off x="1426312" y="1697030"/>
              <a:ext cx="2693400" cy="1243800"/>
            </a:xfrm>
            <a:prstGeom prst="rect">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FFFFFF"/>
                  </a:solidFill>
                  <a:latin typeface="Roboto Condensed"/>
                  <a:ea typeface="Roboto Condensed"/>
                  <a:cs typeface="Roboto Condensed"/>
                  <a:sym typeface="Roboto Condensed"/>
                </a:rPr>
                <a:t>3. </a:t>
              </a:r>
              <a:r>
                <a:rPr lang="en-US" sz="1800" dirty="0">
                  <a:solidFill>
                    <a:srgbClr val="FFFFFF"/>
                  </a:solidFill>
                  <a:latin typeface="Roboto Condensed"/>
                  <a:ea typeface="Roboto Condensed"/>
                  <a:cs typeface="Roboto Condensed"/>
                  <a:sym typeface="Roboto Condensed"/>
                </a:rPr>
                <a:t>Number of Competitors</a:t>
              </a:r>
              <a:endParaRPr sz="2400" dirty="0">
                <a:solidFill>
                  <a:srgbClr val="FFFFFF"/>
                </a:solidFill>
                <a:latin typeface="Roboto Condensed"/>
                <a:ea typeface="Roboto Condensed"/>
                <a:cs typeface="Roboto Condensed"/>
                <a:sym typeface="Roboto Condensed"/>
              </a:endParaRPr>
            </a:p>
          </p:txBody>
        </p:sp>
        <p:sp>
          <p:nvSpPr>
            <p:cNvPr id="432" name="Google Shape;432;p27"/>
            <p:cNvSpPr/>
            <p:nvPr/>
          </p:nvSpPr>
          <p:spPr>
            <a:xfrm rot="10800000" flipH="1">
              <a:off x="4107640"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Roboto Condensed"/>
                <a:ea typeface="Roboto Condensed"/>
                <a:cs typeface="Roboto Condensed"/>
                <a:sym typeface="Roboto Condensed"/>
              </a:endParaRPr>
            </a:p>
          </p:txBody>
        </p:sp>
        <p:sp>
          <p:nvSpPr>
            <p:cNvPr id="433" name="Google Shape;433;p27"/>
            <p:cNvSpPr/>
            <p:nvPr/>
          </p:nvSpPr>
          <p:spPr>
            <a:xfrm flipH="1">
              <a:off x="185742"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Roboto Condensed"/>
                <a:ea typeface="Roboto Condensed"/>
                <a:cs typeface="Roboto Condensed"/>
                <a:sym typeface="Roboto Condensed"/>
              </a:endParaRPr>
            </a:p>
          </p:txBody>
        </p:sp>
        <p:sp>
          <p:nvSpPr>
            <p:cNvPr id="434" name="Google Shape;434;p27"/>
            <p:cNvSpPr/>
            <p:nvPr/>
          </p:nvSpPr>
          <p:spPr>
            <a:xfrm rot="10800000">
              <a:off x="185748" y="2940860"/>
              <a:ext cx="1243800" cy="414300"/>
            </a:xfrm>
            <a:prstGeom prst="triangle">
              <a:avLst>
                <a:gd name="adj" fmla="val 0"/>
              </a:avLst>
            </a:prstGeom>
            <a:solidFill>
              <a:srgbClr val="2632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Roboto Condensed"/>
                <a:ea typeface="Roboto Condensed"/>
                <a:cs typeface="Roboto Condensed"/>
                <a:sym typeface="Roboto Condensed"/>
              </a:endParaRPr>
            </a:p>
          </p:txBody>
        </p:sp>
      </p:grpSp>
      <p:grpSp>
        <p:nvGrpSpPr>
          <p:cNvPr id="435" name="Google Shape;435;p27"/>
          <p:cNvGrpSpPr/>
          <p:nvPr/>
        </p:nvGrpSpPr>
        <p:grpSpPr>
          <a:xfrm>
            <a:off x="270943" y="629920"/>
            <a:ext cx="392063" cy="291505"/>
            <a:chOff x="5247525" y="3007275"/>
            <a:chExt cx="517575" cy="384825"/>
          </a:xfrm>
        </p:grpSpPr>
        <p:sp>
          <p:nvSpPr>
            <p:cNvPr id="436" name="Google Shape;436;p2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84;p19">
            <a:extLst>
              <a:ext uri="{FF2B5EF4-FFF2-40B4-BE49-F238E27FC236}">
                <a16:creationId xmlns:a16="http://schemas.microsoft.com/office/drawing/2014/main" id="{318AEE3E-8ADF-42FE-8902-C870BD888085}"/>
              </a:ext>
            </a:extLst>
          </p:cNvPr>
          <p:cNvSpPr txBox="1">
            <a:spLocks/>
          </p:cNvSpPr>
          <p:nvPr/>
        </p:nvSpPr>
        <p:spPr>
          <a:xfrm>
            <a:off x="931910" y="2792042"/>
            <a:ext cx="2247900" cy="2709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en-US" dirty="0">
                <a:latin typeface="Roboto Condensed Light" panose="020B0604020202020204" charset="0"/>
                <a:ea typeface="Roboto Condensed Light" panose="020B0604020202020204" charset="0"/>
              </a:rPr>
              <a:t>Top 15 most populated boroughs were selected</a:t>
            </a:r>
          </a:p>
        </p:txBody>
      </p:sp>
      <p:sp>
        <p:nvSpPr>
          <p:cNvPr id="23" name="Google Shape;284;p19">
            <a:extLst>
              <a:ext uri="{FF2B5EF4-FFF2-40B4-BE49-F238E27FC236}">
                <a16:creationId xmlns:a16="http://schemas.microsoft.com/office/drawing/2014/main" id="{C7CFB87F-453E-4095-BC3B-1A325480D6CC}"/>
              </a:ext>
            </a:extLst>
          </p:cNvPr>
          <p:cNvSpPr txBox="1">
            <a:spLocks/>
          </p:cNvSpPr>
          <p:nvPr/>
        </p:nvSpPr>
        <p:spPr>
          <a:xfrm>
            <a:off x="3146164" y="2792042"/>
            <a:ext cx="2247900" cy="2709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en-US" dirty="0">
                <a:latin typeface="Roboto Condensed Light" panose="020B0604020202020204" charset="0"/>
                <a:ea typeface="Roboto Condensed Light" panose="020B0604020202020204" charset="0"/>
              </a:rPr>
              <a:t>Top 5 boroughs with the highest index of average income were selected among top 15 most populated ones</a:t>
            </a:r>
          </a:p>
        </p:txBody>
      </p:sp>
      <p:sp>
        <p:nvSpPr>
          <p:cNvPr id="24" name="Google Shape;284;p19">
            <a:extLst>
              <a:ext uri="{FF2B5EF4-FFF2-40B4-BE49-F238E27FC236}">
                <a16:creationId xmlns:a16="http://schemas.microsoft.com/office/drawing/2014/main" id="{D245ABFD-6133-4E5D-BCD6-2011BBB59079}"/>
              </a:ext>
            </a:extLst>
          </p:cNvPr>
          <p:cNvSpPr txBox="1">
            <a:spLocks/>
          </p:cNvSpPr>
          <p:nvPr/>
        </p:nvSpPr>
        <p:spPr>
          <a:xfrm>
            <a:off x="5400613" y="2792042"/>
            <a:ext cx="2247900" cy="2709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en-US" dirty="0">
                <a:latin typeface="Roboto Condensed Light" panose="020B0604020202020204" charset="0"/>
                <a:ea typeface="Roboto Condensed Light" panose="020B0604020202020204" charset="0"/>
              </a:rPr>
              <a:t>Borough with the lowest number of Asian restaurants in it was chosen as the best location for starting new restaurant</a:t>
            </a:r>
          </a:p>
        </p:txBody>
      </p:sp>
      <p:sp>
        <p:nvSpPr>
          <p:cNvPr id="2" name="Прямоугольник 1">
            <a:extLst>
              <a:ext uri="{FF2B5EF4-FFF2-40B4-BE49-F238E27FC236}">
                <a16:creationId xmlns:a16="http://schemas.microsoft.com/office/drawing/2014/main" id="{79738F7D-F8D8-4B8F-BBE2-53DD37C343C8}"/>
              </a:ext>
            </a:extLst>
          </p:cNvPr>
          <p:cNvSpPr/>
          <p:nvPr/>
        </p:nvSpPr>
        <p:spPr>
          <a:xfrm>
            <a:off x="2347263" y="1448897"/>
            <a:ext cx="4342856" cy="307777"/>
          </a:xfrm>
          <a:prstGeom prst="rect">
            <a:avLst/>
          </a:prstGeom>
        </p:spPr>
        <p:txBody>
          <a:bodyPr wrap="none">
            <a:spAutoFit/>
          </a:bodyPr>
          <a:lstStyle/>
          <a:p>
            <a:r>
              <a:rPr lang="en-US" b="1" dirty="0">
                <a:latin typeface="Roboto Condensed Light" panose="020B0604020202020204" charset="0"/>
                <a:ea typeface="Roboto Condensed Light" panose="020B0604020202020204" charset="0"/>
              </a:rPr>
              <a:t>It was decided to implement multi-stage selection process</a:t>
            </a:r>
            <a:endParaRPr lang="ru-RU" b="1" dirty="0">
              <a:latin typeface="Roboto Condensed Light" panose="020B0604020202020204" charset="0"/>
              <a:ea typeface="Roboto Condensed Light"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2584104" y="1562246"/>
            <a:ext cx="5777596" cy="83938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dirty="0"/>
              <a:t>Top 15 most populated boroughs among all 32 located in London </a:t>
            </a:r>
            <a:endParaRPr sz="1600"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SELECTION BY POPULATION RESULTS</a:t>
            </a:r>
            <a:endParaRPr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Рисунок 13">
            <a:extLst>
              <a:ext uri="{FF2B5EF4-FFF2-40B4-BE49-F238E27FC236}">
                <a16:creationId xmlns:a16="http://schemas.microsoft.com/office/drawing/2014/main" id="{C4A9DD4B-A800-4263-83D9-EDCCE7932A64}"/>
              </a:ext>
            </a:extLst>
          </p:cNvPr>
          <p:cNvPicPr/>
          <p:nvPr/>
        </p:nvPicPr>
        <p:blipFill>
          <a:blip r:embed="rId3"/>
          <a:stretch>
            <a:fillRect/>
          </a:stretch>
        </p:blipFill>
        <p:spPr>
          <a:xfrm>
            <a:off x="312466" y="1420964"/>
            <a:ext cx="1954951" cy="3722536"/>
          </a:xfrm>
          <a:prstGeom prst="rect">
            <a:avLst/>
          </a:prstGeom>
        </p:spPr>
      </p:pic>
      <p:pic>
        <p:nvPicPr>
          <p:cNvPr id="17" name="Рисунок 16">
            <a:extLst>
              <a:ext uri="{FF2B5EF4-FFF2-40B4-BE49-F238E27FC236}">
                <a16:creationId xmlns:a16="http://schemas.microsoft.com/office/drawing/2014/main" id="{6DEC2D9A-0E0C-4318-9310-6E07E5C775A5}"/>
              </a:ext>
            </a:extLst>
          </p:cNvPr>
          <p:cNvPicPr/>
          <p:nvPr/>
        </p:nvPicPr>
        <p:blipFill>
          <a:blip r:embed="rId4"/>
          <a:stretch>
            <a:fillRect/>
          </a:stretch>
        </p:blipFill>
        <p:spPr>
          <a:xfrm>
            <a:off x="2600712" y="1981937"/>
            <a:ext cx="3942576" cy="28771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4231758" y="1562246"/>
            <a:ext cx="4129942" cy="83938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dirty="0"/>
              <a:t>Top 5 boroughs with the highest population – average income index</a:t>
            </a:r>
            <a:endParaRPr sz="1600"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SELECTION BY AVERAGE INCOME RESULTS</a:t>
            </a:r>
            <a:endParaRPr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 name="Рисунок 15">
            <a:extLst>
              <a:ext uri="{FF2B5EF4-FFF2-40B4-BE49-F238E27FC236}">
                <a16:creationId xmlns:a16="http://schemas.microsoft.com/office/drawing/2014/main" id="{24457E64-EFC3-4894-ABFC-87E3BE2C7E29}"/>
              </a:ext>
            </a:extLst>
          </p:cNvPr>
          <p:cNvPicPr/>
          <p:nvPr/>
        </p:nvPicPr>
        <p:blipFill>
          <a:blip r:embed="rId3"/>
          <a:stretch>
            <a:fillRect/>
          </a:stretch>
        </p:blipFill>
        <p:spPr>
          <a:xfrm>
            <a:off x="234359" y="1741636"/>
            <a:ext cx="3848100" cy="2739390"/>
          </a:xfrm>
          <a:prstGeom prst="rect">
            <a:avLst/>
          </a:prstGeom>
        </p:spPr>
      </p:pic>
      <p:pic>
        <p:nvPicPr>
          <p:cNvPr id="17" name="Рисунок 16">
            <a:extLst>
              <a:ext uri="{FF2B5EF4-FFF2-40B4-BE49-F238E27FC236}">
                <a16:creationId xmlns:a16="http://schemas.microsoft.com/office/drawing/2014/main" id="{F45B3DBF-D720-42C9-A614-57FE963DDE86}"/>
              </a:ext>
            </a:extLst>
          </p:cNvPr>
          <p:cNvPicPr/>
          <p:nvPr/>
        </p:nvPicPr>
        <p:blipFill>
          <a:blip r:embed="rId4"/>
          <a:stretch>
            <a:fillRect/>
          </a:stretch>
        </p:blipFill>
        <p:spPr>
          <a:xfrm>
            <a:off x="4231758" y="2430294"/>
            <a:ext cx="4448175" cy="1362075"/>
          </a:xfrm>
          <a:prstGeom prst="rect">
            <a:avLst/>
          </a:prstGeom>
        </p:spPr>
      </p:pic>
    </p:spTree>
    <p:extLst>
      <p:ext uri="{BB962C8B-B14F-4D97-AF65-F5344CB8AC3E}">
        <p14:creationId xmlns:p14="http://schemas.microsoft.com/office/powerpoint/2010/main" val="1696808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312466" y="1562246"/>
            <a:ext cx="8049234" cy="839383"/>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1600" dirty="0"/>
              <a:t>All information regarding competitors was obtained using Foursquare website </a:t>
            </a:r>
            <a:endParaRPr sz="1600"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SELECTION BY NUMBER OF COMPETITORS</a:t>
            </a:r>
            <a:endParaRPr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Таблица 2">
            <a:extLst>
              <a:ext uri="{FF2B5EF4-FFF2-40B4-BE49-F238E27FC236}">
                <a16:creationId xmlns:a16="http://schemas.microsoft.com/office/drawing/2014/main" id="{AE491B12-1923-4DD9-8A19-3BF7A69FE942}"/>
              </a:ext>
            </a:extLst>
          </p:cNvPr>
          <p:cNvGraphicFramePr>
            <a:graphicFrameLocks noGrp="1"/>
          </p:cNvGraphicFramePr>
          <p:nvPr>
            <p:extLst>
              <p:ext uri="{D42A27DB-BD31-4B8C-83A1-F6EECF244321}">
                <p14:modId xmlns:p14="http://schemas.microsoft.com/office/powerpoint/2010/main" val="2169696852"/>
              </p:ext>
            </p:extLst>
          </p:nvPr>
        </p:nvGraphicFramePr>
        <p:xfrm>
          <a:off x="1289083" y="2200427"/>
          <a:ext cx="6096000" cy="1854200"/>
        </p:xfrm>
        <a:graphic>
          <a:graphicData uri="http://schemas.openxmlformats.org/drawingml/2006/table">
            <a:tbl>
              <a:tblPr firstRow="1" bandRow="1">
                <a:tableStyleId>{977B5FC9-E0B5-4780-8CB1-1EC22F794D6B}</a:tableStyleId>
              </a:tblPr>
              <a:tblGrid>
                <a:gridCol w="3048000">
                  <a:extLst>
                    <a:ext uri="{9D8B030D-6E8A-4147-A177-3AD203B41FA5}">
                      <a16:colId xmlns:a16="http://schemas.microsoft.com/office/drawing/2014/main" val="788635356"/>
                    </a:ext>
                  </a:extLst>
                </a:gridCol>
                <a:gridCol w="3048000">
                  <a:extLst>
                    <a:ext uri="{9D8B030D-6E8A-4147-A177-3AD203B41FA5}">
                      <a16:colId xmlns:a16="http://schemas.microsoft.com/office/drawing/2014/main" val="834581586"/>
                    </a:ext>
                  </a:extLst>
                </a:gridCol>
              </a:tblGrid>
              <a:tr h="370840">
                <a:tc>
                  <a:txBody>
                    <a:bodyPr/>
                    <a:lstStyle/>
                    <a:p>
                      <a:pPr algn="ctr"/>
                      <a:r>
                        <a:rPr lang="en-US" b="1" dirty="0">
                          <a:solidFill>
                            <a:schemeClr val="bg1"/>
                          </a:solidFill>
                          <a:latin typeface="Roboto Condensed" panose="020B0604020202020204" charset="0"/>
                          <a:ea typeface="Roboto Condensed" panose="020B0604020202020204" charset="0"/>
                        </a:rPr>
                        <a:t>Borough</a:t>
                      </a:r>
                      <a:endParaRPr lang="ru-RU" b="1" dirty="0">
                        <a:solidFill>
                          <a:schemeClr val="bg1"/>
                        </a:solidFill>
                        <a:latin typeface="Roboto Condensed" panose="020B0604020202020204" charset="0"/>
                        <a:ea typeface="Roboto Condensed" panose="020B0604020202020204" charset="0"/>
                      </a:endParaRPr>
                    </a:p>
                  </a:txBody>
                  <a:tcPr anchor="ctr">
                    <a:solidFill>
                      <a:schemeClr val="accent1">
                        <a:lumMod val="75000"/>
                      </a:schemeClr>
                    </a:solidFill>
                  </a:tcPr>
                </a:tc>
                <a:tc>
                  <a:txBody>
                    <a:bodyPr/>
                    <a:lstStyle/>
                    <a:p>
                      <a:pPr algn="ctr"/>
                      <a:r>
                        <a:rPr lang="en-US" b="1" dirty="0">
                          <a:solidFill>
                            <a:schemeClr val="bg1"/>
                          </a:solidFill>
                          <a:latin typeface="Roboto Condensed" panose="020B0604020202020204" charset="0"/>
                          <a:ea typeface="Roboto Condensed" panose="020B0604020202020204" charset="0"/>
                        </a:rPr>
                        <a:t>Number of Asian Restaurants</a:t>
                      </a:r>
                      <a:endParaRPr lang="ru-RU" b="1" dirty="0">
                        <a:solidFill>
                          <a:schemeClr val="bg1"/>
                        </a:solidFill>
                        <a:latin typeface="Roboto Condensed" panose="020B0604020202020204" charset="0"/>
                        <a:ea typeface="Roboto Condensed" panose="020B0604020202020204" charset="0"/>
                      </a:endParaRPr>
                    </a:p>
                  </a:txBody>
                  <a:tcPr anchor="ctr">
                    <a:solidFill>
                      <a:schemeClr val="accent1">
                        <a:lumMod val="75000"/>
                      </a:schemeClr>
                    </a:solidFill>
                  </a:tcPr>
                </a:tc>
                <a:extLst>
                  <a:ext uri="{0D108BD9-81ED-4DB2-BD59-A6C34878D82A}">
                    <a16:rowId xmlns:a16="http://schemas.microsoft.com/office/drawing/2014/main" val="909766362"/>
                  </a:ext>
                </a:extLst>
              </a:tr>
              <a:tr h="370840">
                <a:tc>
                  <a:txBody>
                    <a:bodyPr/>
                    <a:lstStyle/>
                    <a:p>
                      <a:pPr algn="ctr"/>
                      <a:r>
                        <a:rPr lang="en-US" dirty="0">
                          <a:latin typeface="Roboto Condensed" panose="020B0604020202020204" charset="0"/>
                          <a:ea typeface="Roboto Condensed" panose="020B0604020202020204" charset="0"/>
                        </a:rPr>
                        <a:t>Southwark</a:t>
                      </a:r>
                      <a:endParaRPr lang="ru-RU" dirty="0">
                        <a:latin typeface="Roboto Condensed" panose="020B0604020202020204" charset="0"/>
                        <a:ea typeface="Roboto Condensed" panose="020B0604020202020204" charset="0"/>
                      </a:endParaRPr>
                    </a:p>
                  </a:txBody>
                  <a:tcPr anchor="ctr"/>
                </a:tc>
                <a:tc>
                  <a:txBody>
                    <a:bodyPr/>
                    <a:lstStyle/>
                    <a:p>
                      <a:pPr algn="ctr"/>
                      <a:r>
                        <a:rPr lang="en-US" dirty="0">
                          <a:latin typeface="Roboto Condensed" panose="020B0604020202020204" charset="0"/>
                          <a:ea typeface="Roboto Condensed" panose="020B0604020202020204" charset="0"/>
                        </a:rPr>
                        <a:t>7</a:t>
                      </a:r>
                      <a:endParaRPr lang="ru-RU" dirty="0">
                        <a:latin typeface="Roboto Condensed" panose="020B0604020202020204" charset="0"/>
                        <a:ea typeface="Roboto Condensed" panose="020B0604020202020204" charset="0"/>
                      </a:endParaRPr>
                    </a:p>
                  </a:txBody>
                  <a:tcPr anchor="ctr"/>
                </a:tc>
                <a:extLst>
                  <a:ext uri="{0D108BD9-81ED-4DB2-BD59-A6C34878D82A}">
                    <a16:rowId xmlns:a16="http://schemas.microsoft.com/office/drawing/2014/main" val="2728471377"/>
                  </a:ext>
                </a:extLst>
              </a:tr>
              <a:tr h="370840">
                <a:tc>
                  <a:txBody>
                    <a:bodyPr/>
                    <a:lstStyle/>
                    <a:p>
                      <a:pPr algn="ctr"/>
                      <a:r>
                        <a:rPr lang="en-US" dirty="0">
                          <a:latin typeface="Roboto Condensed" panose="020B0604020202020204" charset="0"/>
                          <a:ea typeface="Roboto Condensed" panose="020B0604020202020204" charset="0"/>
                        </a:rPr>
                        <a:t>Lambeth</a:t>
                      </a:r>
                      <a:endParaRPr lang="ru-RU" dirty="0">
                        <a:latin typeface="Roboto Condensed" panose="020B0604020202020204" charset="0"/>
                        <a:ea typeface="Roboto Condensed" panose="020B0604020202020204" charset="0"/>
                      </a:endParaRPr>
                    </a:p>
                  </a:txBody>
                  <a:tcPr anchor="ctr"/>
                </a:tc>
                <a:tc>
                  <a:txBody>
                    <a:bodyPr/>
                    <a:lstStyle/>
                    <a:p>
                      <a:pPr algn="ctr"/>
                      <a:r>
                        <a:rPr lang="en-US" dirty="0">
                          <a:latin typeface="Roboto Condensed" panose="020B0604020202020204" charset="0"/>
                          <a:ea typeface="Roboto Condensed" panose="020B0604020202020204" charset="0"/>
                        </a:rPr>
                        <a:t>4</a:t>
                      </a:r>
                      <a:endParaRPr lang="ru-RU" dirty="0">
                        <a:latin typeface="Roboto Condensed" panose="020B0604020202020204" charset="0"/>
                        <a:ea typeface="Roboto Condensed" panose="020B0604020202020204" charset="0"/>
                      </a:endParaRPr>
                    </a:p>
                  </a:txBody>
                  <a:tcPr anchor="ctr"/>
                </a:tc>
                <a:extLst>
                  <a:ext uri="{0D108BD9-81ED-4DB2-BD59-A6C34878D82A}">
                    <a16:rowId xmlns:a16="http://schemas.microsoft.com/office/drawing/2014/main" val="2903373277"/>
                  </a:ext>
                </a:extLst>
              </a:tr>
              <a:tr h="370840">
                <a:tc>
                  <a:txBody>
                    <a:bodyPr/>
                    <a:lstStyle/>
                    <a:p>
                      <a:pPr algn="ctr"/>
                      <a:r>
                        <a:rPr lang="en-US" dirty="0">
                          <a:latin typeface="Roboto Condensed" panose="020B0604020202020204" charset="0"/>
                          <a:ea typeface="Roboto Condensed" panose="020B0604020202020204" charset="0"/>
                        </a:rPr>
                        <a:t>Wandsworth</a:t>
                      </a:r>
                      <a:endParaRPr lang="ru-RU" dirty="0">
                        <a:latin typeface="Roboto Condensed" panose="020B0604020202020204" charset="0"/>
                        <a:ea typeface="Roboto Condensed" panose="020B0604020202020204" charset="0"/>
                      </a:endParaRPr>
                    </a:p>
                  </a:txBody>
                  <a:tcPr anchor="ctr"/>
                </a:tc>
                <a:tc>
                  <a:txBody>
                    <a:bodyPr/>
                    <a:lstStyle/>
                    <a:p>
                      <a:pPr algn="ctr"/>
                      <a:r>
                        <a:rPr lang="en-US" dirty="0">
                          <a:latin typeface="Roboto Condensed" panose="020B0604020202020204" charset="0"/>
                          <a:ea typeface="Roboto Condensed" panose="020B0604020202020204" charset="0"/>
                        </a:rPr>
                        <a:t>2</a:t>
                      </a:r>
                      <a:endParaRPr lang="ru-RU" dirty="0">
                        <a:latin typeface="Roboto Condensed" panose="020B0604020202020204" charset="0"/>
                        <a:ea typeface="Roboto Condensed" panose="020B0604020202020204" charset="0"/>
                      </a:endParaRPr>
                    </a:p>
                  </a:txBody>
                  <a:tcPr anchor="ctr"/>
                </a:tc>
                <a:extLst>
                  <a:ext uri="{0D108BD9-81ED-4DB2-BD59-A6C34878D82A}">
                    <a16:rowId xmlns:a16="http://schemas.microsoft.com/office/drawing/2014/main" val="2257751235"/>
                  </a:ext>
                </a:extLst>
              </a:tr>
              <a:tr h="370840">
                <a:tc>
                  <a:txBody>
                    <a:bodyPr/>
                    <a:lstStyle/>
                    <a:p>
                      <a:pPr algn="ctr"/>
                      <a:r>
                        <a:rPr lang="en-US" dirty="0">
                          <a:latin typeface="Roboto Condensed" panose="020B0604020202020204" charset="0"/>
                          <a:ea typeface="Roboto Condensed" panose="020B0604020202020204" charset="0"/>
                        </a:rPr>
                        <a:t>Barnet</a:t>
                      </a:r>
                      <a:endParaRPr lang="ru-RU" dirty="0">
                        <a:latin typeface="Roboto Condensed" panose="020B0604020202020204" charset="0"/>
                        <a:ea typeface="Roboto Condensed" panose="020B0604020202020204" charset="0"/>
                      </a:endParaRPr>
                    </a:p>
                  </a:txBody>
                  <a:tcPr anchor="ctr"/>
                </a:tc>
                <a:tc>
                  <a:txBody>
                    <a:bodyPr/>
                    <a:lstStyle/>
                    <a:p>
                      <a:pPr algn="ctr"/>
                      <a:r>
                        <a:rPr lang="en-US" dirty="0">
                          <a:latin typeface="Roboto Condensed" panose="020B0604020202020204" charset="0"/>
                          <a:ea typeface="Roboto Condensed" panose="020B0604020202020204" charset="0"/>
                        </a:rPr>
                        <a:t>1</a:t>
                      </a:r>
                      <a:endParaRPr lang="ru-RU" dirty="0">
                        <a:latin typeface="Roboto Condensed" panose="020B0604020202020204" charset="0"/>
                        <a:ea typeface="Roboto Condensed" panose="020B0604020202020204" charset="0"/>
                      </a:endParaRPr>
                    </a:p>
                  </a:txBody>
                  <a:tcPr anchor="ctr"/>
                </a:tc>
                <a:extLst>
                  <a:ext uri="{0D108BD9-81ED-4DB2-BD59-A6C34878D82A}">
                    <a16:rowId xmlns:a16="http://schemas.microsoft.com/office/drawing/2014/main" val="2975131416"/>
                  </a:ext>
                </a:extLst>
              </a:tr>
            </a:tbl>
          </a:graphicData>
        </a:graphic>
      </p:graphicFrame>
      <p:sp>
        <p:nvSpPr>
          <p:cNvPr id="18" name="Google Shape;267;p18">
            <a:extLst>
              <a:ext uri="{FF2B5EF4-FFF2-40B4-BE49-F238E27FC236}">
                <a16:creationId xmlns:a16="http://schemas.microsoft.com/office/drawing/2014/main" id="{3A2C946C-DAE0-4ECB-A7E9-FF68BBFD93C5}"/>
              </a:ext>
            </a:extLst>
          </p:cNvPr>
          <p:cNvSpPr txBox="1">
            <a:spLocks/>
          </p:cNvSpPr>
          <p:nvPr/>
        </p:nvSpPr>
        <p:spPr>
          <a:xfrm>
            <a:off x="312466" y="4101438"/>
            <a:ext cx="8049234" cy="8393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buFont typeface="Roboto Condensed Light"/>
              <a:buNone/>
            </a:pPr>
            <a:r>
              <a:rPr lang="en-US" sz="1600" b="1" dirty="0"/>
              <a:t>Since Barnet borough has the lowest number of Asian restaurants it is considered to be the best location for opening new Asian restaurants</a:t>
            </a:r>
          </a:p>
        </p:txBody>
      </p:sp>
    </p:spTree>
    <p:extLst>
      <p:ext uri="{BB962C8B-B14F-4D97-AF65-F5344CB8AC3E}">
        <p14:creationId xmlns:p14="http://schemas.microsoft.com/office/powerpoint/2010/main" val="2160108689"/>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356</Words>
  <Application>Microsoft Office PowerPoint</Application>
  <PresentationFormat>Экран (16:9)</PresentationFormat>
  <Paragraphs>46</Paragraphs>
  <Slides>8</Slides>
  <Notes>8</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8</vt:i4>
      </vt:variant>
    </vt:vector>
  </HeadingPairs>
  <TitlesOfParts>
    <vt:vector size="13" baseType="lpstr">
      <vt:lpstr>Arial</vt:lpstr>
      <vt:lpstr>Arvo</vt:lpstr>
      <vt:lpstr>Roboto Condensed</vt:lpstr>
      <vt:lpstr>Roboto Condensed Light</vt:lpstr>
      <vt:lpstr>Salerio template</vt:lpstr>
      <vt:lpstr>BATTLE OF NEIGHBORHOODS IN LONDON, UK</vt:lpstr>
      <vt:lpstr>PROBLEM EXAMINED</vt:lpstr>
      <vt:lpstr>DATA USED</vt:lpstr>
      <vt:lpstr>Презентация PowerPoint</vt:lpstr>
      <vt:lpstr>INVESTIGATION ALGORITHM</vt:lpstr>
      <vt:lpstr>SELECTION BY POPULATION RESULTS</vt:lpstr>
      <vt:lpstr>SELECTION BY AVERAGE INCOME RESULTS</vt:lpstr>
      <vt:lpstr>SELECTION BY NUMBER OF COMPETITORS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 IN LONDON, UK</dc:title>
  <dc:creator>Анеля</dc:creator>
  <cp:lastModifiedBy>Анеля</cp:lastModifiedBy>
  <cp:revision>6</cp:revision>
  <dcterms:modified xsi:type="dcterms:W3CDTF">2020-05-03T15:59:34Z</dcterms:modified>
</cp:coreProperties>
</file>