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0" r:id="rId2"/>
    <p:sldId id="256" r:id="rId3"/>
    <p:sldId id="258" r:id="rId4"/>
    <p:sldId id="270" r:id="rId5"/>
    <p:sldId id="274" r:id="rId6"/>
    <p:sldId id="275" r:id="rId7"/>
    <p:sldId id="276" r:id="rId8"/>
    <p:sldId id="273" r:id="rId9"/>
    <p:sldId id="277" r:id="rId10"/>
    <p:sldId id="278" r:id="rId11"/>
    <p:sldId id="27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1" autoAdjust="0"/>
    <p:restoredTop sz="94660"/>
  </p:normalViewPr>
  <p:slideViewPr>
    <p:cSldViewPr>
      <p:cViewPr varScale="1">
        <p:scale>
          <a:sx n="103" d="100"/>
          <a:sy n="103" d="100"/>
        </p:scale>
        <p:origin x="240"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0E2B80-0A70-435F-A472-4A1348A3D945}" type="datetimeFigureOut">
              <a:rPr lang="en-US" smtClean="0"/>
              <a:pPr/>
              <a:t>8/21/2014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860638-8A1A-474A-ACE2-F740CCABAA2B}" type="slidenum">
              <a:rPr lang="en-US" smtClean="0"/>
              <a:pPr/>
              <a:t>‹#›</a:t>
            </a:fld>
            <a:endParaRPr lang="en-US"/>
          </a:p>
        </p:txBody>
      </p:sp>
    </p:spTree>
    <p:extLst>
      <p:ext uri="{BB962C8B-B14F-4D97-AF65-F5344CB8AC3E}">
        <p14:creationId xmlns:p14="http://schemas.microsoft.com/office/powerpoint/2010/main" val="1602167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B26D70-CE97-4DEA-B963-3B7064E049A2}" type="datetime1">
              <a:rPr lang="en-US" smtClean="0"/>
              <a:pPr/>
              <a:t>8/21/2014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C8639-3F43-499A-8616-F8235EEFE6E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85D70-A3D1-437E-92C7-8D4ED2212A61}" type="datetime1">
              <a:rPr lang="en-US" smtClean="0"/>
              <a:pPr/>
              <a:t>8/21/2014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C8639-3F43-499A-8616-F8235EEFE6E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6A6233-EE81-4D27-AF1C-E0D9CA257EBB}" type="datetime1">
              <a:rPr lang="en-US" smtClean="0"/>
              <a:pPr/>
              <a:t>8/21/2014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C8639-3F43-499A-8616-F8235EEFE6E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6BB830-F14A-4F89-A57D-B944B652A8CA}" type="datetime1">
              <a:rPr lang="en-US" smtClean="0"/>
              <a:pPr/>
              <a:t>8/21/2014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C8639-3F43-499A-8616-F8235EEFE6E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58BCE2-497F-45F2-ADC2-BC66DBBB64F0}" type="datetime1">
              <a:rPr lang="en-US" smtClean="0"/>
              <a:pPr/>
              <a:t>8/21/2014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FC8639-3F43-499A-8616-F8235EEFE6E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2851FF-0635-4CD7-896B-DCF376B5F69C}" type="datetime1">
              <a:rPr lang="en-US" smtClean="0"/>
              <a:pPr/>
              <a:t>8/21/2014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FC8639-3F43-499A-8616-F8235EEFE6E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E9F701-0CE5-4A32-9EF8-0EAEE6032BF0}" type="datetime1">
              <a:rPr lang="en-US" smtClean="0"/>
              <a:pPr/>
              <a:t>8/21/2014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FC8639-3F43-499A-8616-F8235EEFE6E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125896-9CEA-4C1F-9CF5-0EF960DC69E5}" type="datetime1">
              <a:rPr lang="en-US" smtClean="0"/>
              <a:pPr/>
              <a:t>8/21/2014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FC8639-3F43-499A-8616-F8235EEFE6E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80ADA3-CD0C-41B6-A4DD-86AB2E9CB37F}" type="datetime1">
              <a:rPr lang="en-US" smtClean="0"/>
              <a:pPr/>
              <a:t>8/21/2014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FC8639-3F43-499A-8616-F8235EEFE6E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428096-AD2C-4976-A10B-8409A4BC6348}" type="datetime1">
              <a:rPr lang="en-US" smtClean="0"/>
              <a:pPr/>
              <a:t>8/21/2014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FC8639-3F43-499A-8616-F8235EEFE6E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5D2711-AA19-413B-8E1C-764CD0867284}" type="datetime1">
              <a:rPr lang="en-US" smtClean="0"/>
              <a:pPr/>
              <a:t>8/21/2014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FC8639-3F43-499A-8616-F8235EEFE6E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FCDE38-5067-4113-858D-1CD5F9C15AA0}" type="datetime1">
              <a:rPr lang="en-US" smtClean="0"/>
              <a:pPr/>
              <a:t>8/21/2014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FC8639-3F43-499A-8616-F8235EEFE6E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ontent Placeholder 5"/>
          <p:cNvSpPr>
            <a:spLocks noGrp="1"/>
          </p:cNvSpPr>
          <p:nvPr>
            <p:ph sz="half" idx="4294967295"/>
          </p:nvPr>
        </p:nvSpPr>
        <p:spPr>
          <a:xfrm>
            <a:off x="1143000" y="2133600"/>
            <a:ext cx="6172200" cy="3951288"/>
          </a:xfrm>
        </p:spPr>
        <p:txBody>
          <a:bodyPr>
            <a:normAutofit fontScale="77500" lnSpcReduction="20000"/>
          </a:bodyPr>
          <a:lstStyle/>
          <a:p>
            <a:pPr marL="457200" indent="-457200">
              <a:buNone/>
            </a:pPr>
            <a:r>
              <a:rPr lang="en-US" dirty="0" smtClean="0"/>
              <a:t>Definition of strategy Five Ps</a:t>
            </a:r>
          </a:p>
          <a:p>
            <a:pPr marL="457200" indent="-457200"/>
            <a:r>
              <a:rPr lang="en-US" dirty="0" smtClean="0"/>
              <a:t>Plan</a:t>
            </a:r>
          </a:p>
          <a:p>
            <a:pPr marL="457200" indent="-457200"/>
            <a:r>
              <a:rPr lang="en-US" dirty="0" smtClean="0"/>
              <a:t>Pattern</a:t>
            </a:r>
          </a:p>
          <a:p>
            <a:pPr marL="457200" indent="-457200"/>
            <a:r>
              <a:rPr lang="en-US" dirty="0" smtClean="0"/>
              <a:t>Position</a:t>
            </a:r>
          </a:p>
          <a:p>
            <a:pPr marL="457200" indent="-457200"/>
            <a:r>
              <a:rPr lang="en-US" dirty="0" smtClean="0"/>
              <a:t>Perspective</a:t>
            </a:r>
          </a:p>
          <a:p>
            <a:pPr marL="457200" indent="-457200"/>
            <a:r>
              <a:rPr lang="en-US" dirty="0" smtClean="0"/>
              <a:t>Ploy</a:t>
            </a:r>
          </a:p>
          <a:p>
            <a:pPr marL="457200" indent="-457200">
              <a:buNone/>
            </a:pPr>
            <a:endParaRPr lang="en-US" dirty="0" smtClean="0"/>
          </a:p>
          <a:p>
            <a:pPr marL="457200" indent="-457200">
              <a:buNone/>
            </a:pPr>
            <a:r>
              <a:rPr lang="en-US" dirty="0" smtClean="0"/>
              <a:t>We define it as “coordinated means by which an organization pursue its goals and objectives”. </a:t>
            </a:r>
          </a:p>
          <a:p>
            <a:pPr marL="457200" indent="-457200">
              <a:buNone/>
            </a:pPr>
            <a:endParaRPr lang="en-US" dirty="0" smtClean="0"/>
          </a:p>
          <a:p>
            <a:pPr marL="457200" indent="-457200">
              <a:buFont typeface="+mj-lt"/>
              <a:buAutoNum type="arabicPeriod"/>
            </a:pPr>
            <a:endParaRPr lang="en-US" dirty="0"/>
          </a:p>
        </p:txBody>
      </p:sp>
      <p:sp>
        <p:nvSpPr>
          <p:cNvPr id="4" name="Title 3"/>
          <p:cNvSpPr>
            <a:spLocks noGrp="1"/>
          </p:cNvSpPr>
          <p:nvPr>
            <p:ph type="title" idx="4294967295"/>
          </p:nvPr>
        </p:nvSpPr>
        <p:spPr>
          <a:xfrm>
            <a:off x="0" y="274638"/>
            <a:ext cx="8229600" cy="1143000"/>
          </a:xfrm>
        </p:spPr>
        <p:txBody>
          <a:bodyPr>
            <a:normAutofit fontScale="90000"/>
          </a:bodyPr>
          <a:lstStyle/>
          <a:p>
            <a:r>
              <a:rPr lang="en-US" dirty="0" smtClean="0"/>
              <a:t>What is Strategy  </a:t>
            </a:r>
            <a:br>
              <a:rPr lang="en-US" dirty="0" smtClean="0"/>
            </a:br>
            <a:r>
              <a:rPr lang="en-US" dirty="0" smtClean="0"/>
              <a:t> </a:t>
            </a:r>
            <a:r>
              <a:rPr lang="en-US" sz="3100" dirty="0" err="1" smtClean="0"/>
              <a:t>Mintzberg</a:t>
            </a:r>
            <a:r>
              <a:rPr lang="en-US" sz="3100" dirty="0" smtClean="0"/>
              <a:t> et. al, 2002</a:t>
            </a:r>
            <a:endParaRPr lang="en-US" sz="3100" dirty="0"/>
          </a:p>
        </p:txBody>
      </p:sp>
      <p:sp>
        <p:nvSpPr>
          <p:cNvPr id="5" name="Slide Number Placeholder 4"/>
          <p:cNvSpPr>
            <a:spLocks noGrp="1"/>
          </p:cNvSpPr>
          <p:nvPr>
            <p:ph type="sldNum" sz="quarter" idx="12"/>
          </p:nvPr>
        </p:nvSpPr>
        <p:spPr/>
        <p:txBody>
          <a:bodyPr/>
          <a:lstStyle/>
          <a:p>
            <a:fld id="{73FC8639-3F43-499A-8616-F8235EEFE6EA}" type="slidenum">
              <a:rPr lang="en-US" smtClean="0"/>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Strategy_ military origin</a:t>
            </a:r>
            <a:endParaRPr lang="en-US" dirty="0"/>
          </a:p>
        </p:txBody>
      </p:sp>
      <p:sp>
        <p:nvSpPr>
          <p:cNvPr id="3" name="Content Placeholder 2"/>
          <p:cNvSpPr>
            <a:spLocks noGrp="1"/>
          </p:cNvSpPr>
          <p:nvPr>
            <p:ph idx="1"/>
          </p:nvPr>
        </p:nvSpPr>
        <p:spPr/>
        <p:txBody>
          <a:bodyPr>
            <a:normAutofit/>
          </a:bodyPr>
          <a:lstStyle/>
          <a:p>
            <a:pPr>
              <a:buNone/>
            </a:pPr>
            <a:r>
              <a:rPr lang="en-US" dirty="0" smtClean="0"/>
              <a:t>Von Clausewitz (1780-1831) </a:t>
            </a:r>
            <a:r>
              <a:rPr lang="en-US" i="1" dirty="0" smtClean="0"/>
              <a:t>On War</a:t>
            </a:r>
          </a:p>
          <a:p>
            <a:pPr>
              <a:buNone/>
            </a:pPr>
            <a:r>
              <a:rPr lang="en-US" b="1" i="1" dirty="0" smtClean="0"/>
              <a:t>Attack and defense</a:t>
            </a:r>
          </a:p>
          <a:p>
            <a:pPr>
              <a:buNone/>
            </a:pPr>
            <a:r>
              <a:rPr lang="en-US" b="1" i="1" dirty="0" smtClean="0"/>
              <a:t>Maneuvering</a:t>
            </a:r>
          </a:p>
          <a:p>
            <a:pPr>
              <a:buNone/>
            </a:pPr>
            <a:r>
              <a:rPr lang="en-US" b="1" i="1" dirty="0" smtClean="0"/>
              <a:t>Intelligence gathering</a:t>
            </a:r>
          </a:p>
          <a:p>
            <a:pPr>
              <a:buNone/>
            </a:pPr>
            <a:r>
              <a:rPr lang="en-US" b="1" i="1" dirty="0" smtClean="0"/>
              <a:t>Night operations</a:t>
            </a:r>
            <a:endParaRPr lang="en-US" dirty="0" smtClean="0"/>
          </a:p>
          <a:p>
            <a:r>
              <a:rPr lang="en-US" dirty="0" smtClean="0"/>
              <a:t>War is merely the continuation of policy by other means. </a:t>
            </a:r>
          </a:p>
          <a:p>
            <a:pPr>
              <a:buNone/>
            </a:pPr>
            <a:endParaRPr lang="en-US" dirty="0" smtClean="0"/>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73FC8639-3F43-499A-8616-F8235EEFE6EA}"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Military maxim terminology</a:t>
            </a:r>
            <a:endParaRPr lang="en-US" dirty="0"/>
          </a:p>
        </p:txBody>
      </p:sp>
      <p:sp>
        <p:nvSpPr>
          <p:cNvPr id="3" name="Content Placeholder 2"/>
          <p:cNvSpPr>
            <a:spLocks noGrp="1"/>
          </p:cNvSpPr>
          <p:nvPr>
            <p:ph sz="half" idx="1"/>
          </p:nvPr>
        </p:nvSpPr>
        <p:spPr>
          <a:xfrm>
            <a:off x="457200" y="1219200"/>
            <a:ext cx="4038600" cy="4906963"/>
          </a:xfrm>
        </p:spPr>
        <p:txBody>
          <a:bodyPr>
            <a:normAutofit fontScale="77500" lnSpcReduction="20000"/>
          </a:bodyPr>
          <a:lstStyle/>
          <a:p>
            <a:r>
              <a:rPr lang="en-US" dirty="0" smtClean="0"/>
              <a:t>Attack and overwhelm</a:t>
            </a:r>
          </a:p>
          <a:p>
            <a:r>
              <a:rPr lang="en-US" dirty="0" smtClean="0"/>
              <a:t>Surround and destroy</a:t>
            </a:r>
          </a:p>
          <a:p>
            <a:r>
              <a:rPr lang="en-US" dirty="0" smtClean="0"/>
              <a:t>Attack opponent’s weakness</a:t>
            </a:r>
          </a:p>
          <a:p>
            <a:r>
              <a:rPr lang="en-US" dirty="0" smtClean="0"/>
              <a:t>Concentrated attack</a:t>
            </a:r>
          </a:p>
          <a:p>
            <a:r>
              <a:rPr lang="en-US" dirty="0" smtClean="0"/>
              <a:t>Major focused thrust</a:t>
            </a:r>
          </a:p>
          <a:p>
            <a:r>
              <a:rPr lang="en-US" dirty="0" smtClean="0"/>
              <a:t>Indirect approach</a:t>
            </a:r>
          </a:p>
          <a:p>
            <a:r>
              <a:rPr lang="en-US" dirty="0" smtClean="0"/>
              <a:t>Flanking maneuvers</a:t>
            </a:r>
          </a:p>
          <a:p>
            <a:r>
              <a:rPr lang="en-US" dirty="0" smtClean="0"/>
              <a:t>Planned withdrawal </a:t>
            </a:r>
          </a:p>
          <a:p>
            <a:r>
              <a:rPr lang="en-US" dirty="0" smtClean="0"/>
              <a:t>Points of domination</a:t>
            </a:r>
          </a:p>
          <a:p>
            <a:r>
              <a:rPr lang="en-US" dirty="0" smtClean="0"/>
              <a:t>Fortify a key base</a:t>
            </a:r>
          </a:p>
          <a:p>
            <a:r>
              <a:rPr lang="en-US" dirty="0" smtClean="0"/>
              <a:t>Form a bridgehead</a:t>
            </a:r>
          </a:p>
          <a:p>
            <a:r>
              <a:rPr lang="en-US" dirty="0" smtClean="0"/>
              <a:t>Consolidate forces</a:t>
            </a:r>
          </a:p>
          <a:p>
            <a:r>
              <a:rPr lang="en-US" dirty="0" smtClean="0"/>
              <a:t>Fallback </a:t>
            </a:r>
          </a:p>
          <a:p>
            <a:endParaRPr lang="en-US" dirty="0"/>
          </a:p>
        </p:txBody>
      </p:sp>
      <p:sp>
        <p:nvSpPr>
          <p:cNvPr id="4" name="Content Placeholder 3"/>
          <p:cNvSpPr>
            <a:spLocks noGrp="1"/>
          </p:cNvSpPr>
          <p:nvPr>
            <p:ph sz="half" idx="2"/>
          </p:nvPr>
        </p:nvSpPr>
        <p:spPr>
          <a:xfrm>
            <a:off x="4648200" y="1143000"/>
            <a:ext cx="4038600" cy="4983163"/>
          </a:xfrm>
        </p:spPr>
        <p:txBody>
          <a:bodyPr>
            <a:normAutofit fontScale="77500" lnSpcReduction="20000"/>
          </a:bodyPr>
          <a:lstStyle/>
          <a:p>
            <a:r>
              <a:rPr lang="en-US" dirty="0" smtClean="0"/>
              <a:t>Planned counterattack</a:t>
            </a:r>
          </a:p>
          <a:p>
            <a:r>
              <a:rPr lang="en-US" dirty="0" smtClean="0"/>
              <a:t>Conceding early losses</a:t>
            </a:r>
          </a:p>
          <a:p>
            <a:r>
              <a:rPr lang="en-US" dirty="0" smtClean="0"/>
              <a:t>Stretch opponent’s resources</a:t>
            </a:r>
          </a:p>
          <a:p>
            <a:r>
              <a:rPr lang="en-US" dirty="0" smtClean="0"/>
              <a:t>Lure away from defensive positions</a:t>
            </a:r>
          </a:p>
          <a:p>
            <a:r>
              <a:rPr lang="en-US" dirty="0" smtClean="0"/>
              <a:t>Feint, cunning, nerve</a:t>
            </a:r>
          </a:p>
          <a:p>
            <a:r>
              <a:rPr lang="en-US" dirty="0" smtClean="0"/>
              <a:t>Deceptive maneuvers</a:t>
            </a:r>
          </a:p>
          <a:p>
            <a:r>
              <a:rPr lang="en-US" dirty="0" smtClean="0"/>
              <a:t>Using misleading messages</a:t>
            </a:r>
          </a:p>
          <a:p>
            <a:r>
              <a:rPr lang="en-US" dirty="0" smtClean="0"/>
              <a:t>Mobility, surprise</a:t>
            </a:r>
          </a:p>
          <a:p>
            <a:r>
              <a:rPr lang="en-US" dirty="0" smtClean="0"/>
              <a:t>Fast maneuvers</a:t>
            </a:r>
          </a:p>
          <a:p>
            <a:r>
              <a:rPr lang="en-US" dirty="0" smtClean="0"/>
              <a:t>Planned flexibility</a:t>
            </a:r>
          </a:p>
          <a:p>
            <a:endParaRPr lang="en-US" dirty="0"/>
          </a:p>
        </p:txBody>
      </p:sp>
      <p:sp>
        <p:nvSpPr>
          <p:cNvPr id="5" name="Slide Number Placeholder 4"/>
          <p:cNvSpPr>
            <a:spLocks noGrp="1"/>
          </p:cNvSpPr>
          <p:nvPr>
            <p:ph type="sldNum" sz="quarter" idx="12"/>
          </p:nvPr>
        </p:nvSpPr>
        <p:spPr/>
        <p:txBody>
          <a:bodyPr/>
          <a:lstStyle/>
          <a:p>
            <a:fld id="{73FC8639-3F43-499A-8616-F8235EEFE6EA}" type="slidenum">
              <a:rPr lang="en-US" smtClean="0"/>
              <a:pPr/>
              <a:t>11</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ontent Placeholder 5"/>
          <p:cNvSpPr>
            <a:spLocks noGrp="1"/>
          </p:cNvSpPr>
          <p:nvPr>
            <p:ph sz="half" idx="4294967295"/>
          </p:nvPr>
        </p:nvSpPr>
        <p:spPr>
          <a:xfrm>
            <a:off x="1143000" y="2133600"/>
            <a:ext cx="6172200" cy="3951288"/>
          </a:xfrm>
        </p:spPr>
        <p:txBody>
          <a:bodyPr>
            <a:normAutofit/>
          </a:bodyPr>
          <a:lstStyle/>
          <a:p>
            <a:pPr marL="457200" indent="-457200">
              <a:buFont typeface="+mj-lt"/>
              <a:buAutoNum type="arabicPeriod"/>
            </a:pPr>
            <a:r>
              <a:rPr lang="en-US" dirty="0" smtClean="0"/>
              <a:t>The design school (conception)</a:t>
            </a:r>
          </a:p>
          <a:p>
            <a:pPr marL="457200" indent="-457200">
              <a:buFont typeface="+mj-lt"/>
              <a:buAutoNum type="arabicPeriod"/>
            </a:pPr>
            <a:r>
              <a:rPr lang="en-US" dirty="0" smtClean="0"/>
              <a:t>The planning school (formal)</a:t>
            </a:r>
          </a:p>
          <a:p>
            <a:pPr marL="457200" indent="-457200">
              <a:buFont typeface="+mj-lt"/>
              <a:buAutoNum type="arabicPeriod"/>
            </a:pPr>
            <a:r>
              <a:rPr lang="en-US" dirty="0" smtClean="0"/>
              <a:t>Positioning school (analytical)</a:t>
            </a:r>
          </a:p>
          <a:p>
            <a:pPr marL="457200" indent="-457200">
              <a:buFont typeface="+mj-lt"/>
              <a:buAutoNum type="arabicPeriod"/>
            </a:pPr>
            <a:r>
              <a:rPr lang="en-US" dirty="0" smtClean="0"/>
              <a:t>Entrepreneurial school (visionary)</a:t>
            </a:r>
          </a:p>
          <a:p>
            <a:pPr marL="457200" indent="-457200">
              <a:buFont typeface="+mj-lt"/>
              <a:buAutoNum type="arabicPeriod"/>
            </a:pPr>
            <a:r>
              <a:rPr lang="en-US" dirty="0" smtClean="0"/>
              <a:t>The cognitive school (mental)</a:t>
            </a:r>
          </a:p>
          <a:p>
            <a:pPr marL="457200" indent="-457200">
              <a:buFont typeface="+mj-lt"/>
              <a:buAutoNum type="arabicPeriod"/>
            </a:pPr>
            <a:endParaRPr lang="en-US" dirty="0"/>
          </a:p>
        </p:txBody>
      </p:sp>
      <p:sp>
        <p:nvSpPr>
          <p:cNvPr id="4" name="Title 3"/>
          <p:cNvSpPr>
            <a:spLocks noGrp="1"/>
          </p:cNvSpPr>
          <p:nvPr>
            <p:ph type="title" idx="4294967295"/>
          </p:nvPr>
        </p:nvSpPr>
        <p:spPr>
          <a:xfrm>
            <a:off x="0" y="274638"/>
            <a:ext cx="8229600" cy="1143000"/>
          </a:xfrm>
        </p:spPr>
        <p:txBody>
          <a:bodyPr>
            <a:normAutofit fontScale="90000"/>
          </a:bodyPr>
          <a:lstStyle/>
          <a:p>
            <a:r>
              <a:rPr lang="en-US" dirty="0" smtClean="0"/>
              <a:t>Strategy (10 schools)</a:t>
            </a:r>
            <a:br>
              <a:rPr lang="en-US" dirty="0" smtClean="0"/>
            </a:br>
            <a:r>
              <a:rPr lang="en-US" dirty="0" smtClean="0"/>
              <a:t> </a:t>
            </a:r>
            <a:r>
              <a:rPr lang="en-US" sz="3100" dirty="0" err="1" smtClean="0"/>
              <a:t>Mintzberg</a:t>
            </a:r>
            <a:r>
              <a:rPr lang="en-US" sz="3100" dirty="0" smtClean="0"/>
              <a:t> et. al_2002</a:t>
            </a:r>
            <a:endParaRPr lang="en-US" sz="3100" dirty="0"/>
          </a:p>
        </p:txBody>
      </p:sp>
      <p:sp>
        <p:nvSpPr>
          <p:cNvPr id="5" name="Slide Number Placeholder 4"/>
          <p:cNvSpPr>
            <a:spLocks noGrp="1"/>
          </p:cNvSpPr>
          <p:nvPr>
            <p:ph type="sldNum" sz="quarter" idx="12"/>
          </p:nvPr>
        </p:nvSpPr>
        <p:spPr/>
        <p:txBody>
          <a:bodyPr/>
          <a:lstStyle/>
          <a:p>
            <a:fld id="{73FC8639-3F43-499A-8616-F8235EEFE6EA}"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ontent Placeholder 5"/>
          <p:cNvSpPr>
            <a:spLocks noGrp="1"/>
          </p:cNvSpPr>
          <p:nvPr>
            <p:ph sz="half" idx="4294967295"/>
          </p:nvPr>
        </p:nvSpPr>
        <p:spPr>
          <a:xfrm>
            <a:off x="1143000" y="2133600"/>
            <a:ext cx="6172200" cy="3951288"/>
          </a:xfrm>
        </p:spPr>
        <p:txBody>
          <a:bodyPr>
            <a:normAutofit/>
          </a:bodyPr>
          <a:lstStyle/>
          <a:p>
            <a:pPr marL="457200" indent="-457200">
              <a:buNone/>
            </a:pPr>
            <a:r>
              <a:rPr lang="en-US" dirty="0" smtClean="0"/>
              <a:t>6. The learning school (emergent) </a:t>
            </a:r>
          </a:p>
          <a:p>
            <a:pPr marL="457200" indent="-457200">
              <a:buNone/>
            </a:pPr>
            <a:r>
              <a:rPr lang="en-US" dirty="0" smtClean="0"/>
              <a:t>7.Power school (negotiation)</a:t>
            </a:r>
          </a:p>
          <a:p>
            <a:pPr marL="457200" indent="-457200">
              <a:buNone/>
            </a:pPr>
            <a:r>
              <a:rPr lang="en-US" dirty="0" smtClean="0"/>
              <a:t>8. Cultural school (collective)</a:t>
            </a:r>
          </a:p>
          <a:p>
            <a:pPr marL="457200" indent="-457200">
              <a:buNone/>
            </a:pPr>
            <a:r>
              <a:rPr lang="en-US" dirty="0" smtClean="0"/>
              <a:t>9.The environmental school (reactive) </a:t>
            </a:r>
          </a:p>
          <a:p>
            <a:pPr marL="457200" indent="-457200">
              <a:buNone/>
            </a:pPr>
            <a:r>
              <a:rPr lang="en-US" dirty="0" smtClean="0"/>
              <a:t>10 The configuration school (transformation)</a:t>
            </a:r>
          </a:p>
          <a:p>
            <a:pPr marL="457200" indent="-457200">
              <a:buNone/>
            </a:pPr>
            <a:endParaRPr lang="en-US" dirty="0"/>
          </a:p>
        </p:txBody>
      </p:sp>
      <p:sp>
        <p:nvSpPr>
          <p:cNvPr id="4" name="Title 3"/>
          <p:cNvSpPr>
            <a:spLocks noGrp="1"/>
          </p:cNvSpPr>
          <p:nvPr>
            <p:ph type="title" idx="4294967295"/>
          </p:nvPr>
        </p:nvSpPr>
        <p:spPr>
          <a:xfrm>
            <a:off x="0" y="274638"/>
            <a:ext cx="8229600" cy="1143000"/>
          </a:xfrm>
        </p:spPr>
        <p:txBody>
          <a:bodyPr>
            <a:normAutofit fontScale="90000"/>
          </a:bodyPr>
          <a:lstStyle/>
          <a:p>
            <a:r>
              <a:rPr lang="en-US" dirty="0" smtClean="0"/>
              <a:t>Strategy (10 schools)</a:t>
            </a:r>
            <a:br>
              <a:rPr lang="en-US" dirty="0" smtClean="0"/>
            </a:br>
            <a:r>
              <a:rPr lang="en-US" dirty="0" smtClean="0"/>
              <a:t> </a:t>
            </a:r>
            <a:r>
              <a:rPr lang="en-US" sz="3100" dirty="0" err="1" smtClean="0"/>
              <a:t>Mintzberg</a:t>
            </a:r>
            <a:r>
              <a:rPr lang="en-US" sz="3100" dirty="0" smtClean="0"/>
              <a:t> et. al_2002</a:t>
            </a:r>
            <a:endParaRPr lang="en-US" sz="3100" dirty="0"/>
          </a:p>
        </p:txBody>
      </p:sp>
      <p:sp>
        <p:nvSpPr>
          <p:cNvPr id="5" name="Slide Number Placeholder 4"/>
          <p:cNvSpPr>
            <a:spLocks noGrp="1"/>
          </p:cNvSpPr>
          <p:nvPr>
            <p:ph type="sldNum" sz="quarter" idx="12"/>
          </p:nvPr>
        </p:nvSpPr>
        <p:spPr/>
        <p:txBody>
          <a:bodyPr/>
          <a:lstStyle/>
          <a:p>
            <a:fld id="{73FC8639-3F43-499A-8616-F8235EEFE6EA}"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Strategy_ military origin</a:t>
            </a:r>
            <a:endParaRPr lang="en-US" dirty="0"/>
          </a:p>
        </p:txBody>
      </p:sp>
      <p:sp>
        <p:nvSpPr>
          <p:cNvPr id="3" name="Content Placeholder 2"/>
          <p:cNvSpPr>
            <a:spLocks noGrp="1"/>
          </p:cNvSpPr>
          <p:nvPr>
            <p:ph idx="1"/>
          </p:nvPr>
        </p:nvSpPr>
        <p:spPr/>
        <p:txBody>
          <a:bodyPr/>
          <a:lstStyle/>
          <a:p>
            <a:pPr>
              <a:buNone/>
            </a:pPr>
            <a:r>
              <a:rPr lang="en-US" dirty="0" smtClean="0"/>
              <a:t>Sun Tzu (400 BC) </a:t>
            </a:r>
            <a:r>
              <a:rPr lang="en-US" i="1" dirty="0" smtClean="0"/>
              <a:t>The Art of War</a:t>
            </a:r>
            <a:endParaRPr lang="en-US" dirty="0" smtClean="0"/>
          </a:p>
          <a:p>
            <a:pPr>
              <a:buNone/>
            </a:pPr>
            <a:r>
              <a:rPr lang="en-US" dirty="0" smtClean="0"/>
              <a:t>General strategy</a:t>
            </a:r>
          </a:p>
          <a:p>
            <a:r>
              <a:rPr lang="en-US" dirty="0" smtClean="0"/>
              <a:t>“</a:t>
            </a:r>
            <a:r>
              <a:rPr lang="en-US" b="1" dirty="0" smtClean="0"/>
              <a:t>To subdue the enemy without fighting is the acme of the skill.”</a:t>
            </a:r>
          </a:p>
          <a:p>
            <a:r>
              <a:rPr lang="en-US" b="1" dirty="0" smtClean="0"/>
              <a:t>“When capable, feign incapacity; when active, inactivity.” </a:t>
            </a:r>
          </a:p>
          <a:p>
            <a:pPr>
              <a:buNone/>
            </a:pPr>
            <a:endParaRPr lang="en-US" dirty="0" smtClean="0"/>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73FC8639-3F43-499A-8616-F8235EEFE6EA}"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Strategy_ military origin</a:t>
            </a:r>
            <a:endParaRPr lang="en-US" dirty="0"/>
          </a:p>
        </p:txBody>
      </p:sp>
      <p:sp>
        <p:nvSpPr>
          <p:cNvPr id="3" name="Content Placeholder 2"/>
          <p:cNvSpPr>
            <a:spLocks noGrp="1"/>
          </p:cNvSpPr>
          <p:nvPr>
            <p:ph idx="1"/>
          </p:nvPr>
        </p:nvSpPr>
        <p:spPr/>
        <p:txBody>
          <a:bodyPr>
            <a:normAutofit/>
          </a:bodyPr>
          <a:lstStyle/>
          <a:p>
            <a:pPr>
              <a:buNone/>
            </a:pPr>
            <a:r>
              <a:rPr lang="en-US" dirty="0" smtClean="0"/>
              <a:t>Sun Tzu (400 BC) </a:t>
            </a:r>
            <a:r>
              <a:rPr lang="en-US" i="1" dirty="0" smtClean="0"/>
              <a:t>The Art of War</a:t>
            </a:r>
            <a:endParaRPr lang="en-US" dirty="0" smtClean="0"/>
          </a:p>
          <a:p>
            <a:pPr>
              <a:buNone/>
            </a:pPr>
            <a:r>
              <a:rPr lang="en-US" dirty="0" smtClean="0"/>
              <a:t>Numerical strength</a:t>
            </a:r>
          </a:p>
          <a:p>
            <a:r>
              <a:rPr lang="en-US" b="1" dirty="0" smtClean="0"/>
              <a:t>“When ten to the enemy’s one, surround him… When five times his strength, attack him… If equally matched, you may engage him… If weaker numerically, be capable of withdrawing… And if all respects unequal, be capable of eluding him…”</a:t>
            </a:r>
          </a:p>
          <a:p>
            <a:pPr>
              <a:buNone/>
            </a:pPr>
            <a:endParaRPr lang="en-US" dirty="0" smtClean="0"/>
          </a:p>
          <a:p>
            <a:pPr>
              <a:buNone/>
            </a:pPr>
            <a:endParaRPr lang="en-US" dirty="0" smtClean="0"/>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73FC8639-3F43-499A-8616-F8235EEFE6EA}"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Strategy_ military origin</a:t>
            </a:r>
            <a:endParaRPr lang="en-US" dirty="0"/>
          </a:p>
        </p:txBody>
      </p:sp>
      <p:sp>
        <p:nvSpPr>
          <p:cNvPr id="3" name="Content Placeholder 2"/>
          <p:cNvSpPr>
            <a:spLocks noGrp="1"/>
          </p:cNvSpPr>
          <p:nvPr>
            <p:ph idx="1"/>
          </p:nvPr>
        </p:nvSpPr>
        <p:spPr/>
        <p:txBody>
          <a:bodyPr>
            <a:normAutofit/>
          </a:bodyPr>
          <a:lstStyle/>
          <a:p>
            <a:pPr>
              <a:buNone/>
            </a:pPr>
            <a:r>
              <a:rPr lang="en-US" dirty="0" smtClean="0"/>
              <a:t>Sun Tzu (400 BC) </a:t>
            </a:r>
            <a:r>
              <a:rPr lang="en-US" i="1" dirty="0" smtClean="0"/>
              <a:t>The Art of War</a:t>
            </a:r>
            <a:endParaRPr lang="en-US" dirty="0" smtClean="0"/>
          </a:p>
          <a:p>
            <a:pPr>
              <a:buNone/>
            </a:pPr>
            <a:r>
              <a:rPr lang="en-US" dirty="0" smtClean="0"/>
              <a:t>First mover advantage</a:t>
            </a:r>
          </a:p>
          <a:p>
            <a:r>
              <a:rPr lang="en-US" b="1" dirty="0" smtClean="0"/>
              <a:t>“Generally, he who occupies the field of battle first and awaits his enemy is at ease; he who comes later to the scene and rushes into the fight is weary.”</a:t>
            </a:r>
          </a:p>
          <a:p>
            <a:pPr>
              <a:buNone/>
            </a:pPr>
            <a:endParaRPr lang="en-US" dirty="0" smtClean="0"/>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73FC8639-3F43-499A-8616-F8235EEFE6EA}"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Strategy_ military origin</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Sun Tzu (400 BC) </a:t>
            </a:r>
            <a:r>
              <a:rPr lang="en-US" i="1" dirty="0" smtClean="0"/>
              <a:t>The Art of War</a:t>
            </a:r>
            <a:endParaRPr lang="en-US" dirty="0" smtClean="0"/>
          </a:p>
          <a:p>
            <a:pPr>
              <a:buNone/>
            </a:pPr>
            <a:r>
              <a:rPr lang="en-US" dirty="0" smtClean="0"/>
              <a:t>Linking to positioning school</a:t>
            </a:r>
          </a:p>
          <a:p>
            <a:r>
              <a:rPr lang="en-US" b="1" dirty="0" smtClean="0"/>
              <a:t>“Now the elements of the art of war are 1) measurement  of space; 2) estimation of quantities; 3) calculation; 4) comparisons; and 5) chances of victory.” </a:t>
            </a:r>
          </a:p>
          <a:p>
            <a:pPr>
              <a:buNone/>
            </a:pPr>
            <a:r>
              <a:rPr lang="en-US" dirty="0" smtClean="0"/>
              <a:t>Five elements of strategy: Arenas, Vehicles, Differentiators,  Staging, and Economic logic </a:t>
            </a:r>
          </a:p>
          <a:p>
            <a:r>
              <a:rPr lang="en-US" b="1" dirty="0" smtClean="0"/>
              <a:t>“With many calculations, one can win, with few one cannot. How much less chance of victory has one who makes none at all!” </a:t>
            </a:r>
          </a:p>
          <a:p>
            <a:pPr>
              <a:buNone/>
            </a:pPr>
            <a:endParaRPr lang="en-US" dirty="0" smtClean="0"/>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73FC8639-3F43-499A-8616-F8235EEFE6EA}"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Strategy_ military origin</a:t>
            </a:r>
            <a:endParaRPr lang="en-US" dirty="0"/>
          </a:p>
        </p:txBody>
      </p:sp>
      <p:sp>
        <p:nvSpPr>
          <p:cNvPr id="3" name="Content Placeholder 2"/>
          <p:cNvSpPr>
            <a:spLocks noGrp="1"/>
          </p:cNvSpPr>
          <p:nvPr>
            <p:ph idx="1"/>
          </p:nvPr>
        </p:nvSpPr>
        <p:spPr/>
        <p:txBody>
          <a:bodyPr/>
          <a:lstStyle/>
          <a:p>
            <a:pPr>
              <a:buNone/>
            </a:pPr>
            <a:r>
              <a:rPr lang="en-US" dirty="0" smtClean="0"/>
              <a:t>Sun Tzu (400 BC) </a:t>
            </a:r>
            <a:r>
              <a:rPr lang="en-US" i="1" dirty="0" smtClean="0"/>
              <a:t>The Art of War</a:t>
            </a:r>
            <a:endParaRPr lang="en-US" dirty="0" smtClean="0"/>
          </a:p>
          <a:p>
            <a:pPr>
              <a:buNone/>
            </a:pPr>
            <a:r>
              <a:rPr lang="en-US" dirty="0" smtClean="0"/>
              <a:t>Generic conditions </a:t>
            </a:r>
          </a:p>
          <a:p>
            <a:r>
              <a:rPr lang="en-US" b="1" dirty="0" smtClean="0"/>
              <a:t>“…do not fight in dispersive ground; do not stop in frontier borderlands.”</a:t>
            </a:r>
          </a:p>
          <a:p>
            <a:r>
              <a:rPr lang="en-US" b="1" dirty="0" smtClean="0"/>
              <a:t>“In focal ground, ally with neighboring states; in deep ground, plunder.” </a:t>
            </a:r>
          </a:p>
          <a:p>
            <a:pPr>
              <a:buNone/>
            </a:pPr>
            <a:endParaRPr lang="en-US" dirty="0" smtClean="0"/>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73FC8639-3F43-499A-8616-F8235EEFE6EA}"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Strategy_ military origin</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Sun Tzu (400 BC) </a:t>
            </a:r>
            <a:r>
              <a:rPr lang="en-US" i="1" dirty="0" smtClean="0"/>
              <a:t>The Art of War</a:t>
            </a:r>
            <a:endParaRPr lang="en-US" dirty="0" smtClean="0"/>
          </a:p>
          <a:p>
            <a:pPr>
              <a:buNone/>
            </a:pPr>
            <a:r>
              <a:rPr lang="en-US" dirty="0" smtClean="0"/>
              <a:t>Limits of generic thinking</a:t>
            </a:r>
          </a:p>
          <a:p>
            <a:r>
              <a:rPr lang="en-US" dirty="0" smtClean="0"/>
              <a:t>“</a:t>
            </a:r>
            <a:r>
              <a:rPr lang="en-US" b="1" dirty="0" smtClean="0"/>
              <a:t>The musical notes are only five in number but their melodies are so numerous that we cannot hear them all.”</a:t>
            </a:r>
          </a:p>
          <a:p>
            <a:r>
              <a:rPr lang="en-US" b="1" dirty="0" smtClean="0"/>
              <a:t>“As water has not constant form, there in war non constant conditions.” </a:t>
            </a:r>
          </a:p>
          <a:p>
            <a:r>
              <a:rPr lang="en-US" b="1" dirty="0" smtClean="0"/>
              <a:t>“…When I have won a victory I do not repeat my tactics but respond to circumstances in an infinitive variety of ways.” </a:t>
            </a:r>
          </a:p>
          <a:p>
            <a:pPr>
              <a:buNone/>
            </a:pPr>
            <a:endParaRPr lang="en-US" dirty="0" smtClean="0"/>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73FC8639-3F43-499A-8616-F8235EEFE6EA}"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646</TotalTime>
  <Words>592</Words>
  <Application>Microsoft Office PowerPoint</Application>
  <PresentationFormat>On-screen Show (4:3)</PresentationFormat>
  <Paragraphs>101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What is Strategy    Mintzberg et. al, 2002</vt:lpstr>
      <vt:lpstr>Strategy (10 schools)  Mintzberg et. al_2002</vt:lpstr>
      <vt:lpstr>Strategy (10 schools)  Mintzberg et. al_2002</vt:lpstr>
      <vt:lpstr>Strategy_ military origin</vt:lpstr>
      <vt:lpstr>Strategy_ military origin</vt:lpstr>
      <vt:lpstr>Strategy_ military origin</vt:lpstr>
      <vt:lpstr>Strategy_ military origin</vt:lpstr>
      <vt:lpstr>Strategy_ military origin</vt:lpstr>
      <vt:lpstr>Strategy_ military origin</vt:lpstr>
      <vt:lpstr>Strategy_ military origin</vt:lpstr>
      <vt:lpstr>Military maxim terminology</vt:lpstr>
    </vt:vector>
  </TitlesOfParts>
  <Company>E.J. OURSO COLLEGE OF BUSINESS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zwang2</dc:creator>
  <cp:lastModifiedBy>Zhengjun Wang</cp:lastModifiedBy>
  <cp:revision>58</cp:revision>
  <dcterms:created xsi:type="dcterms:W3CDTF">2010-01-19T19:02:45Z</dcterms:created>
  <dcterms:modified xsi:type="dcterms:W3CDTF">2014-08-21T19:53:13Z</dcterms:modified>
</cp:coreProperties>
</file>