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4"/>
    <p:sldMasterId id="2147483744" r:id="rId5"/>
  </p:sldMasterIdLst>
  <p:notesMasterIdLst>
    <p:notesMasterId r:id="rId22"/>
  </p:notesMasterIdLst>
  <p:sldIdLst>
    <p:sldId id="616" r:id="rId6"/>
    <p:sldId id="619" r:id="rId7"/>
    <p:sldId id="632" r:id="rId8"/>
    <p:sldId id="663" r:id="rId9"/>
    <p:sldId id="662" r:id="rId10"/>
    <p:sldId id="661" r:id="rId11"/>
    <p:sldId id="653" r:id="rId12"/>
    <p:sldId id="629" r:id="rId13"/>
    <p:sldId id="630" r:id="rId14"/>
    <p:sldId id="655" r:id="rId15"/>
    <p:sldId id="658" r:id="rId16"/>
    <p:sldId id="648" r:id="rId17"/>
    <p:sldId id="649" r:id="rId18"/>
    <p:sldId id="647" r:id="rId19"/>
    <p:sldId id="643" r:id="rId20"/>
    <p:sldId id="66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05" autoAdjust="0"/>
    <p:restoredTop sz="85324" autoAdjust="0"/>
  </p:normalViewPr>
  <p:slideViewPr>
    <p:cSldViewPr showGuides="1">
      <p:cViewPr varScale="1">
        <p:scale>
          <a:sx n="102" d="100"/>
          <a:sy n="102" d="100"/>
        </p:scale>
        <p:origin x="-115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6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BF77A4-95C4-49A7-B18D-D234C078783D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40DFA-B482-4AD0-A536-856EB395CE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08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40DFA-B482-4AD0-A536-856EB395CEA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40DFA-B482-4AD0-A536-856EB395CEA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1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programs for people, not computers.</a:t>
            </a: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program should not require its readers to hold more than a handful of facts in memory at once.</a:t>
            </a: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 names consistent, distinctive, and meaningful.</a:t>
            </a: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 code style and formatting consistent.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the computer do the work.</a:t>
            </a: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 the computer repeat tasks.</a:t>
            </a: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 recent commands in a file for re-use.</a:t>
            </a: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a build tool to automate workflows.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 incremental changes.</a:t>
            </a: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 in small steps with frequent feedback and course correction.</a:t>
            </a: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a version control system.</a:t>
            </a: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 everything that has been created manually in version control.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Don't repeat yourself (or others).</a:t>
            </a: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 piece of data must have a single authoritative representation in the system.</a:t>
            </a: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Modularize code rather than copying and pasting.</a:t>
            </a: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Re-use code instead of rewriting it.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 for mistakes.</a:t>
            </a: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assertions to programs to check their operation.</a:t>
            </a: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an off-the-shelf unit testing library.</a:t>
            </a: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Turn bugs into test cases.</a:t>
            </a: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a symbolic debugger.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Optimize software only after it works correctly.</a:t>
            </a: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a profiler to identify bottlenecks.</a:t>
            </a: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code in the highest-level language possible.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 design and purpose, not mechanics.</a:t>
            </a: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 interfaces and reasons, not implementations.</a:t>
            </a: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Refactor code in preference to explaining how it works.</a:t>
            </a: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 the documentation for a piece of software in that software.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Collaborate.</a:t>
            </a: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pre-merge code reviews.</a:t>
            </a: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pair programming when bringing someone new up to speed and when tackling particularly tricky problems.</a:t>
            </a: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an issue tracking tool.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40DFA-B482-4AD0-A536-856EB395CEA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36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40DFA-B482-4AD0-A536-856EB395CEA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923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40DFA-B482-4AD0-A536-856EB395CEA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16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308F6-7504-405D-B1BC-57B75797A76A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8496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40DFA-B482-4AD0-A536-856EB395CEA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40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40DFA-B482-4AD0-A536-856EB395CEA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65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40DFA-B482-4AD0-A536-856EB395CEA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36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1302147"/>
            <a:ext cx="9144000" cy="558323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" y="295716"/>
            <a:ext cx="6886575" cy="5879528"/>
          </a:xfrm>
        </p:spPr>
        <p:txBody>
          <a:bodyPr>
            <a:noAutofit/>
          </a:bodyPr>
          <a:lstStyle>
            <a:lvl1pPr algn="l">
              <a:defRPr sz="720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0497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6DA1-00B0-4985-AB8C-C5A2D80474DD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31/01/2018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2139-D79D-436C-AFD0-4822DBC5A5CA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862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6DA1-00B0-4985-AB8C-C5A2D80474DD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31/01/2018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2139-D79D-436C-AFD0-4822DBC5A5CA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431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6DA1-00B0-4985-AB8C-C5A2D80474DD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31/01/2018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2139-D79D-436C-AFD0-4822DBC5A5CA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357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6DA1-00B0-4985-AB8C-C5A2D80474DD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31/01/2018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2139-D79D-436C-AFD0-4822DBC5A5CA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19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6DA1-00B0-4985-AB8C-C5A2D80474DD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31/01/2018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2139-D79D-436C-AFD0-4822DBC5A5CA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227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23850" y="1628775"/>
            <a:ext cx="8496300" cy="4824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02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372C55-F32C-714E-85D4-4C85D67E2D89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3FC98C-2777-2A49-93CE-F68CEAF03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43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6DA1-00B0-4985-AB8C-C5A2D80474DD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31/01/2018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2139-D79D-436C-AFD0-4822DBC5A5CA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163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6DA1-00B0-4985-AB8C-C5A2D80474DD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31/01/2018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2139-D79D-436C-AFD0-4822DBC5A5CA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84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6DA1-00B0-4985-AB8C-C5A2D80474DD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31/01/2018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2139-D79D-436C-AFD0-4822DBC5A5CA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57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6DA1-00B0-4985-AB8C-C5A2D80474DD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31/01/2018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2139-D79D-436C-AFD0-4822DBC5A5CA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983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6DA1-00B0-4985-AB8C-C5A2D80474DD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31/01/2018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2139-D79D-436C-AFD0-4822DBC5A5CA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922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6DA1-00B0-4985-AB8C-C5A2D80474DD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31/01/2018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2139-D79D-436C-AFD0-4822DBC5A5CA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288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13811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131763"/>
            <a:ext cx="688657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3375" y="1600200"/>
            <a:ext cx="8353425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454264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rgbClr val="FF0000"/>
                </a:solidFill>
                <a:latin typeface="Calibri"/>
              </a:rPr>
              <a:t>Software Sustainability Institute</a:t>
            </a:r>
          </a:p>
        </p:txBody>
      </p:sp>
      <p:pic>
        <p:nvPicPr>
          <p:cNvPr id="9" name="Picture 8" descr="WhiteLogo.png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49111" y="144884"/>
            <a:ext cx="1251859" cy="9209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7381875" y="1066503"/>
            <a:ext cx="1679575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300" b="1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www.software.ac.uk</a:t>
            </a:r>
            <a:endParaRPr lang="en-GB" sz="1300" b="1" dirty="0">
              <a:solidFill>
                <a:prstClr val="white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516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96DA1-00B0-4985-AB8C-C5A2D80474DD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31/01/2018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92139-D79D-436C-AFD0-4822DBC5A5CA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409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udiencestack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hyperlink" Target="https://creativecommons.org/licenses/by/2.0/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carpentry.org/" TargetMode="External"/><Relationship Id="rId2" Type="http://schemas.openxmlformats.org/officeDocument/2006/relationships/hyperlink" Target="https://software-carpentry.org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hyperlink" Target="https://software-carpentry.org/join/" TargetMode="External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rse.ac.uk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hyperlink" Target="https://supportcentre.manchester.ac.uk/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371/journal.pbio.1001745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blog.jonudell.net/2012/01/09/another-way-to-think-about-geeks-and-repetitive-tasks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phdcomics.com/comics/archive.php?comicid=1689" TargetMode="External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phdcomics.com/comics/archive.php?comicid=1531" TargetMode="External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phdcomics.com/comics/archive.php?comicid=1323" TargetMode="External"/><Relationship Id="rId4" Type="http://schemas.openxmlformats.org/officeDocument/2006/relationships/image" Target="../media/image16.gi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https://icons8.com/license/" TargetMode="External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hyperlink" Target="https://creativecommons.org/licenses/by-nd/3.0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cons8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hyperlink" Target="https://creativecommons.org/licenses/by-nd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14325" y="295716"/>
            <a:ext cx="6921971" cy="6181284"/>
          </a:xfrm>
        </p:spPr>
        <p:txBody>
          <a:bodyPr anchor="t" anchorCtr="0"/>
          <a:lstStyle/>
          <a:p>
            <a:r>
              <a:rPr lang="en-US" sz="6000" dirty="0">
                <a:latin typeface="Helvetica"/>
                <a:cs typeface="Helvetica"/>
              </a:rPr>
              <a:t/>
            </a:r>
            <a:br>
              <a:rPr lang="en-US" sz="6000" dirty="0">
                <a:latin typeface="Helvetica"/>
                <a:cs typeface="Helvetica"/>
              </a:rPr>
            </a:br>
            <a:r>
              <a:rPr lang="en-US" sz="6000" dirty="0">
                <a:latin typeface="Helvetica"/>
                <a:cs typeface="Helvetica"/>
              </a:rPr>
              <a:t>Software Carpentry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GB" sz="3200" dirty="0"/>
              <a:t>Regenerative Medicine Centre for Doctoral Training</a:t>
            </a:r>
            <a:br>
              <a:rPr lang="en-GB" sz="3200" dirty="0"/>
            </a:br>
            <a:r>
              <a:rPr lang="en-GB" sz="3200" dirty="0"/>
              <a:t>The University of Manchester</a:t>
            </a:r>
            <a:br>
              <a:rPr lang="en-GB" sz="3200" dirty="0"/>
            </a:br>
            <a:r>
              <a:rPr lang="en-GB" sz="3200" dirty="0"/>
              <a:t>8-9 March 2018</a:t>
            </a:r>
            <a:r>
              <a:rPr lang="en-GB" sz="2400" dirty="0"/>
              <a:t/>
            </a:r>
            <a:br>
              <a:rPr lang="en-GB" sz="2400" dirty="0"/>
            </a:br>
            <a:endParaRPr lang="en-US" sz="2400" dirty="0"/>
          </a:p>
        </p:txBody>
      </p:sp>
      <p:pic>
        <p:nvPicPr>
          <p:cNvPr id="2056" name="Picture 8" descr="https://hpcarcher.github.io/2017-12-11-Imperial/img/software-carpentry-large.png">
            <a:extLst>
              <a:ext uri="{FF2B5EF4-FFF2-40B4-BE49-F238E27FC236}">
                <a16:creationId xmlns:a16="http://schemas.microsoft.com/office/drawing/2014/main" xmlns="" id="{BC901FCD-191D-4E48-9224-7B99E9839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340768"/>
            <a:ext cx="1777976" cy="36004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Picture 7" descr="BetterSoftwareStickerImage.jpg">
            <a:extLst>
              <a:ext uri="{FF2B5EF4-FFF2-40B4-BE49-F238E27FC236}">
                <a16:creationId xmlns:a16="http://schemas.microsoft.com/office/drawing/2014/main" xmlns="" id="{538D1416-BCEC-4E45-A727-C22B9F0924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186" y="4509120"/>
            <a:ext cx="1771093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74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C1724E-F97B-40BE-82E4-B29342DF3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60F5C2-8A54-4B60-98B0-5AADAAE94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096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4344FB-A27D-4B84-A6C7-D36154714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xmlns="" id="{D815040F-54E3-4DC1-AEA7-6A960A1118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3124" y="6167988"/>
            <a:ext cx="3204964" cy="717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887" tIns="43444" rIns="86887" bIns="43444">
            <a:spAutoFit/>
          </a:bodyPr>
          <a:lstStyle>
            <a:lvl1pPr defTabSz="4333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4333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4333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4333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4333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algn="r" defTabSz="433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algn="r" defTabSz="433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algn="r" defTabSz="433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algn="r" defTabSz="433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altLang="en-US" sz="1100" dirty="0">
                <a:solidFill>
                  <a:srgbClr val="000000"/>
                </a:solidFill>
                <a:ea typeface="Arial Unicode MS" pitchFamily="34" charset="-128"/>
              </a:rPr>
              <a:t>Image from Alan O’Rourke,  </a:t>
            </a:r>
            <a:r>
              <a:rPr lang="en-GB" altLang="en-US" sz="1100" dirty="0">
                <a:solidFill>
                  <a:srgbClr val="000000"/>
                </a:solidFill>
                <a:ea typeface="Arial Unicode MS" pitchFamily="34" charset="-128"/>
                <a:hlinkClick r:id="rId3"/>
              </a:rPr>
              <a:t>https://</a:t>
            </a:r>
            <a:r>
              <a:rPr lang="en-GB" sz="1100" dirty="0">
                <a:hlinkClick r:id="rId3"/>
              </a:rPr>
              <a:t>audiencestack.com</a:t>
            </a:r>
            <a:r>
              <a:rPr lang="en-GB" sz="1100" dirty="0"/>
              <a:t>, </a:t>
            </a:r>
            <a:r>
              <a:rPr lang="en-GB" altLang="en-US" sz="1100" dirty="0">
                <a:solidFill>
                  <a:srgbClr val="000000"/>
                </a:solidFill>
                <a:ea typeface="Arial Unicode MS" pitchFamily="34" charset="-128"/>
              </a:rPr>
              <a:t>Creative Commons </a:t>
            </a:r>
            <a:r>
              <a:rPr lang="en-GB" sz="1100" dirty="0"/>
              <a:t>Attribution 2.0 Generic (CC BY 2.0) </a:t>
            </a:r>
            <a:r>
              <a:rPr lang="en-GB" sz="1100" dirty="0">
                <a:hlinkClick r:id="rId4"/>
              </a:rPr>
              <a:t>https://creativecommons.org/licenses/by/2.0/</a:t>
            </a:r>
            <a:r>
              <a:rPr lang="en-GB" sz="1100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8BB4C2B-97C1-49F6-8018-F858C3F26A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1680" y="1903090"/>
            <a:ext cx="5400600" cy="361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657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/>
          <p:cNvCxnSpPr/>
          <p:nvPr/>
        </p:nvCxnSpPr>
        <p:spPr>
          <a:xfrm>
            <a:off x="4572000" y="1412776"/>
            <a:ext cx="0" cy="513397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Software Sustainability Institute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3808" y="2204864"/>
            <a:ext cx="1547632" cy="10068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90496" y="2708920"/>
            <a:ext cx="1297328" cy="946574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0" y="3933056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982515" y="3333326"/>
            <a:ext cx="3236785" cy="930246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20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496" y="1420383"/>
            <a:ext cx="1196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2000" dirty="0">
                <a:latin typeface="Helvetica"/>
                <a:cs typeface="Helvetica"/>
              </a:rPr>
              <a:t>Software</a:t>
            </a:r>
            <a:endParaRPr lang="en-US" sz="1600" dirty="0"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496" y="6346696"/>
            <a:ext cx="934871" cy="40011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457200"/>
            <a:r>
              <a:rPr lang="en-US" sz="2000" dirty="0">
                <a:latin typeface="Helvetica"/>
                <a:cs typeface="Helvetica"/>
              </a:rPr>
              <a:t>Policy</a:t>
            </a:r>
            <a:r>
              <a:rPr lang="en-US" sz="1600" dirty="0">
                <a:latin typeface="Helvetica"/>
                <a:cs typeface="Helvetica"/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993634" y="1433218"/>
            <a:ext cx="1103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200"/>
            <a:r>
              <a:rPr lang="en-US" sz="2000" dirty="0">
                <a:latin typeface="Helvetica"/>
                <a:cs typeface="Helvetica"/>
              </a:rPr>
              <a:t>Training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16218" y="6346696"/>
            <a:ext cx="1481495" cy="40011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 defTabSz="457200"/>
            <a:r>
              <a:rPr lang="en-US" sz="2000" dirty="0">
                <a:latin typeface="Helvetica"/>
                <a:cs typeface="Helvetica"/>
              </a:rPr>
              <a:t>Community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63888" y="3388930"/>
            <a:ext cx="2095445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 defTabSz="457200"/>
            <a:r>
              <a:rPr lang="en-US" sz="2000" dirty="0">
                <a:latin typeface="Helvetica"/>
                <a:cs typeface="Helvetica"/>
              </a:rPr>
              <a:t>Communications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88024" y="1539949"/>
            <a:ext cx="161193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457200"/>
            <a:r>
              <a:rPr lang="en-US" sz="1400" dirty="0">
                <a:latin typeface="Helvetica Light"/>
                <a:cs typeface="Helvetica Light"/>
              </a:rPr>
              <a:t>Deliver essential software skills to researchers via CDTs, institutions and doctoral schools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4712" y="1772816"/>
            <a:ext cx="2772553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pPr algn="ctr" defTabSz="457200"/>
            <a:r>
              <a:rPr lang="en-US" sz="1400" dirty="0">
                <a:latin typeface="Helvetica Light"/>
                <a:cs typeface="Helvetica Light"/>
              </a:rPr>
              <a:t>Help researchers to develop software that meets the needs of reliable, reproducible, and reusable research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-23209" y="4077072"/>
            <a:ext cx="2999190" cy="738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457200"/>
            <a:r>
              <a:rPr lang="en-US" sz="1400" dirty="0">
                <a:latin typeface="Helvetica Light"/>
                <a:cs typeface="Helvetica Light"/>
              </a:rPr>
              <a:t>Collect evidence </a:t>
            </a:r>
            <a:br>
              <a:rPr lang="en-US" sz="1400" dirty="0">
                <a:latin typeface="Helvetica Light"/>
                <a:cs typeface="Helvetica Light"/>
              </a:rPr>
            </a:br>
            <a:r>
              <a:rPr lang="en-US" sz="1400" dirty="0">
                <a:latin typeface="Helvetica Light"/>
                <a:cs typeface="Helvetica Light"/>
              </a:rPr>
              <a:t>on the use of research software and share results with stakeholders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09471" y="4221088"/>
            <a:ext cx="2688242" cy="738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457200"/>
            <a:r>
              <a:rPr lang="en-US" sz="1400" dirty="0">
                <a:latin typeface="Helvetica Light"/>
                <a:cs typeface="Helvetica Light"/>
              </a:rPr>
              <a:t>Bring together </a:t>
            </a:r>
            <a:br>
              <a:rPr lang="en-US" sz="1400" dirty="0">
                <a:latin typeface="Helvetica Light"/>
                <a:cs typeface="Helvetica Light"/>
              </a:rPr>
            </a:br>
            <a:r>
              <a:rPr lang="en-US" sz="1400" dirty="0">
                <a:latin typeface="Helvetica Light"/>
                <a:cs typeface="Helvetica Light"/>
              </a:rPr>
              <a:t>the right people to understand and address topical issues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64895" y="3717827"/>
            <a:ext cx="301421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457200"/>
            <a:r>
              <a:rPr lang="en-US" sz="1400" dirty="0">
                <a:latin typeface="Helvetica Light"/>
                <a:cs typeface="Helvetica Light"/>
              </a:rPr>
              <a:t>Exploit our platform to enable engagement, delivery and uptake</a:t>
            </a:r>
          </a:p>
        </p:txBody>
      </p:sp>
      <p:pic>
        <p:nvPicPr>
          <p:cNvPr id="18" name="Picture 17" descr="Without_research_Software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35696" y="4869160"/>
            <a:ext cx="1869894" cy="160337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53722" y="5146574"/>
            <a:ext cx="2462815" cy="1169839"/>
          </a:xfrm>
          <a:prstGeom prst="rect">
            <a:avLst/>
          </a:prstGeom>
        </p:spPr>
      </p:pic>
      <p:pic>
        <p:nvPicPr>
          <p:cNvPr id="20" name="Picture 19" descr="Slide3.png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496" y="2770458"/>
            <a:ext cx="1141526" cy="946574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4800734" y="4797152"/>
            <a:ext cx="1608737" cy="1603374"/>
            <a:chOff x="9458730" y="3182874"/>
            <a:chExt cx="3810000" cy="3797300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471430" y="3182874"/>
              <a:ext cx="1905000" cy="190500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363730" y="5075174"/>
              <a:ext cx="1905000" cy="190500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376430" y="3182874"/>
              <a:ext cx="1892300" cy="189230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458730" y="5075174"/>
              <a:ext cx="1905000" cy="1905000"/>
            </a:xfrm>
            <a:prstGeom prst="rect">
              <a:avLst/>
            </a:prstGeom>
          </p:spPr>
        </p:pic>
      </p:grpSp>
      <p:pic>
        <p:nvPicPr>
          <p:cNvPr id="26" name="Picture 25" descr="Percentage_software_analysis_back bg _clear.png"/>
          <p:cNvPicPr>
            <a:picLocks noChangeAspect="1"/>
          </p:cNvPicPr>
          <p:nvPr/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496" y="5036036"/>
            <a:ext cx="1738520" cy="1170962"/>
          </a:xfrm>
          <a:prstGeom prst="rect">
            <a:avLst/>
          </a:prstGeom>
        </p:spPr>
      </p:pic>
      <p:pic>
        <p:nvPicPr>
          <p:cNvPr id="27" name="Picture 2" descr="Oxford boot camp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749" y="1934987"/>
            <a:ext cx="2376060" cy="1782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67131" y="4406009"/>
            <a:ext cx="1565232" cy="373787"/>
          </a:xfrm>
          <a:prstGeom prst="rect">
            <a:avLst/>
          </a:prstGeom>
        </p:spPr>
      </p:pic>
      <p:pic>
        <p:nvPicPr>
          <p:cNvPr id="29" name="Content Placeholder 5" descr="ER1brite-tube.png"/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9452" b="-9452"/>
          <a:stretch>
            <a:fillRect/>
          </a:stretch>
        </p:blipFill>
        <p:spPr>
          <a:xfrm>
            <a:off x="966489" y="2759807"/>
            <a:ext cx="1013223" cy="110124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5955" y="4365104"/>
            <a:ext cx="1251440" cy="93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088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3A8724-7894-4017-9060-DCB06C0A4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Carpentries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7D15EFD-F7F1-4563-B5D9-AA50D655C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368" y="4465797"/>
            <a:ext cx="4238625" cy="648070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>
                <a:hlinkClick r:id="rId2"/>
              </a:rPr>
              <a:t>https://software-carpentry.org/</a:t>
            </a:r>
            <a:r>
              <a:rPr lang="en-GB" sz="2400" dirty="0"/>
              <a:t> </a:t>
            </a:r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7D5814C1-A55A-4CC5-B9BC-B84132CCF29C}"/>
              </a:ext>
            </a:extLst>
          </p:cNvPr>
          <p:cNvSpPr txBox="1">
            <a:spLocks/>
          </p:cNvSpPr>
          <p:nvPr/>
        </p:nvSpPr>
        <p:spPr>
          <a:xfrm>
            <a:off x="4860033" y="4465797"/>
            <a:ext cx="4104455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>
                <a:hlinkClick r:id="rId3"/>
              </a:rPr>
              <a:t>http://www.datacarpentry.org/</a:t>
            </a:r>
            <a:r>
              <a:rPr lang="en-GB" sz="2400" dirty="0"/>
              <a:t> </a:t>
            </a:r>
          </a:p>
          <a:p>
            <a:endParaRPr lang="en-GB" sz="2400" dirty="0"/>
          </a:p>
        </p:txBody>
      </p:sp>
      <p:pic>
        <p:nvPicPr>
          <p:cNvPr id="5" name="Shape 155">
            <a:extLst>
              <a:ext uri="{FF2B5EF4-FFF2-40B4-BE49-F238E27FC236}">
                <a16:creationId xmlns:a16="http://schemas.microsoft.com/office/drawing/2014/main" xmlns="" id="{9F39AAA1-1EF2-4A20-AC0F-1E05CFC014C5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3851" y="2420888"/>
            <a:ext cx="4156142" cy="18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6" name="Shape 156" descr="DC1_logo.png">
            <a:extLst>
              <a:ext uri="{FF2B5EF4-FFF2-40B4-BE49-F238E27FC236}">
                <a16:creationId xmlns:a16="http://schemas.microsoft.com/office/drawing/2014/main" xmlns="" id="{6E5C0632-EE86-457B-A304-5969C85E86A6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08611" y="2420888"/>
            <a:ext cx="2867846" cy="18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992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Get involved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475656" y="5803478"/>
            <a:ext cx="6392962" cy="57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887" tIns="43444" rIns="86887" bIns="43444" numCol="1" anchor="t" anchorCtr="0" compatLnSpc="1">
            <a:prstTxWarp prst="textNoShape">
              <a:avLst/>
            </a:prstTxWarp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93A299"/>
              </a:buClr>
              <a:buNone/>
            </a:pPr>
            <a:r>
              <a:rPr lang="en-GB" altLang="en-US" sz="2300" dirty="0">
                <a:solidFill>
                  <a:srgbClr val="292934"/>
                </a:solidFill>
                <a:hlinkClick r:id="rId3"/>
              </a:rPr>
              <a:t>https://software-carpentry.org/join/</a:t>
            </a:r>
            <a:endParaRPr lang="en-GB" altLang="en-US" sz="2300" dirty="0">
              <a:solidFill>
                <a:srgbClr val="292934"/>
              </a:solidFill>
            </a:endParaRPr>
          </a:p>
        </p:txBody>
      </p:sp>
      <p:pic>
        <p:nvPicPr>
          <p:cNvPr id="5" name="Picture 10" descr="Software Carpentry 'Creator' Bad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64" y="2132856"/>
            <a:ext cx="13716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2" descr="Software Carpentry 'Instructor' Bad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64" y="3407681"/>
            <a:ext cx="13716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4" descr="Software Carpentry 'Organizer' Bad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64" y="4682506"/>
            <a:ext cx="13716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6C8179E-DD15-4B52-B2AB-781D3FD1E7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1680" y="1412776"/>
            <a:ext cx="2897288" cy="294244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CD78DA23-B88C-4F81-8104-4B51CC58B8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23928" y="2599531"/>
            <a:ext cx="5086350" cy="31337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67624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Research Software Engineer community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231" y="1412776"/>
            <a:ext cx="6941145" cy="47540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491880" y="6165304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hlinkClick r:id="rId4"/>
              </a:rPr>
              <a:t>http://www.rse.ac.uk</a:t>
            </a:r>
            <a:r>
              <a:rPr lang="en-GB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99245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0284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GB" sz="4000" b="1" dirty="0" smtClean="0">
                <a:cs typeface="Arial" panose="020B0604020202020204" pitchFamily="34" charset="0"/>
              </a:rPr>
              <a:t>Research IT at Manchester</a:t>
            </a:r>
            <a:endParaRPr lang="en-GB" sz="4000" b="1" dirty="0">
              <a:cs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7750" y="1124744"/>
            <a:ext cx="8229600" cy="4569370"/>
          </a:xfrm>
        </p:spPr>
        <p:txBody>
          <a:bodyPr>
            <a:normAutofit/>
          </a:bodyPr>
          <a:lstStyle/>
          <a:p>
            <a:r>
              <a:rPr lang="en-GB" dirty="0" smtClean="0"/>
              <a:t>Training courses </a:t>
            </a:r>
            <a:endParaRPr lang="en-GB" dirty="0"/>
          </a:p>
          <a:p>
            <a:r>
              <a:rPr lang="en-GB" dirty="0" smtClean="0"/>
              <a:t>Advice </a:t>
            </a:r>
            <a:r>
              <a:rPr lang="en-GB" dirty="0" smtClean="0"/>
              <a:t>and guidance on research software</a:t>
            </a:r>
            <a:endParaRPr lang="en-GB" dirty="0"/>
          </a:p>
          <a:p>
            <a:r>
              <a:rPr lang="en-GB" dirty="0"/>
              <a:t>Access to specialist support and consultancy e.g. code </a:t>
            </a:r>
            <a:r>
              <a:rPr lang="en-GB" dirty="0" smtClean="0"/>
              <a:t>reviews, embedded RSEs</a:t>
            </a:r>
          </a:p>
          <a:p>
            <a:r>
              <a:rPr lang="en-GB" dirty="0" smtClean="0"/>
              <a:t>Access to HPC systems</a:t>
            </a:r>
          </a:p>
          <a:p>
            <a:r>
              <a:rPr lang="en-GB" dirty="0" smtClean="0"/>
              <a:t>Visualization and data analytics support</a:t>
            </a:r>
          </a:p>
          <a:p>
            <a:r>
              <a:rPr lang="en-GB" dirty="0" smtClean="0"/>
              <a:t>Get in touch via </a:t>
            </a:r>
            <a:r>
              <a:rPr lang="en-GB" dirty="0" smtClean="0">
                <a:hlinkClick r:id="rId2"/>
              </a:rPr>
              <a:t>https://supportcentre.manchester.ac.uk</a:t>
            </a: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692" y="1"/>
            <a:ext cx="3192308" cy="8367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63888" y="6309320"/>
            <a:ext cx="1937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</a:rPr>
              <a:t>@</a:t>
            </a:r>
            <a:r>
              <a:rPr lang="en-GB" dirty="0" err="1">
                <a:solidFill>
                  <a:prstClr val="black"/>
                </a:solidFill>
              </a:rPr>
              <a:t>UoM_eResearch</a:t>
            </a:r>
            <a:endParaRPr lang="en-GB" dirty="0">
              <a:solidFill>
                <a:prstClr val="black"/>
              </a:solidFill>
            </a:endParaRPr>
          </a:p>
        </p:txBody>
      </p:sp>
      <p:pic>
        <p:nvPicPr>
          <p:cNvPr id="1026" name="Picture 2" descr="The University of Manches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5859501"/>
            <a:ext cx="196215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516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Software Sustainability Institute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national facility for cultivating better, more sustainable, research software to enable world-class research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64529" y="5818386"/>
            <a:ext cx="8003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Supported by EPSRC/ESRC/BBSRC grant EP/N006410/1, with additional project funding from </a:t>
            </a:r>
            <a:r>
              <a:rPr lang="en-US" sz="1400" dirty="0" err="1"/>
              <a:t>Jisc</a:t>
            </a:r>
            <a:r>
              <a:rPr lang="en-US" sz="1400" dirty="0"/>
              <a:t> and NERC</a:t>
            </a:r>
            <a:endParaRPr lang="en-US" sz="1400" dirty="0"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025" y="4465773"/>
            <a:ext cx="1720976" cy="100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494" y="4465773"/>
            <a:ext cx="1184400" cy="1008000"/>
          </a:xfrm>
          <a:prstGeom prst="rect">
            <a:avLst/>
          </a:prstGeom>
        </p:spPr>
      </p:pic>
      <p:pic>
        <p:nvPicPr>
          <p:cNvPr id="7" name="Picture 11" descr="C:\Users\mjj\Downloads\1024px-BBSRClogonew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667" y="4465773"/>
            <a:ext cx="2667161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EUcrest-official-nobord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92" y="3273223"/>
            <a:ext cx="934439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logomanchest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757" y="3273223"/>
            <a:ext cx="2671724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962"/>
          <a:stretch>
            <a:fillRect/>
          </a:stretch>
        </p:blipFill>
        <p:spPr bwMode="auto">
          <a:xfrm>
            <a:off x="4003507" y="3273223"/>
            <a:ext cx="395417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45"/>
          <a:stretch>
            <a:fillRect/>
          </a:stretch>
        </p:blipFill>
        <p:spPr bwMode="auto">
          <a:xfrm>
            <a:off x="8089704" y="3273223"/>
            <a:ext cx="92464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 descr="https://www.software.ac.uk/sites/default/files/images/content/JISC_logo_1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560" y="4465773"/>
            <a:ext cx="1344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10225" y="4465773"/>
            <a:ext cx="1443662" cy="10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650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3A8724-7894-4017-9060-DCB06C0A4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7D15EFD-F7F1-4563-B5D9-AA50D655C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5" y="1600200"/>
            <a:ext cx="4238625" cy="4525963"/>
          </a:xfrm>
        </p:spPr>
        <p:txBody>
          <a:bodyPr/>
          <a:lstStyle/>
          <a:p>
            <a:r>
              <a:rPr lang="en-GB" sz="2800" b="1" dirty="0"/>
              <a:t>Day 1</a:t>
            </a:r>
          </a:p>
          <a:p>
            <a:r>
              <a:rPr lang="en-GB" sz="2800" dirty="0"/>
              <a:t>09:00 Automating tasks with the Unix shell</a:t>
            </a:r>
          </a:p>
          <a:p>
            <a:r>
              <a:rPr lang="en-GB" sz="2800" dirty="0"/>
              <a:t>12:00 Lunch break</a:t>
            </a:r>
          </a:p>
          <a:p>
            <a:r>
              <a:rPr lang="en-GB" sz="2800" dirty="0"/>
              <a:t>13:00 Building programs with Python</a:t>
            </a:r>
          </a:p>
          <a:p>
            <a:r>
              <a:rPr lang="en-GB" sz="2800" dirty="0"/>
              <a:t>16:30 Wrap-up</a:t>
            </a:r>
          </a:p>
          <a:p>
            <a:r>
              <a:rPr lang="en-GB" sz="2800" dirty="0"/>
              <a:t>17:00 END</a:t>
            </a:r>
          </a:p>
          <a:p>
            <a:endParaRPr lang="en-GB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7D5814C1-A55A-4CC5-B9BC-B84132CCF29C}"/>
              </a:ext>
            </a:extLst>
          </p:cNvPr>
          <p:cNvSpPr txBox="1">
            <a:spLocks/>
          </p:cNvSpPr>
          <p:nvPr/>
        </p:nvSpPr>
        <p:spPr>
          <a:xfrm>
            <a:off x="4653855" y="1600199"/>
            <a:ext cx="4238625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b="1" dirty="0"/>
              <a:t>Day 2</a:t>
            </a:r>
          </a:p>
          <a:p>
            <a:r>
              <a:rPr lang="en-GB" sz="2800" dirty="0"/>
              <a:t>09:00 Building programs with Python (continued)</a:t>
            </a:r>
          </a:p>
          <a:p>
            <a:r>
              <a:rPr lang="en-GB" sz="2800" dirty="0"/>
              <a:t>12:00 Lunch break</a:t>
            </a:r>
          </a:p>
          <a:p>
            <a:r>
              <a:rPr lang="en-GB" sz="2800" dirty="0"/>
              <a:t>13:00 Version control with Git</a:t>
            </a:r>
          </a:p>
          <a:p>
            <a:r>
              <a:rPr lang="en-GB" sz="2800" dirty="0"/>
              <a:t>16:30 Wrap-up</a:t>
            </a:r>
          </a:p>
          <a:p>
            <a:r>
              <a:rPr lang="en-GB" sz="2800" dirty="0"/>
              <a:t>17:00 END</a:t>
            </a:r>
          </a:p>
        </p:txBody>
      </p:sp>
    </p:spTree>
    <p:extLst>
      <p:ext uri="{BB962C8B-B14F-4D97-AF65-F5344CB8AC3E}">
        <p14:creationId xmlns:p14="http://schemas.microsoft.com/office/powerpoint/2010/main" val="3031767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25C9B4-E028-41B5-94BB-79B216304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Best practices for scientific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ECBFBA-3CD3-4A65-AFC6-38F0C4B3D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Wilson G, </a:t>
            </a:r>
            <a:r>
              <a:rPr lang="en-GB" sz="2800" dirty="0" err="1"/>
              <a:t>Aruliah</a:t>
            </a:r>
            <a:r>
              <a:rPr lang="en-GB" sz="2800" dirty="0"/>
              <a:t> DA, Brown CT, </a:t>
            </a:r>
            <a:r>
              <a:rPr lang="en-GB" sz="2800" dirty="0" err="1"/>
              <a:t>Chue</a:t>
            </a:r>
            <a:r>
              <a:rPr lang="en-GB" sz="2800" dirty="0"/>
              <a:t> Hong NP, Davis M, et al. (2014) Best Practices for Scientific Computing. </a:t>
            </a:r>
            <a:r>
              <a:rPr lang="en-GB" sz="2800" dirty="0" err="1"/>
              <a:t>PLoS</a:t>
            </a:r>
            <a:r>
              <a:rPr lang="en-GB" sz="2800" dirty="0"/>
              <a:t> </a:t>
            </a:r>
            <a:r>
              <a:rPr lang="en-GB" sz="2800" dirty="0" err="1"/>
              <a:t>Biol</a:t>
            </a:r>
            <a:r>
              <a:rPr lang="en-GB" sz="2800" dirty="0"/>
              <a:t> 12(1): e1001745. </a:t>
            </a:r>
            <a:r>
              <a:rPr lang="en-GB" sz="2800" dirty="0">
                <a:hlinkClick r:id="rId3"/>
              </a:rPr>
              <a:t>http://dx.doi.org/10.1371/journal.pbio.1001745</a:t>
            </a:r>
            <a:r>
              <a:rPr lang="en-GB" sz="2800" dirty="0"/>
              <a:t>. </a:t>
            </a:r>
          </a:p>
          <a:p>
            <a:endParaRPr lang="en-GB" sz="1800" dirty="0"/>
          </a:p>
          <a:p>
            <a:r>
              <a:rPr lang="en-GB" sz="2800" dirty="0"/>
              <a:t>Let the computer do the work</a:t>
            </a:r>
          </a:p>
          <a:p>
            <a:r>
              <a:rPr lang="en-GB" sz="2800" dirty="0"/>
              <a:t>Write programs for people, not computers</a:t>
            </a:r>
          </a:p>
          <a:p>
            <a:r>
              <a:rPr lang="en-GB" sz="2800" dirty="0"/>
              <a:t>Use version control</a:t>
            </a:r>
          </a:p>
          <a:p>
            <a:r>
              <a:rPr lang="en-GB" sz="2800" dirty="0"/>
              <a:t>Achieve more, in less time with less pain!</a:t>
            </a:r>
          </a:p>
          <a:p>
            <a:endParaRPr lang="en-GB" sz="2800" dirty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668481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902B0C-009A-4ABF-80F7-E531D3320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Let the computer do the work</a:t>
            </a:r>
          </a:p>
        </p:txBody>
      </p:sp>
      <p:pic>
        <p:nvPicPr>
          <p:cNvPr id="2050" name="Picture 2" descr="http://jonudell.net/images/alternate-view-of-automation.png">
            <a:extLst>
              <a:ext uri="{FF2B5EF4-FFF2-40B4-BE49-F238E27FC236}">
                <a16:creationId xmlns:a16="http://schemas.microsoft.com/office/drawing/2014/main" xmlns="" id="{BDDC17F6-4561-40A1-A801-B2D36CA6A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74" y="1484784"/>
            <a:ext cx="7570850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2CB5617-9290-470A-BC4B-C3E68878A512}"/>
              </a:ext>
            </a:extLst>
          </p:cNvPr>
          <p:cNvSpPr txBox="1"/>
          <p:nvPr/>
        </p:nvSpPr>
        <p:spPr>
          <a:xfrm>
            <a:off x="180528" y="609329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4"/>
              </a:rPr>
              <a:t>https://blog.jonudell.net/2012/01/09/another-way-to-think-about-geeks-and-repetitive-tasks/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1296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F714A7-555A-4F38-A4E2-548F2F48E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Write programs for people, not computers</a:t>
            </a:r>
          </a:p>
        </p:txBody>
      </p:sp>
      <p:pic>
        <p:nvPicPr>
          <p:cNvPr id="4" name="Picture 2" descr="http://phdcomics.com/comics/archive/phd031214s.gif">
            <a:extLst>
              <a:ext uri="{FF2B5EF4-FFF2-40B4-BE49-F238E27FC236}">
                <a16:creationId xmlns:a16="http://schemas.microsoft.com/office/drawing/2014/main" xmlns="" id="{61341FF4-1213-4172-ABD2-1D4F97D5D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68" y="1824499"/>
            <a:ext cx="8807128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B2EB249-E396-46F9-863D-FCB09AE6D143}"/>
              </a:ext>
            </a:extLst>
          </p:cNvPr>
          <p:cNvSpPr txBox="1"/>
          <p:nvPr/>
        </p:nvSpPr>
        <p:spPr>
          <a:xfrm>
            <a:off x="1835696" y="5651956"/>
            <a:ext cx="577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3"/>
              </a:rPr>
              <a:t>http://phdcomics.com/comics/archive.php?comicid=1689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47898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B7CE3D-FACE-4C28-AA7D-99F08FA9A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Use version control</a:t>
            </a:r>
          </a:p>
        </p:txBody>
      </p:sp>
      <p:pic>
        <p:nvPicPr>
          <p:cNvPr id="4" name="Picture 2" descr="http://www.phdcomics.com/comics/archive/phd101212s.gif">
            <a:extLst>
              <a:ext uri="{FF2B5EF4-FFF2-40B4-BE49-F238E27FC236}">
                <a16:creationId xmlns:a16="http://schemas.microsoft.com/office/drawing/2014/main" xmlns="" id="{226DEA4D-7787-4208-8E67-5D65846B4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50" y="1412776"/>
            <a:ext cx="3690410" cy="4920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DEBD24E-7903-4E5F-BE6A-198716D43DD8}"/>
              </a:ext>
            </a:extLst>
          </p:cNvPr>
          <p:cNvSpPr txBox="1"/>
          <p:nvPr/>
        </p:nvSpPr>
        <p:spPr>
          <a:xfrm>
            <a:off x="107504" y="6289575"/>
            <a:ext cx="4414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hlinkClick r:id="rId3"/>
              </a:rPr>
              <a:t>http://phdcomics.com/comics/archive.php?comicid=1531</a:t>
            </a:r>
            <a:r>
              <a:rPr lang="en-GB" sz="1400" dirty="0"/>
              <a:t> </a:t>
            </a:r>
          </a:p>
        </p:txBody>
      </p:sp>
      <p:pic>
        <p:nvPicPr>
          <p:cNvPr id="6" name="Picture 2" descr="http://www.phdcomics.com/comics/archive/phd052810s.gif">
            <a:extLst>
              <a:ext uri="{FF2B5EF4-FFF2-40B4-BE49-F238E27FC236}">
                <a16:creationId xmlns:a16="http://schemas.microsoft.com/office/drawing/2014/main" xmlns="" id="{5CC91F2C-8320-47AE-9FC5-1326AA718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593" y="1847380"/>
            <a:ext cx="4370871" cy="352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589B974-EC77-4794-B079-B733C53C0D60}"/>
              </a:ext>
            </a:extLst>
          </p:cNvPr>
          <p:cNvSpPr txBox="1"/>
          <p:nvPr/>
        </p:nvSpPr>
        <p:spPr>
          <a:xfrm>
            <a:off x="4355976" y="5157192"/>
            <a:ext cx="4499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hlinkClick r:id="rId5"/>
              </a:rPr>
              <a:t>http://phdcomics.com/comics/archive.php?comicid=1323</a:t>
            </a:r>
            <a:r>
              <a:rPr lang="en-GB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8064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Important bits and pieces</a:t>
            </a: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-73124" y="6093296"/>
            <a:ext cx="3204964" cy="717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887" tIns="43444" rIns="86887" bIns="43444">
            <a:spAutoFit/>
          </a:bodyPr>
          <a:lstStyle>
            <a:lvl1pPr defTabSz="4333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4333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4333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4333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4333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algn="r" defTabSz="433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algn="r" defTabSz="433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algn="r" defTabSz="433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algn="r" defTabSz="433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altLang="en-US" sz="1100" dirty="0">
                <a:solidFill>
                  <a:srgbClr val="000000"/>
                </a:solidFill>
                <a:ea typeface="Arial Unicode MS" pitchFamily="34" charset="-128"/>
              </a:rPr>
              <a:t>All images from </a:t>
            </a:r>
            <a:r>
              <a:rPr lang="en-GB" altLang="en-US" sz="1100" dirty="0">
                <a:solidFill>
                  <a:srgbClr val="000000"/>
                </a:solidFill>
                <a:ea typeface="Arial Unicode MS" pitchFamily="34" charset="-128"/>
                <a:hlinkClick r:id="rId3"/>
              </a:rPr>
              <a:t>https://icons8.com/license/</a:t>
            </a:r>
            <a:endParaRPr lang="en-GB" altLang="en-US" sz="1100" dirty="0">
              <a:solidFill>
                <a:srgbClr val="000000"/>
              </a:solidFill>
              <a:ea typeface="Arial Unicode MS" pitchFamily="34" charset="-128"/>
            </a:endParaRP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altLang="en-US" sz="1100" dirty="0">
                <a:solidFill>
                  <a:srgbClr val="000000"/>
                </a:solidFill>
                <a:ea typeface="Arial Unicode MS" pitchFamily="34" charset="-128"/>
              </a:rPr>
              <a:t>Creative Commons Attribution-</a:t>
            </a:r>
            <a:r>
              <a:rPr lang="en-GB" altLang="en-US" sz="1100" dirty="0" err="1">
                <a:solidFill>
                  <a:srgbClr val="000000"/>
                </a:solidFill>
                <a:ea typeface="Arial Unicode MS" pitchFamily="34" charset="-128"/>
              </a:rPr>
              <a:t>NoDerivs</a:t>
            </a:r>
            <a:r>
              <a:rPr lang="en-GB" altLang="en-US" sz="1100" dirty="0">
                <a:solidFill>
                  <a:srgbClr val="000000"/>
                </a:solidFill>
                <a:ea typeface="Arial Unicode MS" pitchFamily="34" charset="-128"/>
              </a:rPr>
              <a:t> 3.0 </a:t>
            </a:r>
            <a:r>
              <a:rPr lang="en-GB" altLang="en-US" sz="1100" dirty="0" err="1">
                <a:solidFill>
                  <a:srgbClr val="000000"/>
                </a:solidFill>
                <a:ea typeface="Arial Unicode MS" pitchFamily="34" charset="-128"/>
              </a:rPr>
              <a:t>Unported</a:t>
            </a:r>
            <a:r>
              <a:rPr lang="en-GB" altLang="en-US" sz="1100" dirty="0">
                <a:solidFill>
                  <a:srgbClr val="000000"/>
                </a:solidFill>
                <a:ea typeface="Arial Unicode MS" pitchFamily="34" charset="-128"/>
              </a:rPr>
              <a:t> (CC BY-ND 3.0) </a:t>
            </a:r>
            <a:r>
              <a:rPr lang="en-GB" altLang="en-US" sz="1100" dirty="0">
                <a:solidFill>
                  <a:srgbClr val="000000"/>
                </a:solidFill>
                <a:ea typeface="Arial Unicode MS" pitchFamily="34" charset="-128"/>
                <a:hlinkClick r:id="rId4"/>
              </a:rPr>
              <a:t>https://creativecommons.org/licenses/by-nd/3.0/</a:t>
            </a:r>
            <a:r>
              <a:rPr lang="en-GB" altLang="en-US" sz="1100" dirty="0">
                <a:solidFill>
                  <a:srgbClr val="000000"/>
                </a:solidFill>
                <a:ea typeface="Arial Unicode MS" pitchFamily="34" charset="-128"/>
              </a:rPr>
              <a:t>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08DC44CE-9C3E-4368-B2EA-BF9874218D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6296" y="1631898"/>
            <a:ext cx="1800000" cy="1800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24C8BC12-2BBB-421D-8DA4-5E2EE055CB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9872" y="1631898"/>
            <a:ext cx="1800000" cy="180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A24DAEAC-4C99-4CE0-9DF9-5C36C43F58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0312" y="3754087"/>
            <a:ext cx="1800000" cy="1800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BC8E1782-2ABA-4F9C-99B8-4892A2A1E4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19872" y="3754087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87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ask for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Flag down a helper</a:t>
            </a:r>
          </a:p>
          <a:p>
            <a:endParaRPr lang="en-GB" sz="4000" dirty="0"/>
          </a:p>
          <a:p>
            <a:r>
              <a:rPr lang="en-GB" sz="4000" dirty="0"/>
              <a:t>Stick up your sticky note</a:t>
            </a:r>
          </a:p>
          <a:p>
            <a:pPr lvl="1"/>
            <a:r>
              <a:rPr lang="en-GB" sz="3600" dirty="0"/>
              <a:t>Red – I’m stuck, help!</a:t>
            </a:r>
          </a:p>
          <a:p>
            <a:pPr lvl="1"/>
            <a:r>
              <a:rPr lang="en-GB" sz="3600" dirty="0"/>
              <a:t>Green – I’m fine</a:t>
            </a:r>
          </a:p>
          <a:p>
            <a:endParaRPr lang="en-GB" sz="2800" dirty="0"/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xmlns="" id="{1CBD25CC-4B33-4BA6-A3AE-017971463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6512" y="6093296"/>
            <a:ext cx="3204964" cy="717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887" tIns="43444" rIns="86887" bIns="43444">
            <a:spAutoFit/>
          </a:bodyPr>
          <a:lstStyle>
            <a:lvl1pPr defTabSz="4333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4333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4333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4333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4333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algn="r" defTabSz="433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algn="r" defTabSz="433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algn="r" defTabSz="433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algn="r" defTabSz="433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altLang="en-US" sz="1100" dirty="0">
                <a:solidFill>
                  <a:srgbClr val="000000"/>
                </a:solidFill>
                <a:ea typeface="Arial Unicode MS" pitchFamily="34" charset="-128"/>
              </a:rPr>
              <a:t>All images from </a:t>
            </a:r>
            <a:r>
              <a:rPr lang="en-GB" altLang="en-US" sz="1100" dirty="0">
                <a:solidFill>
                  <a:srgbClr val="000000"/>
                </a:solidFill>
                <a:ea typeface="Arial Unicode MS" pitchFamily="34" charset="-128"/>
                <a:hlinkClick r:id="rId3"/>
              </a:rPr>
              <a:t>https://icons8.com/</a:t>
            </a:r>
            <a:r>
              <a:rPr lang="en-GB" altLang="en-US" sz="1100" dirty="0">
                <a:solidFill>
                  <a:srgbClr val="000000"/>
                </a:solidFill>
                <a:ea typeface="Arial Unicode MS" pitchFamily="34" charset="-128"/>
              </a:rPr>
              <a:t>, 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altLang="en-US" sz="1100" dirty="0">
                <a:solidFill>
                  <a:srgbClr val="000000"/>
                </a:solidFill>
                <a:ea typeface="Arial Unicode MS" pitchFamily="34" charset="-128"/>
              </a:rPr>
              <a:t>Creative Commons Attribution-</a:t>
            </a:r>
            <a:r>
              <a:rPr lang="en-GB" altLang="en-US" sz="1100" dirty="0" err="1">
                <a:solidFill>
                  <a:srgbClr val="000000"/>
                </a:solidFill>
                <a:ea typeface="Arial Unicode MS" pitchFamily="34" charset="-128"/>
              </a:rPr>
              <a:t>NoDerivs</a:t>
            </a:r>
            <a:r>
              <a:rPr lang="en-GB" altLang="en-US" sz="1100" dirty="0">
                <a:solidFill>
                  <a:srgbClr val="000000"/>
                </a:solidFill>
                <a:ea typeface="Arial Unicode MS" pitchFamily="34" charset="-128"/>
              </a:rPr>
              <a:t> 3.0 </a:t>
            </a:r>
            <a:r>
              <a:rPr lang="en-GB" altLang="en-US" sz="1100" dirty="0" err="1">
                <a:solidFill>
                  <a:srgbClr val="000000"/>
                </a:solidFill>
                <a:ea typeface="Arial Unicode MS" pitchFamily="34" charset="-128"/>
              </a:rPr>
              <a:t>Unported</a:t>
            </a:r>
            <a:r>
              <a:rPr lang="en-GB" altLang="en-US" sz="1100" dirty="0">
                <a:solidFill>
                  <a:srgbClr val="000000"/>
                </a:solidFill>
                <a:ea typeface="Arial Unicode MS" pitchFamily="34" charset="-128"/>
              </a:rPr>
              <a:t> (CC BY-ND 3.0) </a:t>
            </a:r>
            <a:r>
              <a:rPr lang="en-GB" altLang="en-US" sz="1100" dirty="0">
                <a:solidFill>
                  <a:srgbClr val="000000"/>
                </a:solidFill>
                <a:ea typeface="Arial Unicode MS" pitchFamily="34" charset="-128"/>
                <a:hlinkClick r:id="rId4"/>
              </a:rPr>
              <a:t>https://creativecommons.org/licenses/by-nd/3.0/</a:t>
            </a:r>
            <a:r>
              <a:rPr lang="en-GB" altLang="en-US" sz="1100" dirty="0">
                <a:solidFill>
                  <a:srgbClr val="000000"/>
                </a:solidFill>
                <a:ea typeface="Arial Unicode MS" pitchFamily="34" charset="-128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6C832FE-248D-4046-B8A5-17E4D1A15F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4207" y="3213176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07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7856CD46387443811428F16B5378D3" ma:contentTypeVersion="0" ma:contentTypeDescription="Create a new document." ma:contentTypeScope="" ma:versionID="17a1fa9394e9df3ffe0f82bd7dbd4843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345AD3D-1F83-4DB7-B79D-F198C7164724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5C2EB04-ED8C-41B0-8704-971823A5A3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49F67720-B1E7-4666-BB67-DC10D4B761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10338269</Template>
  <TotalTime>68214</TotalTime>
  <Words>623</Words>
  <Application>Microsoft Office PowerPoint</Application>
  <PresentationFormat>On-screen Show (4:3)</PresentationFormat>
  <Paragraphs>113</Paragraphs>
  <Slides>16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2_Office Theme</vt:lpstr>
      <vt:lpstr>Office Theme</vt:lpstr>
      <vt:lpstr> Software Carpentry    Regenerative Medicine Centre for Doctoral Training The University of Manchester 8-9 March 2018 </vt:lpstr>
      <vt:lpstr>The Software Sustainability Institute</vt:lpstr>
      <vt:lpstr>Schedule</vt:lpstr>
      <vt:lpstr>Best practices for scientific computing</vt:lpstr>
      <vt:lpstr>Let the computer do the work</vt:lpstr>
      <vt:lpstr>Write programs for people, not computers</vt:lpstr>
      <vt:lpstr>Use version control</vt:lpstr>
      <vt:lpstr>Important bits and pieces</vt:lpstr>
      <vt:lpstr>How to ask for help</vt:lpstr>
      <vt:lpstr>PowerPoint Presentation</vt:lpstr>
      <vt:lpstr>PowerPoint Presentation</vt:lpstr>
      <vt:lpstr>The Software Sustainability Institute</vt:lpstr>
      <vt:lpstr>The Carpentries</vt:lpstr>
      <vt:lpstr>Get involved</vt:lpstr>
      <vt:lpstr>Research Software Engineer community</vt:lpstr>
      <vt:lpstr>Research IT at Manchester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Neil</dc:creator>
  <cp:lastModifiedBy>zzalsdme</cp:lastModifiedBy>
  <cp:revision>417</cp:revision>
  <dcterms:created xsi:type="dcterms:W3CDTF">2013-12-14T01:36:11Z</dcterms:created>
  <dcterms:modified xsi:type="dcterms:W3CDTF">2018-01-31T10:40:55Z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0x0101004F7856CD46387443811428F16B5378D3</vt:lpwstr>
  </property>
  <property fmtid="{D5CDD505-2E9C-101B-9397-08002B2CF9AE}" pid="3" name="_TemplateID">
    <vt:lpwstr>TC103382691033</vt:lpwstr>
  </property>
</Properties>
</file>