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  <p:sldMasterId id="2147483744" r:id="rId5"/>
  </p:sldMasterIdLst>
  <p:notesMasterIdLst>
    <p:notesMasterId r:id="rId22"/>
  </p:notesMasterIdLst>
  <p:sldIdLst>
    <p:sldId id="616" r:id="rId6"/>
    <p:sldId id="619" r:id="rId7"/>
    <p:sldId id="632" r:id="rId8"/>
    <p:sldId id="663" r:id="rId9"/>
    <p:sldId id="662" r:id="rId10"/>
    <p:sldId id="661" r:id="rId11"/>
    <p:sldId id="653" r:id="rId12"/>
    <p:sldId id="629" r:id="rId13"/>
    <p:sldId id="630" r:id="rId14"/>
    <p:sldId id="655" r:id="rId15"/>
    <p:sldId id="658" r:id="rId16"/>
    <p:sldId id="648" r:id="rId17"/>
    <p:sldId id="649" r:id="rId18"/>
    <p:sldId id="647" r:id="rId19"/>
    <p:sldId id="643" r:id="rId20"/>
    <p:sldId id="6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5" autoAdjust="0"/>
    <p:restoredTop sz="85324" autoAdjust="0"/>
  </p:normalViewPr>
  <p:slideViewPr>
    <p:cSldViewPr showGuides="1">
      <p:cViewPr varScale="1">
        <p:scale>
          <a:sx n="72" d="100"/>
          <a:sy n="72" d="100"/>
        </p:scale>
        <p:origin x="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programs for people, not computers.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 should not require its readers to hold more than a handful of facts in memory at once.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names consistent, distinctive, and meaningful.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code style and formatting consistent.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computer do the work.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computer repeat tasks.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recent commands in a file for re-use.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build tool to automate workflows.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incremental changes.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in small steps with frequent feedback and course correction.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version control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everything that has been created manually in version control.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repeat yourself (or others).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piece of data must have a single authoritative representation in the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Modularize code rather than copying and pasting.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Re-use code instead of rewriting it.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for mistakes.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assertions to programs to check their operation.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off-the-shelf unit testing library.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bugs into test cases.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symbolic debugger.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software only after it works correctly.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profiler to identify bottlenecks.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code in the highest-level language possible.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design and purpose, not mechanics.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interfaces and reasons, not implementations.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 code in preference to explaining how it works.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 the documentation for a piece of software in that software.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pre-merge code reviews.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pair programming when bringing someone new up to speed and when tackling particularly tricky problems.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issue tracking tool.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4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02147"/>
            <a:ext cx="9144000" cy="5583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716"/>
            <a:ext cx="6886575" cy="5879528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3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5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628775"/>
            <a:ext cx="849630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8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6DA1-00B0-4985-AB8C-C5A2D80474DD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2139-D79D-436C-AFD0-4822DBC5A5CA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encestac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/2.0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rpentry.org/" TargetMode="External"/><Relationship Id="rId2" Type="http://schemas.openxmlformats.org/officeDocument/2006/relationships/hyperlink" Target="https://software-carpentr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ware-carpentry.org/join/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se.ac.uk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s://supportcentre.manchester.ac.uk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bio.1001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jonudell.net/2012/01/09/another-way-to-think-about-geeks-and-repetitive-task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689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531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hdcomics.com/comics/archive.php?comicid=1323" TargetMode="Externa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icons8.com/license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hyperlink" Target="https://software-carpentry.org/conduct/" TargetMode="External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5" y="295716"/>
            <a:ext cx="6921971" cy="6181284"/>
          </a:xfrm>
        </p:spPr>
        <p:txBody>
          <a:bodyPr anchor="t" anchorCtr="0"/>
          <a:lstStyle/>
          <a:p>
            <a:br>
              <a:rPr lang="en-US" sz="6000" dirty="0">
                <a:latin typeface="Helvetica"/>
                <a:cs typeface="Helvetica"/>
              </a:rPr>
            </a:br>
            <a:r>
              <a:rPr lang="en-US" sz="6000" dirty="0">
                <a:latin typeface="Helvetica"/>
                <a:cs typeface="Helvetica"/>
              </a:rPr>
              <a:t>Software Carpentry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GB" sz="3200" dirty="0"/>
              <a:t>Regenerative Medicine Centre for Doctoral Training</a:t>
            </a:r>
            <a:br>
              <a:rPr lang="en-GB" sz="3200" dirty="0"/>
            </a:br>
            <a:r>
              <a:rPr lang="en-GB" sz="3200" dirty="0"/>
              <a:t>The University of Manchester</a:t>
            </a:r>
            <a:br>
              <a:rPr lang="en-GB" sz="3200" dirty="0"/>
            </a:br>
            <a:r>
              <a:rPr lang="en-GB" sz="3200" dirty="0"/>
              <a:t>8-9 March 2018</a:t>
            </a:r>
            <a:br>
              <a:rPr lang="en-GB" sz="2400" dirty="0"/>
            </a:br>
            <a:endParaRPr lang="en-US" sz="2400" dirty="0"/>
          </a:p>
        </p:txBody>
      </p:sp>
      <p:pic>
        <p:nvPicPr>
          <p:cNvPr id="2056" name="Picture 8" descr="https://hpcarcher.github.io/2017-12-11-Imperial/img/software-carpentry-large.png">
            <a:extLst>
              <a:ext uri="{FF2B5EF4-FFF2-40B4-BE49-F238E27FC236}">
                <a16:creationId xmlns:a16="http://schemas.microsoft.com/office/drawing/2014/main" id="{BC901FCD-191D-4E48-9224-7B99E983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40768"/>
            <a:ext cx="1777976" cy="360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BetterSoftwareStickerImage.jpg">
            <a:extLst>
              <a:ext uri="{FF2B5EF4-FFF2-40B4-BE49-F238E27FC236}">
                <a16:creationId xmlns:a16="http://schemas.microsoft.com/office/drawing/2014/main" id="{538D1416-BCEC-4E45-A727-C22B9F092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6" y="4509120"/>
            <a:ext cx="177109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24E-F97B-40BE-82E4-B29342DF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F5C2-8A54-4B60-98B0-5AADAAE9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44FB-A27D-4B84-A6C7-D3615471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815040F-54E3-4DC1-AEA7-6A960A11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124" y="6167988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 from Alan O’Rourke, 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</a:t>
            </a:r>
            <a:r>
              <a:rPr lang="en-GB" sz="1100" dirty="0">
                <a:hlinkClick r:id="rId3"/>
              </a:rPr>
              <a:t>audiencestack.com</a:t>
            </a:r>
            <a:r>
              <a:rPr lang="en-GB" sz="1100" dirty="0"/>
              <a:t>,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</a:t>
            </a:r>
            <a:r>
              <a:rPr lang="en-GB" sz="1100" dirty="0"/>
              <a:t>Attribution 2.0 Generic (CC BY 2.0) </a:t>
            </a:r>
            <a:r>
              <a:rPr lang="en-GB" sz="1100" dirty="0">
                <a:hlinkClick r:id="rId4"/>
              </a:rPr>
              <a:t>https://creativecommons.org/licenses/by/2.0/</a:t>
            </a:r>
            <a:r>
              <a:rPr lang="en-GB" sz="11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B4C2B-97C1-49F6-8018-F858C3F26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903090"/>
            <a:ext cx="5400600" cy="36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572000" y="1412776"/>
            <a:ext cx="0" cy="5133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2204864"/>
            <a:ext cx="1547632" cy="1006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496" y="2708920"/>
            <a:ext cx="1297328" cy="94657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82515" y="3333326"/>
            <a:ext cx="3236785" cy="93024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42038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Software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346696"/>
            <a:ext cx="934871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Policy</a:t>
            </a:r>
            <a:r>
              <a:rPr lang="en-US" sz="1600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93634" y="1433218"/>
            <a:ext cx="1103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Training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6218" y="6346696"/>
            <a:ext cx="1481495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Community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3388930"/>
            <a:ext cx="209544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dirty="0">
                <a:latin typeface="Helvetica"/>
                <a:cs typeface="Helvetica"/>
              </a:rPr>
              <a:t>Communications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1539949"/>
            <a:ext cx="1611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Deliver essential software skills to researchers via CDTs, institutions and doctoral schools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12" y="1772816"/>
            <a:ext cx="277255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Help researchers to develop software that meets the needs of reliable, reproducible, and reusable research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3209" y="4077072"/>
            <a:ext cx="299919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Collect evidence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on the use of research software and share results with stakeholders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9471" y="4221088"/>
            <a:ext cx="268824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Bring together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the right people to understand and address topical issues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4895" y="3717827"/>
            <a:ext cx="3014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Exploit our platform to enable engagement, delivery and uptake</a:t>
            </a:r>
          </a:p>
        </p:txBody>
      </p:sp>
      <p:pic>
        <p:nvPicPr>
          <p:cNvPr id="18" name="Picture 17" descr="Without_research_Softwa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869160"/>
            <a:ext cx="1869894" cy="16033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722" y="5146574"/>
            <a:ext cx="2462815" cy="1169839"/>
          </a:xfrm>
          <a:prstGeom prst="rect">
            <a:avLst/>
          </a:prstGeom>
        </p:spPr>
      </p:pic>
      <p:pic>
        <p:nvPicPr>
          <p:cNvPr id="20" name="Picture 19" descr="Slide3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2770458"/>
            <a:ext cx="1141526" cy="94657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00734" y="4797152"/>
            <a:ext cx="1608737" cy="1603374"/>
            <a:chOff x="9458730" y="3182874"/>
            <a:chExt cx="3810000" cy="3797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26" name="Picture 25" descr="Percentage_software_analysis_back bg _clear.png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5036036"/>
            <a:ext cx="1738520" cy="1170962"/>
          </a:xfrm>
          <a:prstGeom prst="rect">
            <a:avLst/>
          </a:prstGeom>
        </p:spPr>
      </p:pic>
      <p:pic>
        <p:nvPicPr>
          <p:cNvPr id="27" name="Picture 2" descr="Oxford boot ca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49" y="1934987"/>
            <a:ext cx="2376060" cy="17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131" y="4406009"/>
            <a:ext cx="1565232" cy="373787"/>
          </a:xfrm>
          <a:prstGeom prst="rect">
            <a:avLst/>
          </a:prstGeom>
        </p:spPr>
      </p:pic>
      <p:pic>
        <p:nvPicPr>
          <p:cNvPr id="29" name="Content Placeholder 5" descr="ER1brite-tub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966489" y="2759807"/>
            <a:ext cx="1013223" cy="11012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955" y="4365104"/>
            <a:ext cx="1251440" cy="9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Carpentries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68" y="4465797"/>
            <a:ext cx="4238625" cy="64807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https://software-carpentry.org/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860033" y="4465797"/>
            <a:ext cx="4104455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hlinkClick r:id="rId3"/>
              </a:rPr>
              <a:t>http://www.datacarpentry.org/</a:t>
            </a:r>
            <a:r>
              <a:rPr lang="en-GB" sz="2400" dirty="0"/>
              <a:t> </a:t>
            </a:r>
          </a:p>
          <a:p>
            <a:endParaRPr lang="en-GB" sz="2400" dirty="0"/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9F39AAA1-1EF2-4A20-AC0F-1E05CFC014C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851" y="2420888"/>
            <a:ext cx="4156142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Shape 156" descr="DC1_logo.png">
            <a:extLst>
              <a:ext uri="{FF2B5EF4-FFF2-40B4-BE49-F238E27FC236}">
                <a16:creationId xmlns:a16="http://schemas.microsoft.com/office/drawing/2014/main" id="{6E5C0632-EE86-457B-A304-5969C85E86A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8611" y="2420888"/>
            <a:ext cx="2867846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involved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75656" y="5803478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3A299"/>
              </a:buClr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https://software-carpentry.org/join/</a:t>
            </a:r>
            <a:endParaRPr lang="en-GB" altLang="en-US" sz="2300" dirty="0">
              <a:solidFill>
                <a:srgbClr val="292934"/>
              </a:solidFill>
            </a:endParaRP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213285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3407681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468250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C8179E-DD15-4B52-B2AB-781D3FD1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1412776"/>
            <a:ext cx="2897288" cy="2942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8DA23-B88C-4F81-8104-4B51CC58B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2599531"/>
            <a:ext cx="508635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6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Research Software Engineer community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1" y="1412776"/>
            <a:ext cx="6941145" cy="4754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61653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4"/>
              </a:rPr>
              <a:t>http://www.rse.ac.uk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24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>
                <a:cs typeface="Arial" panose="020B0604020202020204" pitchFamily="34" charset="0"/>
              </a:rPr>
              <a:t>Research IT at Manchester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7750" y="1124744"/>
            <a:ext cx="8229600" cy="4569370"/>
          </a:xfrm>
        </p:spPr>
        <p:txBody>
          <a:bodyPr>
            <a:normAutofit/>
          </a:bodyPr>
          <a:lstStyle/>
          <a:p>
            <a:r>
              <a:rPr lang="en-GB" dirty="0"/>
              <a:t>Training courses </a:t>
            </a:r>
          </a:p>
          <a:p>
            <a:r>
              <a:rPr lang="en-GB" dirty="0"/>
              <a:t>Advice and guidance on research software</a:t>
            </a:r>
          </a:p>
          <a:p>
            <a:r>
              <a:rPr lang="en-GB" dirty="0"/>
              <a:t>Access to specialist support and consultancy e.g. code reviews, embedded RSEs</a:t>
            </a:r>
          </a:p>
          <a:p>
            <a:r>
              <a:rPr lang="en-GB" dirty="0"/>
              <a:t>Access to HPC systems</a:t>
            </a:r>
          </a:p>
          <a:p>
            <a:r>
              <a:rPr lang="en-GB" dirty="0"/>
              <a:t>Visualization and data analytics support</a:t>
            </a:r>
          </a:p>
          <a:p>
            <a:r>
              <a:rPr lang="en-GB" dirty="0"/>
              <a:t>Get in touch via </a:t>
            </a:r>
            <a:r>
              <a:rPr lang="en-GB" dirty="0">
                <a:hlinkClick r:id="rId2"/>
              </a:rPr>
              <a:t>https://supportcentre.manchester.ac.uk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92" y="1"/>
            <a:ext cx="3192308" cy="836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888" y="6309320"/>
            <a:ext cx="193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@</a:t>
            </a:r>
            <a:r>
              <a:rPr lang="en-GB" dirty="0" err="1">
                <a:solidFill>
                  <a:prstClr val="black"/>
                </a:solidFill>
              </a:rPr>
              <a:t>UoM_eResearch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1026" name="Picture 2" descr="The University of Manche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859501"/>
            <a:ext cx="19621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6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national facility for cultivating better, more sustainable, research software to enable world-class research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4529" y="5818386"/>
            <a:ext cx="800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Supported by EPSRC/ESRC/BBSRC grant EP/N006410/1, with additional project funding from </a:t>
            </a:r>
            <a:r>
              <a:rPr lang="en-US" sz="1400" dirty="0" err="1"/>
              <a:t>Jisc</a:t>
            </a:r>
            <a:r>
              <a:rPr lang="en-US" sz="1400" dirty="0"/>
              <a:t> and NERC</a:t>
            </a:r>
            <a:endParaRPr lang="en-US" sz="1400" dirty="0"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25" y="4465773"/>
            <a:ext cx="1720976" cy="10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94" y="4465773"/>
            <a:ext cx="1184400" cy="1008000"/>
          </a:xfrm>
          <a:prstGeom prst="rect">
            <a:avLst/>
          </a:prstGeom>
        </p:spPr>
      </p:pic>
      <p:pic>
        <p:nvPicPr>
          <p:cNvPr id="7" name="Picture 11" descr="C:\Users\mjj\Downloads\1024px-BBSRClogo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7" y="4465773"/>
            <a:ext cx="266716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Ucrest-official-nob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" y="3273223"/>
            <a:ext cx="93443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manche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57" y="3273223"/>
            <a:ext cx="26717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2"/>
          <a:stretch>
            <a:fillRect/>
          </a:stretch>
        </p:blipFill>
        <p:spPr bwMode="auto">
          <a:xfrm>
            <a:off x="4003507" y="3273223"/>
            <a:ext cx="39541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/>
          <a:stretch>
            <a:fillRect/>
          </a:stretch>
        </p:blipFill>
        <p:spPr bwMode="auto">
          <a:xfrm>
            <a:off x="8089704" y="3273223"/>
            <a:ext cx="92464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www.software.ac.uk/sites/default/files/images/content/JISC_logo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60" y="4465773"/>
            <a:ext cx="1344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225" y="4465773"/>
            <a:ext cx="144366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600200"/>
            <a:ext cx="4238625" cy="4525963"/>
          </a:xfrm>
        </p:spPr>
        <p:txBody>
          <a:bodyPr/>
          <a:lstStyle/>
          <a:p>
            <a:r>
              <a:rPr lang="en-GB" sz="2800" b="1" dirty="0"/>
              <a:t>Day 1</a:t>
            </a:r>
          </a:p>
          <a:p>
            <a:r>
              <a:rPr lang="en-GB" sz="2800" dirty="0"/>
              <a:t>09:00 Automating tasks with the Unix shell</a:t>
            </a:r>
          </a:p>
          <a:p>
            <a:r>
              <a:rPr lang="en-GB" sz="2800" dirty="0"/>
              <a:t>12:00 Lunch break</a:t>
            </a:r>
          </a:p>
          <a:p>
            <a:r>
              <a:rPr lang="en-GB" sz="2800" dirty="0"/>
              <a:t>13:00 Building programs with Python</a:t>
            </a:r>
          </a:p>
          <a:p>
            <a:r>
              <a:rPr lang="en-GB" sz="2800" dirty="0"/>
              <a:t>16:30 Wrap-up</a:t>
            </a:r>
          </a:p>
          <a:p>
            <a:r>
              <a:rPr lang="en-GB" sz="2800" dirty="0"/>
              <a:t>17:00 END</a:t>
            </a:r>
          </a:p>
          <a:p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653855" y="1600199"/>
            <a:ext cx="42386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Day 2</a:t>
            </a:r>
          </a:p>
          <a:p>
            <a:r>
              <a:rPr lang="en-GB" sz="2800" dirty="0"/>
              <a:t>09:00 Building programs with Python (continued)</a:t>
            </a:r>
          </a:p>
          <a:p>
            <a:r>
              <a:rPr lang="en-GB" sz="2800" dirty="0"/>
              <a:t>12:00 Lunch break</a:t>
            </a:r>
          </a:p>
          <a:p>
            <a:r>
              <a:rPr lang="en-GB" sz="2800" dirty="0"/>
              <a:t>13:00 Version control with Git</a:t>
            </a:r>
          </a:p>
          <a:p>
            <a:r>
              <a:rPr lang="en-GB" sz="2800" dirty="0"/>
              <a:t>16:30 Wrap-up</a:t>
            </a:r>
          </a:p>
          <a:p>
            <a:r>
              <a:rPr lang="en-GB" sz="2800" dirty="0"/>
              <a:t>17:00 END</a:t>
            </a:r>
          </a:p>
        </p:txBody>
      </p:sp>
    </p:spTree>
    <p:extLst>
      <p:ext uri="{BB962C8B-B14F-4D97-AF65-F5344CB8AC3E}">
        <p14:creationId xmlns:p14="http://schemas.microsoft.com/office/powerpoint/2010/main" val="30317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9B4-E028-41B5-94BB-79B2163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Best practices for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BFBA-3CD3-4A65-AFC6-38F0C4B3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Wilson G, </a:t>
            </a:r>
            <a:r>
              <a:rPr lang="en-GB" sz="2800" dirty="0" err="1"/>
              <a:t>Aruliah</a:t>
            </a:r>
            <a:r>
              <a:rPr lang="en-GB" sz="2800" dirty="0"/>
              <a:t> DA, Brown CT, </a:t>
            </a:r>
            <a:r>
              <a:rPr lang="en-GB" sz="2800" dirty="0" err="1"/>
              <a:t>Chue</a:t>
            </a:r>
            <a:r>
              <a:rPr lang="en-GB" sz="2800" dirty="0"/>
              <a:t> Hong NP, Davis M, et al. (2014) Best Practices for Scientific Computing. </a:t>
            </a:r>
            <a:r>
              <a:rPr lang="en-GB" sz="2800" dirty="0" err="1"/>
              <a:t>PLoS</a:t>
            </a:r>
            <a:r>
              <a:rPr lang="en-GB" sz="2800" dirty="0"/>
              <a:t> </a:t>
            </a:r>
            <a:r>
              <a:rPr lang="en-GB" sz="2800" dirty="0" err="1"/>
              <a:t>Biol</a:t>
            </a:r>
            <a:r>
              <a:rPr lang="en-GB" sz="2800" dirty="0"/>
              <a:t> 12(1): e1001745. </a:t>
            </a:r>
            <a:r>
              <a:rPr lang="en-GB" sz="2800" dirty="0">
                <a:hlinkClick r:id="rId3"/>
              </a:rPr>
              <a:t>http://dx.doi.org/10.1371/journal.pbio.1001745</a:t>
            </a:r>
            <a:r>
              <a:rPr lang="en-GB" sz="2800" dirty="0"/>
              <a:t>. </a:t>
            </a:r>
          </a:p>
          <a:p>
            <a:endParaRPr lang="en-GB" sz="1800" dirty="0"/>
          </a:p>
          <a:p>
            <a:r>
              <a:rPr lang="en-GB" sz="2800" dirty="0"/>
              <a:t>Let the computer do the work</a:t>
            </a:r>
          </a:p>
          <a:p>
            <a:r>
              <a:rPr lang="en-GB" sz="2800" dirty="0"/>
              <a:t>Write programs for people, not computers</a:t>
            </a:r>
          </a:p>
          <a:p>
            <a:r>
              <a:rPr lang="en-GB" sz="2800" dirty="0"/>
              <a:t>Use version control</a:t>
            </a:r>
          </a:p>
          <a:p>
            <a:r>
              <a:rPr lang="en-GB" sz="2800" dirty="0"/>
              <a:t>Achieve more, in less time with less pain!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84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2B0C-009A-4ABF-80F7-E531D33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 the computer do the work</a:t>
            </a:r>
          </a:p>
        </p:txBody>
      </p:sp>
      <p:pic>
        <p:nvPicPr>
          <p:cNvPr id="2050" name="Picture 2" descr="http://jonudell.net/images/alternate-view-of-automation.png">
            <a:extLst>
              <a:ext uri="{FF2B5EF4-FFF2-40B4-BE49-F238E27FC236}">
                <a16:creationId xmlns:a16="http://schemas.microsoft.com/office/drawing/2014/main" id="{BDDC17F6-4561-40A1-A801-B2D36CA6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4" y="1484784"/>
            <a:ext cx="75708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B5617-9290-470A-BC4B-C3E68878A512}"/>
              </a:ext>
            </a:extLst>
          </p:cNvPr>
          <p:cNvSpPr txBox="1"/>
          <p:nvPr/>
        </p:nvSpPr>
        <p:spPr>
          <a:xfrm>
            <a:off x="18052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https://blog.jonudell.net/2012/01/09/another-way-to-think-about-geeks-and-repetitive-tasks/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14A7-555A-4F38-A4E2-548F2F48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Write programs for people, not computers</a:t>
            </a:r>
          </a:p>
        </p:txBody>
      </p:sp>
      <p:pic>
        <p:nvPicPr>
          <p:cNvPr id="4" name="Picture 2" descr="http://phdcomics.com/comics/archive/phd031214s.gif">
            <a:extLst>
              <a:ext uri="{FF2B5EF4-FFF2-40B4-BE49-F238E27FC236}">
                <a16:creationId xmlns:a16="http://schemas.microsoft.com/office/drawing/2014/main" id="{61341FF4-1213-4172-ABD2-1D4F97D5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8" y="1824499"/>
            <a:ext cx="880712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EB249-E396-46F9-863D-FCB09AE6D143}"/>
              </a:ext>
            </a:extLst>
          </p:cNvPr>
          <p:cNvSpPr txBox="1"/>
          <p:nvPr/>
        </p:nvSpPr>
        <p:spPr>
          <a:xfrm>
            <a:off x="1835696" y="5651956"/>
            <a:ext cx="57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http://phdcomics.com/comics/archive.php?comicid=1689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9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CE3D-FACE-4C28-AA7D-99F08FA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version control</a:t>
            </a:r>
          </a:p>
        </p:txBody>
      </p:sp>
      <p:pic>
        <p:nvPicPr>
          <p:cNvPr id="4" name="Picture 2" descr="http://www.phdcomics.com/comics/archive/phd101212s.gif">
            <a:extLst>
              <a:ext uri="{FF2B5EF4-FFF2-40B4-BE49-F238E27FC236}">
                <a16:creationId xmlns:a16="http://schemas.microsoft.com/office/drawing/2014/main" id="{226DEA4D-7787-4208-8E67-5D65846B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12776"/>
            <a:ext cx="3690410" cy="4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BD24E-7903-4E5F-BE6A-198716D43DD8}"/>
              </a:ext>
            </a:extLst>
          </p:cNvPr>
          <p:cNvSpPr txBox="1"/>
          <p:nvPr/>
        </p:nvSpPr>
        <p:spPr>
          <a:xfrm>
            <a:off x="107504" y="6289575"/>
            <a:ext cx="441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http://phdcomics.com/comics/archive.php?comicid=1531</a:t>
            </a:r>
            <a:r>
              <a:rPr lang="en-GB" sz="1400" dirty="0"/>
              <a:t> </a:t>
            </a:r>
          </a:p>
        </p:txBody>
      </p:sp>
      <p:pic>
        <p:nvPicPr>
          <p:cNvPr id="6" name="Picture 2" descr="http://www.phdcomics.com/comics/archive/phd052810s.gif">
            <a:extLst>
              <a:ext uri="{FF2B5EF4-FFF2-40B4-BE49-F238E27FC236}">
                <a16:creationId xmlns:a16="http://schemas.microsoft.com/office/drawing/2014/main" id="{5CC91F2C-8320-47AE-9FC5-1326AA7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3" y="1847380"/>
            <a:ext cx="4370871" cy="35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89B974-EC77-4794-B079-B733C53C0D60}"/>
              </a:ext>
            </a:extLst>
          </p:cNvPr>
          <p:cNvSpPr txBox="1"/>
          <p:nvPr/>
        </p:nvSpPr>
        <p:spPr>
          <a:xfrm>
            <a:off x="4355976" y="5157192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http://phdcomics.com/comics/archive.php?comicid=1323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6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bits and pieces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-73124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https://icons8.com/license/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DC44CE-9C3E-4368-B2EA-BF987421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26" y="1817276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C8BC12-2BBB-421D-8DA4-5E2EE055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917032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4DAEAC-4C99-4CE0-9DF9-5C36C43F5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456" y="4104635"/>
            <a:ext cx="18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8E1782-2ABA-4F9C-99B8-4892A2A1E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4104635"/>
            <a:ext cx="1800000" cy="18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11A8AB-C05A-4BA6-B363-369DD051B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38330"/>
            <a:ext cx="1890951" cy="1890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C7030B-A5AA-4576-82F8-666EC9AF4B50}"/>
              </a:ext>
            </a:extLst>
          </p:cNvPr>
          <p:cNvSpPr/>
          <p:nvPr/>
        </p:nvSpPr>
        <p:spPr>
          <a:xfrm>
            <a:off x="2699792" y="3131676"/>
            <a:ext cx="4479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10"/>
              </a:rPr>
              <a:t>https://software-carpentry.org/conduct/</a:t>
            </a:r>
            <a:r>
              <a:rPr lang="en-GB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482EA-AA9B-4076-BA2F-ADA89FECF0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23256"/>
            <a:ext cx="1962759" cy="19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ask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Flag down a helper</a:t>
            </a:r>
          </a:p>
          <a:p>
            <a:endParaRPr lang="en-GB" sz="4000" dirty="0"/>
          </a:p>
          <a:p>
            <a:r>
              <a:rPr lang="en-GB" sz="4000" dirty="0"/>
              <a:t>Stick up your sticky note</a:t>
            </a:r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CBD25CC-4B33-4BA6-A3AE-01797146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832FE-248D-4046-B8A5-17E4D1A15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7" y="321317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10338269</Template>
  <TotalTime>68221</TotalTime>
  <Words>729</Words>
  <Application>Microsoft Office PowerPoint</Application>
  <PresentationFormat>On-screen Show (4:3)</PresentationFormat>
  <Paragraphs>114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Arial Unicode MS</vt:lpstr>
      <vt:lpstr>Calibri</vt:lpstr>
      <vt:lpstr>Consolas</vt:lpstr>
      <vt:lpstr>Helvetica</vt:lpstr>
      <vt:lpstr>Helvetica Light</vt:lpstr>
      <vt:lpstr>Wingdings</vt:lpstr>
      <vt:lpstr>2_Office Theme</vt:lpstr>
      <vt:lpstr>Office Theme</vt:lpstr>
      <vt:lpstr> Software Carpentry    Regenerative Medicine Centre for Doctoral Training The University of Manchester 8-9 March 2018 </vt:lpstr>
      <vt:lpstr>The Software Sustainability Institute</vt:lpstr>
      <vt:lpstr>Schedule</vt:lpstr>
      <vt:lpstr>Best practices for scientific computing</vt:lpstr>
      <vt:lpstr>Let the computer do the work</vt:lpstr>
      <vt:lpstr>Write programs for people, not computers</vt:lpstr>
      <vt:lpstr>Use version control</vt:lpstr>
      <vt:lpstr>Important bits and pieces</vt:lpstr>
      <vt:lpstr>How to ask for help</vt:lpstr>
      <vt:lpstr>PowerPoint Presentation</vt:lpstr>
      <vt:lpstr>PowerPoint Presentation</vt:lpstr>
      <vt:lpstr>The Software Sustainability Institute</vt:lpstr>
      <vt:lpstr>The Carpentries</vt:lpstr>
      <vt:lpstr>Get involved</vt:lpstr>
      <vt:lpstr>Research Software Engineer community</vt:lpstr>
      <vt:lpstr>Research IT at Manchester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</dc:creator>
  <cp:lastModifiedBy>JACKSON Michael</cp:lastModifiedBy>
  <cp:revision>421</cp:revision>
  <dcterms:created xsi:type="dcterms:W3CDTF">2013-12-14T01:36:11Z</dcterms:created>
  <dcterms:modified xsi:type="dcterms:W3CDTF">2018-02-19T15:37:31Z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