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972" autoAdjust="0"/>
  </p:normalViewPr>
  <p:slideViewPr>
    <p:cSldViewPr snapToGrid="0">
      <p:cViewPr>
        <p:scale>
          <a:sx n="63" d="100"/>
          <a:sy n="63" d="100"/>
        </p:scale>
        <p:origin x="235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1EA0E3-9786-46E8-9466-578B578B26A9}" type="datetimeFigureOut">
              <a:rPr lang="en-CA" smtClean="0"/>
              <a:t>2021-03-03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46B1B-C180-4C1B-B051-6B559C3109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334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Rate: normal </a:t>
            </a:r>
            <a:r>
              <a:rPr lang="en-CA" dirty="0" err="1"/>
              <a:t>dist</a:t>
            </a:r>
            <a:r>
              <a:rPr lang="en-CA" dirty="0"/>
              <a:t>, </a:t>
            </a:r>
            <a:r>
              <a:rPr lang="en-CA" dirty="0" err="1"/>
              <a:t>lmm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 permutations for random effects (time + space)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46B1B-C180-4C1B-B051-6B559C31094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76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/>
              <a:t>Final 3 4-6 (does plot matter -&gt; check for random effect) </a:t>
            </a:r>
            <a:r>
              <a:rPr lang="en-CA" dirty="0">
                <a:sym typeface="Wingdings" panose="05000000000000000000" pitchFamily="2" charset="2"/>
              </a:rPr>
              <a:t> </a:t>
            </a:r>
            <a:r>
              <a:rPr lang="en-CA" dirty="0" err="1">
                <a:sym typeface="Wingdings" panose="05000000000000000000" pitchFamily="2" charset="2"/>
              </a:rPr>
              <a:t>aov</a:t>
            </a:r>
            <a:r>
              <a:rPr lang="en-CA" dirty="0">
                <a:sym typeface="Wingdings" panose="05000000000000000000" pitchFamily="2" charset="2"/>
              </a:rPr>
              <a:t> or </a:t>
            </a:r>
            <a:r>
              <a:rPr lang="en-CA" dirty="0" err="1">
                <a:sym typeface="Wingdings" panose="05000000000000000000" pitchFamily="2" charset="2"/>
              </a:rPr>
              <a:t>glm</a:t>
            </a:r>
            <a:r>
              <a:rPr lang="en-CA" dirty="0">
                <a:sym typeface="Wingdings" panose="05000000000000000000" pitchFamily="2" charset="2"/>
              </a:rPr>
              <a:t> (check structure)</a:t>
            </a:r>
          </a:p>
          <a:p>
            <a:pPr marL="171450" indent="-171450">
              <a:buFontTx/>
              <a:buChar char="-"/>
            </a:pPr>
            <a:r>
              <a:rPr lang="en-CA" dirty="0">
                <a:sym typeface="Wingdings" panose="05000000000000000000" pitchFamily="2" charset="2"/>
              </a:rPr>
              <a:t>3cm max saturation  maybe plot as random, </a:t>
            </a:r>
            <a:r>
              <a:rPr lang="en-CA" dirty="0" err="1">
                <a:sym typeface="Wingdings" panose="05000000000000000000" pitchFamily="2" charset="2"/>
              </a:rPr>
              <a:t>vist</a:t>
            </a:r>
            <a:r>
              <a:rPr lang="en-CA" dirty="0">
                <a:sym typeface="Wingdings" panose="05000000000000000000" pitchFamily="2" charset="2"/>
              </a:rPr>
              <a:t> (</a:t>
            </a:r>
            <a:r>
              <a:rPr lang="en-CA" dirty="0" err="1">
                <a:sym typeface="Wingdings" panose="05000000000000000000" pitchFamily="2" charset="2"/>
              </a:rPr>
              <a:t>day_since_outplanting</a:t>
            </a:r>
            <a:r>
              <a:rPr lang="en-CA" dirty="0">
                <a:sym typeface="Wingdings" panose="05000000000000000000" pitchFamily="2" charset="2"/>
              </a:rPr>
              <a:t> + </a:t>
            </a:r>
            <a:r>
              <a:rPr lang="en-CA" dirty="0" err="1">
                <a:sym typeface="Wingdings" panose="05000000000000000000" pitchFamily="2" charset="2"/>
              </a:rPr>
              <a:t>plot_grid</a:t>
            </a:r>
            <a:r>
              <a:rPr lang="en-CA" dirty="0">
                <a:sym typeface="Wingdings" panose="05000000000000000000" pitchFamily="2" charset="2"/>
              </a:rPr>
              <a:t>) as random</a:t>
            </a:r>
          </a:p>
          <a:p>
            <a:pPr marL="171450" indent="-171450">
              <a:buFontTx/>
              <a:buChar char="-"/>
            </a:pPr>
            <a:r>
              <a:rPr lang="en-CA" dirty="0">
                <a:sym typeface="Wingdings" panose="05000000000000000000" pitchFamily="2" charset="2"/>
              </a:rPr>
              <a:t>Density: </a:t>
            </a:r>
            <a:r>
              <a:rPr lang="en-CA" dirty="0" err="1">
                <a:sym typeface="Wingdings" panose="05000000000000000000" pitchFamily="2" charset="2"/>
              </a:rPr>
              <a:t>poisson</a:t>
            </a:r>
            <a:r>
              <a:rPr lang="en-CA" dirty="0">
                <a:sym typeface="Wingdings" panose="05000000000000000000" pitchFamily="2" charset="2"/>
              </a:rPr>
              <a:t> / neg-binomial </a:t>
            </a:r>
            <a:r>
              <a:rPr lang="en-CA" dirty="0" err="1">
                <a:sym typeface="Wingdings" panose="05000000000000000000" pitchFamily="2" charset="2"/>
              </a:rPr>
              <a:t>distribututions</a:t>
            </a:r>
            <a:r>
              <a:rPr lang="en-CA" dirty="0">
                <a:sym typeface="Wingdings" panose="05000000000000000000" pitchFamily="2" charset="2"/>
              </a:rPr>
              <a:t>  </a:t>
            </a:r>
          </a:p>
          <a:p>
            <a:pPr marL="628650" lvl="1" indent="-171450">
              <a:buFontTx/>
              <a:buChar char="-"/>
            </a:pPr>
            <a:r>
              <a:rPr lang="en-CA" dirty="0">
                <a:sym typeface="Wingdings" panose="05000000000000000000" pitchFamily="2" charset="2"/>
              </a:rPr>
              <a:t>3cm (whole study period) : visit AND plot as random</a:t>
            </a:r>
          </a:p>
          <a:p>
            <a:pPr marL="628650" lvl="1" indent="-171450">
              <a:buFontTx/>
              <a:buChar char="-"/>
            </a:pPr>
            <a:r>
              <a:rPr lang="en-CA" dirty="0">
                <a:sym typeface="Wingdings" panose="05000000000000000000" pitchFamily="2" charset="2"/>
              </a:rPr>
              <a:t>4-6cm (average of last 3) : no need for visit to be random (just see if plot needs to be included as random)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46B1B-C180-4C1B-B051-6B559C31094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917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Rate: same intercept? *or allow both to vary, could compare and check in model selection </a:t>
            </a:r>
            <a:r>
              <a:rPr lang="en-CA" dirty="0" err="1"/>
              <a:t>AICc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</a:t>
            </a:r>
          </a:p>
          <a:p>
            <a:r>
              <a:rPr lang="en-CA" dirty="0">
                <a:sym typeface="Wingdings" panose="05000000000000000000" pitchFamily="2" charset="2"/>
              </a:rPr>
              <a:t>* </a:t>
            </a:r>
            <a:r>
              <a:rPr lang="en-CA" dirty="0" err="1">
                <a:sym typeface="Wingdings" panose="05000000000000000000" pitchFamily="2" charset="2"/>
              </a:rPr>
              <a:t>Lmm</a:t>
            </a:r>
            <a:r>
              <a:rPr lang="en-CA" dirty="0">
                <a:sym typeface="Wingdings" panose="05000000000000000000" pitchFamily="2" charset="2"/>
              </a:rPr>
              <a:t> *if plot or visit not important  back to generalized </a:t>
            </a:r>
            <a:r>
              <a:rPr lang="en-CA" dirty="0" err="1">
                <a:sym typeface="Wingdings" panose="05000000000000000000" pitchFamily="2" charset="2"/>
              </a:rPr>
              <a:t>lm</a:t>
            </a:r>
            <a:r>
              <a:rPr lang="en-CA" dirty="0">
                <a:sym typeface="Wingdings" panose="05000000000000000000" pitchFamily="2" charset="2"/>
              </a:rPr>
              <a:t> </a:t>
            </a:r>
            <a:endParaRPr lang="en-CA" dirty="0"/>
          </a:p>
          <a:p>
            <a:r>
              <a:rPr lang="en-CA" dirty="0"/>
              <a:t>Density: </a:t>
            </a:r>
          </a:p>
          <a:p>
            <a:r>
              <a:rPr lang="en-CA" dirty="0"/>
              <a:t>* </a:t>
            </a:r>
            <a:r>
              <a:rPr lang="en-CA" dirty="0" err="1"/>
              <a:t>Glmm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 </a:t>
            </a:r>
            <a:r>
              <a:rPr lang="en-CA" dirty="0" err="1">
                <a:sym typeface="Wingdings" panose="05000000000000000000" pitchFamily="2" charset="2"/>
              </a:rPr>
              <a:t>poisson</a:t>
            </a:r>
            <a:r>
              <a:rPr lang="en-CA" dirty="0">
                <a:sym typeface="Wingdings" panose="05000000000000000000" pitchFamily="2" charset="2"/>
              </a:rPr>
              <a:t>/neg </a:t>
            </a:r>
            <a:r>
              <a:rPr lang="en-CA" dirty="0" err="1">
                <a:sym typeface="Wingdings" panose="05000000000000000000" pitchFamily="2" charset="2"/>
              </a:rPr>
              <a:t>binom</a:t>
            </a:r>
            <a:r>
              <a:rPr lang="en-CA" dirty="0">
                <a:sym typeface="Wingdings" panose="05000000000000000000" pitchFamily="2" charset="2"/>
              </a:rPr>
              <a:t> 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46B1B-C180-4C1B-B051-6B559C31094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71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4624D-3793-4BA8-9986-7C22419EC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AD8A1-92AB-44D5-9652-EE299E494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C2C86-3752-42BD-B0D8-018303A0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CE96-5321-4FDE-90CE-F5492E50CE4B}" type="datetimeFigureOut">
              <a:rPr lang="en-CA" smtClean="0"/>
              <a:t>2021-03-03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898C7-8C85-457B-A645-521480BB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2293A-5594-49C6-958A-E0A4183E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2E87D-024C-4015-A92F-C4276D3391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897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93E3-8694-46E2-B8C0-CA2A6000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64794-6845-4B7C-97DF-442796417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94A2D-5291-4522-89E2-41F7AA72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CE96-5321-4FDE-90CE-F5492E50CE4B}" type="datetimeFigureOut">
              <a:rPr lang="en-CA" smtClean="0"/>
              <a:t>2021-03-03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9C07C-A37A-469C-98C1-F4E3D23D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28ED4-6BA8-4343-A282-BD2A916F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2E87D-024C-4015-A92F-C4276D3391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025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574DB-3BC7-49AE-AA69-902560465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B08E3-BF70-4DD6-82DF-6CBA17FA4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B7157-11E6-48EB-BBF3-F7EE469E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CE96-5321-4FDE-90CE-F5492E50CE4B}" type="datetimeFigureOut">
              <a:rPr lang="en-CA" smtClean="0"/>
              <a:t>2021-03-03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41564-9764-480C-9F0A-4E5DF150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C9384-77BE-4A1E-A745-D30B8096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2E87D-024C-4015-A92F-C4276D3391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90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CE77E-DC90-41C6-BE0F-A90B910B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297A4-4A3F-4A09-8F87-CA3C8F33B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9A986-3B98-4876-AAC4-ED4778D3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CE96-5321-4FDE-90CE-F5492E50CE4B}" type="datetimeFigureOut">
              <a:rPr lang="en-CA" smtClean="0"/>
              <a:t>2021-03-03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58A92-B5D0-4694-BEC4-C807A1E9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97575-F67B-4444-BF66-787CE9B9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2E87D-024C-4015-A92F-C4276D3391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34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8BC53-57E5-4399-AB9C-E8E0A1B4D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D08C4-9869-48D1-B675-A01923A0A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C0B80-8D5F-4F8D-896B-46F64A0A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CE96-5321-4FDE-90CE-F5492E50CE4B}" type="datetimeFigureOut">
              <a:rPr lang="en-CA" smtClean="0"/>
              <a:t>2021-03-03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68DAB-22BC-4AE8-8917-0DF12AD5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6B637-A0AE-466D-9012-DF5BA054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2E87D-024C-4015-A92F-C4276D3391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470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9471-0648-47E4-817A-424BB6A2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F58D2-6FEB-4786-A857-3E9153787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7B9F7-FAE8-47D8-AAEB-562A0211B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F9DBF-A792-4112-A649-31D46265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CE96-5321-4FDE-90CE-F5492E50CE4B}" type="datetimeFigureOut">
              <a:rPr lang="en-CA" smtClean="0"/>
              <a:t>2021-03-03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B5D56-CCC1-4284-BE33-086E2D9B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AF6BB-4AD1-46E2-8CC9-068C7BB7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2E87D-024C-4015-A92F-C4276D3391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186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6127C-A232-4806-993D-C14980401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37416-6F59-4244-AEC9-B12A6F589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D892E-06AA-4472-9045-A80DDFCBF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590098-00C8-4272-9530-30D501EDE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BBE92-6B2A-45A4-861F-364B1CC56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6FC568-E90A-4130-A954-862BE7A8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CE96-5321-4FDE-90CE-F5492E50CE4B}" type="datetimeFigureOut">
              <a:rPr lang="en-CA" smtClean="0"/>
              <a:t>2021-03-03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F2231E-F9EA-456B-A36A-684F606B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32D66-A975-4A5D-93C9-A6DC27D4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2E87D-024C-4015-A92F-C4276D3391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43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0FA7-ECBF-4EB6-91AA-539A752B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FD4BFA-E1EA-4492-A858-6EFBD754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CE96-5321-4FDE-90CE-F5492E50CE4B}" type="datetimeFigureOut">
              <a:rPr lang="en-CA" smtClean="0"/>
              <a:t>2021-03-03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A795B-256E-4D94-8044-BDE4D7A9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621CB-F358-4800-B864-FEAC5B93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2E87D-024C-4015-A92F-C4276D3391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281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CDFC68-68AC-4EE2-83F9-89825B43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CE96-5321-4FDE-90CE-F5492E50CE4B}" type="datetimeFigureOut">
              <a:rPr lang="en-CA" smtClean="0"/>
              <a:t>2021-03-03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D5D6B9-8A3C-4140-AAC4-CCF5AA83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AB77B-2BE7-462E-B5FD-9D05D1A7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2E87D-024C-4015-A92F-C4276D3391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617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04E5-0FA0-4343-A310-70081867D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994C7-6965-4F25-B1A4-9C80017D8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A392E-700C-4993-880E-FF1D5538E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D6E99-A036-426A-B155-E83A24B7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CE96-5321-4FDE-90CE-F5492E50CE4B}" type="datetimeFigureOut">
              <a:rPr lang="en-CA" smtClean="0"/>
              <a:t>2021-03-03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8D19-C4AE-4892-8775-1CCD90F85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CEE5B-C2D8-485A-8ADF-090EA581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2E87D-024C-4015-A92F-C4276D3391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355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6345-365B-4C3C-A3D6-688E25EFC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D5BD2E-E462-40F2-8127-69B03AD5F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305A0-2FED-4F30-8231-42B6AE17C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B28C1-D43A-4C1D-8040-12FA7F2A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9CE96-5321-4FDE-90CE-F5492E50CE4B}" type="datetimeFigureOut">
              <a:rPr lang="en-CA" smtClean="0"/>
              <a:t>2021-03-03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DFDDA-60F3-4E70-9882-D8F2F8DB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C3017-8A5E-493E-B771-271E952E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2E87D-024C-4015-A92F-C4276D3391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925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CAA90-E27F-4812-9E89-92FB40486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43E00-4CF9-4E06-8942-6742F5142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70364-FEEA-4A74-9855-E490AABDF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9CE96-5321-4FDE-90CE-F5492E50CE4B}" type="datetimeFigureOut">
              <a:rPr lang="en-CA" smtClean="0"/>
              <a:t>2021-03-03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201DB-A9C5-4622-B4D9-AF891A8ED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54108-06D9-44A9-A9E3-C6E7B5D8E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2E87D-024C-4015-A92F-C4276D3391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596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8150F314-BE88-4145-9AED-71794E407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2" y="2036617"/>
            <a:ext cx="4528283" cy="3634622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3B2B40AC-64E4-419F-8F64-B13D17C9C8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981" y="965363"/>
            <a:ext cx="6691462" cy="53708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A29FF4-FD78-421E-9447-F04EEB0F4449}"/>
              </a:ext>
            </a:extLst>
          </p:cNvPr>
          <p:cNvSpPr txBox="1"/>
          <p:nvPr/>
        </p:nvSpPr>
        <p:spPr>
          <a:xfrm>
            <a:off x="457200" y="166255"/>
            <a:ext cx="4530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Relative recruitment rate (whole study period)</a:t>
            </a:r>
          </a:p>
          <a:p>
            <a:r>
              <a:rPr lang="en-CA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63950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E331E5AC-2586-43E8-8D2D-40E666E89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79" y="2129942"/>
            <a:ext cx="4873966" cy="3912084"/>
          </a:xfr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B9F9802F-0F92-4038-A4E7-8B5177936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29943"/>
            <a:ext cx="4873965" cy="39120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67735B-E86A-4866-985F-FA7352034F29}"/>
              </a:ext>
            </a:extLst>
          </p:cNvPr>
          <p:cNvSpPr txBox="1"/>
          <p:nvPr/>
        </p:nvSpPr>
        <p:spPr>
          <a:xfrm>
            <a:off x="415636" y="394855"/>
            <a:ext cx="496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Relative density: last 3 visits, vs whole study period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DBF20F-8A59-4162-B406-190ED31C0656}"/>
              </a:ext>
            </a:extLst>
          </p:cNvPr>
          <p:cNvSpPr txBox="1"/>
          <p:nvPr/>
        </p:nvSpPr>
        <p:spPr>
          <a:xfrm>
            <a:off x="6003636" y="1258455"/>
            <a:ext cx="5943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Add mean density as metric that captures saturation density?</a:t>
            </a:r>
          </a:p>
        </p:txBody>
      </p:sp>
    </p:spTree>
    <p:extLst>
      <p:ext uri="{BB962C8B-B14F-4D97-AF65-F5344CB8AC3E}">
        <p14:creationId xmlns:p14="http://schemas.microsoft.com/office/powerpoint/2010/main" val="18388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FED16C42-C403-4FB9-BF12-ACE689FC3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09" y="1446937"/>
            <a:ext cx="5127117" cy="4115276"/>
          </a:xfrm>
          <a:prstGeom prst="rect">
            <a:avLst/>
          </a:prstGeom>
        </p:spPr>
      </p:pic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11DC0E7E-23D2-4B85-93E2-20A49E443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867" y="1446937"/>
            <a:ext cx="5512164" cy="4424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478C9C-0459-4EE0-9351-E2CF787751FA}"/>
              </a:ext>
            </a:extLst>
          </p:cNvPr>
          <p:cNvSpPr txBox="1"/>
          <p:nvPr/>
        </p:nvSpPr>
        <p:spPr>
          <a:xfrm>
            <a:off x="415636" y="323735"/>
            <a:ext cx="496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Relative density: last 3 visits, vs whole study period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146B82-EEE2-493F-B6B0-4C4BCFCEDF8C}"/>
              </a:ext>
            </a:extLst>
          </p:cNvPr>
          <p:cNvSpPr txBox="1"/>
          <p:nvPr/>
        </p:nvSpPr>
        <p:spPr>
          <a:xfrm>
            <a:off x="5983867" y="340399"/>
            <a:ext cx="5943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Add mean density as metric that captures saturation density?</a:t>
            </a:r>
          </a:p>
          <a:p>
            <a:r>
              <a:rPr lang="en-CA" dirty="0"/>
              <a:t>- Makes sense to use 3cm and smaller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E65A6-0755-4027-855E-8A4064BF1F6B}"/>
              </a:ext>
            </a:extLst>
          </p:cNvPr>
          <p:cNvSpPr txBox="1"/>
          <p:nvPr/>
        </p:nvSpPr>
        <p:spPr>
          <a:xfrm>
            <a:off x="402223" y="5686604"/>
            <a:ext cx="61169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Would need define how mean of last 3 differs then </a:t>
            </a:r>
            <a:r>
              <a:rPr lang="en-CA" dirty="0">
                <a:sym typeface="Wingdings" panose="05000000000000000000" pitchFamily="2" charset="2"/>
              </a:rPr>
              <a:t> (or drop)</a:t>
            </a:r>
          </a:p>
          <a:p>
            <a:pPr marL="285750" indent="-285750">
              <a:buFontTx/>
              <a:buChar char="-"/>
            </a:pPr>
            <a:r>
              <a:rPr lang="en-CA" dirty="0">
                <a:sym typeface="Wingdings" panose="05000000000000000000" pitchFamily="2" charset="2"/>
              </a:rPr>
              <a:t>Ecological time-scale of retaining? </a:t>
            </a:r>
          </a:p>
          <a:p>
            <a:pPr marL="285750" indent="-285750">
              <a:buFontTx/>
              <a:buChar char="-"/>
            </a:pPr>
            <a:r>
              <a:rPr lang="en-CA" dirty="0">
                <a:sym typeface="Wingdings" panose="05000000000000000000" pitchFamily="2" charset="2"/>
              </a:rPr>
              <a:t>Filter for 4-6cm fish and see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71CA5E-34A2-4296-8420-C5B565B8195C}"/>
              </a:ext>
            </a:extLst>
          </p:cNvPr>
          <p:cNvSpPr txBox="1"/>
          <p:nvPr/>
        </p:nvSpPr>
        <p:spPr>
          <a:xfrm flipH="1">
            <a:off x="665479" y="986730"/>
            <a:ext cx="154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Supp -&gt; *</a:t>
            </a:r>
          </a:p>
        </p:txBody>
      </p:sp>
    </p:spTree>
    <p:extLst>
      <p:ext uri="{BB962C8B-B14F-4D97-AF65-F5344CB8AC3E}">
        <p14:creationId xmlns:p14="http://schemas.microsoft.com/office/powerpoint/2010/main" val="347978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FD6AE9E-884A-428E-8CA2-50439B63C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93" y="1346845"/>
            <a:ext cx="5729947" cy="4715501"/>
          </a:xfrm>
        </p:spPr>
      </p:pic>
      <p:pic>
        <p:nvPicPr>
          <p:cNvPr id="6" name="Picture 5" descr="Chart, waterfall chart&#10;&#10;Description automatically generated">
            <a:extLst>
              <a:ext uri="{FF2B5EF4-FFF2-40B4-BE49-F238E27FC236}">
                <a16:creationId xmlns:a16="http://schemas.microsoft.com/office/drawing/2014/main" id="{5F6E46C0-01C7-406A-9302-FF1D8732F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662" y="1492428"/>
            <a:ext cx="5512164" cy="44243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9179B1-D800-4AB5-95AC-B41D17F75128}"/>
              </a:ext>
            </a:extLst>
          </p:cNvPr>
          <p:cNvSpPr txBox="1"/>
          <p:nvPr/>
        </p:nvSpPr>
        <p:spPr>
          <a:xfrm>
            <a:off x="7538720" y="690880"/>
            <a:ext cx="328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3cm </a:t>
            </a:r>
            <a:r>
              <a:rPr lang="en-CA" dirty="0">
                <a:sym typeface="Wingdings" panose="05000000000000000000" pitchFamily="2" charset="2"/>
              </a:rPr>
              <a:t> recruit saturation density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0F5D86-159E-4FC9-A629-229B27FB729E}"/>
              </a:ext>
            </a:extLst>
          </p:cNvPr>
          <p:cNvSpPr txBox="1"/>
          <p:nvPr/>
        </p:nvSpPr>
        <p:spPr>
          <a:xfrm flipH="1">
            <a:off x="929638" y="904240"/>
            <a:ext cx="4577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4-6cm </a:t>
            </a:r>
            <a:r>
              <a:rPr lang="en-CA" dirty="0">
                <a:sym typeface="Wingdings" panose="05000000000000000000" pitchFamily="2" charset="2"/>
              </a:rPr>
              <a:t> recruit retention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369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15E883-A950-4C2C-A15E-E5796EC68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85" y="1945835"/>
            <a:ext cx="5763429" cy="40296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7E43B4-75F1-4D41-8BA1-B6E2BBA85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14" y="1945834"/>
            <a:ext cx="5763429" cy="40296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6620D5-8099-4B6F-96CF-0F51A8E45E91}"/>
              </a:ext>
            </a:extLst>
          </p:cNvPr>
          <p:cNvSpPr txBox="1"/>
          <p:nvPr/>
        </p:nvSpPr>
        <p:spPr>
          <a:xfrm>
            <a:off x="934948" y="1582220"/>
            <a:ext cx="135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Relative rate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290B24-2D5B-49D6-BD18-3092D84B5E86}"/>
              </a:ext>
            </a:extLst>
          </p:cNvPr>
          <p:cNvSpPr txBox="1"/>
          <p:nvPr/>
        </p:nvSpPr>
        <p:spPr>
          <a:xfrm>
            <a:off x="6698377" y="1576501"/>
            <a:ext cx="1665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Relative density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97E7B5-6339-492C-B50E-B975608B82BB}"/>
              </a:ext>
            </a:extLst>
          </p:cNvPr>
          <p:cNvSpPr txBox="1"/>
          <p:nvPr/>
        </p:nvSpPr>
        <p:spPr>
          <a:xfrm>
            <a:off x="934948" y="731520"/>
            <a:ext cx="4872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Make sample size different across sampling time? </a:t>
            </a:r>
          </a:p>
        </p:txBody>
      </p:sp>
    </p:spTree>
    <p:extLst>
      <p:ext uri="{BB962C8B-B14F-4D97-AF65-F5344CB8AC3E}">
        <p14:creationId xmlns:p14="http://schemas.microsoft.com/office/powerpoint/2010/main" val="1276200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A2ACA-10D1-4BD2-833B-45F419CD9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697" y="1111522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# NEXT: </a:t>
            </a:r>
          </a:p>
          <a:p>
            <a:endParaRPr lang="en-US" dirty="0"/>
          </a:p>
          <a:p>
            <a:r>
              <a:rPr lang="en-US" dirty="0"/>
              <a:t># 1) could also try dropping first survey for "training" effects (or reducing samples in first half since there are more) *training with standardizing -&gt; sup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# 2) could do generalized </a:t>
            </a:r>
            <a:r>
              <a:rPr lang="en-US" dirty="0" err="1"/>
              <a:t>lm</a:t>
            </a:r>
            <a:r>
              <a:rPr lang="en-US" dirty="0"/>
              <a:t> for non-linear relationships (i.e. specify </a:t>
            </a:r>
            <a:r>
              <a:rPr lang="en-US" dirty="0" err="1"/>
              <a:t>poisson</a:t>
            </a:r>
            <a:r>
              <a:rPr lang="en-US" dirty="0"/>
              <a:t> --&gt; but these data don't look that non-normal, it's the variance that's the issue)</a:t>
            </a:r>
          </a:p>
          <a:p>
            <a:r>
              <a:rPr lang="en-US" dirty="0"/>
              <a:t># 3) could do a generalized least squares estimation ( allows different variances)</a:t>
            </a:r>
          </a:p>
          <a:p>
            <a:r>
              <a:rPr lang="en-US" dirty="0"/>
              <a:t># 4) could consider doing a mixed effects model with observer and plot as random effects? take into account spatial structure </a:t>
            </a:r>
            <a:r>
              <a:rPr lang="en-US" dirty="0">
                <a:sym typeface="Wingdings" panose="05000000000000000000" pitchFamily="2" charset="2"/>
              </a:rPr>
              <a:t> check for block (plot) as random (</a:t>
            </a:r>
            <a:r>
              <a:rPr lang="en-US" dirty="0" err="1">
                <a:sym typeface="Wingdings" panose="05000000000000000000" pitchFamily="2" charset="2"/>
              </a:rPr>
              <a:t>cluster|plot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15063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7507</TotalTime>
  <Words>382</Words>
  <Application>Microsoft Office PowerPoint</Application>
  <PresentationFormat>Widescreen</PresentationFormat>
  <Paragraphs>36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aneri garg</dc:creator>
  <cp:lastModifiedBy>aneri garg</cp:lastModifiedBy>
  <cp:revision>8</cp:revision>
  <dcterms:created xsi:type="dcterms:W3CDTF">2021-03-03T17:05:29Z</dcterms:created>
  <dcterms:modified xsi:type="dcterms:W3CDTF">2021-03-08T22:12:54Z</dcterms:modified>
</cp:coreProperties>
</file>