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19"/>
  </p:notesMasterIdLst>
  <p:sldIdLst>
    <p:sldId id="279" r:id="rId2"/>
    <p:sldId id="280" r:id="rId3"/>
    <p:sldId id="281" r:id="rId4"/>
    <p:sldId id="257" r:id="rId5"/>
    <p:sldId id="282" r:id="rId6"/>
    <p:sldId id="283" r:id="rId7"/>
    <p:sldId id="284" r:id="rId8"/>
    <p:sldId id="285" r:id="rId9"/>
    <p:sldId id="268" r:id="rId10"/>
    <p:sldId id="256" r:id="rId11"/>
    <p:sldId id="260" r:id="rId12"/>
    <p:sldId id="270" r:id="rId13"/>
    <p:sldId id="286" r:id="rId14"/>
    <p:sldId id="272" r:id="rId15"/>
    <p:sldId id="274" r:id="rId16"/>
    <p:sldId id="277"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364" y="2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C3C461-F7BC-41E8-81BA-AD06A0C9CCF9}"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4A107-C4AD-422A-832F-A35AD8D3EEAA}" type="slidenum">
              <a:rPr lang="en-US" smtClean="0"/>
              <a:t>‹#›</a:t>
            </a:fld>
            <a:endParaRPr lang="en-US"/>
          </a:p>
        </p:txBody>
      </p:sp>
    </p:spTree>
    <p:extLst>
      <p:ext uri="{BB962C8B-B14F-4D97-AF65-F5344CB8AC3E}">
        <p14:creationId xmlns:p14="http://schemas.microsoft.com/office/powerpoint/2010/main" val="25799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69DC18-C85C-4149-A4C1-3919F5800D38}" type="slidenum">
              <a:rPr lang="en-US" smtClean="0"/>
              <a:t>1</a:t>
            </a:fld>
            <a:endParaRPr lang="en-US"/>
          </a:p>
        </p:txBody>
      </p:sp>
    </p:spTree>
    <p:extLst>
      <p:ext uri="{BB962C8B-B14F-4D97-AF65-F5344CB8AC3E}">
        <p14:creationId xmlns:p14="http://schemas.microsoft.com/office/powerpoint/2010/main" val="1176821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04F929-F2B9-4E2A-9674-83B9E4E45DF8}"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7C2EE-77BA-49DF-BE1F-90843B789107}" type="slidenum">
              <a:rPr lang="en-US" smtClean="0"/>
              <a:t>‹#›</a:t>
            </a:fld>
            <a:endParaRPr lang="en-US"/>
          </a:p>
        </p:txBody>
      </p:sp>
    </p:spTree>
    <p:extLst>
      <p:ext uri="{BB962C8B-B14F-4D97-AF65-F5344CB8AC3E}">
        <p14:creationId xmlns:p14="http://schemas.microsoft.com/office/powerpoint/2010/main" val="312828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4F929-F2B9-4E2A-9674-83B9E4E45DF8}"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7C2EE-77BA-49DF-BE1F-90843B789107}" type="slidenum">
              <a:rPr lang="en-US" smtClean="0"/>
              <a:t>‹#›</a:t>
            </a:fld>
            <a:endParaRPr lang="en-US"/>
          </a:p>
        </p:txBody>
      </p:sp>
    </p:spTree>
    <p:extLst>
      <p:ext uri="{BB962C8B-B14F-4D97-AF65-F5344CB8AC3E}">
        <p14:creationId xmlns:p14="http://schemas.microsoft.com/office/powerpoint/2010/main" val="23300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4F929-F2B9-4E2A-9674-83B9E4E45DF8}"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7C2EE-77BA-49DF-BE1F-90843B78910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6825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4F929-F2B9-4E2A-9674-83B9E4E45DF8}"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7C2EE-77BA-49DF-BE1F-90843B789107}" type="slidenum">
              <a:rPr lang="en-US" smtClean="0"/>
              <a:t>‹#›</a:t>
            </a:fld>
            <a:endParaRPr lang="en-US"/>
          </a:p>
        </p:txBody>
      </p:sp>
    </p:spTree>
    <p:extLst>
      <p:ext uri="{BB962C8B-B14F-4D97-AF65-F5344CB8AC3E}">
        <p14:creationId xmlns:p14="http://schemas.microsoft.com/office/powerpoint/2010/main" val="192684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4F929-F2B9-4E2A-9674-83B9E4E45DF8}"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7C2EE-77BA-49DF-BE1F-90843B78910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431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4F929-F2B9-4E2A-9674-83B9E4E45DF8}"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7C2EE-77BA-49DF-BE1F-90843B789107}" type="slidenum">
              <a:rPr lang="en-US" smtClean="0"/>
              <a:t>‹#›</a:t>
            </a:fld>
            <a:endParaRPr lang="en-US"/>
          </a:p>
        </p:txBody>
      </p:sp>
    </p:spTree>
    <p:extLst>
      <p:ext uri="{BB962C8B-B14F-4D97-AF65-F5344CB8AC3E}">
        <p14:creationId xmlns:p14="http://schemas.microsoft.com/office/powerpoint/2010/main" val="2776272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4F929-F2B9-4E2A-9674-83B9E4E45DF8}"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7C2EE-77BA-49DF-BE1F-90843B789107}" type="slidenum">
              <a:rPr lang="en-US" smtClean="0"/>
              <a:t>‹#›</a:t>
            </a:fld>
            <a:endParaRPr lang="en-US"/>
          </a:p>
        </p:txBody>
      </p:sp>
    </p:spTree>
    <p:extLst>
      <p:ext uri="{BB962C8B-B14F-4D97-AF65-F5344CB8AC3E}">
        <p14:creationId xmlns:p14="http://schemas.microsoft.com/office/powerpoint/2010/main" val="2272363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4F929-F2B9-4E2A-9674-83B9E4E45DF8}"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7C2EE-77BA-49DF-BE1F-90843B789107}" type="slidenum">
              <a:rPr lang="en-US" smtClean="0"/>
              <a:t>‹#›</a:t>
            </a:fld>
            <a:endParaRPr lang="en-US"/>
          </a:p>
        </p:txBody>
      </p:sp>
    </p:spTree>
    <p:extLst>
      <p:ext uri="{BB962C8B-B14F-4D97-AF65-F5344CB8AC3E}">
        <p14:creationId xmlns:p14="http://schemas.microsoft.com/office/powerpoint/2010/main" val="186053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4F929-F2B9-4E2A-9674-83B9E4E45DF8}"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7C2EE-77BA-49DF-BE1F-90843B789107}" type="slidenum">
              <a:rPr lang="en-US" smtClean="0"/>
              <a:t>‹#›</a:t>
            </a:fld>
            <a:endParaRPr lang="en-US"/>
          </a:p>
        </p:txBody>
      </p:sp>
    </p:spTree>
    <p:extLst>
      <p:ext uri="{BB962C8B-B14F-4D97-AF65-F5344CB8AC3E}">
        <p14:creationId xmlns:p14="http://schemas.microsoft.com/office/powerpoint/2010/main" val="203092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4F929-F2B9-4E2A-9674-83B9E4E45DF8}"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7C2EE-77BA-49DF-BE1F-90843B789107}" type="slidenum">
              <a:rPr lang="en-US" smtClean="0"/>
              <a:t>‹#›</a:t>
            </a:fld>
            <a:endParaRPr lang="en-US"/>
          </a:p>
        </p:txBody>
      </p:sp>
    </p:spTree>
    <p:extLst>
      <p:ext uri="{BB962C8B-B14F-4D97-AF65-F5344CB8AC3E}">
        <p14:creationId xmlns:p14="http://schemas.microsoft.com/office/powerpoint/2010/main" val="167052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04F929-F2B9-4E2A-9674-83B9E4E45DF8}"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7C2EE-77BA-49DF-BE1F-90843B789107}" type="slidenum">
              <a:rPr lang="en-US" smtClean="0"/>
              <a:t>‹#›</a:t>
            </a:fld>
            <a:endParaRPr lang="en-US"/>
          </a:p>
        </p:txBody>
      </p:sp>
    </p:spTree>
    <p:extLst>
      <p:ext uri="{BB962C8B-B14F-4D97-AF65-F5344CB8AC3E}">
        <p14:creationId xmlns:p14="http://schemas.microsoft.com/office/powerpoint/2010/main" val="300697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04F929-F2B9-4E2A-9674-83B9E4E45DF8}"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D7C2EE-77BA-49DF-BE1F-90843B789107}" type="slidenum">
              <a:rPr lang="en-US" smtClean="0"/>
              <a:t>‹#›</a:t>
            </a:fld>
            <a:endParaRPr lang="en-US"/>
          </a:p>
        </p:txBody>
      </p:sp>
    </p:spTree>
    <p:extLst>
      <p:ext uri="{BB962C8B-B14F-4D97-AF65-F5344CB8AC3E}">
        <p14:creationId xmlns:p14="http://schemas.microsoft.com/office/powerpoint/2010/main" val="276203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04F929-F2B9-4E2A-9674-83B9E4E45DF8}"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D7C2EE-77BA-49DF-BE1F-90843B789107}" type="slidenum">
              <a:rPr lang="en-US" smtClean="0"/>
              <a:t>‹#›</a:t>
            </a:fld>
            <a:endParaRPr lang="en-US"/>
          </a:p>
        </p:txBody>
      </p:sp>
    </p:spTree>
    <p:extLst>
      <p:ext uri="{BB962C8B-B14F-4D97-AF65-F5344CB8AC3E}">
        <p14:creationId xmlns:p14="http://schemas.microsoft.com/office/powerpoint/2010/main" val="223831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4F929-F2B9-4E2A-9674-83B9E4E45DF8}"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D7C2EE-77BA-49DF-BE1F-90843B789107}" type="slidenum">
              <a:rPr lang="en-US" smtClean="0"/>
              <a:t>‹#›</a:t>
            </a:fld>
            <a:endParaRPr lang="en-US"/>
          </a:p>
        </p:txBody>
      </p:sp>
    </p:spTree>
    <p:extLst>
      <p:ext uri="{BB962C8B-B14F-4D97-AF65-F5344CB8AC3E}">
        <p14:creationId xmlns:p14="http://schemas.microsoft.com/office/powerpoint/2010/main" val="330499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04F929-F2B9-4E2A-9674-83B9E4E45DF8}"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7C2EE-77BA-49DF-BE1F-90843B789107}" type="slidenum">
              <a:rPr lang="en-US" smtClean="0"/>
              <a:t>‹#›</a:t>
            </a:fld>
            <a:endParaRPr lang="en-US"/>
          </a:p>
        </p:txBody>
      </p:sp>
    </p:spTree>
    <p:extLst>
      <p:ext uri="{BB962C8B-B14F-4D97-AF65-F5344CB8AC3E}">
        <p14:creationId xmlns:p14="http://schemas.microsoft.com/office/powerpoint/2010/main" val="81071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7C2EE-77BA-49DF-BE1F-90843B789107}" type="slidenum">
              <a:rPr lang="en-US" smtClean="0"/>
              <a:t>‹#›</a:t>
            </a:fld>
            <a:endParaRPr lang="en-US"/>
          </a:p>
        </p:txBody>
      </p:sp>
      <p:sp>
        <p:nvSpPr>
          <p:cNvPr id="5" name="Date Placeholder 4"/>
          <p:cNvSpPr>
            <a:spLocks noGrp="1"/>
          </p:cNvSpPr>
          <p:nvPr>
            <p:ph type="dt" sz="half" idx="10"/>
          </p:nvPr>
        </p:nvSpPr>
        <p:spPr/>
        <p:txBody>
          <a:bodyPr/>
          <a:lstStyle/>
          <a:p>
            <a:fld id="{E404F929-F2B9-4E2A-9674-83B9E4E45DF8}" type="datetimeFigureOut">
              <a:rPr lang="en-US" smtClean="0"/>
              <a:t>11/28/2023</a:t>
            </a:fld>
            <a:endParaRPr lang="en-US"/>
          </a:p>
        </p:txBody>
      </p:sp>
    </p:spTree>
    <p:extLst>
      <p:ext uri="{BB962C8B-B14F-4D97-AF65-F5344CB8AC3E}">
        <p14:creationId xmlns:p14="http://schemas.microsoft.com/office/powerpoint/2010/main" val="189019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04F929-F2B9-4E2A-9674-83B9E4E45DF8}" type="datetimeFigureOut">
              <a:rPr lang="en-US" smtClean="0"/>
              <a:t>11/28/2023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D7C2EE-77BA-49DF-BE1F-90843B789107}" type="slidenum">
              <a:rPr lang="en-US" smtClean="0"/>
              <a:t>‹#›</a:t>
            </a:fld>
            <a:endParaRPr lang="en-US"/>
          </a:p>
        </p:txBody>
      </p:sp>
    </p:spTree>
    <p:extLst>
      <p:ext uri="{BB962C8B-B14F-4D97-AF65-F5344CB8AC3E}">
        <p14:creationId xmlns:p14="http://schemas.microsoft.com/office/powerpoint/2010/main" val="83454693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49288" y="25252"/>
            <a:ext cx="9961643"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2F2F2"/>
          </a:solidFill>
        </p:spPr>
        <p:txBody>
          <a:bodyPr wrap="square" lIns="0" tIns="0" rIns="0" bIns="0" rtlCol="0"/>
          <a:lstStyle/>
          <a:p>
            <a:endParaRPr sz="2400"/>
          </a:p>
        </p:txBody>
      </p:sp>
      <p:sp>
        <p:nvSpPr>
          <p:cNvPr id="3" name="object 3"/>
          <p:cNvSpPr/>
          <p:nvPr/>
        </p:nvSpPr>
        <p:spPr>
          <a:xfrm>
            <a:off x="0" y="0"/>
            <a:ext cx="12192000" cy="2388870"/>
          </a:xfrm>
          <a:custGeom>
            <a:avLst/>
            <a:gdLst/>
            <a:ahLst/>
            <a:cxnLst/>
            <a:rect l="l" t="t" r="r" b="b"/>
            <a:pathLst>
              <a:path w="9142730" h="1711960">
                <a:moveTo>
                  <a:pt x="9142730" y="0"/>
                </a:moveTo>
                <a:lnTo>
                  <a:pt x="0" y="0"/>
                </a:lnTo>
                <a:lnTo>
                  <a:pt x="0" y="1711960"/>
                </a:lnTo>
                <a:lnTo>
                  <a:pt x="4572000" y="1711960"/>
                </a:lnTo>
                <a:lnTo>
                  <a:pt x="9142730" y="1711960"/>
                </a:lnTo>
                <a:lnTo>
                  <a:pt x="9142730" y="0"/>
                </a:lnTo>
                <a:close/>
              </a:path>
            </a:pathLst>
          </a:custGeom>
          <a:solidFill>
            <a:srgbClr val="25A599"/>
          </a:solidFill>
        </p:spPr>
        <p:txBody>
          <a:bodyPr wrap="square" lIns="0" tIns="0" rIns="0" bIns="0" rtlCol="0"/>
          <a:lstStyle/>
          <a:p>
            <a:endParaRPr sz="2400"/>
          </a:p>
        </p:txBody>
      </p:sp>
      <p:grpSp>
        <p:nvGrpSpPr>
          <p:cNvPr id="4" name="object 4"/>
          <p:cNvGrpSpPr/>
          <p:nvPr/>
        </p:nvGrpSpPr>
        <p:grpSpPr>
          <a:xfrm>
            <a:off x="836205" y="4776592"/>
            <a:ext cx="557953" cy="39793"/>
            <a:chOff x="627153" y="3582443"/>
            <a:chExt cx="418465" cy="29845"/>
          </a:xfrm>
        </p:grpSpPr>
        <p:sp>
          <p:nvSpPr>
            <p:cNvPr id="5" name="object 5"/>
            <p:cNvSpPr/>
            <p:nvPr/>
          </p:nvSpPr>
          <p:spPr>
            <a:xfrm>
              <a:off x="641349" y="3596640"/>
              <a:ext cx="389890" cy="1270"/>
            </a:xfrm>
            <a:custGeom>
              <a:avLst/>
              <a:gdLst/>
              <a:ahLst/>
              <a:cxnLst/>
              <a:rect l="l" t="t" r="r" b="b"/>
              <a:pathLst>
                <a:path w="389890" h="1270">
                  <a:moveTo>
                    <a:pt x="0" y="0"/>
                  </a:moveTo>
                  <a:lnTo>
                    <a:pt x="389890" y="1270"/>
                  </a:lnTo>
                </a:path>
              </a:pathLst>
            </a:custGeom>
            <a:ln w="28393">
              <a:solidFill>
                <a:srgbClr val="FFFAEF"/>
              </a:solidFill>
            </a:ln>
          </p:spPr>
          <p:txBody>
            <a:bodyPr wrap="square" lIns="0" tIns="0" rIns="0" bIns="0" rtlCol="0"/>
            <a:lstStyle/>
            <a:p>
              <a:endParaRPr sz="2400"/>
            </a:p>
          </p:txBody>
        </p:sp>
        <p:sp>
          <p:nvSpPr>
            <p:cNvPr id="6" name="object 6"/>
            <p:cNvSpPr/>
            <p:nvPr/>
          </p:nvSpPr>
          <p:spPr>
            <a:xfrm>
              <a:off x="627151" y="3582454"/>
              <a:ext cx="418465" cy="29845"/>
            </a:xfrm>
            <a:custGeom>
              <a:avLst/>
              <a:gdLst/>
              <a:ahLst/>
              <a:cxnLst/>
              <a:rect l="l" t="t" r="r" b="b"/>
              <a:pathLst>
                <a:path w="418465" h="29845">
                  <a:moveTo>
                    <a:pt x="28384" y="14185"/>
                  </a:moveTo>
                  <a:lnTo>
                    <a:pt x="24231" y="4152"/>
                  </a:lnTo>
                  <a:lnTo>
                    <a:pt x="14198" y="0"/>
                  </a:lnTo>
                  <a:lnTo>
                    <a:pt x="4152" y="4152"/>
                  </a:lnTo>
                  <a:lnTo>
                    <a:pt x="0" y="14185"/>
                  </a:lnTo>
                  <a:lnTo>
                    <a:pt x="4152" y="24231"/>
                  </a:lnTo>
                  <a:lnTo>
                    <a:pt x="14198" y="28384"/>
                  </a:lnTo>
                  <a:lnTo>
                    <a:pt x="24231" y="24231"/>
                  </a:lnTo>
                  <a:lnTo>
                    <a:pt x="28384" y="14185"/>
                  </a:lnTo>
                  <a:close/>
                </a:path>
                <a:path w="418465" h="29845">
                  <a:moveTo>
                    <a:pt x="418274" y="15455"/>
                  </a:moveTo>
                  <a:lnTo>
                    <a:pt x="414121" y="5422"/>
                  </a:lnTo>
                  <a:lnTo>
                    <a:pt x="404088" y="1270"/>
                  </a:lnTo>
                  <a:lnTo>
                    <a:pt x="394042" y="5422"/>
                  </a:lnTo>
                  <a:lnTo>
                    <a:pt x="389890" y="15455"/>
                  </a:lnTo>
                  <a:lnTo>
                    <a:pt x="394042" y="25501"/>
                  </a:lnTo>
                  <a:lnTo>
                    <a:pt x="404088" y="29654"/>
                  </a:lnTo>
                  <a:lnTo>
                    <a:pt x="414121" y="25501"/>
                  </a:lnTo>
                  <a:lnTo>
                    <a:pt x="418274" y="15455"/>
                  </a:lnTo>
                  <a:close/>
                </a:path>
              </a:pathLst>
            </a:custGeom>
            <a:solidFill>
              <a:srgbClr val="FFFAEF"/>
            </a:solidFill>
          </p:spPr>
          <p:txBody>
            <a:bodyPr wrap="square" lIns="0" tIns="0" rIns="0" bIns="0" rtlCol="0"/>
            <a:lstStyle/>
            <a:p>
              <a:endParaRPr sz="2400"/>
            </a:p>
          </p:txBody>
        </p:sp>
      </p:grpSp>
      <p:sp>
        <p:nvSpPr>
          <p:cNvPr id="7" name="object 7"/>
          <p:cNvSpPr txBox="1">
            <a:spLocks noGrp="1"/>
          </p:cNvSpPr>
          <p:nvPr>
            <p:ph type="title"/>
          </p:nvPr>
        </p:nvSpPr>
        <p:spPr>
          <a:xfrm>
            <a:off x="104986" y="52494"/>
            <a:ext cx="12087015" cy="1043085"/>
          </a:xfrm>
          <a:prstGeom prst="rect">
            <a:avLst/>
          </a:prstGeom>
        </p:spPr>
        <p:txBody>
          <a:bodyPr vert="horz" wrap="square" lIns="0" tIns="16933" rIns="0" bIns="0" rtlCol="0" anchor="t">
            <a:spAutoFit/>
          </a:bodyPr>
          <a:lstStyle/>
          <a:p>
            <a:pPr marL="16933" algn="ctr">
              <a:spcBef>
                <a:spcPts val="133"/>
              </a:spcBef>
            </a:pPr>
            <a:r>
              <a:rPr lang="en-US" sz="6667" b="1" dirty="0">
                <a:solidFill>
                  <a:schemeClr val="tx1"/>
                </a:solidFill>
                <a:latin typeface="Times New Roman" panose="02020603050405020304" pitchFamily="18" charset="0"/>
                <a:cs typeface="Times New Roman" panose="02020603050405020304" pitchFamily="18" charset="0"/>
              </a:rPr>
              <a:t>ISOM-631 Team Project  </a:t>
            </a:r>
            <a:endParaRPr sz="6667" b="1" dirty="0">
              <a:solidFill>
                <a:schemeClr val="tx1"/>
              </a:solidFill>
              <a:latin typeface="Times New Roman" panose="02020603050405020304" pitchFamily="18" charset="0"/>
              <a:cs typeface="Times New Roman" panose="02020603050405020304" pitchFamily="18" charset="0"/>
            </a:endParaRPr>
          </a:p>
        </p:txBody>
      </p:sp>
      <p:pic>
        <p:nvPicPr>
          <p:cNvPr id="12" name="Picture 11" descr="A person standing in front of a whiteboard&#10;&#10;Description automatically generated">
            <a:extLst>
              <a:ext uri="{FF2B5EF4-FFF2-40B4-BE49-F238E27FC236}">
                <a16:creationId xmlns:a16="http://schemas.microsoft.com/office/drawing/2014/main" id="{CC293780-D5DD-B849-56F6-D4765A38E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68064"/>
            <a:ext cx="8366760" cy="4489936"/>
          </a:xfrm>
          <a:prstGeom prst="rect">
            <a:avLst/>
          </a:prstGeom>
        </p:spPr>
      </p:pic>
      <p:sp>
        <p:nvSpPr>
          <p:cNvPr id="13" name="TextBox 12">
            <a:extLst>
              <a:ext uri="{FF2B5EF4-FFF2-40B4-BE49-F238E27FC236}">
                <a16:creationId xmlns:a16="http://schemas.microsoft.com/office/drawing/2014/main" id="{88BB7F6D-C7B2-F5F9-4C41-D18D7D1C83D2}"/>
              </a:ext>
            </a:extLst>
          </p:cNvPr>
          <p:cNvSpPr txBox="1"/>
          <p:nvPr/>
        </p:nvSpPr>
        <p:spPr>
          <a:xfrm>
            <a:off x="4183380" y="1231956"/>
            <a:ext cx="8644434" cy="74898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By Team D: Ameesha Bhasin, </a:t>
            </a:r>
            <a:r>
              <a:rPr lang="en-US" sz="2400" b="1" dirty="0" err="1">
                <a:latin typeface="Times New Roman" panose="02020603050405020304" pitchFamily="18" charset="0"/>
                <a:cs typeface="Times New Roman" panose="02020603050405020304" pitchFamily="18" charset="0"/>
              </a:rPr>
              <a:t>Aneri</a:t>
            </a:r>
            <a:r>
              <a:rPr lang="en-US" sz="2400" b="1" dirty="0">
                <a:latin typeface="Times New Roman" panose="02020603050405020304" pitchFamily="18" charset="0"/>
                <a:cs typeface="Times New Roman" panose="02020603050405020304" pitchFamily="18" charset="0"/>
              </a:rPr>
              <a:t> Rajesh Shah &amp; </a:t>
            </a:r>
            <a:r>
              <a:rPr lang="en-US" sz="2400" b="1" dirty="0" err="1">
                <a:latin typeface="Times New Roman" panose="02020603050405020304" pitchFamily="18" charset="0"/>
                <a:cs typeface="Times New Roman" panose="02020603050405020304" pitchFamily="18" charset="0"/>
              </a:rPr>
              <a:t>Jue</a:t>
            </a:r>
            <a:r>
              <a:rPr lang="en-US" sz="2400" b="1" dirty="0">
                <a:latin typeface="Times New Roman" panose="02020603050405020304" pitchFamily="18" charset="0"/>
                <a:cs typeface="Times New Roman" panose="02020603050405020304" pitchFamily="18" charset="0"/>
              </a:rPr>
              <a:t> Tan</a:t>
            </a:r>
          </a:p>
          <a:p>
            <a:endParaRPr lang="en-US" sz="1867" dirty="0"/>
          </a:p>
        </p:txBody>
      </p:sp>
      <p:sp>
        <p:nvSpPr>
          <p:cNvPr id="8" name="TextBox 7">
            <a:extLst>
              <a:ext uri="{FF2B5EF4-FFF2-40B4-BE49-F238E27FC236}">
                <a16:creationId xmlns:a16="http://schemas.microsoft.com/office/drawing/2014/main" id="{181CEA5B-00F4-4335-6FB8-746E8BE6DCA3}"/>
              </a:ext>
            </a:extLst>
          </p:cNvPr>
          <p:cNvSpPr txBox="1"/>
          <p:nvPr/>
        </p:nvSpPr>
        <p:spPr>
          <a:xfrm>
            <a:off x="8423554" y="2463496"/>
            <a:ext cx="6036665" cy="424731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Topic</a:t>
            </a:r>
            <a:r>
              <a:rPr lang="en-US" sz="2000" b="1" dirty="0"/>
              <a:t> </a:t>
            </a:r>
            <a:r>
              <a:rPr lang="en-US" sz="2000" b="1" dirty="0">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TAM Performance Tool</a:t>
            </a:r>
          </a:p>
          <a:p>
            <a:br>
              <a:rPr lang="en-US" dirty="0"/>
            </a:br>
            <a:r>
              <a:rPr lang="en-US" b="0" i="0" dirty="0">
                <a:effectLst/>
                <a:latin typeface="Arial" panose="020B0604020202020204" pitchFamily="34" charset="0"/>
              </a:rPr>
              <a:t>The aggregation component of</a:t>
            </a:r>
            <a:br>
              <a:rPr lang="en-US" dirty="0"/>
            </a:br>
            <a:r>
              <a:rPr lang="en-US" b="0" i="0" dirty="0">
                <a:effectLst/>
                <a:latin typeface="Arial" panose="020B0604020202020204" pitchFamily="34" charset="0"/>
              </a:rPr>
              <a:t>the tool presents both TAM</a:t>
            </a:r>
            <a:br>
              <a:rPr lang="en-US" dirty="0"/>
            </a:br>
            <a:r>
              <a:rPr lang="en-US" b="0" i="0" dirty="0">
                <a:effectLst/>
                <a:latin typeface="Arial" panose="020B0604020202020204" pitchFamily="34" charset="0"/>
              </a:rPr>
              <a:t>summary statistics (condition</a:t>
            </a:r>
            <a:br>
              <a:rPr lang="en-US" dirty="0"/>
            </a:br>
            <a:r>
              <a:rPr lang="en-US" b="0" i="0" dirty="0">
                <a:effectLst/>
                <a:latin typeface="Arial" panose="020B0604020202020204" pitchFamily="34" charset="0"/>
              </a:rPr>
              <a:t>and performance) and</a:t>
            </a:r>
            <a:br>
              <a:rPr lang="en-US" dirty="0"/>
            </a:br>
            <a:r>
              <a:rPr lang="en-US" b="0" i="0" dirty="0">
                <a:effectLst/>
                <a:latin typeface="Arial" panose="020B0604020202020204" pitchFamily="34" charset="0"/>
              </a:rPr>
              <a:t>aggregated information on</a:t>
            </a:r>
            <a:br>
              <a:rPr lang="en-US" dirty="0"/>
            </a:br>
            <a:r>
              <a:rPr lang="en-US" b="0" i="0" dirty="0">
                <a:effectLst/>
                <a:latin typeface="Arial" panose="020B0604020202020204" pitchFamily="34" charset="0"/>
              </a:rPr>
              <a:t>asset inventories based on</a:t>
            </a:r>
            <a:br>
              <a:rPr lang="en-US" dirty="0"/>
            </a:br>
            <a:r>
              <a:rPr lang="en-US" b="0" i="0" dirty="0">
                <a:effectLst/>
                <a:latin typeface="Arial" panose="020B0604020202020204" pitchFamily="34" charset="0"/>
              </a:rPr>
              <a:t>filter selections such as</a:t>
            </a:r>
            <a:br>
              <a:rPr lang="en-US" dirty="0"/>
            </a:br>
            <a:r>
              <a:rPr lang="en-US" b="0" i="0" dirty="0">
                <a:effectLst/>
                <a:latin typeface="Arial" panose="020B0604020202020204" pitchFamily="34" charset="0"/>
              </a:rPr>
              <a:t>reporter type and TAM tier, as</a:t>
            </a:r>
            <a:br>
              <a:rPr lang="en-US" dirty="0"/>
            </a:br>
            <a:r>
              <a:rPr lang="en-US" b="0" i="0" dirty="0">
                <a:effectLst/>
                <a:latin typeface="Arial" panose="020B0604020202020204" pitchFamily="34" charset="0"/>
              </a:rPr>
              <a:t>reported to FTA's National</a:t>
            </a:r>
            <a:br>
              <a:rPr lang="en-US" dirty="0"/>
            </a:br>
            <a:r>
              <a:rPr lang="en-US" b="0" i="0" dirty="0">
                <a:effectLst/>
                <a:latin typeface="Arial" panose="020B0604020202020204" pitchFamily="34" charset="0"/>
              </a:rPr>
              <a:t>Transit Database (NTD).</a:t>
            </a:r>
          </a:p>
          <a:p>
            <a:br>
              <a:rPr lang="en-US" dirty="0"/>
            </a:br>
            <a:r>
              <a:rPr lang="en-US" b="0" i="0" dirty="0">
                <a:effectLst/>
                <a:latin typeface="Arial" panose="020B0604020202020204" pitchFamily="34" charset="0"/>
              </a:rPr>
              <a:t>https://www.transit.dot.gov/ntd/data-</a:t>
            </a:r>
            <a:br>
              <a:rPr lang="en-US" dirty="0"/>
            </a:br>
            <a:r>
              <a:rPr lang="en-US" b="0" i="0" dirty="0">
                <a:effectLst/>
                <a:latin typeface="Arial" panose="020B0604020202020204" pitchFamily="34" charset="0"/>
              </a:rPr>
              <a:t>product/2021-tam-performance-tool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B3CE-481C-FEE9-DBFA-2D9DF20A112A}"/>
              </a:ext>
            </a:extLst>
          </p:cNvPr>
          <p:cNvSpPr>
            <a:spLocks noGrp="1"/>
          </p:cNvSpPr>
          <p:nvPr>
            <p:ph type="ctrTitle"/>
          </p:nvPr>
        </p:nvSpPr>
        <p:spPr>
          <a:xfrm>
            <a:off x="-1604063" y="-564751"/>
            <a:ext cx="7766936" cy="1646302"/>
          </a:xfrm>
        </p:spPr>
        <p:txBody>
          <a:bodyPr/>
          <a:lstStyle/>
          <a:p>
            <a:r>
              <a:rPr lang="en-US" b="1" u="sng" dirty="0">
                <a:solidFill>
                  <a:schemeClr val="tx1"/>
                </a:solidFill>
                <a:latin typeface="Times New Roman" panose="02020603050405020304" pitchFamily="18" charset="0"/>
                <a:cs typeface="Times New Roman" panose="02020603050405020304" pitchFamily="18" charset="0"/>
              </a:rPr>
              <a:t>HYPOTHESES-2</a:t>
            </a:r>
          </a:p>
        </p:txBody>
      </p:sp>
      <p:sp>
        <p:nvSpPr>
          <p:cNvPr id="3" name="Subtitle 2">
            <a:extLst>
              <a:ext uri="{FF2B5EF4-FFF2-40B4-BE49-F238E27FC236}">
                <a16:creationId xmlns:a16="http://schemas.microsoft.com/office/drawing/2014/main" id="{AEF02CE7-3EB0-13CD-50F0-5453B58D2214}"/>
              </a:ext>
            </a:extLst>
          </p:cNvPr>
          <p:cNvSpPr>
            <a:spLocks noGrp="1"/>
          </p:cNvSpPr>
          <p:nvPr>
            <p:ph type="subTitle" idx="1"/>
          </p:nvPr>
        </p:nvSpPr>
        <p:spPr>
          <a:xfrm>
            <a:off x="677959" y="1337189"/>
            <a:ext cx="8248650" cy="3171825"/>
          </a:xfrm>
        </p:spPr>
        <p:txBody>
          <a:bodyPr>
            <a:normAutofit/>
          </a:bodyPr>
          <a:lstStyle/>
          <a:p>
            <a:pPr algn="l"/>
            <a:r>
              <a:rPr lang="en-US" b="1" dirty="0">
                <a:solidFill>
                  <a:schemeClr val="tx1"/>
                </a:solidFill>
                <a:latin typeface="Times New Roman" panose="02020603050405020304" pitchFamily="18" charset="0"/>
                <a:cs typeface="Times New Roman" panose="02020603050405020304" pitchFamily="18" charset="0"/>
              </a:rPr>
              <a:t>Research</a:t>
            </a:r>
            <a:r>
              <a:rPr lang="en-US" b="1" dirty="0">
                <a:solidFill>
                  <a:schemeClr val="tx1"/>
                </a:solidFill>
              </a:rPr>
              <a:t> </a:t>
            </a:r>
            <a:r>
              <a:rPr lang="en-US" b="1" dirty="0">
                <a:solidFill>
                  <a:schemeClr val="tx1"/>
                </a:solidFill>
                <a:latin typeface="Times New Roman" panose="02020603050405020304" pitchFamily="18" charset="0"/>
                <a:cs typeface="Times New Roman" panose="02020603050405020304" pitchFamily="18" charset="0"/>
              </a:rPr>
              <a:t>Question</a:t>
            </a:r>
            <a:r>
              <a:rPr lang="en-US" dirty="0">
                <a:solidFill>
                  <a:schemeClr val="tx1"/>
                </a:solidFill>
                <a:latin typeface="Times New Roman" panose="02020603050405020304" pitchFamily="18" charset="0"/>
                <a:cs typeface="Times New Roman" panose="02020603050405020304" pitchFamily="18" charset="0"/>
              </a:rPr>
              <a:t>- What is the impact of Units under performance threshold on Total Units, while considering  service area population &amp; Tam tier?</a:t>
            </a:r>
            <a:endParaRPr lang="en-US" b="1" dirty="0">
              <a:solidFill>
                <a:schemeClr val="tx1"/>
              </a:solidFill>
              <a:latin typeface="Times New Roman" panose="02020603050405020304" pitchFamily="18" charset="0"/>
              <a:cs typeface="Times New Roman" panose="02020603050405020304" pitchFamily="18" charset="0"/>
            </a:endParaRPr>
          </a:p>
          <a:p>
            <a:pPr algn="l"/>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Linear Equation- </a:t>
            </a:r>
          </a:p>
          <a:p>
            <a:pPr algn="l"/>
            <a:r>
              <a:rPr lang="en-US" b="1" dirty="0">
                <a:solidFill>
                  <a:schemeClr val="tx1"/>
                </a:solidFill>
                <a:latin typeface="Times New Roman" panose="02020603050405020304" pitchFamily="18" charset="0"/>
                <a:cs typeface="Times New Roman" panose="02020603050405020304" pitchFamily="18" charset="0"/>
              </a:rPr>
              <a:t> Total Units </a:t>
            </a:r>
            <a:r>
              <a:rPr lang="es-ES" dirty="0">
                <a:solidFill>
                  <a:srgbClr val="374151"/>
                </a:solidFill>
                <a:latin typeface="KaTeX_Main"/>
                <a:cs typeface="Times New Roman" panose="02020603050405020304" pitchFamily="18" charset="0"/>
              </a:rPr>
              <a:t>= </a:t>
            </a:r>
            <a:r>
              <a:rPr lang="el-GR" b="0" i="1" dirty="0">
                <a:solidFill>
                  <a:srgbClr val="374151"/>
                </a:solidFill>
                <a:effectLst/>
                <a:latin typeface="Times New Roman" panose="02020603050405020304" pitchFamily="18" charset="0"/>
                <a:cs typeface="Times New Roman" panose="02020603050405020304" pitchFamily="18" charset="0"/>
              </a:rPr>
              <a:t>β</a:t>
            </a:r>
            <a:r>
              <a:rPr lang="el-GR" b="0" i="0" dirty="0">
                <a:solidFill>
                  <a:srgbClr val="374151"/>
                </a:solidFill>
                <a:effectLst/>
                <a:latin typeface="Times New Roman" panose="02020603050405020304" pitchFamily="18" charset="0"/>
                <a:cs typeface="Times New Roman" panose="02020603050405020304" pitchFamily="18" charset="0"/>
              </a:rPr>
              <a:t>0</a:t>
            </a:r>
            <a:r>
              <a:rPr lang="en-US" b="0" i="0" dirty="0">
                <a:solidFill>
                  <a:srgbClr val="374151"/>
                </a:solidFill>
                <a:effectLst/>
                <a:latin typeface="Times New Roman" panose="02020603050405020304" pitchFamily="18" charset="0"/>
                <a:cs typeface="Times New Roman" panose="02020603050405020304" pitchFamily="18" charset="0"/>
              </a:rPr>
              <a:t> + </a:t>
            </a:r>
            <a:r>
              <a:rPr lang="el-GR" b="0" i="1" dirty="0">
                <a:solidFill>
                  <a:srgbClr val="374151"/>
                </a:solidFill>
                <a:effectLst/>
                <a:latin typeface="Times New Roman" panose="02020603050405020304" pitchFamily="18" charset="0"/>
                <a:cs typeface="Times New Roman" panose="02020603050405020304" pitchFamily="18" charset="0"/>
              </a:rPr>
              <a:t>β</a:t>
            </a:r>
            <a:r>
              <a:rPr lang="el-GR" b="0" i="0" dirty="0">
                <a:solidFill>
                  <a:srgbClr val="374151"/>
                </a:solidFill>
                <a:effectLst/>
                <a:latin typeface="Times New Roman" panose="02020603050405020304" pitchFamily="18" charset="0"/>
                <a:cs typeface="Times New Roman" panose="02020603050405020304" pitchFamily="18" charset="0"/>
              </a:rPr>
              <a:t>1​</a:t>
            </a:r>
            <a:r>
              <a:rPr lang="en-US" i="1" dirty="0">
                <a:solidFill>
                  <a:srgbClr val="374151"/>
                </a:solidFill>
                <a:latin typeface="Times New Roman" panose="02020603050405020304" pitchFamily="18" charset="0"/>
                <a:cs typeface="Times New Roman" panose="02020603050405020304" pitchFamily="18" charset="0"/>
              </a:rPr>
              <a:t>(service area population)</a:t>
            </a:r>
            <a:r>
              <a:rPr lang="el-GR" b="0" i="0" dirty="0">
                <a:solidFill>
                  <a:srgbClr val="374151"/>
                </a:solidFill>
                <a:effectLst/>
                <a:latin typeface="Times New Roman" panose="02020603050405020304" pitchFamily="18" charset="0"/>
                <a:cs typeface="Times New Roman" panose="02020603050405020304" pitchFamily="18" charset="0"/>
              </a:rPr>
              <a:t>​+</a:t>
            </a:r>
            <a:r>
              <a:rPr lang="el-GR" b="0" i="1" dirty="0">
                <a:solidFill>
                  <a:srgbClr val="374151"/>
                </a:solidFill>
                <a:effectLst/>
                <a:latin typeface="Times New Roman" panose="02020603050405020304" pitchFamily="18" charset="0"/>
                <a:cs typeface="Times New Roman" panose="02020603050405020304" pitchFamily="18" charset="0"/>
              </a:rPr>
              <a:t>β</a:t>
            </a:r>
            <a:r>
              <a:rPr lang="el-GR" b="0" i="0" dirty="0">
                <a:solidFill>
                  <a:srgbClr val="374151"/>
                </a:solidFill>
                <a:effectLst/>
                <a:latin typeface="Times New Roman" panose="02020603050405020304" pitchFamily="18" charset="0"/>
                <a:cs typeface="Times New Roman" panose="02020603050405020304" pitchFamily="18" charset="0"/>
              </a:rPr>
              <a:t>2​</a:t>
            </a:r>
            <a:r>
              <a:rPr lang="en-US" i="1" dirty="0">
                <a:solidFill>
                  <a:srgbClr val="374151"/>
                </a:solidFill>
                <a:latin typeface="Times New Roman" panose="02020603050405020304" pitchFamily="18" charset="0"/>
                <a:cs typeface="Times New Roman" panose="02020603050405020304" pitchFamily="18" charset="0"/>
              </a:rPr>
              <a:t>(units underperformance threshold) </a:t>
            </a:r>
            <a:r>
              <a:rPr lang="el-GR" b="0" i="0" dirty="0">
                <a:solidFill>
                  <a:srgbClr val="374151"/>
                </a:solidFill>
                <a:effectLst/>
                <a:latin typeface="Times New Roman" panose="02020603050405020304" pitchFamily="18" charset="0"/>
                <a:cs typeface="Times New Roman" panose="02020603050405020304" pitchFamily="18" charset="0"/>
              </a:rPr>
              <a:t>​+</a:t>
            </a:r>
            <a:r>
              <a:rPr lang="el-GR" b="0" i="1" dirty="0">
                <a:solidFill>
                  <a:srgbClr val="374151"/>
                </a:solidFill>
                <a:effectLst/>
                <a:latin typeface="Times New Roman" panose="02020603050405020304" pitchFamily="18" charset="0"/>
                <a:cs typeface="Times New Roman" panose="02020603050405020304" pitchFamily="18" charset="0"/>
              </a:rPr>
              <a:t>β</a:t>
            </a:r>
            <a:r>
              <a:rPr lang="el-GR" b="0" i="0" dirty="0">
                <a:solidFill>
                  <a:srgbClr val="374151"/>
                </a:solidFill>
                <a:effectLst/>
                <a:latin typeface="Times New Roman" panose="02020603050405020304" pitchFamily="18" charset="0"/>
                <a:cs typeface="Times New Roman" panose="02020603050405020304" pitchFamily="18" charset="0"/>
              </a:rPr>
              <a:t>3​(</a:t>
            </a:r>
            <a:r>
              <a:rPr lang="en-US" i="1" dirty="0">
                <a:solidFill>
                  <a:srgbClr val="374151"/>
                </a:solidFill>
                <a:latin typeface="Times New Roman" panose="02020603050405020304" pitchFamily="18" charset="0"/>
                <a:cs typeface="Times New Roman" panose="02020603050405020304" pitchFamily="18" charset="0"/>
              </a:rPr>
              <a:t>Tam Tier</a:t>
            </a:r>
            <a:r>
              <a:rPr lang="el-GR" b="0" i="0" dirty="0">
                <a:solidFill>
                  <a:srgbClr val="374151"/>
                </a:solidFill>
                <a:effectLst/>
                <a:latin typeface="Times New Roman" panose="02020603050405020304" pitchFamily="18" charset="0"/>
                <a:cs typeface="Times New Roman" panose="02020603050405020304" pitchFamily="18" charset="0"/>
              </a:rPr>
              <a:t>)</a:t>
            </a:r>
            <a:r>
              <a:rPr lang="en-US" b="0" i="0" dirty="0">
                <a:solidFill>
                  <a:srgbClr val="374151"/>
                </a:solidFill>
                <a:effectLst/>
                <a:latin typeface="Times New Roman" panose="02020603050405020304" pitchFamily="18" charset="0"/>
                <a:cs typeface="Times New Roman" panose="02020603050405020304" pitchFamily="18" charset="0"/>
              </a:rPr>
              <a:t> + </a:t>
            </a:r>
            <a:r>
              <a:rPr lang="el-GR" b="0" i="1" dirty="0">
                <a:solidFill>
                  <a:srgbClr val="374151"/>
                </a:solidFill>
                <a:effectLst/>
                <a:latin typeface="Times New Roman" panose="02020603050405020304" pitchFamily="18" charset="0"/>
                <a:cs typeface="Times New Roman" panose="02020603050405020304" pitchFamily="18" charset="0"/>
              </a:rPr>
              <a:t>β</a:t>
            </a:r>
            <a:r>
              <a:rPr lang="en-US" dirty="0">
                <a:solidFill>
                  <a:srgbClr val="374151"/>
                </a:solidFill>
                <a:latin typeface="Times New Roman" panose="02020603050405020304" pitchFamily="18" charset="0"/>
                <a:cs typeface="Times New Roman" panose="02020603050405020304" pitchFamily="18" charset="0"/>
              </a:rPr>
              <a:t>4 (</a:t>
            </a:r>
            <a:r>
              <a:rPr lang="en-US" i="1" dirty="0">
                <a:solidFill>
                  <a:srgbClr val="374151"/>
                </a:solidFill>
                <a:latin typeface="Times New Roman" panose="02020603050405020304" pitchFamily="18" charset="0"/>
                <a:cs typeface="Times New Roman" panose="02020603050405020304" pitchFamily="18" charset="0"/>
              </a:rPr>
              <a:t>Tam Tier x service area population)</a:t>
            </a:r>
            <a:r>
              <a:rPr lang="el-GR" b="0" i="0" dirty="0">
                <a:solidFill>
                  <a:srgbClr val="374151"/>
                </a:solidFill>
                <a:effectLst/>
                <a:latin typeface="Times New Roman" panose="02020603050405020304" pitchFamily="18" charset="0"/>
                <a:cs typeface="Times New Roman" panose="02020603050405020304" pitchFamily="18" charset="0"/>
              </a:rPr>
              <a:t>+</a:t>
            </a:r>
            <a:r>
              <a:rPr lang="en-US" i="1" dirty="0">
                <a:solidFill>
                  <a:srgbClr val="374151"/>
                </a:solidFill>
                <a:latin typeface="Times New Roman" panose="02020603050405020304" pitchFamily="18" charset="0"/>
                <a:cs typeface="Times New Roman" panose="02020603050405020304" pitchFamily="18" charset="0"/>
              </a:rPr>
              <a:t> e</a:t>
            </a:r>
            <a:endParaRPr lang="en-US" b="1" dirty="0">
              <a:solidFill>
                <a:schemeClr val="tx1"/>
              </a:solidFill>
              <a:latin typeface="Times New Roman" panose="02020603050405020304" pitchFamily="18" charset="0"/>
              <a:cs typeface="Times New Roman" panose="02020603050405020304" pitchFamily="18" charset="0"/>
            </a:endParaRPr>
          </a:p>
          <a:p>
            <a:pPr algn="l"/>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1C3E72C-B480-93B3-7918-1D0A493ADCC4}"/>
              </a:ext>
            </a:extLst>
          </p:cNvPr>
          <p:cNvGraphicFramePr>
            <a:graphicFrameLocks noGrp="1"/>
          </p:cNvGraphicFramePr>
          <p:nvPr>
            <p:extLst>
              <p:ext uri="{D42A27DB-BD31-4B8C-83A1-F6EECF244321}">
                <p14:modId xmlns:p14="http://schemas.microsoft.com/office/powerpoint/2010/main" val="698809050"/>
              </p:ext>
            </p:extLst>
          </p:nvPr>
        </p:nvGraphicFramePr>
        <p:xfrm>
          <a:off x="677959" y="3899414"/>
          <a:ext cx="8713692" cy="1945922"/>
        </p:xfrm>
        <a:graphic>
          <a:graphicData uri="http://schemas.openxmlformats.org/drawingml/2006/table">
            <a:tbl>
              <a:tblPr firstRow="1" bandRow="1">
                <a:tableStyleId>{073A0DAA-6AF3-43AB-8588-CEC1D06C72B9}</a:tableStyleId>
              </a:tblPr>
              <a:tblGrid>
                <a:gridCol w="4356846">
                  <a:extLst>
                    <a:ext uri="{9D8B030D-6E8A-4147-A177-3AD203B41FA5}">
                      <a16:colId xmlns:a16="http://schemas.microsoft.com/office/drawing/2014/main" val="254191606"/>
                    </a:ext>
                  </a:extLst>
                </a:gridCol>
                <a:gridCol w="4356846">
                  <a:extLst>
                    <a:ext uri="{9D8B030D-6E8A-4147-A177-3AD203B41FA5}">
                      <a16:colId xmlns:a16="http://schemas.microsoft.com/office/drawing/2014/main" val="526157104"/>
                    </a:ext>
                  </a:extLst>
                </a:gridCol>
              </a:tblGrid>
              <a:tr h="515761">
                <a:tc>
                  <a:txBody>
                    <a:bodyPr/>
                    <a:lstStyle/>
                    <a:p>
                      <a:r>
                        <a:rPr lang="en-US" dirty="0"/>
                        <a:t>Total Units</a:t>
                      </a:r>
                    </a:p>
                  </a:txBody>
                  <a:tcPr/>
                </a:tc>
                <a:tc>
                  <a:txBody>
                    <a:bodyPr/>
                    <a:lstStyle/>
                    <a:p>
                      <a:r>
                        <a:rPr lang="en-US" dirty="0"/>
                        <a:t>Dependent Variable </a:t>
                      </a:r>
                    </a:p>
                  </a:txBody>
                  <a:tcPr/>
                </a:tc>
                <a:extLst>
                  <a:ext uri="{0D108BD9-81ED-4DB2-BD59-A6C34878D82A}">
                    <a16:rowId xmlns:a16="http://schemas.microsoft.com/office/drawing/2014/main" val="304636081"/>
                  </a:ext>
                </a:extLst>
              </a:tr>
              <a:tr h="515761">
                <a:tc>
                  <a:txBody>
                    <a:bodyPr/>
                    <a:lstStyle/>
                    <a:p>
                      <a:r>
                        <a:rPr lang="en-US" dirty="0"/>
                        <a:t>Units under performance threshold</a:t>
                      </a:r>
                    </a:p>
                  </a:txBody>
                  <a:tcPr/>
                </a:tc>
                <a:tc>
                  <a:txBody>
                    <a:bodyPr/>
                    <a:lstStyle/>
                    <a:p>
                      <a:r>
                        <a:rPr lang="en-US" dirty="0"/>
                        <a:t>Independent Variable</a:t>
                      </a:r>
                    </a:p>
                  </a:txBody>
                  <a:tcPr/>
                </a:tc>
                <a:extLst>
                  <a:ext uri="{0D108BD9-81ED-4DB2-BD59-A6C34878D82A}">
                    <a16:rowId xmlns:a16="http://schemas.microsoft.com/office/drawing/2014/main" val="1623436497"/>
                  </a:ext>
                </a:extLst>
              </a:tr>
              <a:tr h="515761">
                <a:tc>
                  <a:txBody>
                    <a:bodyPr/>
                    <a:lstStyle/>
                    <a:p>
                      <a:r>
                        <a:rPr lang="en-US" dirty="0"/>
                        <a:t>Service Area population , tam tier &amp; interaction between tam tier &amp; service area population </a:t>
                      </a:r>
                    </a:p>
                  </a:txBody>
                  <a:tcPr/>
                </a:tc>
                <a:tc>
                  <a:txBody>
                    <a:bodyPr/>
                    <a:lstStyle/>
                    <a:p>
                      <a:r>
                        <a:rPr lang="en-US" dirty="0"/>
                        <a:t>Control Variables </a:t>
                      </a:r>
                    </a:p>
                  </a:txBody>
                  <a:tcPr/>
                </a:tc>
                <a:extLst>
                  <a:ext uri="{0D108BD9-81ED-4DB2-BD59-A6C34878D82A}">
                    <a16:rowId xmlns:a16="http://schemas.microsoft.com/office/drawing/2014/main" val="355092207"/>
                  </a:ext>
                </a:extLst>
              </a:tr>
            </a:tbl>
          </a:graphicData>
        </a:graphic>
      </p:graphicFrame>
      <p:sp>
        <p:nvSpPr>
          <p:cNvPr id="6" name="TextBox 5">
            <a:extLst>
              <a:ext uri="{FF2B5EF4-FFF2-40B4-BE49-F238E27FC236}">
                <a16:creationId xmlns:a16="http://schemas.microsoft.com/office/drawing/2014/main" id="{D922A265-3C8E-EE86-3D4C-E422136AD444}"/>
              </a:ext>
            </a:extLst>
          </p:cNvPr>
          <p:cNvSpPr txBox="1"/>
          <p:nvPr/>
        </p:nvSpPr>
        <p:spPr>
          <a:xfrm>
            <a:off x="677959" y="6401871"/>
            <a:ext cx="6905624" cy="369332"/>
          </a:xfrm>
          <a:prstGeom prst="rect">
            <a:avLst/>
          </a:prstGeom>
          <a:noFill/>
        </p:spPr>
        <p:txBody>
          <a:bodyPr wrap="square">
            <a:spAutoFit/>
          </a:bodyPr>
          <a:lstStyle/>
          <a:p>
            <a:pPr algn="l"/>
            <a:r>
              <a:rPr lang="en-US" b="1" dirty="0">
                <a:solidFill>
                  <a:schemeClr val="tx1"/>
                </a:solidFill>
                <a:latin typeface="Times New Roman" panose="02020603050405020304" pitchFamily="18" charset="0"/>
                <a:cs typeface="Times New Roman" panose="02020603050405020304" pitchFamily="18" charset="0"/>
              </a:rPr>
              <a:t>Note</a:t>
            </a:r>
            <a:r>
              <a:rPr lang="en-US" dirty="0">
                <a:solidFill>
                  <a:schemeClr val="tx1"/>
                </a:solidFill>
                <a:latin typeface="Times New Roman" panose="02020603050405020304" pitchFamily="18" charset="0"/>
                <a:cs typeface="Times New Roman" panose="02020603050405020304" pitchFamily="18" charset="0"/>
              </a:rPr>
              <a:t>- Data relates to year 2021 only.</a:t>
            </a:r>
          </a:p>
        </p:txBody>
      </p:sp>
    </p:spTree>
    <p:extLst>
      <p:ext uri="{BB962C8B-B14F-4D97-AF65-F5344CB8AC3E}">
        <p14:creationId xmlns:p14="http://schemas.microsoft.com/office/powerpoint/2010/main" val="2859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8616-6E6C-4F0B-7A72-B20A63379D95}"/>
              </a:ext>
            </a:extLst>
          </p:cNvPr>
          <p:cNvSpPr>
            <a:spLocks noGrp="1"/>
          </p:cNvSpPr>
          <p:nvPr>
            <p:ph type="title"/>
          </p:nvPr>
        </p:nvSpPr>
        <p:spPr>
          <a:xfrm>
            <a:off x="0" y="0"/>
            <a:ext cx="10536814"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New cleaned dataset for the purpose of Hypotheses-2</a:t>
            </a:r>
            <a:endParaRPr lang="en-US" dirty="0"/>
          </a:p>
        </p:txBody>
      </p:sp>
      <p:sp>
        <p:nvSpPr>
          <p:cNvPr id="4" name="Content Placeholder 3">
            <a:extLst>
              <a:ext uri="{FF2B5EF4-FFF2-40B4-BE49-F238E27FC236}">
                <a16:creationId xmlns:a16="http://schemas.microsoft.com/office/drawing/2014/main" id="{91991D57-0BF9-04D2-1EB1-130101CE978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B7F73AF-2DE7-F297-D13F-D456C1F30C8F}"/>
              </a:ext>
            </a:extLst>
          </p:cNvPr>
          <p:cNvPicPr>
            <a:picLocks noChangeAspect="1"/>
          </p:cNvPicPr>
          <p:nvPr/>
        </p:nvPicPr>
        <p:blipFill>
          <a:blip r:embed="rId2"/>
          <a:stretch>
            <a:fillRect/>
          </a:stretch>
        </p:blipFill>
        <p:spPr>
          <a:xfrm>
            <a:off x="207266" y="660400"/>
            <a:ext cx="11777468" cy="6061313"/>
          </a:xfrm>
          <a:prstGeom prst="rect">
            <a:avLst/>
          </a:prstGeom>
        </p:spPr>
      </p:pic>
    </p:spTree>
    <p:extLst>
      <p:ext uri="{BB962C8B-B14F-4D97-AF65-F5344CB8AC3E}">
        <p14:creationId xmlns:p14="http://schemas.microsoft.com/office/powerpoint/2010/main" val="123807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A2D3-7C19-4E87-876D-874F45384C00}"/>
              </a:ext>
            </a:extLst>
          </p:cNvPr>
          <p:cNvSpPr>
            <a:spLocks noGrp="1"/>
          </p:cNvSpPr>
          <p:nvPr>
            <p:ph type="title"/>
          </p:nvPr>
        </p:nvSpPr>
        <p:spPr>
          <a:xfrm>
            <a:off x="838199" y="366521"/>
            <a:ext cx="8730048" cy="799671"/>
          </a:xfrm>
        </p:spPr>
        <p:txBody>
          <a:bodyPr>
            <a:normAutofit/>
          </a:bodyPr>
          <a:lstStyle/>
          <a:p>
            <a:r>
              <a:rPr lang="en-US" sz="3200" b="1" u="sng" dirty="0">
                <a:solidFill>
                  <a:schemeClr val="tx1"/>
                </a:solidFill>
                <a:latin typeface="Arial" panose="020B0604020202020204" pitchFamily="34" charset="0"/>
                <a:cs typeface="Arial" panose="020B0604020202020204" pitchFamily="34" charset="0"/>
              </a:rPr>
              <a:t> </a:t>
            </a:r>
          </a:p>
        </p:txBody>
      </p:sp>
      <p:pic>
        <p:nvPicPr>
          <p:cNvPr id="7" name="Content Placeholder 6">
            <a:extLst>
              <a:ext uri="{FF2B5EF4-FFF2-40B4-BE49-F238E27FC236}">
                <a16:creationId xmlns:a16="http://schemas.microsoft.com/office/drawing/2014/main" id="{FE84A2FE-B922-C2BC-0EEC-052C9AC7BB24}"/>
              </a:ext>
            </a:extLst>
          </p:cNvPr>
          <p:cNvPicPr>
            <a:picLocks noGrp="1" noChangeAspect="1"/>
          </p:cNvPicPr>
          <p:nvPr>
            <p:ph idx="1"/>
          </p:nvPr>
        </p:nvPicPr>
        <p:blipFill rotWithShape="1">
          <a:blip r:embed="rId2"/>
          <a:srcRect l="19830" r="11300"/>
          <a:stretch/>
        </p:blipFill>
        <p:spPr>
          <a:xfrm>
            <a:off x="777700" y="1012852"/>
            <a:ext cx="8219652" cy="5722110"/>
          </a:xfrm>
        </p:spPr>
      </p:pic>
      <p:sp>
        <p:nvSpPr>
          <p:cNvPr id="5" name="TextBox 4">
            <a:extLst>
              <a:ext uri="{FF2B5EF4-FFF2-40B4-BE49-F238E27FC236}">
                <a16:creationId xmlns:a16="http://schemas.microsoft.com/office/drawing/2014/main" id="{3D3FF2A2-B48C-BDA5-86EE-1A9713E126B6}"/>
              </a:ext>
            </a:extLst>
          </p:cNvPr>
          <p:cNvSpPr txBox="1"/>
          <p:nvPr/>
        </p:nvSpPr>
        <p:spPr>
          <a:xfrm>
            <a:off x="295057" y="207243"/>
            <a:ext cx="8805811" cy="646331"/>
          </a:xfrm>
          <a:prstGeom prst="rect">
            <a:avLst/>
          </a:prstGeom>
          <a:noFill/>
        </p:spPr>
        <p:txBody>
          <a:bodyPr wrap="square">
            <a:spAutoFit/>
          </a:bodyPr>
          <a:lstStyle/>
          <a:p>
            <a:r>
              <a:rPr lang="en-US" sz="3600" b="1" u="sng" dirty="0">
                <a:latin typeface="Times New Roman" panose="02020603050405020304" pitchFamily="18" charset="0"/>
                <a:cs typeface="Times New Roman" panose="02020603050405020304" pitchFamily="18" charset="0"/>
              </a:rPr>
              <a:t>Linear Regression</a:t>
            </a:r>
            <a:r>
              <a:rPr lang="en-US" sz="3600" b="1" u="sng" dirty="0">
                <a:solidFill>
                  <a:schemeClr val="tx1"/>
                </a:solidFill>
                <a:latin typeface="Times New Roman" panose="02020603050405020304" pitchFamily="18" charset="0"/>
                <a:cs typeface="Times New Roman" panose="02020603050405020304" pitchFamily="18" charset="0"/>
              </a:rPr>
              <a:t> For HYPOTHESES-2</a:t>
            </a:r>
            <a:endParaRPr lang="en-US" sz="3600" dirty="0"/>
          </a:p>
        </p:txBody>
      </p:sp>
    </p:spTree>
    <p:extLst>
      <p:ext uri="{BB962C8B-B14F-4D97-AF65-F5344CB8AC3E}">
        <p14:creationId xmlns:p14="http://schemas.microsoft.com/office/powerpoint/2010/main" val="46345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0419-4F01-603B-53B5-A5955E8555C1}"/>
              </a:ext>
            </a:extLst>
          </p:cNvPr>
          <p:cNvSpPr>
            <a:spLocks noGrp="1"/>
          </p:cNvSpPr>
          <p:nvPr>
            <p:ph type="title"/>
          </p:nvPr>
        </p:nvSpPr>
        <p:spPr>
          <a:xfrm>
            <a:off x="239184" y="156238"/>
            <a:ext cx="10676466"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Interpretation of Linear Regression Results-</a:t>
            </a:r>
          </a:p>
        </p:txBody>
      </p:sp>
      <p:sp>
        <p:nvSpPr>
          <p:cNvPr id="3" name="Content Placeholder 2">
            <a:extLst>
              <a:ext uri="{FF2B5EF4-FFF2-40B4-BE49-F238E27FC236}">
                <a16:creationId xmlns:a16="http://schemas.microsoft.com/office/drawing/2014/main" id="{7863CB29-0687-FCDE-7F64-22CE6B7D471C}"/>
              </a:ext>
            </a:extLst>
          </p:cNvPr>
          <p:cNvSpPr>
            <a:spLocks noGrp="1"/>
          </p:cNvSpPr>
          <p:nvPr>
            <p:ph idx="1"/>
          </p:nvPr>
        </p:nvSpPr>
        <p:spPr>
          <a:xfrm>
            <a:off x="96309" y="1208089"/>
            <a:ext cx="9733491" cy="5493673"/>
          </a:xfrm>
        </p:spPr>
        <p:txBody>
          <a:bodyPr>
            <a:normAutofit/>
          </a:bodyPr>
          <a:lstStyle/>
          <a:p>
            <a:r>
              <a:rPr lang="en-US" u="sng" dirty="0">
                <a:latin typeface="Times New Roman" panose="02020603050405020304" pitchFamily="18" charset="0"/>
                <a:cs typeface="Times New Roman" panose="02020603050405020304" pitchFamily="18" charset="0"/>
              </a:rPr>
              <a:t>Adjusted R squa</a:t>
            </a:r>
            <a:r>
              <a:rPr lang="en-US" dirty="0">
                <a:latin typeface="Times New Roman" panose="02020603050405020304" pitchFamily="18" charset="0"/>
                <a:cs typeface="Times New Roman" panose="02020603050405020304" pitchFamily="18" charset="0"/>
              </a:rPr>
              <a:t>re of the model is approximately </a:t>
            </a:r>
            <a:r>
              <a:rPr lang="en-US" u="sng" dirty="0">
                <a:latin typeface="Times New Roman" panose="02020603050405020304" pitchFamily="18" charset="0"/>
                <a:cs typeface="Times New Roman" panose="02020603050405020304" pitchFamily="18" charset="0"/>
              </a:rPr>
              <a:t>75%</a:t>
            </a:r>
            <a:r>
              <a:rPr lang="en-US" dirty="0">
                <a:latin typeface="Times New Roman" panose="02020603050405020304" pitchFamily="18" charset="0"/>
                <a:cs typeface="Times New Roman" panose="02020603050405020304" pitchFamily="18" charset="0"/>
              </a:rPr>
              <a:t> This </a:t>
            </a:r>
            <a:r>
              <a:rPr lang="en-US" b="0" i="0" dirty="0">
                <a:solidFill>
                  <a:srgbClr val="374151"/>
                </a:solidFill>
                <a:effectLst/>
                <a:latin typeface="Times New Roman" panose="02020603050405020304" pitchFamily="18" charset="0"/>
                <a:cs typeface="Times New Roman" panose="02020603050405020304" pitchFamily="18" charset="0"/>
              </a:rPr>
              <a:t>means that 75% of the variance in the dependent variable is explained by the independent variables in the model, after adjusting for the number of predictors. In other words, the model is a good fit</a:t>
            </a:r>
          </a:p>
          <a:p>
            <a:r>
              <a:rPr lang="en-US" dirty="0">
                <a:solidFill>
                  <a:srgbClr val="374151"/>
                </a:solidFill>
                <a:latin typeface="Times New Roman" panose="02020603050405020304" pitchFamily="18" charset="0"/>
                <a:cs typeface="Times New Roman" panose="02020603050405020304" pitchFamily="18" charset="0"/>
              </a:rPr>
              <a:t>According to this model the only </a:t>
            </a:r>
            <a:r>
              <a:rPr lang="en-US" u="sng" dirty="0">
                <a:solidFill>
                  <a:srgbClr val="374151"/>
                </a:solidFill>
                <a:latin typeface="Times New Roman" panose="02020603050405020304" pitchFamily="18" charset="0"/>
                <a:cs typeface="Times New Roman" panose="02020603050405020304" pitchFamily="18" charset="0"/>
              </a:rPr>
              <a:t>significant predictor at 99% confidence level is units under performance threshold</a:t>
            </a:r>
            <a:r>
              <a:rPr lang="en-US" dirty="0">
                <a:solidFill>
                  <a:srgbClr val="374151"/>
                </a:solidFill>
                <a:latin typeface="Times New Roman" panose="02020603050405020304" pitchFamily="18" charset="0"/>
                <a:cs typeface="Times New Roman" panose="02020603050405020304" pitchFamily="18" charset="0"/>
              </a:rPr>
              <a:t> as its P value is &lt;0.0001. Other predictors in this model are not even significant at 90% confidence level.</a:t>
            </a:r>
          </a:p>
          <a:p>
            <a:r>
              <a:rPr lang="en-US" dirty="0">
                <a:solidFill>
                  <a:srgbClr val="374151"/>
                </a:solidFill>
                <a:latin typeface="Times New Roman" panose="02020603050405020304" pitchFamily="18" charset="0"/>
                <a:cs typeface="Times New Roman" panose="02020603050405020304" pitchFamily="18" charset="0"/>
              </a:rPr>
              <a:t>This model tells us that total units and units underperformance threshold have a </a:t>
            </a:r>
            <a:r>
              <a:rPr lang="en-US" u="sng" dirty="0">
                <a:solidFill>
                  <a:srgbClr val="374151"/>
                </a:solidFill>
                <a:latin typeface="Times New Roman" panose="02020603050405020304" pitchFamily="18" charset="0"/>
                <a:cs typeface="Times New Roman" panose="02020603050405020304" pitchFamily="18" charset="0"/>
              </a:rPr>
              <a:t>positive relationship </a:t>
            </a:r>
            <a:r>
              <a:rPr lang="en-US" dirty="0">
                <a:solidFill>
                  <a:srgbClr val="374151"/>
                </a:solidFill>
                <a:latin typeface="Times New Roman" panose="02020603050405020304" pitchFamily="18" charset="0"/>
                <a:cs typeface="Times New Roman" panose="02020603050405020304" pitchFamily="18" charset="0"/>
              </a:rPr>
              <a:t>which means if there is an increase in units underperformance threshold there will also be an increase in total units. </a:t>
            </a:r>
          </a:p>
          <a:p>
            <a:pPr algn="l"/>
            <a:r>
              <a:rPr lang="en-US" dirty="0">
                <a:solidFill>
                  <a:srgbClr val="374151"/>
                </a:solidFill>
                <a:latin typeface="Times New Roman" panose="02020603050405020304" pitchFamily="18" charset="0"/>
                <a:cs typeface="Times New Roman" panose="02020603050405020304" pitchFamily="18" charset="0"/>
              </a:rPr>
              <a:t>Units underperformance threshold has a parameter estimate of 3 approximately which means </a:t>
            </a:r>
            <a:r>
              <a:rPr lang="en-US" b="0" i="0" dirty="0">
                <a:solidFill>
                  <a:srgbClr val="374151"/>
                </a:solidFill>
                <a:effectLst/>
                <a:latin typeface="Times New Roman" panose="02020603050405020304" pitchFamily="18" charset="0"/>
                <a:cs typeface="Times New Roman" panose="02020603050405020304" pitchFamily="18" charset="0"/>
              </a:rPr>
              <a:t>For each one-unit increase in "units underperformance," the model predicts an increase of 3 units in the "total units," Conversely, for each one-unit decrease in "units underperformance," the model predicts a decrease of 3 units in the "total units." </a:t>
            </a:r>
          </a:p>
          <a:p>
            <a:pPr algn="l"/>
            <a:r>
              <a:rPr lang="en-US" dirty="0">
                <a:solidFill>
                  <a:srgbClr val="374151"/>
                </a:solidFill>
                <a:latin typeface="Times New Roman" panose="02020603050405020304" pitchFamily="18" charset="0"/>
                <a:cs typeface="Times New Roman" panose="02020603050405020304" pitchFamily="18" charset="0"/>
              </a:rPr>
              <a:t>Using this insight each transit agency can efficiently plan their future investment in total units and resolve the problem of over or under resource allocation towards total units.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06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A2D3-7C19-4E87-876D-874F45384C00}"/>
              </a:ext>
            </a:extLst>
          </p:cNvPr>
          <p:cNvSpPr>
            <a:spLocks noGrp="1"/>
          </p:cNvSpPr>
          <p:nvPr>
            <p:ph type="title"/>
          </p:nvPr>
        </p:nvSpPr>
        <p:spPr>
          <a:xfrm>
            <a:off x="838199" y="366521"/>
            <a:ext cx="8730048" cy="799671"/>
          </a:xfrm>
        </p:spPr>
        <p:txBody>
          <a:bodyPr>
            <a:normAutofit/>
          </a:bodyPr>
          <a:lstStyle/>
          <a:p>
            <a:r>
              <a:rPr lang="en-US" sz="3200" b="1" u="sng" dirty="0">
                <a:solidFill>
                  <a:schemeClr val="tx1"/>
                </a:solidFill>
                <a:latin typeface="Times New Roman" panose="02020603050405020304" pitchFamily="18" charset="0"/>
                <a:cs typeface="Times New Roman" panose="02020603050405020304" pitchFamily="18" charset="0"/>
              </a:rPr>
              <a:t>HYPOTHESIS – 3  </a:t>
            </a:r>
          </a:p>
        </p:txBody>
      </p:sp>
      <p:sp>
        <p:nvSpPr>
          <p:cNvPr id="3" name="Content Placeholder 2">
            <a:extLst>
              <a:ext uri="{FF2B5EF4-FFF2-40B4-BE49-F238E27FC236}">
                <a16:creationId xmlns:a16="http://schemas.microsoft.com/office/drawing/2014/main" id="{5DB16115-051B-4857-A029-BF7594891690}"/>
              </a:ext>
            </a:extLst>
          </p:cNvPr>
          <p:cNvSpPr>
            <a:spLocks noGrp="1"/>
          </p:cNvSpPr>
          <p:nvPr>
            <p:ph idx="1"/>
          </p:nvPr>
        </p:nvSpPr>
        <p:spPr>
          <a:xfrm>
            <a:off x="838199" y="1166191"/>
            <a:ext cx="10515601" cy="5062331"/>
          </a:xfrm>
        </p:spPr>
        <p:txBody>
          <a:bodyPr>
            <a:noAutofit/>
          </a:bodyPr>
          <a:lstStyle/>
          <a:p>
            <a:pPr algn="l"/>
            <a:r>
              <a:rPr lang="en-US" b="1" dirty="0">
                <a:solidFill>
                  <a:schemeClr val="tx1"/>
                </a:solidFill>
                <a:latin typeface="Times New Roman" panose="02020603050405020304" pitchFamily="18" charset="0"/>
                <a:cs typeface="Times New Roman" panose="02020603050405020304" pitchFamily="18" charset="0"/>
              </a:rPr>
              <a:t>Research</a:t>
            </a:r>
            <a:r>
              <a:rPr lang="en-US" b="1" dirty="0">
                <a:solidFill>
                  <a:schemeClr val="tx1"/>
                </a:solidFill>
              </a:rPr>
              <a:t> </a:t>
            </a:r>
            <a:r>
              <a:rPr lang="en-US" b="1" dirty="0">
                <a:solidFill>
                  <a:schemeClr val="tx1"/>
                </a:solidFill>
                <a:latin typeface="Times New Roman" panose="02020603050405020304" pitchFamily="18" charset="0"/>
                <a:cs typeface="Times New Roman" panose="02020603050405020304" pitchFamily="18" charset="0"/>
              </a:rPr>
              <a:t>Question</a:t>
            </a:r>
            <a:r>
              <a:rPr lang="en-US" dirty="0">
                <a:solidFill>
                  <a:schemeClr val="tx1"/>
                </a:solidFill>
                <a:latin typeface="Times New Roman" panose="02020603050405020304" pitchFamily="18" charset="0"/>
                <a:cs typeface="Times New Roman" panose="02020603050405020304" pitchFamily="18" charset="0"/>
              </a:rPr>
              <a:t>- Does Service area Sq miles have an impact on service area population?</a:t>
            </a:r>
          </a:p>
          <a:p>
            <a:pPr marL="0" indent="0" algn="l">
              <a:buNone/>
            </a:pPr>
            <a:endParaRPr lang="en-US" dirty="0">
              <a:solidFill>
                <a:schemeClr val="tx1"/>
              </a:solidFill>
              <a:latin typeface="Times New Roman" panose="02020603050405020304" pitchFamily="18" charset="0"/>
              <a:cs typeface="Times New Roman" panose="02020603050405020304" pitchFamily="18" charset="0"/>
            </a:endParaRPr>
          </a:p>
          <a:p>
            <a:pPr algn="l"/>
            <a:endParaRPr lang="en-US" dirty="0">
              <a:solidFill>
                <a:schemeClr val="tx1"/>
              </a:solidFill>
              <a:latin typeface="Times New Roman" panose="02020603050405020304" pitchFamily="18" charset="0"/>
              <a:cs typeface="Times New Roman" panose="02020603050405020304" pitchFamily="18" charset="0"/>
            </a:endParaRPr>
          </a:p>
          <a:p>
            <a:pPr marL="0" indent="0" algn="l">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lgn="l">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lgn="l">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lgn="l">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lgn="l">
              <a:buNone/>
            </a:pPr>
            <a:r>
              <a:rPr lang="en-US" b="1" dirty="0">
                <a:solidFill>
                  <a:schemeClr val="tx1"/>
                </a:solidFill>
                <a:latin typeface="Times New Roman" panose="02020603050405020304" pitchFamily="18" charset="0"/>
                <a:cs typeface="Times New Roman" panose="02020603050405020304" pitchFamily="18" charset="0"/>
              </a:rPr>
              <a:t>Linear Equation- </a:t>
            </a:r>
          </a:p>
          <a:p>
            <a:pPr marL="0" indent="0" algn="l">
              <a:buNone/>
            </a:pPr>
            <a:r>
              <a:rPr lang="en-US" b="1" dirty="0">
                <a:solidFill>
                  <a:schemeClr val="tx1"/>
                </a:solidFill>
                <a:latin typeface="Times New Roman" panose="02020603050405020304" pitchFamily="18" charset="0"/>
                <a:cs typeface="Times New Roman" panose="02020603050405020304" pitchFamily="18" charset="0"/>
              </a:rPr>
              <a:t> Service Area Population =</a:t>
            </a:r>
            <a:r>
              <a:rPr lang="el-GR" dirty="0">
                <a:solidFill>
                  <a:schemeClr val="tx1"/>
                </a:solidFill>
                <a:latin typeface="Times New Roman" panose="02020603050405020304" pitchFamily="18" charset="0"/>
                <a:cs typeface="Times New Roman" panose="02020603050405020304" pitchFamily="18" charset="0"/>
              </a:rPr>
              <a:t>β0+β1×</a:t>
            </a:r>
            <a:r>
              <a:rPr lang="en-US" dirty="0">
                <a:solidFill>
                  <a:schemeClr val="tx1"/>
                </a:solidFill>
                <a:latin typeface="Times New Roman" panose="02020603050405020304" pitchFamily="18" charset="0"/>
                <a:cs typeface="Times New Roman" panose="02020603050405020304" pitchFamily="18" charset="0"/>
              </a:rPr>
              <a:t>Service Area Sq Miles+</a:t>
            </a:r>
            <a:r>
              <a:rPr lang="el-GR" dirty="0">
                <a:solidFill>
                  <a:schemeClr val="tx1"/>
                </a:solidFill>
                <a:latin typeface="Times New Roman" panose="02020603050405020304" pitchFamily="18" charset="0"/>
                <a:cs typeface="Times New Roman" panose="02020603050405020304" pitchFamily="18" charset="0"/>
              </a:rPr>
              <a:t>β2×</a:t>
            </a:r>
            <a:r>
              <a:rPr lang="en-US" dirty="0">
                <a:solidFill>
                  <a:schemeClr val="tx1"/>
                </a:solidFill>
                <a:latin typeface="Times New Roman" panose="02020603050405020304" pitchFamily="18" charset="0"/>
                <a:cs typeface="Times New Roman" panose="02020603050405020304" pitchFamily="18" charset="0"/>
              </a:rPr>
              <a:t>total units+</a:t>
            </a:r>
            <a:r>
              <a:rPr lang="el-GR" dirty="0">
                <a:solidFill>
                  <a:schemeClr val="tx1"/>
                </a:solidFill>
                <a:latin typeface="Times New Roman" panose="02020603050405020304" pitchFamily="18" charset="0"/>
                <a:cs typeface="Times New Roman" panose="02020603050405020304" pitchFamily="18" charset="0"/>
              </a:rPr>
              <a:t>β3×(</a:t>
            </a:r>
            <a:r>
              <a:rPr lang="en-US" dirty="0">
                <a:solidFill>
                  <a:schemeClr val="tx1"/>
                </a:solidFill>
                <a:latin typeface="Times New Roman" panose="02020603050405020304" pitchFamily="18" charset="0"/>
                <a:cs typeface="Times New Roman" panose="02020603050405020304" pitchFamily="18" charset="0"/>
              </a:rPr>
              <a:t>Total Units * Units under performance threshold)+</a:t>
            </a:r>
            <a:r>
              <a:rPr lang="el-GR" dirty="0">
                <a:solidFill>
                  <a:schemeClr val="tx1"/>
                </a:solidFill>
                <a:latin typeface="Times New Roman" panose="02020603050405020304" pitchFamily="18" charset="0"/>
                <a:cs typeface="Times New Roman" panose="02020603050405020304" pitchFamily="18" charset="0"/>
              </a:rPr>
              <a:t>β4</a:t>
            </a:r>
            <a:r>
              <a:rPr lang="en-US" dirty="0">
                <a:solidFill>
                  <a:schemeClr val="tx1"/>
                </a:solidFill>
                <a:latin typeface="Times New Roman" panose="02020603050405020304" pitchFamily="18" charset="0"/>
                <a:cs typeface="Times New Roman" panose="02020603050405020304" pitchFamily="18" charset="0"/>
              </a:rPr>
              <a:t>x(Units under performance threshold)+</a:t>
            </a:r>
            <a:r>
              <a:rPr lang="el-GR" dirty="0">
                <a:solidFill>
                  <a:schemeClr val="tx1"/>
                </a:solidFill>
                <a:latin typeface="Times New Roman" panose="02020603050405020304" pitchFamily="18" charset="0"/>
                <a:cs typeface="Times New Roman" panose="02020603050405020304" pitchFamily="18" charset="0"/>
              </a:rPr>
              <a:t>ϵ</a:t>
            </a:r>
            <a:endParaRPr lang="en-US" dirty="0">
              <a:solidFill>
                <a:schemeClr val="tx1"/>
              </a:solidFill>
              <a:latin typeface="Times New Roman" panose="02020603050405020304" pitchFamily="18" charset="0"/>
              <a:cs typeface="Times New Roman" panose="02020603050405020304" pitchFamily="18" charset="0"/>
            </a:endParaRPr>
          </a:p>
          <a:p>
            <a:pPr marL="0" indent="0" algn="l">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Note- Data relates to year 2021 only.</a:t>
            </a:r>
          </a:p>
          <a:p>
            <a:pPr algn="l"/>
            <a:endParaRPr 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E7BF823F-6149-7D28-D786-68B81AB7D492}"/>
              </a:ext>
            </a:extLst>
          </p:cNvPr>
          <p:cNvGraphicFramePr>
            <a:graphicFrameLocks noGrp="1"/>
          </p:cNvGraphicFramePr>
          <p:nvPr>
            <p:extLst>
              <p:ext uri="{D42A27DB-BD31-4B8C-83A1-F6EECF244321}">
                <p14:modId xmlns:p14="http://schemas.microsoft.com/office/powerpoint/2010/main" val="135266097"/>
              </p:ext>
            </p:extLst>
          </p:nvPr>
        </p:nvGraphicFramePr>
        <p:xfrm>
          <a:off x="854555" y="1892837"/>
          <a:ext cx="8713692" cy="1945922"/>
        </p:xfrm>
        <a:graphic>
          <a:graphicData uri="http://schemas.openxmlformats.org/drawingml/2006/table">
            <a:tbl>
              <a:tblPr firstRow="1" bandRow="1">
                <a:tableStyleId>{073A0DAA-6AF3-43AB-8588-CEC1D06C72B9}</a:tableStyleId>
              </a:tblPr>
              <a:tblGrid>
                <a:gridCol w="4356846">
                  <a:extLst>
                    <a:ext uri="{9D8B030D-6E8A-4147-A177-3AD203B41FA5}">
                      <a16:colId xmlns:a16="http://schemas.microsoft.com/office/drawing/2014/main" val="254191606"/>
                    </a:ext>
                  </a:extLst>
                </a:gridCol>
                <a:gridCol w="4356846">
                  <a:extLst>
                    <a:ext uri="{9D8B030D-6E8A-4147-A177-3AD203B41FA5}">
                      <a16:colId xmlns:a16="http://schemas.microsoft.com/office/drawing/2014/main" val="526157104"/>
                    </a:ext>
                  </a:extLst>
                </a:gridCol>
              </a:tblGrid>
              <a:tr h="515761">
                <a:tc>
                  <a:txBody>
                    <a:bodyPr/>
                    <a:lstStyle/>
                    <a:p>
                      <a:r>
                        <a:rPr lang="en-US" dirty="0"/>
                        <a:t>Service Area Population</a:t>
                      </a:r>
                    </a:p>
                  </a:txBody>
                  <a:tcPr/>
                </a:tc>
                <a:tc>
                  <a:txBody>
                    <a:bodyPr/>
                    <a:lstStyle/>
                    <a:p>
                      <a:r>
                        <a:rPr lang="en-US" dirty="0"/>
                        <a:t>Dependent Variable </a:t>
                      </a:r>
                    </a:p>
                  </a:txBody>
                  <a:tcPr/>
                </a:tc>
                <a:extLst>
                  <a:ext uri="{0D108BD9-81ED-4DB2-BD59-A6C34878D82A}">
                    <a16:rowId xmlns:a16="http://schemas.microsoft.com/office/drawing/2014/main" val="304636081"/>
                  </a:ext>
                </a:extLst>
              </a:tr>
              <a:tr h="515761">
                <a:tc>
                  <a:txBody>
                    <a:bodyPr/>
                    <a:lstStyle/>
                    <a:p>
                      <a:r>
                        <a:rPr lang="en-US" dirty="0">
                          <a:solidFill>
                            <a:schemeClr val="tx1"/>
                          </a:solidFill>
                          <a:latin typeface="Times New Roman" panose="02020603050405020304" pitchFamily="18" charset="0"/>
                          <a:cs typeface="Times New Roman" panose="02020603050405020304" pitchFamily="18" charset="0"/>
                        </a:rPr>
                        <a:t>Service Area Sq Miles</a:t>
                      </a:r>
                      <a:endParaRPr lang="en-US" dirty="0"/>
                    </a:p>
                  </a:txBody>
                  <a:tcPr/>
                </a:tc>
                <a:tc>
                  <a:txBody>
                    <a:bodyPr/>
                    <a:lstStyle/>
                    <a:p>
                      <a:r>
                        <a:rPr lang="en-US" dirty="0"/>
                        <a:t>Independent Variable</a:t>
                      </a:r>
                    </a:p>
                  </a:txBody>
                  <a:tcPr/>
                </a:tc>
                <a:extLst>
                  <a:ext uri="{0D108BD9-81ED-4DB2-BD59-A6C34878D82A}">
                    <a16:rowId xmlns:a16="http://schemas.microsoft.com/office/drawing/2014/main" val="1623436497"/>
                  </a:ext>
                </a:extLst>
              </a:tr>
              <a:tr h="515761">
                <a:tc>
                  <a:txBody>
                    <a:bodyPr/>
                    <a:lstStyle/>
                    <a:p>
                      <a:r>
                        <a:rPr lang="en-US" dirty="0"/>
                        <a:t>Total units, units underperformance, interaction between total units &amp; units under performance </a:t>
                      </a:r>
                    </a:p>
                  </a:txBody>
                  <a:tcPr/>
                </a:tc>
                <a:tc>
                  <a:txBody>
                    <a:bodyPr/>
                    <a:lstStyle/>
                    <a:p>
                      <a:r>
                        <a:rPr lang="en-US" dirty="0"/>
                        <a:t>Control Variables </a:t>
                      </a:r>
                    </a:p>
                  </a:txBody>
                  <a:tcPr/>
                </a:tc>
                <a:extLst>
                  <a:ext uri="{0D108BD9-81ED-4DB2-BD59-A6C34878D82A}">
                    <a16:rowId xmlns:a16="http://schemas.microsoft.com/office/drawing/2014/main" val="355092207"/>
                  </a:ext>
                </a:extLst>
              </a:tr>
            </a:tbl>
          </a:graphicData>
        </a:graphic>
      </p:graphicFrame>
    </p:spTree>
    <p:extLst>
      <p:ext uri="{BB962C8B-B14F-4D97-AF65-F5344CB8AC3E}">
        <p14:creationId xmlns:p14="http://schemas.microsoft.com/office/powerpoint/2010/main" val="716727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8616-6E6C-4F0B-7A72-B20A63379D95}"/>
              </a:ext>
            </a:extLst>
          </p:cNvPr>
          <p:cNvSpPr>
            <a:spLocks noGrp="1"/>
          </p:cNvSpPr>
          <p:nvPr>
            <p:ph type="title"/>
          </p:nvPr>
        </p:nvSpPr>
        <p:spPr>
          <a:xfrm>
            <a:off x="0" y="0"/>
            <a:ext cx="10536814"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New cleaned dataset for the purpose of Hypotheses-3</a:t>
            </a:r>
            <a:endParaRPr lang="en-US" dirty="0"/>
          </a:p>
        </p:txBody>
      </p:sp>
      <p:pic>
        <p:nvPicPr>
          <p:cNvPr id="7" name="Content Placeholder 6">
            <a:extLst>
              <a:ext uri="{FF2B5EF4-FFF2-40B4-BE49-F238E27FC236}">
                <a16:creationId xmlns:a16="http://schemas.microsoft.com/office/drawing/2014/main" id="{05FFCCCF-631F-209F-205C-8C6AE52603D0}"/>
              </a:ext>
            </a:extLst>
          </p:cNvPr>
          <p:cNvPicPr>
            <a:picLocks noGrp="1" noChangeAspect="1"/>
          </p:cNvPicPr>
          <p:nvPr>
            <p:ph idx="1"/>
          </p:nvPr>
        </p:nvPicPr>
        <p:blipFill>
          <a:blip r:embed="rId2"/>
          <a:stretch>
            <a:fillRect/>
          </a:stretch>
        </p:blipFill>
        <p:spPr>
          <a:xfrm>
            <a:off x="314326" y="762000"/>
            <a:ext cx="11210924" cy="5833066"/>
          </a:xfrm>
        </p:spPr>
      </p:pic>
    </p:spTree>
    <p:extLst>
      <p:ext uri="{BB962C8B-B14F-4D97-AF65-F5344CB8AC3E}">
        <p14:creationId xmlns:p14="http://schemas.microsoft.com/office/powerpoint/2010/main" val="1912327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7694-E158-453E-C420-730FBE4EB610}"/>
              </a:ext>
            </a:extLst>
          </p:cNvPr>
          <p:cNvSpPr>
            <a:spLocks noGrp="1"/>
          </p:cNvSpPr>
          <p:nvPr>
            <p:ph type="title"/>
          </p:nvPr>
        </p:nvSpPr>
        <p:spPr>
          <a:xfrm>
            <a:off x="177713" y="119406"/>
            <a:ext cx="8596668" cy="1320800"/>
          </a:xfrm>
        </p:spPr>
        <p:txBody>
          <a:bodyPr/>
          <a:lstStyle/>
          <a:p>
            <a:r>
              <a:rPr lang="en-US" sz="3600" b="1" u="sng" dirty="0">
                <a:solidFill>
                  <a:schemeClr val="tx1">
                    <a:lumMod val="95000"/>
                    <a:lumOff val="5000"/>
                  </a:schemeClr>
                </a:solidFill>
                <a:latin typeface="Times New Roman" panose="02020603050405020304" pitchFamily="18" charset="0"/>
                <a:cs typeface="Times New Roman" panose="02020603050405020304" pitchFamily="18" charset="0"/>
              </a:rPr>
              <a:t>Linear Regression For HYPOTHESES-3</a:t>
            </a:r>
            <a:br>
              <a:rPr lang="en-US" sz="3600" dirty="0"/>
            </a:br>
            <a:endParaRPr lang="en-US" dirty="0"/>
          </a:p>
        </p:txBody>
      </p:sp>
      <p:pic>
        <p:nvPicPr>
          <p:cNvPr id="5" name="Content Placeholder 4">
            <a:extLst>
              <a:ext uri="{FF2B5EF4-FFF2-40B4-BE49-F238E27FC236}">
                <a16:creationId xmlns:a16="http://schemas.microsoft.com/office/drawing/2014/main" id="{FB000A04-2DFC-557A-E78B-8175A469E660}"/>
              </a:ext>
            </a:extLst>
          </p:cNvPr>
          <p:cNvPicPr>
            <a:picLocks noGrp="1" noChangeAspect="1"/>
          </p:cNvPicPr>
          <p:nvPr>
            <p:ph idx="1"/>
          </p:nvPr>
        </p:nvPicPr>
        <p:blipFill rotWithShape="1">
          <a:blip r:embed="rId2"/>
          <a:srcRect l="11963" r="4131"/>
          <a:stretch/>
        </p:blipFill>
        <p:spPr>
          <a:xfrm>
            <a:off x="0" y="678730"/>
            <a:ext cx="9455085" cy="6179270"/>
          </a:xfrm>
        </p:spPr>
      </p:pic>
    </p:spTree>
    <p:extLst>
      <p:ext uri="{BB962C8B-B14F-4D97-AF65-F5344CB8AC3E}">
        <p14:creationId xmlns:p14="http://schemas.microsoft.com/office/powerpoint/2010/main" val="1274890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0419-4F01-603B-53B5-A5955E8555C1}"/>
              </a:ext>
            </a:extLst>
          </p:cNvPr>
          <p:cNvSpPr>
            <a:spLocks noGrp="1"/>
          </p:cNvSpPr>
          <p:nvPr>
            <p:ph type="title"/>
          </p:nvPr>
        </p:nvSpPr>
        <p:spPr>
          <a:xfrm>
            <a:off x="239184" y="156238"/>
            <a:ext cx="10676466"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Interpretation of Linear Regression Results-</a:t>
            </a:r>
          </a:p>
        </p:txBody>
      </p:sp>
      <p:sp>
        <p:nvSpPr>
          <p:cNvPr id="3" name="Content Placeholder 2">
            <a:extLst>
              <a:ext uri="{FF2B5EF4-FFF2-40B4-BE49-F238E27FC236}">
                <a16:creationId xmlns:a16="http://schemas.microsoft.com/office/drawing/2014/main" id="{7863CB29-0687-FCDE-7F64-22CE6B7D471C}"/>
              </a:ext>
            </a:extLst>
          </p:cNvPr>
          <p:cNvSpPr>
            <a:spLocks noGrp="1"/>
          </p:cNvSpPr>
          <p:nvPr>
            <p:ph idx="1"/>
          </p:nvPr>
        </p:nvSpPr>
        <p:spPr>
          <a:xfrm>
            <a:off x="308064" y="1208089"/>
            <a:ext cx="9733491" cy="5493673"/>
          </a:xfrm>
        </p:spPr>
        <p:txBody>
          <a:bodyPr>
            <a:normAutofit/>
          </a:bodyPr>
          <a:lstStyle/>
          <a:p>
            <a:r>
              <a:rPr lang="en-US" u="sng" dirty="0">
                <a:latin typeface="Times New Roman" panose="02020603050405020304" pitchFamily="18" charset="0"/>
                <a:cs typeface="Times New Roman" panose="02020603050405020304" pitchFamily="18" charset="0"/>
              </a:rPr>
              <a:t>Adjusted R squa</a:t>
            </a:r>
            <a:r>
              <a:rPr lang="en-US" dirty="0">
                <a:latin typeface="Times New Roman" panose="02020603050405020304" pitchFamily="18" charset="0"/>
                <a:cs typeface="Times New Roman" panose="02020603050405020304" pitchFamily="18" charset="0"/>
              </a:rPr>
              <a:t>re of the model is approximately </a:t>
            </a:r>
            <a:r>
              <a:rPr lang="en-US" u="sng" dirty="0">
                <a:latin typeface="Times New Roman" panose="02020603050405020304" pitchFamily="18" charset="0"/>
                <a:cs typeface="Times New Roman" panose="02020603050405020304" pitchFamily="18" charset="0"/>
              </a:rPr>
              <a:t>82%</a:t>
            </a:r>
            <a:r>
              <a:rPr lang="en-US" dirty="0">
                <a:latin typeface="Times New Roman" panose="02020603050405020304" pitchFamily="18" charset="0"/>
                <a:cs typeface="Times New Roman" panose="02020603050405020304" pitchFamily="18" charset="0"/>
              </a:rPr>
              <a:t> This </a:t>
            </a:r>
            <a:r>
              <a:rPr lang="en-US" b="0" i="0" dirty="0">
                <a:solidFill>
                  <a:srgbClr val="374151"/>
                </a:solidFill>
                <a:effectLst/>
                <a:latin typeface="Times New Roman" panose="02020603050405020304" pitchFamily="18" charset="0"/>
                <a:cs typeface="Times New Roman" panose="02020603050405020304" pitchFamily="18" charset="0"/>
              </a:rPr>
              <a:t>means that 82% of the variance in the dependent variable is explained by the independent variables in the model, after adjusting for the number of predictors. In other words, the model is a good fit</a:t>
            </a:r>
          </a:p>
          <a:p>
            <a:r>
              <a:rPr lang="en-US" dirty="0">
                <a:solidFill>
                  <a:srgbClr val="374151"/>
                </a:solidFill>
                <a:latin typeface="Times New Roman" panose="02020603050405020304" pitchFamily="18" charset="0"/>
                <a:cs typeface="Times New Roman" panose="02020603050405020304" pitchFamily="18" charset="0"/>
              </a:rPr>
              <a:t>According to this model the only </a:t>
            </a:r>
            <a:r>
              <a:rPr lang="en-US" u="sng" dirty="0">
                <a:solidFill>
                  <a:srgbClr val="374151"/>
                </a:solidFill>
                <a:latin typeface="Times New Roman" panose="02020603050405020304" pitchFamily="18" charset="0"/>
                <a:cs typeface="Times New Roman" panose="02020603050405020304" pitchFamily="18" charset="0"/>
              </a:rPr>
              <a:t>significant predictor at 99% confidence level is Service area Sq miles </a:t>
            </a:r>
            <a:r>
              <a:rPr lang="en-US" dirty="0">
                <a:solidFill>
                  <a:srgbClr val="374151"/>
                </a:solidFill>
                <a:latin typeface="Times New Roman" panose="02020603050405020304" pitchFamily="18" charset="0"/>
                <a:cs typeface="Times New Roman" panose="02020603050405020304" pitchFamily="18" charset="0"/>
              </a:rPr>
              <a:t>as its P value is &lt;0.0001. Other predictors in this model are not even significant at 90% confidence level.</a:t>
            </a:r>
          </a:p>
          <a:p>
            <a:r>
              <a:rPr lang="en-US" dirty="0">
                <a:solidFill>
                  <a:srgbClr val="374151"/>
                </a:solidFill>
                <a:latin typeface="Times New Roman" panose="02020603050405020304" pitchFamily="18" charset="0"/>
                <a:cs typeface="Times New Roman" panose="02020603050405020304" pitchFamily="18" charset="0"/>
              </a:rPr>
              <a:t>This model tells us that Service Area population and Service Area Sq miles have a </a:t>
            </a:r>
            <a:r>
              <a:rPr lang="en-US" u="sng" dirty="0">
                <a:solidFill>
                  <a:srgbClr val="374151"/>
                </a:solidFill>
                <a:latin typeface="Times New Roman" panose="02020603050405020304" pitchFamily="18" charset="0"/>
                <a:cs typeface="Times New Roman" panose="02020603050405020304" pitchFamily="18" charset="0"/>
              </a:rPr>
              <a:t>positive relationship </a:t>
            </a:r>
            <a:r>
              <a:rPr lang="en-US" dirty="0">
                <a:solidFill>
                  <a:srgbClr val="374151"/>
                </a:solidFill>
                <a:latin typeface="Times New Roman" panose="02020603050405020304" pitchFamily="18" charset="0"/>
                <a:cs typeface="Times New Roman" panose="02020603050405020304" pitchFamily="18" charset="0"/>
              </a:rPr>
              <a:t>which means if there is an increase in Service Area Sq miles there will also be an increase in Service Area population. </a:t>
            </a:r>
          </a:p>
          <a:p>
            <a:pPr algn="l"/>
            <a:r>
              <a:rPr lang="en-US" b="0" i="0" dirty="0">
                <a:solidFill>
                  <a:srgbClr val="374151"/>
                </a:solidFill>
                <a:effectLst/>
                <a:latin typeface="Söhne"/>
              </a:rPr>
              <a:t>For each one-unit increase in "service area square miles," the model predicts an increase of 977 units in the "service area </a:t>
            </a:r>
            <a:r>
              <a:rPr lang="en-US" b="0" i="0" dirty="0" err="1">
                <a:solidFill>
                  <a:srgbClr val="374151"/>
                </a:solidFill>
                <a:effectLst/>
                <a:latin typeface="Söhne"/>
              </a:rPr>
              <a:t>population,"Conversely</a:t>
            </a:r>
            <a:r>
              <a:rPr lang="en-US" b="0" i="0" dirty="0">
                <a:solidFill>
                  <a:srgbClr val="374151"/>
                </a:solidFill>
                <a:effectLst/>
                <a:latin typeface="Söhne"/>
              </a:rPr>
              <a:t>, for each one-unit decrease in "service area square miles," the model predicts a decrease of 977 units in the "service area population," </a:t>
            </a:r>
          </a:p>
          <a:p>
            <a:pPr algn="l"/>
            <a:r>
              <a:rPr lang="en-US" dirty="0">
                <a:solidFill>
                  <a:srgbClr val="374151"/>
                </a:solidFill>
                <a:latin typeface="Söhne"/>
              </a:rPr>
              <a:t>This Insight helps the transit agency to understand the advantages of increasing their service area sq miles. As investing funds to increase service area sq miles greatly affects service area population and further revenue of the transit agency. </a:t>
            </a:r>
            <a:endParaRPr lang="en-US" b="0" i="0" dirty="0">
              <a:solidFill>
                <a:srgbClr val="374151"/>
              </a:solidFill>
              <a:effectLst/>
              <a:latin typeface="Söhne"/>
            </a:endParaRPr>
          </a:p>
        </p:txBody>
      </p:sp>
    </p:spTree>
    <p:extLst>
      <p:ext uri="{BB962C8B-B14F-4D97-AF65-F5344CB8AC3E}">
        <p14:creationId xmlns:p14="http://schemas.microsoft.com/office/powerpoint/2010/main" val="391923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53A4A83-75C3-3A5F-568D-83A38F4F0C29}"/>
              </a:ext>
            </a:extLst>
          </p:cNvPr>
          <p:cNvGraphicFramePr>
            <a:graphicFrameLocks noGrp="1"/>
          </p:cNvGraphicFramePr>
          <p:nvPr>
            <p:extLst>
              <p:ext uri="{D42A27DB-BD31-4B8C-83A1-F6EECF244321}">
                <p14:modId xmlns:p14="http://schemas.microsoft.com/office/powerpoint/2010/main" val="165241656"/>
              </p:ext>
            </p:extLst>
          </p:nvPr>
        </p:nvGraphicFramePr>
        <p:xfrm>
          <a:off x="9524" y="263771"/>
          <a:ext cx="12182476" cy="6330458"/>
        </p:xfrm>
        <a:graphic>
          <a:graphicData uri="http://schemas.openxmlformats.org/drawingml/2006/table">
            <a:tbl>
              <a:tblPr firstRow="1" bandRow="1">
                <a:tableStyleId>{21E4AEA4-8DFA-4A89-87EB-49C32662AFE0}</a:tableStyleId>
              </a:tblPr>
              <a:tblGrid>
                <a:gridCol w="3257550">
                  <a:extLst>
                    <a:ext uri="{9D8B030D-6E8A-4147-A177-3AD203B41FA5}">
                      <a16:colId xmlns:a16="http://schemas.microsoft.com/office/drawing/2014/main" val="2564706122"/>
                    </a:ext>
                  </a:extLst>
                </a:gridCol>
                <a:gridCol w="5857876">
                  <a:extLst>
                    <a:ext uri="{9D8B030D-6E8A-4147-A177-3AD203B41FA5}">
                      <a16:colId xmlns:a16="http://schemas.microsoft.com/office/drawing/2014/main" val="2347795046"/>
                    </a:ext>
                  </a:extLst>
                </a:gridCol>
                <a:gridCol w="3067050">
                  <a:extLst>
                    <a:ext uri="{9D8B030D-6E8A-4147-A177-3AD203B41FA5}">
                      <a16:colId xmlns:a16="http://schemas.microsoft.com/office/drawing/2014/main" val="3968574186"/>
                    </a:ext>
                  </a:extLst>
                </a:gridCol>
              </a:tblGrid>
              <a:tr h="837856">
                <a:tc>
                  <a:txBody>
                    <a:bodyPr/>
                    <a:lstStyle/>
                    <a:p>
                      <a:r>
                        <a:rPr lang="en-US" sz="2400" dirty="0"/>
                        <a:t>Variables </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t>Definition of the Variables </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t>Qualitative or Quantitative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6583382"/>
                  </a:ext>
                </a:extLst>
              </a:tr>
              <a:tr h="310316">
                <a:tc>
                  <a:txBody>
                    <a:bodyPr/>
                    <a:lstStyle/>
                    <a:p>
                      <a:r>
                        <a:rPr lang="en-US" sz="1400" dirty="0"/>
                        <a:t>Service Area Pop</a:t>
                      </a:r>
                    </a:p>
                  </a:txBody>
                  <a:tcPr/>
                </a:tc>
                <a:tc>
                  <a:txBody>
                    <a:bodyPr/>
                    <a:lstStyle/>
                    <a:p>
                      <a:r>
                        <a:rPr lang="en-US" sz="1400" dirty="0"/>
                        <a:t>A measure of transit service in terms of population served.</a:t>
                      </a:r>
                    </a:p>
                  </a:txBody>
                  <a:tcPr/>
                </a:tc>
                <a:tc>
                  <a:txBody>
                    <a:bodyPr/>
                    <a:lstStyle/>
                    <a:p>
                      <a:r>
                        <a:rPr lang="en-US" sz="1400" dirty="0"/>
                        <a:t>Quantitative </a:t>
                      </a:r>
                    </a:p>
                  </a:txBody>
                  <a:tcPr/>
                </a:tc>
                <a:extLst>
                  <a:ext uri="{0D108BD9-81ED-4DB2-BD59-A6C34878D82A}">
                    <a16:rowId xmlns:a16="http://schemas.microsoft.com/office/drawing/2014/main" val="505195700"/>
                  </a:ext>
                </a:extLst>
              </a:tr>
              <a:tr h="744760">
                <a:tc>
                  <a:txBody>
                    <a:bodyPr/>
                    <a:lstStyle/>
                    <a:p>
                      <a:r>
                        <a:rPr lang="en-US" sz="1400" dirty="0"/>
                        <a:t>Type</a:t>
                      </a:r>
                    </a:p>
                  </a:txBody>
                  <a:tcPr/>
                </a:tc>
                <a:tc>
                  <a:txBody>
                    <a:bodyPr/>
                    <a:lstStyle/>
                    <a:p>
                      <a:r>
                        <a:rPr lang="en-US" sz="1400" dirty="0"/>
                        <a:t>Type of service</a:t>
                      </a:r>
                    </a:p>
                  </a:txBody>
                  <a:tcPr/>
                </a:tc>
                <a:tc>
                  <a:txBody>
                    <a:bodyPr/>
                    <a:lstStyle/>
                    <a:p>
                      <a:r>
                        <a:rPr lang="en-US" sz="1400" dirty="0"/>
                        <a:t>Qualitative- bus, minivan, cutaway, van, automobile, ferryboat, light rail vehicle etc.</a:t>
                      </a:r>
                    </a:p>
                  </a:txBody>
                  <a:tcPr/>
                </a:tc>
                <a:extLst>
                  <a:ext uri="{0D108BD9-81ED-4DB2-BD59-A6C34878D82A}">
                    <a16:rowId xmlns:a16="http://schemas.microsoft.com/office/drawing/2014/main" val="1224267622"/>
                  </a:ext>
                </a:extLst>
              </a:tr>
              <a:tr h="310316">
                <a:tc>
                  <a:txBody>
                    <a:bodyPr/>
                    <a:lstStyle/>
                    <a:p>
                      <a:r>
                        <a:rPr lang="en-US" sz="1400" dirty="0"/>
                        <a:t>Total units 2020</a:t>
                      </a:r>
                    </a:p>
                  </a:txBody>
                  <a:tcPr/>
                </a:tc>
                <a:tc>
                  <a:txBody>
                    <a:bodyPr/>
                    <a:lstStyle/>
                    <a:p>
                      <a:r>
                        <a:rPr lang="en-US" sz="1400" dirty="0"/>
                        <a:t>Total units of a particular asset</a:t>
                      </a:r>
                    </a:p>
                  </a:txBody>
                  <a:tcPr/>
                </a:tc>
                <a:tc>
                  <a:txBody>
                    <a:bodyPr/>
                    <a:lstStyle/>
                    <a:p>
                      <a:r>
                        <a:rPr lang="en-US" sz="1400" dirty="0"/>
                        <a:t>Quantitative</a:t>
                      </a:r>
                    </a:p>
                  </a:txBody>
                  <a:tcPr/>
                </a:tc>
                <a:extLst>
                  <a:ext uri="{0D108BD9-81ED-4DB2-BD59-A6C34878D82A}">
                    <a16:rowId xmlns:a16="http://schemas.microsoft.com/office/drawing/2014/main" val="1810446812"/>
                  </a:ext>
                </a:extLst>
              </a:tr>
              <a:tr h="527538">
                <a:tc>
                  <a:txBody>
                    <a:bodyPr/>
                    <a:lstStyle/>
                    <a:p>
                      <a:r>
                        <a:rPr lang="en-US" sz="1400" dirty="0"/>
                        <a:t>Units Under Performance Threshold (2020)</a:t>
                      </a:r>
                    </a:p>
                  </a:txBody>
                  <a:tcPr/>
                </a:tc>
                <a:tc>
                  <a:txBody>
                    <a:bodyPr/>
                    <a:lstStyle/>
                    <a:p>
                      <a:r>
                        <a:rPr lang="en-US" sz="1400" dirty="0"/>
                        <a:t>The total units of a particular asset that has either met or exceeded its useful life benchmark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Quantitative</a:t>
                      </a:r>
                    </a:p>
                    <a:p>
                      <a:endParaRPr lang="en-US" sz="1400" dirty="0"/>
                    </a:p>
                  </a:txBody>
                  <a:tcPr/>
                </a:tc>
                <a:extLst>
                  <a:ext uri="{0D108BD9-81ED-4DB2-BD59-A6C34878D82A}">
                    <a16:rowId xmlns:a16="http://schemas.microsoft.com/office/drawing/2014/main" val="3279206062"/>
                  </a:ext>
                </a:extLst>
              </a:tr>
              <a:tr h="527538">
                <a:tc>
                  <a:txBody>
                    <a:bodyPr/>
                    <a:lstStyle/>
                    <a:p>
                      <a:r>
                        <a:rPr lang="en-US" sz="1400" dirty="0"/>
                        <a:t>Total units 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Total units of a particular asset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Quantitative</a:t>
                      </a:r>
                    </a:p>
                    <a:p>
                      <a:endParaRPr lang="en-US" sz="1400" dirty="0"/>
                    </a:p>
                  </a:txBody>
                  <a:tcPr/>
                </a:tc>
                <a:extLst>
                  <a:ext uri="{0D108BD9-81ED-4DB2-BD59-A6C34878D82A}">
                    <a16:rowId xmlns:a16="http://schemas.microsoft.com/office/drawing/2014/main" val="3977893689"/>
                  </a:ext>
                </a:extLst>
              </a:tr>
              <a:tr h="744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Units Under Performance Threshold (2021)</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total units of a particular asset that has either met or exceeded its useful life benchmark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Quantitative</a:t>
                      </a:r>
                    </a:p>
                  </a:txBody>
                  <a:tcPr/>
                </a:tc>
                <a:extLst>
                  <a:ext uri="{0D108BD9-81ED-4DB2-BD59-A6C34878D82A}">
                    <a16:rowId xmlns:a16="http://schemas.microsoft.com/office/drawing/2014/main" val="2097172140"/>
                  </a:ext>
                </a:extLst>
              </a:tr>
              <a:tr h="744760">
                <a:tc>
                  <a:txBody>
                    <a:bodyPr/>
                    <a:lstStyle/>
                    <a:p>
                      <a:r>
                        <a:rPr lang="en-US" sz="1400" dirty="0"/>
                        <a:t>2020 Target (%)</a:t>
                      </a:r>
                    </a:p>
                  </a:txBody>
                  <a:tcPr/>
                </a:tc>
                <a:tc>
                  <a:txBody>
                    <a:bodyPr/>
                    <a:lstStyle/>
                    <a:p>
                      <a:r>
                        <a:rPr lang="en-US" sz="1400" dirty="0"/>
                        <a:t>The performance measure target set in the year 2019 for the year 2020.  Percentage value describes the number of assets that are not in a state of good repair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Quantitative</a:t>
                      </a:r>
                    </a:p>
                  </a:txBody>
                  <a:tcPr/>
                </a:tc>
                <a:extLst>
                  <a:ext uri="{0D108BD9-81ED-4DB2-BD59-A6C34878D82A}">
                    <a16:rowId xmlns:a16="http://schemas.microsoft.com/office/drawing/2014/main" val="1039271903"/>
                  </a:ext>
                </a:extLst>
              </a:tr>
              <a:tr h="744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2021 Target (%)</a:t>
                      </a:r>
                    </a:p>
                    <a:p>
                      <a:endParaRPr lang="en-US" sz="1400" dirty="0"/>
                    </a:p>
                  </a:txBody>
                  <a:tcPr/>
                </a:tc>
                <a:tc>
                  <a:txBody>
                    <a:bodyPr/>
                    <a:lstStyle/>
                    <a:p>
                      <a:r>
                        <a:rPr lang="en-US" sz="1400" dirty="0"/>
                        <a:t>The performance measure target set in the year 2020 for the year 2021.  Percentage value describes the number of assets that are not in a state of good repair.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Quantitative</a:t>
                      </a:r>
                    </a:p>
                  </a:txBody>
                  <a:tcPr/>
                </a:tc>
                <a:extLst>
                  <a:ext uri="{0D108BD9-81ED-4DB2-BD59-A6C34878D82A}">
                    <a16:rowId xmlns:a16="http://schemas.microsoft.com/office/drawing/2014/main" val="3927709878"/>
                  </a:ext>
                </a:extLst>
              </a:tr>
              <a:tr h="310316">
                <a:tc>
                  <a:txBody>
                    <a:bodyPr/>
                    <a:lstStyle/>
                    <a:p>
                      <a:r>
                        <a:rPr lang="en-US" sz="1400" dirty="0"/>
                        <a:t>Service Area Sq Miles</a:t>
                      </a:r>
                    </a:p>
                  </a:txBody>
                  <a:tcPr/>
                </a:tc>
                <a:tc>
                  <a:txBody>
                    <a:bodyPr/>
                    <a:lstStyle/>
                    <a:p>
                      <a:r>
                        <a:rPr lang="en-US" sz="1400" dirty="0"/>
                        <a:t>A measure of transit service in terms of area coverage (square miles).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Quantitative</a:t>
                      </a:r>
                    </a:p>
                  </a:txBody>
                  <a:tcPr/>
                </a:tc>
                <a:extLst>
                  <a:ext uri="{0D108BD9-81ED-4DB2-BD59-A6C34878D82A}">
                    <a16:rowId xmlns:a16="http://schemas.microsoft.com/office/drawing/2014/main" val="3985143102"/>
                  </a:ext>
                </a:extLst>
              </a:tr>
              <a:tr h="527538">
                <a:tc>
                  <a:txBody>
                    <a:bodyPr/>
                    <a:lstStyle/>
                    <a:p>
                      <a:r>
                        <a:rPr lang="en-US" sz="1400" dirty="0"/>
                        <a:t>TAM Tier</a:t>
                      </a:r>
                    </a:p>
                  </a:txBody>
                  <a:tcPr/>
                </a:tc>
                <a:tc>
                  <a:txBody>
                    <a:bodyPr/>
                    <a:lstStyle/>
                    <a:p>
                      <a:r>
                        <a:rPr lang="en-US" sz="1400" dirty="0"/>
                        <a:t>A tier representation of what type of agency an agency falls under according to Transit </a:t>
                      </a:r>
                      <a:r>
                        <a:rPr lang="en-US" sz="1400" dirty="0" err="1"/>
                        <a:t>Assit</a:t>
                      </a:r>
                      <a:r>
                        <a:rPr lang="en-US" sz="1400" dirty="0"/>
                        <a:t> Management guidelines.</a:t>
                      </a:r>
                    </a:p>
                  </a:txBody>
                  <a:tcPr/>
                </a:tc>
                <a:tc>
                  <a:txBody>
                    <a:bodyPr/>
                    <a:lstStyle/>
                    <a:p>
                      <a:r>
                        <a:rPr lang="en-US" sz="1400" dirty="0"/>
                        <a:t>Qualitative- Tier-I (Rail), Tier-I (Fixed Route </a:t>
                      </a:r>
                      <a:r>
                        <a:rPr lang="en-US" sz="1400" dirty="0" err="1"/>
                        <a:t>Voms</a:t>
                      </a:r>
                      <a:r>
                        <a:rPr lang="en-US" sz="1400" dirty="0"/>
                        <a:t>), </a:t>
                      </a:r>
                      <a:r>
                        <a:rPr lang="en-US" sz="1400" dirty="0" err="1"/>
                        <a:t>TierII</a:t>
                      </a:r>
                      <a:endParaRPr lang="en-US" sz="1400" dirty="0"/>
                    </a:p>
                  </a:txBody>
                  <a:tcPr/>
                </a:tc>
                <a:extLst>
                  <a:ext uri="{0D108BD9-81ED-4DB2-BD59-A6C34878D82A}">
                    <a16:rowId xmlns:a16="http://schemas.microsoft.com/office/drawing/2014/main" val="708134491"/>
                  </a:ext>
                </a:extLst>
              </a:tr>
            </a:tbl>
          </a:graphicData>
        </a:graphic>
      </p:graphicFrame>
    </p:spTree>
    <p:extLst>
      <p:ext uri="{BB962C8B-B14F-4D97-AF65-F5344CB8AC3E}">
        <p14:creationId xmlns:p14="http://schemas.microsoft.com/office/powerpoint/2010/main" val="1929977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44A441-9EC7-1EAA-0924-2BA6DA82424D}"/>
              </a:ext>
            </a:extLst>
          </p:cNvPr>
          <p:cNvPicPr>
            <a:picLocks noChangeAspect="1"/>
          </p:cNvPicPr>
          <p:nvPr/>
        </p:nvPicPr>
        <p:blipFill>
          <a:blip r:embed="rId2"/>
          <a:stretch>
            <a:fillRect/>
          </a:stretch>
        </p:blipFill>
        <p:spPr>
          <a:xfrm>
            <a:off x="23812" y="891008"/>
            <a:ext cx="12144375" cy="6043192"/>
          </a:xfrm>
          <a:prstGeom prst="rect">
            <a:avLst/>
          </a:prstGeom>
        </p:spPr>
      </p:pic>
      <p:sp>
        <p:nvSpPr>
          <p:cNvPr id="5" name="TextBox 4">
            <a:extLst>
              <a:ext uri="{FF2B5EF4-FFF2-40B4-BE49-F238E27FC236}">
                <a16:creationId xmlns:a16="http://schemas.microsoft.com/office/drawing/2014/main" id="{CC5F07D8-6EC6-1DDE-11A2-8B34DF69138E}"/>
              </a:ext>
            </a:extLst>
          </p:cNvPr>
          <p:cNvSpPr txBox="1"/>
          <p:nvPr/>
        </p:nvSpPr>
        <p:spPr>
          <a:xfrm>
            <a:off x="164305" y="50045"/>
            <a:ext cx="11541919" cy="707886"/>
          </a:xfrm>
          <a:prstGeom prst="rect">
            <a:avLst/>
          </a:prstGeom>
          <a:noFill/>
        </p:spPr>
        <p:txBody>
          <a:bodyPr wrap="square">
            <a:sp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Summary Statistic of All Numeric Variables</a:t>
            </a:r>
            <a:endParaRPr lang="en-US" sz="4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D1297A7-79E7-0B95-BCA0-215E337C3848}"/>
              </a:ext>
            </a:extLst>
          </p:cNvPr>
          <p:cNvSpPr/>
          <p:nvPr/>
        </p:nvSpPr>
        <p:spPr>
          <a:xfrm>
            <a:off x="10287000" y="2124075"/>
            <a:ext cx="685800" cy="458152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Tree>
    <p:extLst>
      <p:ext uri="{BB962C8B-B14F-4D97-AF65-F5344CB8AC3E}">
        <p14:creationId xmlns:p14="http://schemas.microsoft.com/office/powerpoint/2010/main" val="316182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D512-8510-5953-3426-BA7817A906E6}"/>
              </a:ext>
            </a:extLst>
          </p:cNvPr>
          <p:cNvSpPr>
            <a:spLocks noGrp="1"/>
          </p:cNvSpPr>
          <p:nvPr>
            <p:ph type="title"/>
          </p:nvPr>
        </p:nvSpPr>
        <p:spPr>
          <a:xfrm>
            <a:off x="152400" y="565813"/>
            <a:ext cx="12039600" cy="1320800"/>
          </a:xfrm>
        </p:spPr>
        <p:txBody>
          <a:bodyPr/>
          <a:lstStyle/>
          <a:p>
            <a:r>
              <a:rPr lang="en-US" b="1" u="sng" dirty="0">
                <a:solidFill>
                  <a:schemeClr val="tx1"/>
                </a:solidFill>
                <a:latin typeface="Times New Roman" panose="02020603050405020304" pitchFamily="18" charset="0"/>
                <a:cs typeface="Times New Roman" panose="02020603050405020304" pitchFamily="18" charset="0"/>
              </a:rPr>
              <a:t>Data Cleaning &amp; Processing </a:t>
            </a:r>
          </a:p>
        </p:txBody>
      </p:sp>
      <p:sp>
        <p:nvSpPr>
          <p:cNvPr id="3" name="Content Placeholder 2">
            <a:extLst>
              <a:ext uri="{FF2B5EF4-FFF2-40B4-BE49-F238E27FC236}">
                <a16:creationId xmlns:a16="http://schemas.microsoft.com/office/drawing/2014/main" id="{645AC31D-6501-248C-456C-13D575C773A6}"/>
              </a:ext>
            </a:extLst>
          </p:cNvPr>
          <p:cNvSpPr>
            <a:spLocks noGrp="1"/>
          </p:cNvSpPr>
          <p:nvPr>
            <p:ph idx="1"/>
          </p:nvPr>
        </p:nvSpPr>
        <p:spPr>
          <a:xfrm>
            <a:off x="142875" y="2047874"/>
            <a:ext cx="10248900" cy="5374641"/>
          </a:xfrm>
        </p:spPr>
        <p:txBody>
          <a:bodyPr/>
          <a:lstStyle/>
          <a:p>
            <a:r>
              <a:rPr lang="en-US" dirty="0"/>
              <a:t>Service Area population has 20 missing values so we will recode missing values with Median of service area population </a:t>
            </a:r>
          </a:p>
          <a:p>
            <a:r>
              <a:rPr lang="en-US" dirty="0"/>
              <a:t>Total Units and units under performance threshold have only 4 missing values each, we will exclude the rows of missing values. </a:t>
            </a:r>
          </a:p>
          <a:p>
            <a:pPr marL="0" indent="0">
              <a:buNone/>
            </a:pPr>
            <a:r>
              <a:rPr lang="en-US" dirty="0"/>
              <a:t>Note – For Conversion of </a:t>
            </a:r>
            <a:r>
              <a:rPr lang="en-US" dirty="0" err="1"/>
              <a:t>Tam_Tier</a:t>
            </a:r>
            <a:r>
              <a:rPr lang="en-US" dirty="0"/>
              <a:t> column from Character to Numeric we will use dummy variables. Tier I = 1 , Tier II=2 for this a new column is created – </a:t>
            </a:r>
            <a:r>
              <a:rPr lang="en-US" dirty="0" err="1"/>
              <a:t>TT_num</a:t>
            </a:r>
            <a:endParaRPr lang="en-US" dirty="0"/>
          </a:p>
          <a:p>
            <a:r>
              <a:rPr lang="en-US" dirty="0"/>
              <a:t>2021 Target % has 31 missing values so we will recode missing values with the median.</a:t>
            </a:r>
          </a:p>
          <a:p>
            <a:pPr marL="0" indent="0">
              <a:buNone/>
            </a:pPr>
            <a:endParaRPr lang="en-US" dirty="0"/>
          </a:p>
          <a:p>
            <a:endParaRPr lang="en-US" dirty="0"/>
          </a:p>
        </p:txBody>
      </p:sp>
    </p:spTree>
    <p:extLst>
      <p:ext uri="{BB962C8B-B14F-4D97-AF65-F5344CB8AC3E}">
        <p14:creationId xmlns:p14="http://schemas.microsoft.com/office/powerpoint/2010/main" val="183670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A2D3-7C19-4E87-876D-874F45384C00}"/>
              </a:ext>
            </a:extLst>
          </p:cNvPr>
          <p:cNvSpPr>
            <a:spLocks noGrp="1"/>
          </p:cNvSpPr>
          <p:nvPr>
            <p:ph type="title"/>
          </p:nvPr>
        </p:nvSpPr>
        <p:spPr>
          <a:xfrm>
            <a:off x="629738" y="335232"/>
            <a:ext cx="10611765" cy="733914"/>
          </a:xfrm>
        </p:spPr>
        <p:txBody>
          <a:bodyPr>
            <a:normAutofit/>
          </a:bodyPr>
          <a:lstStyle/>
          <a:p>
            <a:r>
              <a:rPr lang="en-US" sz="3200" b="1" u="sng" dirty="0">
                <a:solidFill>
                  <a:schemeClr val="tx1"/>
                </a:solidFill>
                <a:latin typeface="Arial" panose="020B0604020202020204" pitchFamily="34" charset="0"/>
                <a:cs typeface="Arial" panose="020B0604020202020204" pitchFamily="34" charset="0"/>
              </a:rPr>
              <a:t>H</a:t>
            </a:r>
            <a:r>
              <a:rPr lang="en-US" altLang="zh-CN" sz="3200" b="1" u="sng" dirty="0">
                <a:solidFill>
                  <a:schemeClr val="tx1"/>
                </a:solidFill>
                <a:latin typeface="Arial" panose="020B0604020202020204" pitchFamily="34" charset="0"/>
                <a:cs typeface="Arial" panose="020B0604020202020204" pitchFamily="34" charset="0"/>
              </a:rPr>
              <a:t>YPOTHESIS1</a:t>
            </a:r>
            <a:endParaRPr lang="en-US" sz="3200" b="1" u="sng"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DB16115-051B-4857-A029-BF7594891690}"/>
              </a:ext>
            </a:extLst>
          </p:cNvPr>
          <p:cNvSpPr>
            <a:spLocks noGrp="1"/>
          </p:cNvSpPr>
          <p:nvPr>
            <p:ph idx="1"/>
          </p:nvPr>
        </p:nvSpPr>
        <p:spPr>
          <a:xfrm>
            <a:off x="629737" y="1335831"/>
            <a:ext cx="10150557" cy="4811751"/>
          </a:xfrm>
        </p:spPr>
        <p:txBody>
          <a:bodyPr>
            <a:normAutofit fontScale="92500" lnSpcReduction="10000"/>
          </a:bodyPr>
          <a:lstStyle/>
          <a:p>
            <a:r>
              <a:rPr lang="en-US" dirty="0">
                <a:latin typeface="Arial" panose="020B0604020202020204" pitchFamily="34" charset="0"/>
                <a:cs typeface="Arial" panose="020B0604020202020204" pitchFamily="34" charset="0"/>
              </a:rPr>
              <a:t>Mode Comparison: Are certain transportation types consistently with service area population?</a:t>
            </a:r>
            <a:endParaRPr lang="zh-CN" alt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Hypothesis:  Are the transportation types, like R (Rail and Related Transportation) or RV (Road Vehicles), have a higher proportion of service area population compared to other vehicles and Facilities.</a:t>
            </a:r>
            <a:endParaRPr lang="en-US" dirty="0">
              <a:highlight>
                <a:srgbClr val="FFFF00"/>
              </a:highlight>
              <a:latin typeface="Arial" panose="020B0604020202020204" pitchFamily="34" charset="0"/>
              <a:cs typeface="Arial" panose="020B0604020202020204" pitchFamily="34" charset="0"/>
            </a:endParaRPr>
          </a:p>
          <a:p>
            <a:pPr lvl="1">
              <a:buFont typeface="Wingdings" panose="05000000000000000000" pitchFamily="2" charset="2"/>
              <a:buChar char="v"/>
            </a:pPr>
            <a:r>
              <a:rPr lang="en-US" dirty="0">
                <a:latin typeface="Arial" panose="020B0604020202020204" pitchFamily="34" charset="0"/>
                <a:cs typeface="Arial" panose="020B0604020202020204" pitchFamily="34" charset="0"/>
              </a:rPr>
              <a:t>H0 : there is no significant relationship between types, total units 2021, service area </a:t>
            </a:r>
            <a:r>
              <a:rPr lang="en-US" dirty="0" err="1">
                <a:latin typeface="Arial" panose="020B0604020202020204" pitchFamily="34" charset="0"/>
                <a:cs typeface="Arial" panose="020B0604020202020204" pitchFamily="34" charset="0"/>
              </a:rPr>
              <a:t>SqMiles</a:t>
            </a:r>
            <a:r>
              <a:rPr lang="en-US" dirty="0">
                <a:latin typeface="Arial" panose="020B0604020202020204" pitchFamily="34" charset="0"/>
                <a:cs typeface="Arial" panose="020B0604020202020204" pitchFamily="34" charset="0"/>
              </a:rPr>
              <a:t> with service area population.​</a:t>
            </a:r>
          </a:p>
          <a:p>
            <a:pPr lvl="1">
              <a:buFont typeface="Wingdings" panose="05000000000000000000" pitchFamily="2" charset="2"/>
              <a:buChar char="v"/>
            </a:pPr>
            <a:r>
              <a:rPr lang="en-US" dirty="0">
                <a:latin typeface="Arial" panose="020B0604020202020204" pitchFamily="34" charset="0"/>
                <a:cs typeface="Arial" panose="020B0604020202020204" pitchFamily="34" charset="0"/>
              </a:rPr>
              <a:t>HA: there is a significant relationship between types, total units 2021, service area </a:t>
            </a:r>
            <a:r>
              <a:rPr lang="en-US" dirty="0" err="1">
                <a:latin typeface="Arial" panose="020B0604020202020204" pitchFamily="34" charset="0"/>
                <a:cs typeface="Arial" panose="020B0604020202020204" pitchFamily="34" charset="0"/>
              </a:rPr>
              <a:t>SqMiles</a:t>
            </a:r>
            <a:r>
              <a:rPr lang="en-US" dirty="0">
                <a:latin typeface="Arial" panose="020B0604020202020204" pitchFamily="34" charset="0"/>
                <a:cs typeface="Arial" panose="020B0604020202020204" pitchFamily="34" charset="0"/>
              </a:rPr>
              <a:t> with service area population.​</a:t>
            </a:r>
          </a:p>
          <a:p>
            <a:pPr marL="457200" lvl="1"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Regression equation:</a:t>
            </a:r>
          </a:p>
          <a:p>
            <a:pPr marL="0" indent="0">
              <a:buNone/>
            </a:pPr>
            <a:r>
              <a:rPr lang="en-US" sz="1600" dirty="0">
                <a:latin typeface="Arial" panose="020B0604020202020204" pitchFamily="34" charset="0"/>
                <a:cs typeface="Arial" panose="020B0604020202020204" pitchFamily="34" charset="0"/>
              </a:rPr>
              <a:t>P(Y) = b0 + b1*R + b2*RV + b3*TotalUnits2021 + b4*R_TotalUnits2021 + b5*</a:t>
            </a:r>
            <a:r>
              <a:rPr lang="en-US" sz="1600" dirty="0" err="1">
                <a:latin typeface="Arial" panose="020B0604020202020204" pitchFamily="34" charset="0"/>
                <a:cs typeface="Arial" panose="020B0604020202020204" pitchFamily="34" charset="0"/>
              </a:rPr>
              <a:t>R_ServiceAreaSqMiles</a:t>
            </a:r>
            <a:r>
              <a:rPr lang="en-US" sz="1600" dirty="0">
                <a:latin typeface="Arial" panose="020B0604020202020204" pitchFamily="34" charset="0"/>
                <a:cs typeface="Arial" panose="020B0604020202020204" pitchFamily="34" charset="0"/>
              </a:rPr>
              <a:t>  + e</a:t>
            </a:r>
          </a:p>
          <a:p>
            <a:pPr marL="0" indent="0">
              <a:buNone/>
            </a:pPr>
            <a:r>
              <a:rPr lang="en-US" sz="1600" dirty="0">
                <a:latin typeface="Arial" panose="020B0604020202020204" pitchFamily="34" charset="0"/>
                <a:cs typeface="Arial" panose="020B0604020202020204" pitchFamily="34" charset="0"/>
              </a:rPr>
              <a:t>        =  1606656+ 1342402*R - 1690966*RV + 1421.38*TotalUnits2021 – 894.14*R_TotalUnits2021 + 889.63*</a:t>
            </a:r>
            <a:r>
              <a:rPr lang="en-US" sz="1600" dirty="0" err="1">
                <a:latin typeface="Arial" panose="020B0604020202020204" pitchFamily="34" charset="0"/>
                <a:cs typeface="Arial" panose="020B0604020202020204" pitchFamily="34" charset="0"/>
              </a:rPr>
              <a:t>R_ServiceAreaSqMiles</a:t>
            </a:r>
            <a:r>
              <a:rPr lang="en-US" sz="1600" dirty="0">
                <a:latin typeface="Arial" panose="020B0604020202020204" pitchFamily="34" charset="0"/>
                <a:cs typeface="Arial" panose="020B0604020202020204" pitchFamily="34" charset="0"/>
              </a:rPr>
              <a:t> + e</a:t>
            </a:r>
          </a:p>
          <a:p>
            <a:pPr marL="0" indent="0">
              <a:buNone/>
            </a:pPr>
            <a:r>
              <a:rPr lang="en-US" sz="1600" dirty="0">
                <a:latin typeface="Arial" panose="020B0604020202020204" pitchFamily="34" charset="0"/>
                <a:cs typeface="Arial" panose="020B0604020202020204" pitchFamily="34" charset="0"/>
              </a:rPr>
              <a:t>Y = </a:t>
            </a:r>
            <a:r>
              <a:rPr lang="en-US" sz="1600" dirty="0" err="1">
                <a:latin typeface="Arial" panose="020B0604020202020204" pitchFamily="34" charset="0"/>
                <a:cs typeface="Arial" panose="020B0604020202020204" pitchFamily="34" charset="0"/>
              </a:rPr>
              <a:t>ServiceAreaPop</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446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30B1-3F85-44FA-B2C8-FCF2053E9B3F}"/>
              </a:ext>
            </a:extLst>
          </p:cNvPr>
          <p:cNvSpPr>
            <a:spLocks noGrp="1"/>
          </p:cNvSpPr>
          <p:nvPr>
            <p:ph type="title"/>
          </p:nvPr>
        </p:nvSpPr>
        <p:spPr>
          <a:xfrm>
            <a:off x="677334" y="440788"/>
            <a:ext cx="8596668" cy="949739"/>
          </a:xfrm>
        </p:spPr>
        <p:txBody>
          <a:bodyPr>
            <a:normAutofit/>
          </a:bodyPr>
          <a:lstStyle/>
          <a:p>
            <a:r>
              <a:rPr lang="en-US" b="1" dirty="0">
                <a:solidFill>
                  <a:schemeClr val="tx1"/>
                </a:solidFill>
                <a:latin typeface="Arial" panose="020B0604020202020204" pitchFamily="34" charset="0"/>
                <a:cs typeface="Arial" panose="020B0604020202020204" pitchFamily="34" charset="0"/>
              </a:rPr>
              <a:t> </a:t>
            </a:r>
            <a:r>
              <a:rPr lang="en-US" b="1" u="sng" dirty="0">
                <a:solidFill>
                  <a:schemeClr val="tx1"/>
                </a:solidFill>
                <a:latin typeface="Arial" panose="020B0604020202020204" pitchFamily="34" charset="0"/>
                <a:cs typeface="Arial" panose="020B0604020202020204" pitchFamily="34" charset="0"/>
              </a:rPr>
              <a:t>HYPOTHESIS1 - Variables</a:t>
            </a:r>
            <a:endParaRPr lang="en-US" b="1"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FD5A4CA-438D-40C4-8248-03D952574540}"/>
              </a:ext>
            </a:extLst>
          </p:cNvPr>
          <p:cNvPicPr>
            <a:picLocks noChangeAspect="1"/>
          </p:cNvPicPr>
          <p:nvPr/>
        </p:nvPicPr>
        <p:blipFill>
          <a:blip r:embed="rId2"/>
          <a:stretch>
            <a:fillRect/>
          </a:stretch>
        </p:blipFill>
        <p:spPr>
          <a:xfrm>
            <a:off x="882555" y="1230999"/>
            <a:ext cx="10235821" cy="5036087"/>
          </a:xfrm>
          <a:prstGeom prst="rect">
            <a:avLst/>
          </a:prstGeom>
        </p:spPr>
      </p:pic>
    </p:spTree>
    <p:extLst>
      <p:ext uri="{BB962C8B-B14F-4D97-AF65-F5344CB8AC3E}">
        <p14:creationId xmlns:p14="http://schemas.microsoft.com/office/powerpoint/2010/main" val="116942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631B4-BE9E-47E1-B740-DC4F9B920CC8}"/>
              </a:ext>
            </a:extLst>
          </p:cNvPr>
          <p:cNvSpPr>
            <a:spLocks noGrp="1"/>
          </p:cNvSpPr>
          <p:nvPr>
            <p:ph type="title"/>
          </p:nvPr>
        </p:nvSpPr>
        <p:spPr>
          <a:xfrm>
            <a:off x="558154" y="307981"/>
            <a:ext cx="10515600" cy="827570"/>
          </a:xfrm>
        </p:spPr>
        <p:txBody>
          <a:bodyPr>
            <a:noAutofit/>
          </a:bodyPr>
          <a:lstStyle/>
          <a:p>
            <a:r>
              <a:rPr lang="en-US" sz="3200" b="1" u="sng" dirty="0">
                <a:solidFill>
                  <a:schemeClr val="tx1"/>
                </a:solidFill>
                <a:latin typeface="Arial" panose="020B0604020202020204" pitchFamily="34" charset="0"/>
                <a:cs typeface="Arial" panose="020B0604020202020204" pitchFamily="34" charset="0"/>
              </a:rPr>
              <a:t>HYPOTHESIS1 - Linear Regression </a:t>
            </a:r>
          </a:p>
        </p:txBody>
      </p:sp>
      <p:pic>
        <p:nvPicPr>
          <p:cNvPr id="6" name="Picture 5">
            <a:extLst>
              <a:ext uri="{FF2B5EF4-FFF2-40B4-BE49-F238E27FC236}">
                <a16:creationId xmlns:a16="http://schemas.microsoft.com/office/drawing/2014/main" id="{349D488A-51F1-4368-BD1E-0AA847E0D4F3}"/>
              </a:ext>
            </a:extLst>
          </p:cNvPr>
          <p:cNvPicPr>
            <a:picLocks noChangeAspect="1"/>
          </p:cNvPicPr>
          <p:nvPr/>
        </p:nvPicPr>
        <p:blipFill>
          <a:blip r:embed="rId2"/>
          <a:stretch>
            <a:fillRect/>
          </a:stretch>
        </p:blipFill>
        <p:spPr>
          <a:xfrm>
            <a:off x="1374745" y="1026368"/>
            <a:ext cx="8356109" cy="5414468"/>
          </a:xfrm>
          <a:prstGeom prst="rect">
            <a:avLst/>
          </a:prstGeom>
        </p:spPr>
      </p:pic>
    </p:spTree>
    <p:extLst>
      <p:ext uri="{BB962C8B-B14F-4D97-AF65-F5344CB8AC3E}">
        <p14:creationId xmlns:p14="http://schemas.microsoft.com/office/powerpoint/2010/main" val="273847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30B1-3F85-44FA-B2C8-FCF2053E9B3F}"/>
              </a:ext>
            </a:extLst>
          </p:cNvPr>
          <p:cNvSpPr>
            <a:spLocks noGrp="1"/>
          </p:cNvSpPr>
          <p:nvPr>
            <p:ph type="title"/>
          </p:nvPr>
        </p:nvSpPr>
        <p:spPr>
          <a:xfrm>
            <a:off x="677333" y="426720"/>
            <a:ext cx="10557632" cy="949739"/>
          </a:xfrm>
        </p:spPr>
        <p:txBody>
          <a:bodyPr>
            <a:normAutofit/>
          </a:bodyPr>
          <a:lstStyle/>
          <a:p>
            <a:r>
              <a:rPr lang="en-US" b="1" u="sng" dirty="0">
                <a:solidFill>
                  <a:schemeClr val="tx1"/>
                </a:solidFill>
                <a:latin typeface="Arial" panose="020B0604020202020204" pitchFamily="34" charset="0"/>
                <a:cs typeface="Arial" panose="020B0604020202020204" pitchFamily="34" charset="0"/>
              </a:rPr>
              <a:t>HYPOTHESIS1 - </a:t>
            </a:r>
            <a:r>
              <a:rPr lang="en-US" b="1" u="sng" dirty="0">
                <a:solidFill>
                  <a:schemeClr val="tx1"/>
                </a:solidFill>
              </a:rPr>
              <a:t>Explanation of Results</a:t>
            </a:r>
            <a:endParaRPr lang="en-US" b="1" u="sng"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C93FA4-BD0F-45B2-9384-B50731809FD1}"/>
              </a:ext>
            </a:extLst>
          </p:cNvPr>
          <p:cNvSpPr>
            <a:spLocks noGrp="1"/>
          </p:cNvSpPr>
          <p:nvPr>
            <p:ph idx="1"/>
          </p:nvPr>
        </p:nvSpPr>
        <p:spPr>
          <a:xfrm>
            <a:off x="677333" y="1592137"/>
            <a:ext cx="10463463" cy="4574176"/>
          </a:xfrm>
        </p:spPr>
        <p:txBody>
          <a:bodyPr>
            <a:normAutofit fontScale="92500" lnSpcReduction="20000"/>
          </a:bodyPr>
          <a:lstStyle/>
          <a:p>
            <a:r>
              <a:rPr lang="en-US" sz="2000" dirty="0"/>
              <a:t>The model is significant overall, which means that the combination of predictors provides a better fit than a model with no predictors.</a:t>
            </a:r>
          </a:p>
          <a:p>
            <a:endParaRPr lang="en-US" sz="2000" dirty="0"/>
          </a:p>
          <a:p>
            <a:r>
              <a:rPr lang="en-US" sz="2000" dirty="0"/>
              <a:t>Both R and RV are significant predictors of the dependent variable, with R having a positive effect and RV having a negative effect.</a:t>
            </a:r>
          </a:p>
          <a:p>
            <a:pPr marL="0" indent="0">
              <a:buNone/>
            </a:pPr>
            <a:endParaRPr lang="en-US" sz="2000" dirty="0"/>
          </a:p>
          <a:p>
            <a:r>
              <a:rPr lang="en-US" sz="2000" dirty="0"/>
              <a:t>The variables “TotalUnits2021” may have a relationship with the dependent variable, but the evidence is not strong enough at the 0.05 level.</a:t>
            </a:r>
          </a:p>
          <a:p>
            <a:endParaRPr lang="en-US" sz="2000" dirty="0"/>
          </a:p>
          <a:p>
            <a:r>
              <a:rPr lang="en-US" altLang="zh-CN" sz="2000" dirty="0"/>
              <a:t>No strong evidence that the "R_TotalUnits2021" variable has a significant effect on the "</a:t>
            </a:r>
            <a:r>
              <a:rPr lang="en-US" altLang="zh-CN" sz="2000" dirty="0" err="1"/>
              <a:t>ServiceAreaPop</a:t>
            </a:r>
            <a:r>
              <a:rPr lang="en-US" altLang="zh-CN" sz="2000" dirty="0"/>
              <a:t>".</a:t>
            </a:r>
            <a:endParaRPr lang="en-US" sz="2000" dirty="0"/>
          </a:p>
          <a:p>
            <a:endParaRPr lang="en-US" sz="2000" dirty="0"/>
          </a:p>
          <a:p>
            <a:r>
              <a:rPr lang="en-US" sz="2000" dirty="0" err="1"/>
              <a:t>R_ServiceAreaSqmiles</a:t>
            </a:r>
            <a:r>
              <a:rPr lang="en-US" sz="2000" dirty="0"/>
              <a:t> is significant predictor. This indicates that increases in "</a:t>
            </a:r>
            <a:r>
              <a:rPr lang="en-US" sz="2000" dirty="0" err="1"/>
              <a:t>R_ServiceAreaSqMiles</a:t>
            </a:r>
            <a:r>
              <a:rPr lang="en-US" sz="2000" dirty="0"/>
              <a:t>" are associated with increases in the "</a:t>
            </a:r>
            <a:r>
              <a:rPr lang="en-US" sz="2000" dirty="0" err="1"/>
              <a:t>ServiceAreaPop</a:t>
            </a:r>
            <a:r>
              <a:rPr lang="en-US" sz="2000" dirty="0"/>
              <a:t>".</a:t>
            </a:r>
          </a:p>
          <a:p>
            <a:endParaRPr lang="en-US" sz="2000" dirty="0"/>
          </a:p>
          <a:p>
            <a:endParaRPr lang="en-US" dirty="0"/>
          </a:p>
          <a:p>
            <a:endParaRPr lang="en-US" dirty="0"/>
          </a:p>
        </p:txBody>
      </p:sp>
    </p:spTree>
    <p:extLst>
      <p:ext uri="{BB962C8B-B14F-4D97-AF65-F5344CB8AC3E}">
        <p14:creationId xmlns:p14="http://schemas.microsoft.com/office/powerpoint/2010/main" val="360085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A8FD-ADBF-43E3-9AF7-BF415456AC63}"/>
              </a:ext>
            </a:extLst>
          </p:cNvPr>
          <p:cNvSpPr>
            <a:spLocks noGrp="1"/>
          </p:cNvSpPr>
          <p:nvPr>
            <p:ph type="title"/>
          </p:nvPr>
        </p:nvSpPr>
        <p:spPr>
          <a:xfrm>
            <a:off x="314179" y="150177"/>
            <a:ext cx="10515600" cy="812042"/>
          </a:xfrm>
        </p:spPr>
        <p:txBody>
          <a:bodyPr>
            <a:normAutofit/>
          </a:bodyPr>
          <a:lstStyle/>
          <a:p>
            <a:r>
              <a:rPr lang="en-US" sz="3200" b="1" u="sng" dirty="0">
                <a:solidFill>
                  <a:schemeClr val="tx1"/>
                </a:solidFill>
                <a:latin typeface="Arial" panose="020B0604020202020204" pitchFamily="34" charset="0"/>
                <a:cs typeface="Arial" panose="020B0604020202020204" pitchFamily="34" charset="0"/>
              </a:rPr>
              <a:t>Type Definition  </a:t>
            </a:r>
          </a:p>
        </p:txBody>
      </p:sp>
      <p:sp>
        <p:nvSpPr>
          <p:cNvPr id="3" name="Content Placeholder 2">
            <a:extLst>
              <a:ext uri="{FF2B5EF4-FFF2-40B4-BE49-F238E27FC236}">
                <a16:creationId xmlns:a16="http://schemas.microsoft.com/office/drawing/2014/main" id="{F5796244-0598-450F-9291-4A0651F99EEC}"/>
              </a:ext>
            </a:extLst>
          </p:cNvPr>
          <p:cNvSpPr>
            <a:spLocks noGrp="1"/>
          </p:cNvSpPr>
          <p:nvPr>
            <p:ph idx="1"/>
          </p:nvPr>
        </p:nvSpPr>
        <p:spPr>
          <a:xfrm>
            <a:off x="314179" y="642022"/>
            <a:ext cx="11563642" cy="5165100"/>
          </a:xfrm>
        </p:spPr>
        <p:txBody>
          <a:bodyPr>
            <a:noAutofit/>
          </a:bodyPr>
          <a:lstStyle/>
          <a:p>
            <a:pPr marL="0" indent="0">
              <a:buNone/>
            </a:pPr>
            <a:endParaRPr lang="en-US" sz="1500" dirty="0"/>
          </a:p>
          <a:p>
            <a:pPr marL="0" indent="0">
              <a:buNone/>
            </a:pPr>
            <a:r>
              <a:rPr lang="en-US" sz="1600" b="1" dirty="0">
                <a:latin typeface="Arial" panose="020B0604020202020204" pitchFamily="34" charset="0"/>
                <a:cs typeface="Arial" panose="020B0604020202020204" pitchFamily="34" charset="0"/>
              </a:rPr>
              <a:t>R - Rail and Related Transportation:</a:t>
            </a:r>
          </a:p>
          <a:p>
            <a:pPr marL="0" indent="0">
              <a:buNone/>
            </a:pPr>
            <a:r>
              <a:rPr lang="en-US" sz="1600" dirty="0">
                <a:latin typeface="Arial" panose="020B0604020202020204" pitchFamily="34" charset="0"/>
                <a:cs typeface="Arial" panose="020B0604020202020204" pitchFamily="34" charset="0"/>
              </a:rPr>
              <a:t>Commuter Rail Locomotive, Commuter Rail Passenger Coach,  Heavy Rail Passenger Car, Light Rail Vehicle, Vintage Trolley, Articulated Bus, Trolleybus, At-Grade Fixed Guideway Station, Elevated Fixed Guideway Station,  Exclusive Platform Station, Underground Fixed Guideway Station</a:t>
            </a:r>
          </a:p>
          <a:p>
            <a:pPr marL="0" indent="0">
              <a:buNone/>
            </a:pPr>
            <a:r>
              <a:rPr lang="en-US" sz="1600" b="1" dirty="0">
                <a:latin typeface="Arial" panose="020B0604020202020204" pitchFamily="34" charset="0"/>
                <a:cs typeface="Arial" panose="020B0604020202020204" pitchFamily="34" charset="0"/>
              </a:rPr>
              <a:t>RV - Road Vehicles: </a:t>
            </a:r>
          </a:p>
          <a:p>
            <a:pPr marL="0" indent="0">
              <a:buNone/>
            </a:pPr>
            <a:r>
              <a:rPr lang="en-US" sz="1600" dirty="0">
                <a:latin typeface="Arial" panose="020B0604020202020204" pitchFamily="34" charset="0"/>
                <a:cs typeface="Arial" panose="020B0604020202020204" pitchFamily="34" charset="0"/>
              </a:rPr>
              <a:t>Automobile, Van, Bus, Over-the-road Bus, Cutaway, Minivan</a:t>
            </a:r>
          </a:p>
          <a:p>
            <a:pPr marL="0" indent="0">
              <a:buNone/>
            </a:pPr>
            <a:r>
              <a:rPr lang="en-US" sz="1600" b="1" dirty="0">
                <a:latin typeface="Arial" panose="020B0604020202020204" pitchFamily="34" charset="0"/>
                <a:cs typeface="Arial" panose="020B0604020202020204" pitchFamily="34" charset="0"/>
              </a:rPr>
              <a:t>MV - Miscellaneous Vehicles and Facilities:</a:t>
            </a:r>
          </a:p>
          <a:p>
            <a:pPr marL="0" indent="0">
              <a:buNone/>
            </a:pPr>
            <a:r>
              <a:rPr lang="en-US" sz="1600" dirty="0">
                <a:latin typeface="Arial" panose="020B0604020202020204" pitchFamily="34" charset="0"/>
                <a:cs typeface="Arial" panose="020B0604020202020204" pitchFamily="34" charset="0"/>
              </a:rPr>
              <a:t>Ferryboat, Steel Wheel Vehicles, Trucks and other Rubber Tire Vehicles,  Other, Administrative &amp; Maintenance, Other, Passenger or Parking</a:t>
            </a:r>
          </a:p>
          <a:p>
            <a:pPr marL="0" indent="0">
              <a:buNone/>
            </a:pPr>
            <a:r>
              <a:rPr lang="en-US" sz="1600" b="1" dirty="0">
                <a:latin typeface="Arial" panose="020B0604020202020204" pitchFamily="34" charset="0"/>
                <a:cs typeface="Arial" panose="020B0604020202020204" pitchFamily="34" charset="0"/>
              </a:rPr>
              <a:t>SM - Service and Maintenance Facilities:</a:t>
            </a:r>
          </a:p>
          <a:p>
            <a:pPr marL="0" indent="0">
              <a:buNone/>
            </a:pPr>
            <a:r>
              <a:rPr lang="en-US" sz="1600" dirty="0">
                <a:latin typeface="Arial" panose="020B0604020202020204" pitchFamily="34" charset="0"/>
                <a:cs typeface="Arial" panose="020B0604020202020204" pitchFamily="34" charset="0"/>
              </a:rPr>
              <a:t>Administrative Office / Sales Office, Combined Administrative and Maintenance Facility, General Purpose Maintenance Facility/Depot, Heavy Maintenance &amp; Overhaul (</a:t>
            </a:r>
            <a:r>
              <a:rPr lang="en-US" sz="1600" dirty="0" err="1">
                <a:latin typeface="Arial" panose="020B0604020202020204" pitchFamily="34" charset="0"/>
                <a:cs typeface="Arial" panose="020B0604020202020204" pitchFamily="34" charset="0"/>
              </a:rPr>
              <a:t>Backshop</a:t>
            </a:r>
            <a:r>
              <a:rPr lang="en-US" sz="1600" dirty="0">
                <a:latin typeface="Arial" panose="020B0604020202020204" pitchFamily="34" charset="0"/>
                <a:cs typeface="Arial" panose="020B0604020202020204" pitchFamily="34" charset="0"/>
              </a:rPr>
              <a:t>), Maintenance Facility (Service and Inspection), Vehicle Fueling Facility,  Bus Transfer Center</a:t>
            </a:r>
          </a:p>
          <a:p>
            <a:pPr marL="0" indent="0">
              <a:buNone/>
            </a:pPr>
            <a:r>
              <a:rPr lang="en-US" sz="1600" b="1" dirty="0">
                <a:latin typeface="Arial" panose="020B0604020202020204" pitchFamily="34" charset="0"/>
                <a:cs typeface="Arial" panose="020B0604020202020204" pitchFamily="34" charset="0"/>
              </a:rPr>
              <a:t>PP - Parking and Passenger Facilities:</a:t>
            </a: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Parking Structure, Surface Parking Lot, Ferryboat Terminal, Revenue Collection Facility, Simple At-Grade Platform Station</a:t>
            </a:r>
          </a:p>
        </p:txBody>
      </p:sp>
      <p:pic>
        <p:nvPicPr>
          <p:cNvPr id="4" name="Picture 3">
            <a:extLst>
              <a:ext uri="{FF2B5EF4-FFF2-40B4-BE49-F238E27FC236}">
                <a16:creationId xmlns:a16="http://schemas.microsoft.com/office/drawing/2014/main" id="{CCE0BDCF-E39D-4794-8782-C3265874E2C3}"/>
              </a:ext>
            </a:extLst>
          </p:cNvPr>
          <p:cNvPicPr>
            <a:picLocks noChangeAspect="1"/>
          </p:cNvPicPr>
          <p:nvPr/>
        </p:nvPicPr>
        <p:blipFill>
          <a:blip r:embed="rId2"/>
          <a:stretch>
            <a:fillRect/>
          </a:stretch>
        </p:blipFill>
        <p:spPr>
          <a:xfrm>
            <a:off x="0" y="5978770"/>
            <a:ext cx="12192000" cy="879230"/>
          </a:xfrm>
          <a:prstGeom prst="rect">
            <a:avLst/>
          </a:prstGeom>
        </p:spPr>
      </p:pic>
    </p:spTree>
    <p:extLst>
      <p:ext uri="{BB962C8B-B14F-4D97-AF65-F5344CB8AC3E}">
        <p14:creationId xmlns:p14="http://schemas.microsoft.com/office/powerpoint/2010/main" val="32530998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655</TotalTime>
  <Words>1584</Words>
  <Application>Microsoft Office PowerPoint</Application>
  <PresentationFormat>Widescreen</PresentationFormat>
  <Paragraphs>128</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KaTeX_Main</vt:lpstr>
      <vt:lpstr>Söhne</vt:lpstr>
      <vt:lpstr>Times New Roman</vt:lpstr>
      <vt:lpstr>Trebuchet MS</vt:lpstr>
      <vt:lpstr>Wingdings</vt:lpstr>
      <vt:lpstr>Wingdings 3</vt:lpstr>
      <vt:lpstr>Facet</vt:lpstr>
      <vt:lpstr>ISOM-631 Team Project  </vt:lpstr>
      <vt:lpstr>PowerPoint Presentation</vt:lpstr>
      <vt:lpstr>PowerPoint Presentation</vt:lpstr>
      <vt:lpstr>Data Cleaning &amp; Processing </vt:lpstr>
      <vt:lpstr>HYPOTHESIS1</vt:lpstr>
      <vt:lpstr> HYPOTHESIS1 - Variables</vt:lpstr>
      <vt:lpstr>HYPOTHESIS1 - Linear Regression </vt:lpstr>
      <vt:lpstr>HYPOTHESIS1 - Explanation of Results</vt:lpstr>
      <vt:lpstr>Type Definition  </vt:lpstr>
      <vt:lpstr>HYPOTHESES-2</vt:lpstr>
      <vt:lpstr>New cleaned dataset for the purpose of Hypotheses-2</vt:lpstr>
      <vt:lpstr> </vt:lpstr>
      <vt:lpstr>Interpretation of Linear Regression Results-</vt:lpstr>
      <vt:lpstr>HYPOTHESIS – 3  </vt:lpstr>
      <vt:lpstr>New cleaned dataset for the purpose of Hypotheses-3</vt:lpstr>
      <vt:lpstr>Linear Regression For HYPOTHESES-3 </vt:lpstr>
      <vt:lpstr>Interpretation of Linear Regression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new cleaned dataset for the purpose of Hypotheses-2</dc:title>
  <dc:creator>Ameesha Bhasin</dc:creator>
  <cp:lastModifiedBy>Ameesha Bhasin</cp:lastModifiedBy>
  <cp:revision>8</cp:revision>
  <dcterms:created xsi:type="dcterms:W3CDTF">2023-11-14T20:13:42Z</dcterms:created>
  <dcterms:modified xsi:type="dcterms:W3CDTF">2023-11-28T12:13:56Z</dcterms:modified>
</cp:coreProperties>
</file>